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8"/>
  </p:notesMasterIdLst>
  <p:sldIdLst>
    <p:sldId id="619" r:id="rId2"/>
    <p:sldId id="571" r:id="rId3"/>
    <p:sldId id="572" r:id="rId4"/>
    <p:sldId id="573" r:id="rId5"/>
    <p:sldId id="574" r:id="rId6"/>
    <p:sldId id="620" r:id="rId7"/>
    <p:sldId id="577" r:id="rId8"/>
    <p:sldId id="578" r:id="rId9"/>
    <p:sldId id="630" r:id="rId10"/>
    <p:sldId id="579" r:id="rId11"/>
    <p:sldId id="580" r:id="rId12"/>
    <p:sldId id="581" r:id="rId13"/>
    <p:sldId id="582" r:id="rId14"/>
    <p:sldId id="583" r:id="rId15"/>
    <p:sldId id="584" r:id="rId16"/>
    <p:sldId id="585" r:id="rId17"/>
    <p:sldId id="586" r:id="rId18"/>
    <p:sldId id="587" r:id="rId19"/>
    <p:sldId id="589" r:id="rId20"/>
    <p:sldId id="591" r:id="rId21"/>
    <p:sldId id="592" r:id="rId22"/>
    <p:sldId id="593" r:id="rId23"/>
    <p:sldId id="622" r:id="rId24"/>
    <p:sldId id="594" r:id="rId25"/>
    <p:sldId id="595" r:id="rId26"/>
    <p:sldId id="596" r:id="rId27"/>
    <p:sldId id="597" r:id="rId28"/>
    <p:sldId id="598" r:id="rId29"/>
    <p:sldId id="599" r:id="rId30"/>
    <p:sldId id="600" r:id="rId31"/>
    <p:sldId id="631" r:id="rId32"/>
    <p:sldId id="625" r:id="rId33"/>
    <p:sldId id="627" r:id="rId34"/>
    <p:sldId id="628" r:id="rId35"/>
    <p:sldId id="623" r:id="rId36"/>
    <p:sldId id="617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EE8A1A4-0607-40D1-8F92-AE9C94B9FE04}">
          <p14:sldIdLst>
            <p14:sldId id="619"/>
            <p14:sldId id="571"/>
            <p14:sldId id="572"/>
            <p14:sldId id="573"/>
            <p14:sldId id="574"/>
            <p14:sldId id="620"/>
            <p14:sldId id="577"/>
            <p14:sldId id="578"/>
          </p14:sldIdLst>
        </p14:section>
        <p14:section name="Untitled Section" id="{E5D15CB4-724D-443C-B335-24459BF9FE80}">
          <p14:sldIdLst>
            <p14:sldId id="630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9"/>
            <p14:sldId id="591"/>
            <p14:sldId id="592"/>
            <p14:sldId id="593"/>
            <p14:sldId id="622"/>
            <p14:sldId id="594"/>
            <p14:sldId id="595"/>
            <p14:sldId id="596"/>
            <p14:sldId id="597"/>
            <p14:sldId id="598"/>
            <p14:sldId id="599"/>
            <p14:sldId id="600"/>
          </p14:sldIdLst>
        </p14:section>
        <p14:section name="Untitled Section" id="{7DEC9D7A-895C-486E-84F9-6A47CE58E51E}">
          <p14:sldIdLst>
            <p14:sldId id="631"/>
            <p14:sldId id="625"/>
            <p14:sldId id="627"/>
            <p14:sldId id="628"/>
          </p14:sldIdLst>
        </p14:section>
        <p14:section name="Untitled Section" id="{56F9ACBB-F293-41BA-9545-BBB2B0E708BF}">
          <p14:sldIdLst>
            <p14:sldId id="623"/>
            <p14:sldId id="6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59" autoAdjust="0"/>
    <p:restoredTop sz="89604"/>
  </p:normalViewPr>
  <p:slideViewPr>
    <p:cSldViewPr>
      <p:cViewPr varScale="1">
        <p:scale>
          <a:sx n="93" d="100"/>
          <a:sy n="93" d="100"/>
        </p:scale>
        <p:origin x="151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9870"/>
    </p:cViewPr>
  </p:sorterViewPr>
  <p:notesViewPr>
    <p:cSldViewPr>
      <p:cViewPr varScale="1">
        <p:scale>
          <a:sx n="92" d="100"/>
          <a:sy n="92" d="100"/>
        </p:scale>
        <p:origin x="-376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9/25/18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03673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 smtClean="0">
                <a:solidFill>
                  <a:srgbClr val="000000"/>
                </a:solidFill>
                <a:latin typeface="Arial"/>
                <a:cs typeface="+mn-cs"/>
              </a:rPr>
              <a:t>Adapted from the slides by Douglas Wilhelm Harder of U Waterloo (https://ece.uwaterloo.ca/~dwharder/aads/Lecture_materials/)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 smtClean="0">
                <a:solidFill>
                  <a:srgbClr val="000000"/>
                </a:solidFill>
                <a:latin typeface="Arial"/>
                <a:cs typeface="+mn-cs"/>
              </a:rPr>
              <a:t>May also contain</a:t>
            </a:r>
            <a:r>
              <a:rPr lang="en-CA" altLang="zh-CN" sz="1200" baseline="0" dirty="0" smtClean="0">
                <a:solidFill>
                  <a:srgbClr val="000000"/>
                </a:solidFill>
                <a:latin typeface="Arial"/>
                <a:cs typeface="+mn-cs"/>
              </a:rPr>
              <a:t> material from the s</a:t>
            </a:r>
            <a:r>
              <a:rPr lang="en-US" altLang="zh-CN" dirty="0" err="1" smtClean="0"/>
              <a:t>lides</a:t>
            </a:r>
            <a:r>
              <a:rPr lang="en-US" altLang="zh-CN" dirty="0" smtClean="0"/>
              <a:t> at https://courses.cs.washington.edu/courses/cse326/03wi/326lecturesb.shtml (by Dan </a:t>
            </a:r>
            <a:r>
              <a:rPr lang="en-US" altLang="zh-CN" dirty="0" err="1" smtClean="0"/>
              <a:t>Suciu</a:t>
            </a:r>
            <a:r>
              <a:rPr lang="en-US" altLang="zh-CN" dirty="0" smtClean="0"/>
              <a:t> of U Washington)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226FB-55D5-4CAA-90EF-D8DC53E1A20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641135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BACF65-4FAA-4CB9-81A1-731546C2DBF0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1745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EF900-8693-4E4A-A76C-0C20F50264AD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9786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D412FC-52F9-43E8-B0B0-2AA65CE16CBE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026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151618-BF5D-4650-99CE-DD156868AC4B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9572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FB7C7B2-072C-4034-8FDB-00225D0F01E7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4724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3C58A0-B3F3-47E3-AEC4-0C0A3C8DFB8D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5060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2AF9D9-6071-43FB-8651-ADDBE8787FAC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58544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A817495-8E87-40C1-807C-3ACF8F8146EF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61220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DB451A-1EC9-4FFF-BC83-07B37297D629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76204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271929-850B-44AD-AC04-FB8D6F8E223E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7888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740B89-AABC-4197-87E0-486A99694D73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5627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2C2259-97D8-44E0-AD7A-293977B6D100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38807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748E14-177A-44E4-8A06-237AB958F644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6666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DA7A3B7-0248-4EF9-8E3F-B1539A231F0D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22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6985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DA7A3B7-0248-4EF9-8E3F-B1539A231F0D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23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53413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A01797A-F08B-4EF6-93B7-D0F4141126BA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24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63213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5EEDA86-0996-4C1A-8A62-F222566B9E21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25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84680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9214868-7AC5-433A-933B-FDFC2667BCB7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26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29033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70926-9336-47E1-AAD7-A2DBCC47A20A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36519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03D88B-E664-4431-A5A3-3F091FE8B1C4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61686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6F80C6A-2D28-456C-87F1-7B0D48A49EE7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29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024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43240C-B342-4B28-85EE-B78319355379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78955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FD2E647-2F9B-43A7-90CA-74DABFB5D837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30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12888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740B89-AABC-4197-87E0-486A99694D73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46584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5854A6-9E1A-421E-BBEE-0A60C8491AF1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1265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25CEC1-F60E-487C-ADE1-7603EFFF5AF8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81775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897BABD-FA2E-491B-88DE-C05E5A4286B5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34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43596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9E0798-91C1-4D59-A6DE-C13005280667}" type="slidenum">
              <a:rPr lang="en-CA" smtClean="0"/>
              <a:pPr>
                <a:defRPr/>
              </a:pPr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8930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B92F02-4D47-43FE-9B63-7C0A7BFACBA0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6649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en-US" altLang="zh-CN" dirty="0" smtClean="0">
                <a:latin typeface="Arial" charset="0"/>
                <a:cs typeface="Arial" charset="0"/>
              </a:rPr>
              <a:t>There are two exceptions associated with this abstract data structure:</a:t>
            </a:r>
          </a:p>
          <a:p>
            <a:pPr lvl="1"/>
            <a:r>
              <a:rPr lang="en-US" altLang="zh-CN" dirty="0" smtClean="0">
                <a:latin typeface="Arial" charset="0"/>
                <a:cs typeface="Arial" charset="0"/>
              </a:rPr>
              <a:t>It is an undefined operation to call either pop or front on an empty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9D87F0-2E64-4B03-AD26-0C0657290A46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5597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8E9FE7-DD8B-47C7-AD06-EF7103C7955B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3925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8E9FE7-DD8B-47C7-AD06-EF7103C7955B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5905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397331-744E-4BBC-BFDF-10F8F3E8114D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5939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740B89-AABC-4197-87E0-486A99694D73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7036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7863" y="6373813"/>
            <a:ext cx="67945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CA" smtClean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 altLang="zh-CN" sz="4400" dirty="0" smtClean="0"/>
              <a:t>CS101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Algorithms and Data </a:t>
            </a:r>
            <a:r>
              <a:rPr lang="en-US" altLang="zh-CN" sz="4400" dirty="0" smtClean="0"/>
              <a:t>Structures</a:t>
            </a:r>
            <a:endParaRPr lang="en-US" altLang="zh-CN" sz="4400" dirty="0"/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Queue</a:t>
            </a:r>
          </a:p>
          <a:p>
            <a:pPr marL="0" indent="0" algn="ctr" eaLnBrk="1" hangingPunct="1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Textbook </a:t>
            </a:r>
            <a:r>
              <a:rPr lang="en-US" altLang="zh-CN" dirty="0" err="1" smtClean="0">
                <a:ea typeface="宋体" panose="02010600030101010101" pitchFamily="2" charset="-122"/>
              </a:rPr>
              <a:t>Ch</a:t>
            </a:r>
            <a:r>
              <a:rPr lang="en-US" altLang="zh-CN" dirty="0" smtClean="0">
                <a:ea typeface="宋体" panose="02010600030101010101" pitchFamily="2" charset="-122"/>
              </a:rPr>
              <a:t> 10.1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140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Implementations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We will look at two implementations of queues: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Singly linked lists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Circular arrays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All queue operations run in </a:t>
            </a:r>
            <a:r>
              <a:rPr lang="en-CA" b="1" dirty="0" smtClean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(1)</a:t>
            </a:r>
            <a:r>
              <a:rPr lang="en-US" dirty="0" smtClean="0">
                <a:latin typeface="Arial" charset="0"/>
                <a:cs typeface="Arial" charset="0"/>
              </a:rPr>
              <a:t>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Linked-List Implementation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>
                <a:latin typeface="Arial" charset="0"/>
                <a:cs typeface="Arial" charset="0"/>
              </a:rPr>
              <a:t>	List head/tail </a:t>
            </a:r>
            <a:r>
              <a:rPr lang="en-US" altLang="zh-CN" dirty="0" smtClean="0">
                <a:latin typeface="Arial" charset="0"/>
                <a:cs typeface="Arial" charset="0"/>
                <a:sym typeface="Wingdings" panose="05000000000000000000" pitchFamily="2" charset="2"/>
              </a:rPr>
              <a:t> Queue front/back?</a:t>
            </a:r>
            <a:endParaRPr lang="en-US" altLang="zh-CN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zh-CN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zh-CN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zh-CN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zh-CN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zh-CN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zh-CN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zh-CN" dirty="0" smtClean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zh-CN" dirty="0" smtClean="0">
                <a:latin typeface="Arial" charset="0"/>
                <a:cs typeface="Arial" charset="0"/>
              </a:rPr>
              <a:t>	Removal </a:t>
            </a:r>
            <a:r>
              <a:rPr lang="en-US" altLang="zh-CN" dirty="0">
                <a:latin typeface="Arial" charset="0"/>
                <a:cs typeface="Arial" charset="0"/>
              </a:rPr>
              <a:t>is only possible at the front with </a:t>
            </a:r>
            <a:r>
              <a:rPr lang="en-CA" altLang="zh-CN" b="1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CA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zh-CN" dirty="0">
                <a:latin typeface="Arial" charset="0"/>
                <a:cs typeface="Arial" charset="0"/>
              </a:rPr>
              <a:t> run time</a:t>
            </a:r>
            <a:endParaRPr lang="en-CA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The desired behavior of an Abstract Queue may be produced by performing insertions at the back and removal at the front</a:t>
            </a:r>
            <a:endParaRPr lang="en-CA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12351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757740"/>
              </p:ext>
            </p:extLst>
          </p:nvPr>
        </p:nvGraphicFramePr>
        <p:xfrm>
          <a:off x="2586038" y="2736775"/>
          <a:ext cx="4125912" cy="1484313"/>
        </p:xfrm>
        <a:graphic>
          <a:graphicData uri="http://schemas.openxmlformats.org/drawingml/2006/table">
            <a:tbl>
              <a:tblPr/>
              <a:tblGrid>
                <a:gridCol w="1374775"/>
                <a:gridCol w="1376362"/>
                <a:gridCol w="137477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Front/</a:t>
                      </a: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CA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st</a:t>
                      </a: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Back/</a:t>
                      </a:r>
                      <a:r>
                        <a:rPr kumimoji="0" lang="en-CA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CA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th</a:t>
                      </a:r>
                      <a:endParaRPr kumimoji="0" lang="en-CA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Find</a:t>
                      </a:r>
                      <a:endParaRPr kumimoji="0" lang="en-CA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Insert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Erase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CA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pic>
        <p:nvPicPr>
          <p:cNvPr id="14362" name="Picture 5" descr="C:\Users\dwharder\Desktop\l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1038" y="2131937"/>
            <a:ext cx="5357812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nsolas" pitchFamily="49" charset="0"/>
                <a:cs typeface="Arial" charset="0"/>
              </a:rPr>
              <a:t>Single_list</a:t>
            </a:r>
            <a:r>
              <a:rPr lang="en-US" smtClean="0">
                <a:latin typeface="Arial" charset="0"/>
                <a:cs typeface="Arial" charset="0"/>
              </a:rPr>
              <a:t> Definition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The definition of single list class: 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</a:p>
          <a:p>
            <a:pPr>
              <a:buFontTx/>
              <a:buNone/>
            </a:pPr>
            <a:r>
              <a:rPr lang="en-US" sz="1400" dirty="0" smtClean="0">
                <a:latin typeface="Consolas" pitchFamily="49" charset="0"/>
                <a:cs typeface="Arial" charset="0"/>
              </a:rPr>
              <a:t>		template &lt;typename Type&gt;</a:t>
            </a:r>
          </a:p>
          <a:p>
            <a:pPr>
              <a:buFontTx/>
              <a:buNone/>
            </a:pPr>
            <a:r>
              <a:rPr lang="en-US" sz="1400" dirty="0" smtClean="0">
                <a:latin typeface="Consolas" pitchFamily="49" charset="0"/>
                <a:cs typeface="Arial" charset="0"/>
              </a:rPr>
              <a:t>		class </a:t>
            </a:r>
            <a:r>
              <a:rPr lang="en-US" sz="1400" dirty="0" err="1" smtClean="0">
                <a:latin typeface="Consolas" pitchFamily="49" charset="0"/>
                <a:cs typeface="Arial" charset="0"/>
              </a:rPr>
              <a:t>Single_list</a:t>
            </a:r>
            <a:r>
              <a:rPr lang="en-US" sz="1400" dirty="0" smtClean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Tx/>
              <a:buNone/>
            </a:pPr>
            <a:r>
              <a:rPr lang="en-US" sz="1400" dirty="0" smtClean="0">
                <a:latin typeface="Consolas" pitchFamily="49" charset="0"/>
                <a:cs typeface="Arial" charset="0"/>
              </a:rPr>
              <a:t>			public:</a:t>
            </a:r>
          </a:p>
          <a:p>
            <a:pPr>
              <a:buFontTx/>
              <a:buNone/>
            </a:pPr>
            <a:r>
              <a:rPr lang="en-US" sz="1400" dirty="0" smtClean="0">
                <a:latin typeface="Consolas" pitchFamily="49" charset="0"/>
                <a:cs typeface="Arial" charset="0"/>
              </a:rPr>
              <a:t>				</a:t>
            </a:r>
            <a:r>
              <a:rPr lang="en-US" sz="14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Arial" charset="0"/>
              </a:rPr>
              <a:t> size() </a:t>
            </a:r>
            <a:r>
              <a:rPr lang="en-US" sz="1400" dirty="0" err="1" smtClean="0">
                <a:latin typeface="Consolas" pitchFamily="49" charset="0"/>
                <a:cs typeface="Arial" charset="0"/>
              </a:rPr>
              <a:t>const</a:t>
            </a:r>
            <a:r>
              <a:rPr lang="en-US" sz="1400" dirty="0" smtClean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			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bool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empty()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const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			Type front()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const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400" dirty="0" smtClean="0">
                <a:latin typeface="Consolas" pitchFamily="49" charset="0"/>
                <a:cs typeface="Arial" charset="0"/>
              </a:rPr>
              <a:t>				Type back() </a:t>
            </a:r>
            <a:r>
              <a:rPr lang="en-US" sz="1400" dirty="0" err="1" smtClean="0">
                <a:latin typeface="Consolas" pitchFamily="49" charset="0"/>
                <a:cs typeface="Arial" charset="0"/>
              </a:rPr>
              <a:t>const</a:t>
            </a:r>
            <a:r>
              <a:rPr lang="en-US" sz="1400" dirty="0" smtClean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400" dirty="0" smtClean="0">
                <a:latin typeface="Consolas" pitchFamily="49" charset="0"/>
                <a:cs typeface="Arial" charset="0"/>
              </a:rPr>
              <a:t>				</a:t>
            </a:r>
            <a:r>
              <a:rPr lang="en-US" sz="1400" dirty="0" err="1" smtClean="0">
                <a:latin typeface="Consolas" pitchFamily="49" charset="0"/>
                <a:cs typeface="Arial" charset="0"/>
              </a:rPr>
              <a:t>Single_node</a:t>
            </a:r>
            <a:r>
              <a:rPr lang="en-US" sz="1400" dirty="0" smtClean="0">
                <a:latin typeface="Consolas" pitchFamily="49" charset="0"/>
                <a:cs typeface="Arial" charset="0"/>
              </a:rPr>
              <a:t>&lt;Type&gt; *head() </a:t>
            </a:r>
            <a:r>
              <a:rPr lang="en-US" sz="1400" dirty="0" err="1" smtClean="0">
                <a:latin typeface="Consolas" pitchFamily="49" charset="0"/>
                <a:cs typeface="Arial" charset="0"/>
              </a:rPr>
              <a:t>const</a:t>
            </a:r>
            <a:r>
              <a:rPr lang="en-US" sz="1400" dirty="0" smtClean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400" dirty="0" smtClean="0">
                <a:latin typeface="Consolas" pitchFamily="49" charset="0"/>
                <a:cs typeface="Arial" charset="0"/>
              </a:rPr>
              <a:t>				</a:t>
            </a:r>
            <a:r>
              <a:rPr lang="en-US" sz="1400" dirty="0" err="1" smtClean="0">
                <a:latin typeface="Consolas" pitchFamily="49" charset="0"/>
                <a:cs typeface="Arial" charset="0"/>
              </a:rPr>
              <a:t>Single_node</a:t>
            </a:r>
            <a:r>
              <a:rPr lang="en-US" sz="1400" dirty="0" smtClean="0">
                <a:latin typeface="Consolas" pitchFamily="49" charset="0"/>
                <a:cs typeface="Arial" charset="0"/>
              </a:rPr>
              <a:t>&lt;Type&gt; *tail() </a:t>
            </a:r>
            <a:r>
              <a:rPr lang="en-US" sz="1400" dirty="0" err="1" smtClean="0">
                <a:latin typeface="Consolas" pitchFamily="49" charset="0"/>
                <a:cs typeface="Arial" charset="0"/>
              </a:rPr>
              <a:t>const</a:t>
            </a:r>
            <a:r>
              <a:rPr lang="en-US" sz="1400" dirty="0" smtClean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400" dirty="0" smtClean="0">
                <a:latin typeface="Consolas" pitchFamily="49" charset="0"/>
                <a:cs typeface="Arial" charset="0"/>
              </a:rPr>
              <a:t>				</a:t>
            </a:r>
            <a:r>
              <a:rPr lang="en-US" sz="14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Arial" charset="0"/>
              </a:rPr>
              <a:t> count( Type </a:t>
            </a:r>
            <a:r>
              <a:rPr lang="en-US" sz="1400" dirty="0" err="1" smtClean="0">
                <a:latin typeface="Consolas" pitchFamily="49" charset="0"/>
                <a:cs typeface="Arial" charset="0"/>
              </a:rPr>
              <a:t>const</a:t>
            </a:r>
            <a:r>
              <a:rPr lang="en-US" sz="1400" dirty="0" smtClean="0">
                <a:latin typeface="Consolas" pitchFamily="49" charset="0"/>
                <a:cs typeface="Arial" charset="0"/>
              </a:rPr>
              <a:t> &amp; ) </a:t>
            </a:r>
            <a:r>
              <a:rPr lang="en-US" sz="1400" dirty="0" err="1" smtClean="0">
                <a:latin typeface="Consolas" pitchFamily="49" charset="0"/>
                <a:cs typeface="Arial" charset="0"/>
              </a:rPr>
              <a:t>const</a:t>
            </a:r>
            <a:r>
              <a:rPr lang="en-US" sz="1400" dirty="0" smtClean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endParaRPr lang="en-US" sz="1400" dirty="0" smtClean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400" dirty="0" smtClean="0">
                <a:latin typeface="Consolas" pitchFamily="49" charset="0"/>
                <a:cs typeface="Arial" charset="0"/>
              </a:rPr>
              <a:t>				void </a:t>
            </a:r>
            <a:r>
              <a:rPr lang="en-US" sz="1400" dirty="0" err="1" smtClean="0">
                <a:latin typeface="Consolas" pitchFamily="49" charset="0"/>
                <a:cs typeface="Arial" charset="0"/>
              </a:rPr>
              <a:t>push_front</a:t>
            </a:r>
            <a:r>
              <a:rPr lang="en-US" sz="1400" dirty="0" smtClean="0">
                <a:latin typeface="Consolas" pitchFamily="49" charset="0"/>
                <a:cs typeface="Arial" charset="0"/>
              </a:rPr>
              <a:t>( Type </a:t>
            </a:r>
            <a:r>
              <a:rPr lang="en-US" sz="1400" dirty="0" err="1" smtClean="0">
                <a:latin typeface="Consolas" pitchFamily="49" charset="0"/>
                <a:cs typeface="Arial" charset="0"/>
              </a:rPr>
              <a:t>const</a:t>
            </a:r>
            <a:r>
              <a:rPr lang="en-US" sz="1400" dirty="0" smtClean="0">
                <a:latin typeface="Consolas" pitchFamily="49" charset="0"/>
                <a:cs typeface="Arial" charset="0"/>
              </a:rPr>
              <a:t> &amp; );</a:t>
            </a:r>
          </a:p>
          <a:p>
            <a:pPr>
              <a:buFontTx/>
              <a:buNone/>
            </a:pP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			void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push_back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( Type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const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&amp; );</a:t>
            </a:r>
          </a:p>
          <a:p>
            <a:pPr>
              <a:buFontTx/>
              <a:buNone/>
            </a:pP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			Type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pop_front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();</a:t>
            </a:r>
          </a:p>
          <a:p>
            <a:pPr>
              <a:buFontTx/>
              <a:buNone/>
            </a:pPr>
            <a:r>
              <a:rPr lang="en-US" sz="1400" dirty="0" smtClean="0">
                <a:latin typeface="Consolas" pitchFamily="49" charset="0"/>
                <a:cs typeface="Arial" charset="0"/>
              </a:rPr>
              <a:t>				</a:t>
            </a:r>
            <a:r>
              <a:rPr lang="en-US" sz="14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Arial" charset="0"/>
              </a:rPr>
              <a:t> erase( Type </a:t>
            </a:r>
            <a:r>
              <a:rPr lang="en-US" sz="1400" dirty="0" err="1" smtClean="0">
                <a:latin typeface="Consolas" pitchFamily="49" charset="0"/>
                <a:cs typeface="Arial" charset="0"/>
              </a:rPr>
              <a:t>const</a:t>
            </a:r>
            <a:r>
              <a:rPr lang="en-US" sz="1400" dirty="0" smtClean="0">
                <a:latin typeface="Consolas" pitchFamily="49" charset="0"/>
                <a:cs typeface="Arial" charset="0"/>
              </a:rPr>
              <a:t> &amp; );</a:t>
            </a:r>
          </a:p>
          <a:p>
            <a:pPr>
              <a:buFontTx/>
              <a:buNone/>
            </a:pPr>
            <a:r>
              <a:rPr lang="en-US" sz="1400" dirty="0" smtClean="0">
                <a:latin typeface="Consolas" pitchFamily="49" charset="0"/>
                <a:cs typeface="Arial" charset="0"/>
              </a:rPr>
              <a:t>		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Queue-as-List Class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The queue class using a singly linked list has a single private member variable:  a singly linked list</a:t>
            </a:r>
            <a:endParaRPr lang="en-US" sz="1600" smtClean="0">
              <a:latin typeface="Arial" charset="0"/>
              <a:cs typeface="Arial" charset="0"/>
            </a:endParaRP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1981200" y="2276475"/>
            <a:ext cx="53276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onsolas" pitchFamily="49" charset="0"/>
              </a:rPr>
              <a:t>template &lt;typename Type&gt;</a:t>
            </a:r>
          </a:p>
          <a:p>
            <a:r>
              <a:rPr lang="en-US" dirty="0">
                <a:latin typeface="Consolas" pitchFamily="49" charset="0"/>
              </a:rPr>
              <a:t>class Queue{</a:t>
            </a:r>
          </a:p>
          <a:p>
            <a:r>
              <a:rPr lang="en-US" dirty="0">
                <a:latin typeface="Consolas" pitchFamily="49" charset="0"/>
              </a:rPr>
              <a:t>    private:</a:t>
            </a:r>
          </a:p>
          <a:p>
            <a:r>
              <a:rPr lang="en-US" dirty="0">
                <a:latin typeface="Consolas" pitchFamily="49" charset="0"/>
              </a:rPr>
              <a:t>        </a:t>
            </a:r>
            <a:r>
              <a:rPr lang="en-US" dirty="0" err="1">
                <a:latin typeface="Consolas" pitchFamily="49" charset="0"/>
              </a:rPr>
              <a:t>Single_list</a:t>
            </a:r>
            <a:r>
              <a:rPr lang="en-US" dirty="0">
                <a:latin typeface="Consolas" pitchFamily="49" charset="0"/>
              </a:rPr>
              <a:t>&lt;Type&gt;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list</a:t>
            </a:r>
            <a:r>
              <a:rPr lang="en-US" dirty="0">
                <a:latin typeface="Consolas" pitchFamily="49" charset="0"/>
              </a:rPr>
              <a:t>;</a:t>
            </a:r>
          </a:p>
          <a:p>
            <a:r>
              <a:rPr lang="en-US" dirty="0">
                <a:latin typeface="Consolas" pitchFamily="49" charset="0"/>
              </a:rPr>
              <a:t>    public:</a:t>
            </a:r>
          </a:p>
          <a:p>
            <a:r>
              <a:rPr lang="en-US" dirty="0">
                <a:latin typeface="Consolas" pitchFamily="49" charset="0"/>
              </a:rPr>
              <a:t>        </a:t>
            </a:r>
            <a:r>
              <a:rPr lang="en-US" dirty="0" err="1">
                <a:solidFill>
                  <a:srgbClr val="FF33CC"/>
                </a:solidFill>
                <a:latin typeface="Consolas" pitchFamily="49" charset="0"/>
              </a:rPr>
              <a:t>bool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</a:rPr>
              <a:t>empty</a:t>
            </a:r>
            <a:r>
              <a:rPr lang="en-US" dirty="0">
                <a:latin typeface="Consolas" pitchFamily="49" charset="0"/>
              </a:rPr>
              <a:t>() </a:t>
            </a:r>
            <a:r>
              <a:rPr lang="en-US" dirty="0" err="1">
                <a:latin typeface="Consolas" pitchFamily="49" charset="0"/>
              </a:rPr>
              <a:t>const</a:t>
            </a:r>
            <a:r>
              <a:rPr lang="en-US" dirty="0">
                <a:latin typeface="Consolas" pitchFamily="49" charset="0"/>
              </a:rPr>
              <a:t>;</a:t>
            </a:r>
          </a:p>
          <a:p>
            <a:r>
              <a:rPr lang="en-US" dirty="0">
                <a:latin typeface="Consolas" pitchFamily="49" charset="0"/>
              </a:rPr>
              <a:t>        </a:t>
            </a:r>
            <a:r>
              <a:rPr lang="en-US" dirty="0">
                <a:solidFill>
                  <a:srgbClr val="FF33CC"/>
                </a:solidFill>
                <a:latin typeface="Consolas" pitchFamily="49" charset="0"/>
              </a:rPr>
              <a:t>Type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</a:rPr>
              <a:t>front</a:t>
            </a:r>
            <a:r>
              <a:rPr lang="en-US" dirty="0">
                <a:latin typeface="Consolas" pitchFamily="49" charset="0"/>
              </a:rPr>
              <a:t>() </a:t>
            </a:r>
            <a:r>
              <a:rPr lang="en-US" dirty="0" err="1">
                <a:latin typeface="Consolas" pitchFamily="49" charset="0"/>
              </a:rPr>
              <a:t>const</a:t>
            </a:r>
            <a:r>
              <a:rPr lang="en-US" dirty="0">
                <a:latin typeface="Consolas" pitchFamily="49" charset="0"/>
              </a:rPr>
              <a:t>;</a:t>
            </a:r>
          </a:p>
          <a:p>
            <a:r>
              <a:rPr lang="en-US" dirty="0">
                <a:latin typeface="Consolas" pitchFamily="49" charset="0"/>
              </a:rPr>
              <a:t>        </a:t>
            </a:r>
            <a:r>
              <a:rPr lang="en-US" dirty="0">
                <a:solidFill>
                  <a:srgbClr val="FF33CC"/>
                </a:solidFill>
                <a:latin typeface="Consolas" pitchFamily="49" charset="0"/>
              </a:rPr>
              <a:t>void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</a:rPr>
              <a:t>push</a:t>
            </a:r>
            <a:r>
              <a:rPr lang="en-US" dirty="0">
                <a:latin typeface="Consolas" pitchFamily="49" charset="0"/>
              </a:rPr>
              <a:t>( </a:t>
            </a:r>
            <a:r>
              <a:rPr lang="en-US" dirty="0" smtClean="0">
                <a:latin typeface="Consolas" pitchFamily="49" charset="0"/>
              </a:rPr>
              <a:t>Type </a:t>
            </a:r>
            <a:r>
              <a:rPr lang="en-US" dirty="0" err="1" smtClean="0">
                <a:latin typeface="Consolas" pitchFamily="49" charset="0"/>
              </a:rPr>
              <a:t>const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>
                <a:latin typeface="Consolas" pitchFamily="49" charset="0"/>
              </a:rPr>
              <a:t>&amp; );</a:t>
            </a:r>
          </a:p>
          <a:p>
            <a:r>
              <a:rPr lang="en-US" dirty="0">
                <a:latin typeface="Consolas" pitchFamily="49" charset="0"/>
              </a:rPr>
              <a:t>        </a:t>
            </a:r>
            <a:r>
              <a:rPr lang="en-US" dirty="0">
                <a:solidFill>
                  <a:srgbClr val="FF33CC"/>
                </a:solidFill>
                <a:latin typeface="Consolas" pitchFamily="49" charset="0"/>
              </a:rPr>
              <a:t>Type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</a:rPr>
              <a:t>pop</a:t>
            </a:r>
            <a:r>
              <a:rPr lang="en-US" dirty="0">
                <a:latin typeface="Consolas" pitchFamily="49" charset="0"/>
              </a:rPr>
              <a:t>();</a:t>
            </a:r>
          </a:p>
          <a:p>
            <a:r>
              <a:rPr lang="en-US" dirty="0">
                <a:latin typeface="Consolas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Queue-as-List Class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600200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The implementation is similar to that of a Stack-as-List</a:t>
            </a:r>
            <a:endParaRPr lang="en-US" sz="1400" dirty="0" smtClean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endParaRPr lang="en-US" sz="1200" dirty="0" smtClean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400" dirty="0" smtClean="0">
                <a:latin typeface="Consolas" pitchFamily="49" charset="0"/>
                <a:cs typeface="Arial" charset="0"/>
              </a:rPr>
              <a:t>	template &lt;typename Type&gt;</a:t>
            </a:r>
          </a:p>
          <a:p>
            <a:pPr>
              <a:buFontTx/>
              <a:buNone/>
            </a:pPr>
            <a:r>
              <a:rPr lang="en-US" sz="1400" dirty="0" smtClean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	bool</a:t>
            </a:r>
            <a:r>
              <a:rPr lang="en-US" sz="1400" dirty="0" smtClean="0">
                <a:latin typeface="Consolas" pitchFamily="49" charset="0"/>
                <a:cs typeface="Arial" charset="0"/>
              </a:rPr>
              <a:t> Queue&lt;Type&gt;::</a:t>
            </a:r>
            <a:r>
              <a:rPr lang="en-US" sz="1400" dirty="0" smtClean="0">
                <a:solidFill>
                  <a:srgbClr val="663300"/>
                </a:solidFill>
                <a:latin typeface="Consolas" pitchFamily="49" charset="0"/>
                <a:cs typeface="Arial" charset="0"/>
              </a:rPr>
              <a:t>empty</a:t>
            </a:r>
            <a:r>
              <a:rPr lang="en-US" sz="1400" dirty="0" smtClean="0">
                <a:latin typeface="Consolas" pitchFamily="49" charset="0"/>
                <a:cs typeface="Arial" charset="0"/>
              </a:rPr>
              <a:t>() </a:t>
            </a:r>
            <a:r>
              <a:rPr lang="en-US" sz="1400" dirty="0" err="1" smtClean="0">
                <a:latin typeface="Consolas" pitchFamily="49" charset="0"/>
                <a:cs typeface="Arial" charset="0"/>
              </a:rPr>
              <a:t>const</a:t>
            </a:r>
            <a:r>
              <a:rPr lang="en-US" sz="1400" dirty="0" smtClean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Tx/>
              <a:buNone/>
            </a:pPr>
            <a:r>
              <a:rPr lang="en-US" sz="1400" dirty="0" smtClean="0">
                <a:latin typeface="Consolas" pitchFamily="49" charset="0"/>
                <a:cs typeface="Arial" charset="0"/>
              </a:rPr>
              <a:t>	    return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list</a:t>
            </a:r>
            <a:r>
              <a:rPr lang="en-US" sz="1400" dirty="0" err="1" smtClean="0">
                <a:latin typeface="Consolas" pitchFamily="49" charset="0"/>
                <a:cs typeface="Arial" charset="0"/>
              </a:rPr>
              <a:t>.</a:t>
            </a:r>
            <a:r>
              <a:rPr lang="en-US" sz="1400" dirty="0" err="1" smtClean="0">
                <a:solidFill>
                  <a:srgbClr val="663300"/>
                </a:solidFill>
                <a:latin typeface="Consolas" pitchFamily="49" charset="0"/>
                <a:cs typeface="Arial" charset="0"/>
              </a:rPr>
              <a:t>empty</a:t>
            </a:r>
            <a:r>
              <a:rPr lang="en-US" sz="1400" dirty="0" smtClean="0">
                <a:latin typeface="Consolas" pitchFamily="49" charset="0"/>
                <a:cs typeface="Arial" charset="0"/>
              </a:rPr>
              <a:t>();</a:t>
            </a:r>
          </a:p>
          <a:p>
            <a:pPr>
              <a:buFontTx/>
              <a:buNone/>
            </a:pPr>
            <a:r>
              <a:rPr lang="en-US" sz="1400" dirty="0" smtClean="0">
                <a:latin typeface="Consolas" pitchFamily="49" charset="0"/>
                <a:cs typeface="Arial" charset="0"/>
              </a:rPr>
              <a:t>	}</a:t>
            </a:r>
          </a:p>
          <a:p>
            <a:pPr>
              <a:buFontTx/>
              <a:buNone/>
            </a:pPr>
            <a:endParaRPr lang="en-US" sz="1400" dirty="0" smtClean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endParaRPr lang="en-US" sz="1400" dirty="0" smtClean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endParaRPr lang="en-US" sz="1400" dirty="0" smtClean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endParaRPr lang="en-US" sz="1400" dirty="0" smtClean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400" dirty="0" smtClean="0">
                <a:latin typeface="Consolas" pitchFamily="49" charset="0"/>
                <a:cs typeface="Arial" charset="0"/>
              </a:rPr>
              <a:t>	template &lt;typename Type&gt;</a:t>
            </a:r>
          </a:p>
          <a:p>
            <a:pPr>
              <a:buFontTx/>
              <a:buNone/>
            </a:pPr>
            <a:r>
              <a:rPr lang="en-US" sz="1400" dirty="0" smtClean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	void</a:t>
            </a:r>
            <a:r>
              <a:rPr lang="en-US" sz="1400" dirty="0" smtClean="0">
                <a:latin typeface="Consolas" pitchFamily="49" charset="0"/>
                <a:cs typeface="Arial" charset="0"/>
              </a:rPr>
              <a:t> Queue&lt;Type&gt;::</a:t>
            </a:r>
            <a:r>
              <a:rPr lang="en-US" sz="1400" dirty="0" smtClean="0">
                <a:solidFill>
                  <a:srgbClr val="663300"/>
                </a:solidFill>
                <a:latin typeface="Consolas" pitchFamily="49" charset="0"/>
                <a:cs typeface="Arial" charset="0"/>
              </a:rPr>
              <a:t>push</a:t>
            </a:r>
            <a:r>
              <a:rPr lang="en-US" sz="1400" dirty="0" smtClean="0">
                <a:latin typeface="Consolas" pitchFamily="49" charset="0"/>
                <a:cs typeface="Arial" charset="0"/>
              </a:rPr>
              <a:t>( Type </a:t>
            </a:r>
            <a:r>
              <a:rPr lang="en-US" sz="1400" dirty="0" err="1" smtClean="0">
                <a:latin typeface="Consolas" pitchFamily="49" charset="0"/>
                <a:cs typeface="Arial" charset="0"/>
              </a:rPr>
              <a:t>const</a:t>
            </a:r>
            <a:r>
              <a:rPr lang="en-US" sz="1400" dirty="0" smtClean="0">
                <a:latin typeface="Consolas" pitchFamily="49" charset="0"/>
                <a:cs typeface="Arial" charset="0"/>
              </a:rPr>
              <a:t> &amp;</a:t>
            </a:r>
            <a:r>
              <a:rPr lang="en-US" sz="1400" dirty="0" err="1" smtClean="0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obj</a:t>
            </a:r>
            <a:r>
              <a:rPr lang="en-US" sz="1400" dirty="0" smtClean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Tx/>
              <a:buNone/>
            </a:pPr>
            <a:r>
              <a:rPr lang="en-US" sz="1400" dirty="0" smtClean="0">
                <a:latin typeface="Consolas" pitchFamily="49" charset="0"/>
                <a:cs typeface="Arial" charset="0"/>
              </a:rPr>
              <a:t>	   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list</a:t>
            </a:r>
            <a:r>
              <a:rPr lang="en-US" sz="1400" dirty="0" err="1" smtClean="0">
                <a:latin typeface="Consolas" pitchFamily="49" charset="0"/>
                <a:cs typeface="Arial" charset="0"/>
              </a:rPr>
              <a:t>.</a:t>
            </a:r>
            <a:r>
              <a:rPr lang="en-US" sz="1400" dirty="0" err="1" smtClean="0">
                <a:solidFill>
                  <a:srgbClr val="663300"/>
                </a:solidFill>
                <a:latin typeface="Consolas" pitchFamily="49" charset="0"/>
                <a:cs typeface="Arial" charset="0"/>
              </a:rPr>
              <a:t>push_back</a:t>
            </a:r>
            <a:r>
              <a:rPr lang="en-US" sz="1400" dirty="0" smtClean="0">
                <a:latin typeface="Consolas" pitchFamily="49" charset="0"/>
                <a:cs typeface="Arial" charset="0"/>
              </a:rPr>
              <a:t>( </a:t>
            </a:r>
            <a:r>
              <a:rPr lang="en-US" sz="1400" dirty="0" err="1" smtClean="0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obj</a:t>
            </a:r>
            <a:r>
              <a:rPr lang="en-US" sz="1400" dirty="0" smtClean="0">
                <a:latin typeface="Consolas" pitchFamily="49" charset="0"/>
                <a:cs typeface="Arial" charset="0"/>
              </a:rPr>
              <a:t> );</a:t>
            </a:r>
          </a:p>
          <a:p>
            <a:pPr>
              <a:buFontTx/>
              <a:buNone/>
            </a:pPr>
            <a:r>
              <a:rPr lang="en-US" sz="1400" dirty="0" smtClean="0">
                <a:latin typeface="Consolas" pitchFamily="49" charset="0"/>
                <a:cs typeface="Arial" charset="0"/>
              </a:rPr>
              <a:t>	}</a:t>
            </a:r>
          </a:p>
          <a:p>
            <a:pPr>
              <a:buFontTx/>
              <a:buNone/>
            </a:pPr>
            <a:endParaRPr lang="en-US" sz="1400" dirty="0" smtClean="0">
              <a:latin typeface="Consolas" pitchFamily="49" charset="0"/>
              <a:cs typeface="Arial" charset="0"/>
            </a:endParaRPr>
          </a:p>
        </p:txBody>
      </p:sp>
      <p:sp>
        <p:nvSpPr>
          <p:cNvPr id="17412" name="Rectangle 3"/>
          <p:cNvSpPr txBox="1">
            <a:spLocks noChangeArrowheads="1"/>
          </p:cNvSpPr>
          <p:nvPr/>
        </p:nvSpPr>
        <p:spPr bwMode="auto">
          <a:xfrm>
            <a:off x="5364088" y="2204864"/>
            <a:ext cx="3568700" cy="192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1400" dirty="0">
                <a:latin typeface="Consolas" pitchFamily="49" charset="0"/>
              </a:rPr>
              <a:t>template &lt;</a:t>
            </a:r>
            <a:r>
              <a:rPr lang="en-US" sz="1400" dirty="0" err="1">
                <a:latin typeface="Consolas" pitchFamily="49" charset="0"/>
              </a:rPr>
              <a:t>typename</a:t>
            </a:r>
            <a:r>
              <a:rPr lang="en-US" sz="1400" dirty="0">
                <a:latin typeface="Consolas" pitchFamily="49" charset="0"/>
              </a:rPr>
              <a:t> Type&gt;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400" dirty="0">
                <a:solidFill>
                  <a:srgbClr val="FF33CC"/>
                </a:solidFill>
                <a:latin typeface="Consolas" pitchFamily="49" charset="0"/>
              </a:rPr>
              <a:t>Type</a:t>
            </a:r>
            <a:r>
              <a:rPr lang="en-US" sz="1400" dirty="0">
                <a:latin typeface="Consolas" pitchFamily="49" charset="0"/>
              </a:rPr>
              <a:t> Queue&lt;Type&gt;::</a:t>
            </a:r>
            <a:r>
              <a:rPr lang="en-US" sz="1400" dirty="0">
                <a:solidFill>
                  <a:srgbClr val="663300"/>
                </a:solidFill>
                <a:latin typeface="Consolas" pitchFamily="49" charset="0"/>
              </a:rPr>
              <a:t>front</a:t>
            </a:r>
            <a:r>
              <a:rPr lang="en-US" sz="1400" dirty="0">
                <a:latin typeface="Consolas" pitchFamily="49" charset="0"/>
              </a:rPr>
              <a:t>() </a:t>
            </a:r>
            <a:r>
              <a:rPr lang="en-US" sz="1400" dirty="0" err="1">
                <a:latin typeface="Consolas" pitchFamily="49" charset="0"/>
              </a:rPr>
              <a:t>const</a:t>
            </a:r>
            <a:r>
              <a:rPr lang="en-US" sz="1400" dirty="0">
                <a:latin typeface="Consolas" pitchFamily="49" charset="0"/>
              </a:rPr>
              <a:t> {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400" dirty="0">
                <a:latin typeface="Consolas" pitchFamily="49" charset="0"/>
              </a:rPr>
              <a:t>    if ( empty() ) {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400" dirty="0">
                <a:latin typeface="Consolas" pitchFamily="49" charset="0"/>
              </a:rPr>
              <a:t>        throw underflow();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400" dirty="0">
                <a:latin typeface="Consolas" pitchFamily="49" charset="0"/>
              </a:rPr>
              <a:t>    }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en-US" sz="1400" dirty="0">
              <a:latin typeface="Consolas" pitchFamily="49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400" dirty="0">
                <a:latin typeface="Consolas" pitchFamily="49" charset="0"/>
              </a:rPr>
              <a:t>    return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</a:rPr>
              <a:t>list</a:t>
            </a:r>
            <a:r>
              <a:rPr lang="en-US" sz="1400" dirty="0" err="1">
                <a:latin typeface="Consolas" pitchFamily="49" charset="0"/>
              </a:rPr>
              <a:t>.front</a:t>
            </a:r>
            <a:r>
              <a:rPr lang="en-US" sz="1400" dirty="0">
                <a:latin typeface="Consolas" pitchFamily="49" charset="0"/>
              </a:rPr>
              <a:t>();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400" dirty="0">
                <a:latin typeface="Consolas" pitchFamily="49" charset="0"/>
              </a:rPr>
              <a:t>}</a:t>
            </a:r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5364088" y="4437112"/>
            <a:ext cx="3074987" cy="194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1400" dirty="0">
                <a:latin typeface="Consolas" pitchFamily="49" charset="0"/>
              </a:rPr>
              <a:t>template &lt;</a:t>
            </a:r>
            <a:r>
              <a:rPr lang="en-US" sz="1400" dirty="0" err="1">
                <a:latin typeface="Consolas" pitchFamily="49" charset="0"/>
              </a:rPr>
              <a:t>typename</a:t>
            </a:r>
            <a:r>
              <a:rPr lang="en-US" sz="1400" dirty="0">
                <a:latin typeface="Consolas" pitchFamily="49" charset="0"/>
              </a:rPr>
              <a:t> Type&gt;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400" dirty="0">
                <a:solidFill>
                  <a:srgbClr val="FF33CC"/>
                </a:solidFill>
                <a:latin typeface="Consolas" pitchFamily="49" charset="0"/>
              </a:rPr>
              <a:t>Type</a:t>
            </a:r>
            <a:r>
              <a:rPr lang="en-US" sz="1400" dirty="0">
                <a:latin typeface="Consolas" pitchFamily="49" charset="0"/>
              </a:rPr>
              <a:t> Queue&lt;Type&gt;::</a:t>
            </a:r>
            <a:r>
              <a:rPr lang="en-US" sz="1400" dirty="0">
                <a:solidFill>
                  <a:srgbClr val="663300"/>
                </a:solidFill>
                <a:latin typeface="Consolas" pitchFamily="49" charset="0"/>
              </a:rPr>
              <a:t>pop</a:t>
            </a:r>
            <a:r>
              <a:rPr lang="en-US" sz="1400" dirty="0">
                <a:latin typeface="Consolas" pitchFamily="49" charset="0"/>
              </a:rPr>
              <a:t>() {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400" dirty="0">
                <a:latin typeface="Consolas" pitchFamily="49" charset="0"/>
              </a:rPr>
              <a:t>    if ( empty() ) {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400" dirty="0">
                <a:latin typeface="Consolas" pitchFamily="49" charset="0"/>
              </a:rPr>
              <a:t>        throw underflow();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400" dirty="0">
                <a:latin typeface="Consolas" pitchFamily="49" charset="0"/>
              </a:rPr>
              <a:t>    }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en-US" sz="1400" dirty="0">
              <a:latin typeface="Consolas" pitchFamily="49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400" dirty="0">
                <a:latin typeface="Consolas" pitchFamily="49" charset="0"/>
              </a:rPr>
              <a:t>    return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</a:rPr>
              <a:t>list</a:t>
            </a:r>
            <a:r>
              <a:rPr lang="en-US" sz="1400" dirty="0" err="1">
                <a:latin typeface="Consolas" pitchFamily="49" charset="0"/>
              </a:rPr>
              <a:t>.</a:t>
            </a:r>
            <a:r>
              <a:rPr lang="en-US" sz="1400" dirty="0" err="1">
                <a:solidFill>
                  <a:srgbClr val="800000"/>
                </a:solidFill>
                <a:latin typeface="Consolas" pitchFamily="49" charset="0"/>
              </a:rPr>
              <a:t>pop_front</a:t>
            </a:r>
            <a:r>
              <a:rPr lang="en-US" sz="1400" dirty="0">
                <a:latin typeface="Consolas" pitchFamily="49" charset="0"/>
              </a:rPr>
              <a:t>();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400" dirty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Array Implementation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A 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one-ended array</a:t>
            </a:r>
            <a:r>
              <a:rPr lang="en-US" dirty="0" smtClean="0">
                <a:latin typeface="Arial" charset="0"/>
                <a:cs typeface="Arial" charset="0"/>
              </a:rPr>
              <a:t> does not allow all operations to occur in </a:t>
            </a:r>
            <a:r>
              <a:rPr lang="en-CA" b="1" dirty="0" smtClean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CA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dirty="0" smtClean="0">
                <a:latin typeface="Arial" charset="0"/>
                <a:cs typeface="Arial" charset="0"/>
              </a:rPr>
              <a:t> time 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22640" name="Group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432964"/>
              </p:ext>
            </p:extLst>
          </p:nvPr>
        </p:nvGraphicFramePr>
        <p:xfrm>
          <a:off x="2586038" y="3384550"/>
          <a:ext cx="4125912" cy="1484313"/>
        </p:xfrm>
        <a:graphic>
          <a:graphicData uri="http://schemas.openxmlformats.org/drawingml/2006/table">
            <a:tbl>
              <a:tblPr/>
              <a:tblGrid>
                <a:gridCol w="1374775"/>
                <a:gridCol w="1376362"/>
                <a:gridCol w="137477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Front/</a:t>
                      </a: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CA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st</a:t>
                      </a: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Back/</a:t>
                      </a:r>
                      <a:r>
                        <a:rPr kumimoji="0" lang="en-CA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CA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th</a:t>
                      </a:r>
                      <a:endParaRPr kumimoji="0" lang="en-CA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Find</a:t>
                      </a:r>
                      <a:endParaRPr kumimoji="0" lang="en-CA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Insert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CA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Remove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CA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pic>
        <p:nvPicPr>
          <p:cNvPr id="18458" name="Picture 9" descr="x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1438" y="2565400"/>
            <a:ext cx="4090987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8" descr="x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8488" y="2571750"/>
            <a:ext cx="563245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Array Implementation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Using a 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two-ended array</a:t>
            </a:r>
            <a:r>
              <a:rPr lang="en-US" dirty="0" smtClean="0">
                <a:latin typeface="Arial" charset="0"/>
                <a:cs typeface="Arial" charset="0"/>
              </a:rPr>
              <a:t>, </a:t>
            </a:r>
            <a:r>
              <a:rPr lang="en-CA" b="1" dirty="0" smtClean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CA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dirty="0" smtClean="0">
                <a:latin typeface="Arial" charset="0"/>
                <a:cs typeface="Arial" charset="0"/>
              </a:rPr>
              <a:t> are possible by pushing at the back and popping from the front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22640" name="Group 112"/>
          <p:cNvGraphicFramePr>
            <a:graphicFrameLocks noGrp="1"/>
          </p:cNvGraphicFramePr>
          <p:nvPr/>
        </p:nvGraphicFramePr>
        <p:xfrm>
          <a:off x="2586038" y="3384550"/>
          <a:ext cx="4125912" cy="1484313"/>
        </p:xfrm>
        <a:graphic>
          <a:graphicData uri="http://schemas.openxmlformats.org/drawingml/2006/table">
            <a:tbl>
              <a:tblPr/>
              <a:tblGrid>
                <a:gridCol w="1374775"/>
                <a:gridCol w="1376362"/>
                <a:gridCol w="137477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Front/</a:t>
                      </a: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CA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st</a:t>
                      </a: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Back/</a:t>
                      </a:r>
                      <a:r>
                        <a:rPr kumimoji="0" lang="en-CA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CA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th</a:t>
                      </a:r>
                      <a:endParaRPr kumimoji="0" lang="en-CA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Find</a:t>
                      </a:r>
                      <a:endParaRPr kumimoji="0" lang="en-CA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Insert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Remove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Array Implementation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We need to store an array: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  <a:cs typeface="Arial" charset="0"/>
              </a:rPr>
              <a:t>		Type *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array</a:t>
            </a:r>
            <a:r>
              <a:rPr lang="en-US" sz="1800" b="1" dirty="0" smtClean="0">
                <a:latin typeface="Courier New" pitchFamily="49" charset="0"/>
                <a:cs typeface="Arial" charset="0"/>
              </a:rPr>
              <a:t>;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We need additional information, including: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The number of objects currently in the queue and the front and back indices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  <a:cs typeface="Arial" charset="0"/>
              </a:rPr>
              <a:t>	      </a:t>
            </a:r>
            <a:r>
              <a:rPr lang="en-US" sz="1800" b="1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queue_size</a:t>
            </a:r>
            <a:r>
              <a:rPr lang="en-US" sz="1800" b="1" dirty="0" smtClean="0">
                <a:latin typeface="Courier New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  <a:cs typeface="Arial" charset="0"/>
              </a:rPr>
              <a:t>	      </a:t>
            </a:r>
            <a:r>
              <a:rPr lang="en-US" sz="1800" b="1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ifront</a:t>
            </a:r>
            <a:r>
              <a:rPr lang="en-US" sz="1800" b="1" dirty="0" smtClean="0">
                <a:latin typeface="Courier New" pitchFamily="49" charset="0"/>
                <a:cs typeface="Arial" charset="0"/>
              </a:rPr>
              <a:t>;      // index of the front entry</a:t>
            </a:r>
          </a:p>
          <a:p>
            <a:pPr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  <a:cs typeface="Arial" charset="0"/>
              </a:rPr>
              <a:t>	      </a:t>
            </a:r>
            <a:r>
              <a:rPr lang="en-US" sz="1800" b="1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iback</a:t>
            </a:r>
            <a:r>
              <a:rPr lang="en-US" sz="1800" b="1" dirty="0" smtClean="0">
                <a:latin typeface="Courier New" pitchFamily="49" charset="0"/>
                <a:cs typeface="Arial" charset="0"/>
              </a:rPr>
              <a:t>;       // index of the back entry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The capacity of the array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  <a:cs typeface="Arial" charset="0"/>
              </a:rPr>
              <a:t>	      </a:t>
            </a:r>
            <a:r>
              <a:rPr lang="en-US" sz="1800" b="1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array_capacity</a:t>
            </a:r>
            <a:r>
              <a:rPr lang="en-US" sz="1800" b="1" dirty="0" smtClean="0">
                <a:latin typeface="Courier New" pitchFamily="49" charset="0"/>
                <a:cs typeface="Arial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Queue-as-Array Class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The class definition is similar to that of the Stack:</a:t>
            </a:r>
          </a:p>
          <a:p>
            <a:pPr>
              <a:buFontTx/>
              <a:buNone/>
            </a:pPr>
            <a:r>
              <a:rPr lang="en-US" sz="1400" dirty="0" smtClean="0">
                <a:latin typeface="Consolas" pitchFamily="49" charset="0"/>
                <a:cs typeface="Arial" charset="0"/>
              </a:rPr>
              <a:t>		template &lt;typename Type&gt;</a:t>
            </a:r>
          </a:p>
          <a:p>
            <a:pPr>
              <a:buFontTx/>
              <a:buNone/>
            </a:pPr>
            <a:r>
              <a:rPr lang="en-US" sz="1400" dirty="0" smtClean="0">
                <a:latin typeface="Consolas" pitchFamily="49" charset="0"/>
                <a:cs typeface="Arial" charset="0"/>
              </a:rPr>
              <a:t>		class Queue{</a:t>
            </a:r>
          </a:p>
          <a:p>
            <a:pPr>
              <a:buFontTx/>
              <a:buNone/>
            </a:pPr>
            <a:r>
              <a:rPr lang="en-US" sz="1400" dirty="0" smtClean="0">
                <a:latin typeface="Consolas" pitchFamily="49" charset="0"/>
                <a:cs typeface="Arial" charset="0"/>
              </a:rPr>
              <a:t>		    private:</a:t>
            </a:r>
          </a:p>
          <a:p>
            <a:pPr>
              <a:buFontTx/>
              <a:buNone/>
            </a:pPr>
            <a:r>
              <a:rPr lang="en-US" sz="1400" dirty="0" smtClean="0">
                <a:latin typeface="Consolas" pitchFamily="49" charset="0"/>
                <a:cs typeface="Arial" charset="0"/>
              </a:rPr>
              <a:t>		        </a:t>
            </a:r>
            <a:r>
              <a:rPr lang="en-US" sz="14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Arial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queue_size</a:t>
            </a:r>
            <a:r>
              <a:rPr lang="en-US" sz="1400" dirty="0" smtClean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400" dirty="0" smtClean="0">
                <a:latin typeface="Consolas" pitchFamily="49" charset="0"/>
                <a:cs typeface="Arial" charset="0"/>
              </a:rPr>
              <a:t>		        </a:t>
            </a:r>
            <a:r>
              <a:rPr lang="en-US" sz="14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Arial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ifront</a:t>
            </a:r>
            <a:r>
              <a:rPr lang="en-US" sz="1400" dirty="0" smtClean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400" dirty="0" smtClean="0">
                <a:latin typeface="Consolas" pitchFamily="49" charset="0"/>
                <a:cs typeface="Arial" charset="0"/>
              </a:rPr>
              <a:t>		        </a:t>
            </a:r>
            <a:r>
              <a:rPr lang="en-US" sz="14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Arial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iback</a:t>
            </a:r>
            <a:r>
              <a:rPr lang="en-US" sz="1400" dirty="0" smtClean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400" dirty="0" smtClean="0">
                <a:latin typeface="Consolas" pitchFamily="49" charset="0"/>
                <a:cs typeface="Arial" charset="0"/>
              </a:rPr>
              <a:t>		        </a:t>
            </a:r>
            <a:r>
              <a:rPr lang="en-US" sz="14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Arial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400" dirty="0" smtClean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400" dirty="0" smtClean="0">
                <a:latin typeface="Consolas" pitchFamily="49" charset="0"/>
                <a:cs typeface="Arial" charset="0"/>
              </a:rPr>
              <a:t>		        Type *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</a:t>
            </a:r>
            <a:r>
              <a:rPr lang="en-US" sz="1400" dirty="0" smtClean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400" dirty="0" smtClean="0">
                <a:latin typeface="Consolas" pitchFamily="49" charset="0"/>
                <a:cs typeface="Arial" charset="0"/>
              </a:rPr>
              <a:t>		    public:</a:t>
            </a:r>
          </a:p>
          <a:p>
            <a:pPr>
              <a:buFontTx/>
              <a:buNone/>
            </a:pPr>
            <a:r>
              <a:rPr lang="en-US" sz="1400" dirty="0" smtClean="0">
                <a:latin typeface="Consolas" pitchFamily="49" charset="0"/>
                <a:cs typeface="Arial" charset="0"/>
              </a:rPr>
              <a:t>		        </a:t>
            </a:r>
            <a:r>
              <a:rPr lang="en-US" sz="1400" dirty="0" smtClean="0">
                <a:solidFill>
                  <a:srgbClr val="663300"/>
                </a:solidFill>
                <a:latin typeface="Consolas" pitchFamily="49" charset="0"/>
                <a:cs typeface="Arial" charset="0"/>
              </a:rPr>
              <a:t>Queue</a:t>
            </a:r>
            <a:r>
              <a:rPr lang="en-US" sz="1400" dirty="0" smtClean="0">
                <a:latin typeface="Consolas" pitchFamily="49" charset="0"/>
                <a:cs typeface="Arial" charset="0"/>
              </a:rPr>
              <a:t>( </a:t>
            </a:r>
            <a:r>
              <a:rPr lang="en-US" sz="14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Arial" charset="0"/>
              </a:rPr>
              <a:t> = 10 );</a:t>
            </a:r>
          </a:p>
          <a:p>
            <a:pPr>
              <a:buFontTx/>
              <a:buNone/>
            </a:pPr>
            <a:r>
              <a:rPr lang="en-US" sz="1400" dirty="0" smtClean="0">
                <a:latin typeface="Consolas" pitchFamily="49" charset="0"/>
                <a:cs typeface="Arial" charset="0"/>
              </a:rPr>
              <a:t>		        </a:t>
            </a:r>
            <a:r>
              <a:rPr lang="en-US" sz="1400" dirty="0" smtClean="0">
                <a:solidFill>
                  <a:srgbClr val="663300"/>
                </a:solidFill>
                <a:latin typeface="Consolas" pitchFamily="49" charset="0"/>
                <a:cs typeface="Arial" charset="0"/>
              </a:rPr>
              <a:t>~Queue</a:t>
            </a:r>
            <a:r>
              <a:rPr lang="en-US" sz="1400" dirty="0" smtClean="0">
                <a:latin typeface="Consolas" pitchFamily="49" charset="0"/>
                <a:cs typeface="Arial" charset="0"/>
              </a:rPr>
              <a:t>();</a:t>
            </a:r>
          </a:p>
          <a:p>
            <a:pPr>
              <a:buFontTx/>
              <a:buNone/>
            </a:pPr>
            <a:r>
              <a:rPr lang="en-US" sz="1400" dirty="0" smtClean="0">
                <a:latin typeface="Consolas" pitchFamily="49" charset="0"/>
                <a:cs typeface="Arial" charset="0"/>
              </a:rPr>
              <a:t>		        </a:t>
            </a:r>
            <a:r>
              <a:rPr lang="en-US" sz="1400" dirty="0" err="1" smtClean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bool</a:t>
            </a:r>
            <a:r>
              <a:rPr lang="en-US" sz="1400" dirty="0" smtClean="0">
                <a:latin typeface="Consolas" pitchFamily="49" charset="0"/>
                <a:cs typeface="Arial" charset="0"/>
              </a:rPr>
              <a:t> </a:t>
            </a:r>
            <a:r>
              <a:rPr lang="en-US" sz="1400" dirty="0" smtClean="0">
                <a:solidFill>
                  <a:srgbClr val="663300"/>
                </a:solidFill>
                <a:latin typeface="Consolas" pitchFamily="49" charset="0"/>
                <a:cs typeface="Arial" charset="0"/>
              </a:rPr>
              <a:t>empty</a:t>
            </a:r>
            <a:r>
              <a:rPr lang="en-US" sz="1400" dirty="0" smtClean="0">
                <a:latin typeface="Consolas" pitchFamily="49" charset="0"/>
                <a:cs typeface="Arial" charset="0"/>
              </a:rPr>
              <a:t>() </a:t>
            </a:r>
            <a:r>
              <a:rPr lang="en-US" sz="1400" dirty="0" err="1" smtClean="0">
                <a:latin typeface="Consolas" pitchFamily="49" charset="0"/>
                <a:cs typeface="Arial" charset="0"/>
              </a:rPr>
              <a:t>const</a:t>
            </a:r>
            <a:r>
              <a:rPr lang="en-US" sz="1400" dirty="0" smtClean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400" dirty="0" smtClean="0">
                <a:latin typeface="Consolas" pitchFamily="49" charset="0"/>
                <a:cs typeface="Arial" charset="0"/>
              </a:rPr>
              <a:t>		        </a:t>
            </a:r>
            <a:r>
              <a:rPr lang="en-US" sz="1400" dirty="0" smtClean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Type</a:t>
            </a:r>
            <a:r>
              <a:rPr lang="en-US" sz="1400" dirty="0" smtClean="0">
                <a:latin typeface="Consolas" pitchFamily="49" charset="0"/>
                <a:cs typeface="Arial" charset="0"/>
              </a:rPr>
              <a:t> </a:t>
            </a:r>
            <a:r>
              <a:rPr lang="en-US" sz="1400" dirty="0" smtClean="0">
                <a:solidFill>
                  <a:srgbClr val="663300"/>
                </a:solidFill>
                <a:latin typeface="Consolas" pitchFamily="49" charset="0"/>
                <a:cs typeface="Arial" charset="0"/>
              </a:rPr>
              <a:t>front</a:t>
            </a:r>
            <a:r>
              <a:rPr lang="en-US" sz="1400" dirty="0" smtClean="0">
                <a:latin typeface="Consolas" pitchFamily="49" charset="0"/>
                <a:cs typeface="Arial" charset="0"/>
              </a:rPr>
              <a:t>() </a:t>
            </a:r>
            <a:r>
              <a:rPr lang="en-US" sz="1400" dirty="0" err="1" smtClean="0">
                <a:latin typeface="Consolas" pitchFamily="49" charset="0"/>
                <a:cs typeface="Arial" charset="0"/>
              </a:rPr>
              <a:t>const</a:t>
            </a:r>
            <a:r>
              <a:rPr lang="en-US" sz="1400" dirty="0" smtClean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400" dirty="0" smtClean="0">
                <a:latin typeface="Consolas" pitchFamily="49" charset="0"/>
                <a:cs typeface="Arial" charset="0"/>
              </a:rPr>
              <a:t>		        </a:t>
            </a:r>
            <a:r>
              <a:rPr lang="en-US" sz="1400" dirty="0" smtClean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void</a:t>
            </a:r>
            <a:r>
              <a:rPr lang="en-US" sz="1400" dirty="0" smtClean="0">
                <a:latin typeface="Consolas" pitchFamily="49" charset="0"/>
                <a:cs typeface="Arial" charset="0"/>
              </a:rPr>
              <a:t> </a:t>
            </a:r>
            <a:r>
              <a:rPr lang="en-US" sz="1400" dirty="0" smtClean="0">
                <a:solidFill>
                  <a:srgbClr val="663300"/>
                </a:solidFill>
                <a:latin typeface="Consolas" pitchFamily="49" charset="0"/>
                <a:cs typeface="Arial" charset="0"/>
              </a:rPr>
              <a:t>push</a:t>
            </a:r>
            <a:r>
              <a:rPr lang="en-US" sz="1400" dirty="0" smtClean="0">
                <a:latin typeface="Consolas" pitchFamily="49" charset="0"/>
                <a:cs typeface="Arial" charset="0"/>
              </a:rPr>
              <a:t>( Type </a:t>
            </a:r>
            <a:r>
              <a:rPr lang="en-US" sz="1400" dirty="0" err="1" smtClean="0">
                <a:latin typeface="Consolas" pitchFamily="49" charset="0"/>
                <a:cs typeface="Arial" charset="0"/>
              </a:rPr>
              <a:t>const</a:t>
            </a:r>
            <a:r>
              <a:rPr lang="en-US" sz="1400" dirty="0" smtClean="0">
                <a:latin typeface="Consolas" pitchFamily="49" charset="0"/>
                <a:cs typeface="Arial" charset="0"/>
              </a:rPr>
              <a:t> &amp; );</a:t>
            </a:r>
          </a:p>
          <a:p>
            <a:pPr>
              <a:buFontTx/>
              <a:buNone/>
            </a:pPr>
            <a:r>
              <a:rPr lang="en-US" sz="1400" dirty="0" smtClean="0">
                <a:latin typeface="Consolas" pitchFamily="49" charset="0"/>
                <a:cs typeface="Arial" charset="0"/>
              </a:rPr>
              <a:t>		        </a:t>
            </a:r>
            <a:r>
              <a:rPr lang="en-US" sz="1400" dirty="0" smtClean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Type</a:t>
            </a:r>
            <a:r>
              <a:rPr lang="en-US" sz="1400" dirty="0" smtClean="0">
                <a:latin typeface="Consolas" pitchFamily="49" charset="0"/>
                <a:cs typeface="Arial" charset="0"/>
              </a:rPr>
              <a:t> </a:t>
            </a:r>
            <a:r>
              <a:rPr lang="en-US" sz="1400" dirty="0" smtClean="0">
                <a:solidFill>
                  <a:srgbClr val="663300"/>
                </a:solidFill>
                <a:latin typeface="Consolas" pitchFamily="49" charset="0"/>
                <a:cs typeface="Arial" charset="0"/>
              </a:rPr>
              <a:t>pop</a:t>
            </a:r>
            <a:r>
              <a:rPr lang="en-US" sz="1400" dirty="0" smtClean="0">
                <a:latin typeface="Consolas" pitchFamily="49" charset="0"/>
                <a:cs typeface="Arial" charset="0"/>
              </a:rPr>
              <a:t>();</a:t>
            </a:r>
          </a:p>
          <a:p>
            <a:pPr>
              <a:buFontTx/>
              <a:buNone/>
            </a:pPr>
            <a:r>
              <a:rPr lang="en-US" sz="1400" dirty="0" smtClean="0">
                <a:latin typeface="Consolas" pitchFamily="49" charset="0"/>
                <a:cs typeface="Arial" charset="0"/>
              </a:rPr>
              <a:t>		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Constructor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We must initialize the values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Allocate memory for the array 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Initialize the member variables</a:t>
            </a:r>
          </a:p>
          <a:p>
            <a:pPr lvl="1"/>
            <a:r>
              <a:rPr lang="en-US" dirty="0" err="1" smtClean="0">
                <a:latin typeface="Arial" charset="0"/>
                <a:cs typeface="Arial" charset="0"/>
              </a:rPr>
              <a:t>iback</a:t>
            </a:r>
            <a:r>
              <a:rPr lang="en-US" dirty="0" smtClean="0">
                <a:latin typeface="Arial" charset="0"/>
                <a:cs typeface="Arial" charset="0"/>
              </a:rPr>
              <a:t> is initialized to -1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2515988" y="3068960"/>
            <a:ext cx="4112023" cy="2702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600" dirty="0" smtClean="0">
                <a:latin typeface="Consolas" pitchFamily="49" charset="0"/>
              </a:rPr>
              <a:t>template </a:t>
            </a:r>
            <a:r>
              <a:rPr lang="en-US" sz="1600" dirty="0">
                <a:latin typeface="Consolas" pitchFamily="49" charset="0"/>
              </a:rPr>
              <a:t>&lt;typename Type&gt;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Queue&lt;Type&gt;::Queue( </a:t>
            </a:r>
            <a:r>
              <a:rPr lang="en-US" sz="1600" dirty="0" err="1">
                <a:latin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nsolas" pitchFamily="49" charset="0"/>
              </a:rPr>
              <a:t>n</a:t>
            </a:r>
            <a:r>
              <a:rPr lang="en-US" sz="1600" dirty="0">
                <a:latin typeface="Consolas" pitchFamily="49" charset="0"/>
              </a:rPr>
              <a:t> ):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queue_size</a:t>
            </a:r>
            <a:r>
              <a:rPr lang="en-US" sz="1600" dirty="0">
                <a:latin typeface="Consolas" pitchFamily="49" charset="0"/>
              </a:rPr>
              <a:t>( 0 ),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iback</a:t>
            </a:r>
            <a:r>
              <a:rPr lang="en-US" sz="1600" dirty="0">
                <a:latin typeface="Consolas" pitchFamily="49" charset="0"/>
              </a:rPr>
              <a:t>( -1 ),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ifront</a:t>
            </a:r>
            <a:r>
              <a:rPr lang="en-US" sz="1600" dirty="0">
                <a:latin typeface="Consolas" pitchFamily="49" charset="0"/>
              </a:rPr>
              <a:t>( 0 ),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array_capacity</a:t>
            </a:r>
            <a:r>
              <a:rPr lang="en-US" sz="1600" dirty="0">
                <a:latin typeface="Consolas" pitchFamily="49" charset="0"/>
              </a:rPr>
              <a:t>( </a:t>
            </a:r>
            <a:r>
              <a:rPr lang="en-US" sz="1600" dirty="0" err="1">
                <a:latin typeface="Consolas" pitchFamily="49" charset="0"/>
              </a:rPr>
              <a:t>std</a:t>
            </a:r>
            <a:r>
              <a:rPr lang="en-US" sz="1600" dirty="0">
                <a:latin typeface="Consolas" pitchFamily="49" charset="0"/>
              </a:rPr>
              <a:t>::max(1, </a:t>
            </a:r>
            <a:r>
              <a:rPr lang="en-US" sz="1600" dirty="0">
                <a:solidFill>
                  <a:schemeClr val="accent1"/>
                </a:solidFill>
                <a:latin typeface="Consolas" pitchFamily="49" charset="0"/>
              </a:rPr>
              <a:t>n</a:t>
            </a:r>
            <a:r>
              <a:rPr lang="en-US" sz="1600" dirty="0">
                <a:latin typeface="Consolas" pitchFamily="49" charset="0"/>
              </a:rPr>
              <a:t>) ),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array</a:t>
            </a:r>
            <a:r>
              <a:rPr lang="en-US" sz="1600" dirty="0">
                <a:latin typeface="Consolas" pitchFamily="49" charset="0"/>
              </a:rPr>
              <a:t>( new Type[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array_capacity</a:t>
            </a:r>
            <a:r>
              <a:rPr lang="en-US" sz="1600" dirty="0">
                <a:latin typeface="Consolas" pitchFamily="49" charset="0"/>
              </a:rPr>
              <a:t>] </a:t>
            </a:r>
            <a:r>
              <a:rPr lang="en-US" sz="1600" dirty="0" smtClean="0">
                <a:latin typeface="Consolas" pitchFamily="49" charset="0"/>
              </a:rPr>
              <a:t>) {</a:t>
            </a:r>
            <a:endParaRPr lang="en-US" sz="1600" dirty="0">
              <a:latin typeface="Consolas" pitchFamily="49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1600" dirty="0" smtClean="0">
                <a:latin typeface="Consolas" pitchFamily="49" charset="0"/>
              </a:rPr>
              <a:t>    </a:t>
            </a:r>
            <a:r>
              <a:rPr lang="en-US" sz="1600" dirty="0">
                <a:latin typeface="Consolas" pitchFamily="49" charset="0"/>
              </a:rPr>
              <a:t>// Empty constructor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Queue ADT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Implementation</a:t>
            </a:r>
          </a:p>
          <a:p>
            <a:r>
              <a:rPr lang="en-US" dirty="0" err="1" smtClean="0">
                <a:latin typeface="Arial" charset="0"/>
                <a:cs typeface="Arial" charset="0"/>
              </a:rPr>
              <a:t>Deque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Destructor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endParaRPr lang="en-US" b="1" dirty="0" smtClean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nsolas" pitchFamily="49" charset="0"/>
                <a:cs typeface="Arial" charset="0"/>
              </a:rPr>
              <a:t>		template &lt;</a:t>
            </a:r>
            <a:r>
              <a:rPr lang="en-US" sz="1600" dirty="0" err="1" smtClean="0">
                <a:latin typeface="Consolas" pitchFamily="49" charset="0"/>
                <a:cs typeface="Arial" charset="0"/>
              </a:rPr>
              <a:t>typename</a:t>
            </a:r>
            <a:r>
              <a:rPr lang="en-US" sz="1600" dirty="0" smtClean="0">
                <a:latin typeface="Consolas" pitchFamily="49" charset="0"/>
                <a:cs typeface="Arial" charset="0"/>
              </a:rPr>
              <a:t> Type&gt;</a:t>
            </a:r>
          </a:p>
          <a:p>
            <a:pPr>
              <a:buFontTx/>
              <a:buNone/>
            </a:pPr>
            <a:r>
              <a:rPr lang="en-US" sz="1600" dirty="0" smtClean="0">
                <a:latin typeface="Consolas" pitchFamily="49" charset="0"/>
                <a:cs typeface="Arial" charset="0"/>
              </a:rPr>
              <a:t>		Queue&lt;Type&gt;::~Queue() {</a:t>
            </a:r>
          </a:p>
          <a:p>
            <a:pPr>
              <a:buFontTx/>
              <a:buNone/>
            </a:pPr>
            <a:r>
              <a:rPr lang="en-US" sz="1600" dirty="0" smtClean="0">
                <a:latin typeface="Consolas" pitchFamily="49" charset="0"/>
                <a:cs typeface="Arial" charset="0"/>
              </a:rPr>
              <a:t>		    delete [] 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</a:t>
            </a:r>
            <a:r>
              <a:rPr lang="en-US" sz="1600" dirty="0" smtClean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 smtClean="0">
                <a:latin typeface="Consolas" pitchFamily="49" charset="0"/>
                <a:cs typeface="Arial" charset="0"/>
              </a:rPr>
              <a:t>		}</a:t>
            </a:r>
          </a:p>
          <a:p>
            <a:pPr>
              <a:buFontTx/>
              <a:buNone/>
            </a:pPr>
            <a:endParaRPr lang="en-US" sz="1600" dirty="0" smtClean="0">
              <a:latin typeface="Consolas" pitchFamily="49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Member Functions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600" dirty="0" smtClean="0">
                <a:latin typeface="Consolas" pitchFamily="49" charset="0"/>
                <a:cs typeface="Arial" charset="0"/>
              </a:rPr>
              <a:t>		template &lt;</a:t>
            </a:r>
            <a:r>
              <a:rPr lang="en-US" sz="1600" dirty="0" err="1" smtClean="0">
                <a:latin typeface="Consolas" pitchFamily="49" charset="0"/>
                <a:cs typeface="Arial" charset="0"/>
              </a:rPr>
              <a:t>typename</a:t>
            </a:r>
            <a:r>
              <a:rPr lang="en-US" sz="1600" dirty="0" smtClean="0">
                <a:latin typeface="Consolas" pitchFamily="49" charset="0"/>
                <a:cs typeface="Arial" charset="0"/>
              </a:rPr>
              <a:t> Type&gt;</a:t>
            </a:r>
          </a:p>
          <a:p>
            <a:pPr>
              <a:buFontTx/>
              <a:buNone/>
            </a:pPr>
            <a:r>
              <a:rPr lang="en-US" sz="1600" dirty="0" smtClean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		bool</a:t>
            </a:r>
            <a:r>
              <a:rPr lang="en-US" sz="1600" dirty="0" smtClean="0">
                <a:latin typeface="Consolas" pitchFamily="49" charset="0"/>
                <a:cs typeface="Arial" charset="0"/>
              </a:rPr>
              <a:t> </a:t>
            </a:r>
            <a:r>
              <a:rPr lang="en-US" sz="1400" dirty="0" smtClean="0">
                <a:latin typeface="Consolas" pitchFamily="49" charset="0"/>
                <a:cs typeface="Arial" charset="0"/>
              </a:rPr>
              <a:t>Queue</a:t>
            </a:r>
            <a:r>
              <a:rPr lang="en-US" sz="1600" dirty="0" smtClean="0">
                <a:latin typeface="Consolas" pitchFamily="49" charset="0"/>
                <a:cs typeface="Arial" charset="0"/>
              </a:rPr>
              <a:t>&lt;Type&gt;::empty() </a:t>
            </a:r>
            <a:r>
              <a:rPr lang="en-US" sz="1600" dirty="0" err="1" smtClean="0">
                <a:latin typeface="Consolas" pitchFamily="49" charset="0"/>
                <a:cs typeface="Arial" charset="0"/>
              </a:rPr>
              <a:t>const</a:t>
            </a:r>
            <a:r>
              <a:rPr lang="en-US" sz="1600" dirty="0" smtClean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Tx/>
              <a:buNone/>
            </a:pPr>
            <a:r>
              <a:rPr lang="en-US" sz="1600" dirty="0" smtClean="0">
                <a:latin typeface="Consolas" pitchFamily="49" charset="0"/>
                <a:cs typeface="Arial" charset="0"/>
              </a:rPr>
              <a:t>		    return ( </a:t>
            </a:r>
            <a:r>
              <a:rPr lang="en-US" sz="1600" dirty="0" err="1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queue_size</a:t>
            </a:r>
            <a:r>
              <a:rPr lang="en-US" sz="1600" dirty="0" smtClean="0">
                <a:latin typeface="Consolas" pitchFamily="49" charset="0"/>
                <a:cs typeface="Arial" charset="0"/>
              </a:rPr>
              <a:t> == 0 );</a:t>
            </a:r>
          </a:p>
          <a:p>
            <a:pPr>
              <a:buFontTx/>
              <a:buNone/>
            </a:pPr>
            <a:r>
              <a:rPr lang="en-US" sz="1600" dirty="0" smtClean="0">
                <a:latin typeface="Consolas" pitchFamily="49" charset="0"/>
                <a:cs typeface="Arial" charset="0"/>
              </a:rPr>
              <a:t>		}</a:t>
            </a:r>
          </a:p>
          <a:p>
            <a:pPr>
              <a:buFontTx/>
              <a:buNone/>
            </a:pPr>
            <a:endParaRPr lang="en-US" sz="1600" dirty="0" smtClean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nsolas" pitchFamily="49" charset="0"/>
                <a:cs typeface="Arial" charset="0"/>
              </a:rPr>
              <a:t>		template &lt;</a:t>
            </a:r>
            <a:r>
              <a:rPr lang="en-US" sz="1600" dirty="0" err="1" smtClean="0">
                <a:latin typeface="Consolas" pitchFamily="49" charset="0"/>
                <a:cs typeface="Arial" charset="0"/>
              </a:rPr>
              <a:t>typename</a:t>
            </a:r>
            <a:r>
              <a:rPr lang="en-US" sz="1600" dirty="0" smtClean="0">
                <a:latin typeface="Consolas" pitchFamily="49" charset="0"/>
                <a:cs typeface="Arial" charset="0"/>
              </a:rPr>
              <a:t> Type&gt;</a:t>
            </a:r>
          </a:p>
          <a:p>
            <a:pPr>
              <a:buFontTx/>
              <a:buNone/>
            </a:pPr>
            <a:r>
              <a:rPr lang="en-US" sz="1600" dirty="0" smtClean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		Type</a:t>
            </a:r>
            <a:r>
              <a:rPr lang="en-US" sz="1600" dirty="0" smtClean="0">
                <a:latin typeface="Consolas" pitchFamily="49" charset="0"/>
                <a:cs typeface="Arial" charset="0"/>
              </a:rPr>
              <a:t> Queue&lt;Type&gt;::front() </a:t>
            </a:r>
            <a:r>
              <a:rPr lang="en-US" sz="1600" dirty="0" err="1" smtClean="0">
                <a:latin typeface="Consolas" pitchFamily="49" charset="0"/>
                <a:cs typeface="Arial" charset="0"/>
              </a:rPr>
              <a:t>const</a:t>
            </a:r>
            <a:r>
              <a:rPr lang="en-US" sz="1600" dirty="0" smtClean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Tx/>
              <a:buNone/>
            </a:pPr>
            <a:r>
              <a:rPr lang="en-US" sz="1600" dirty="0" smtClean="0">
                <a:latin typeface="Consolas" pitchFamily="49" charset="0"/>
                <a:cs typeface="Arial" charset="0"/>
              </a:rPr>
              <a:t>		    if ( 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empty</a:t>
            </a:r>
            <a:r>
              <a:rPr lang="en-US" sz="1600" dirty="0" smtClean="0">
                <a:latin typeface="Consolas" pitchFamily="49" charset="0"/>
                <a:cs typeface="Arial" charset="0"/>
              </a:rPr>
              <a:t>() ) {</a:t>
            </a:r>
          </a:p>
          <a:p>
            <a:pPr>
              <a:buFontTx/>
              <a:buNone/>
            </a:pPr>
            <a:r>
              <a:rPr lang="en-US" sz="1600" dirty="0" smtClean="0">
                <a:latin typeface="Consolas" pitchFamily="49" charset="0"/>
                <a:cs typeface="Arial" charset="0"/>
              </a:rPr>
              <a:t>		        throw underflow();</a:t>
            </a:r>
          </a:p>
          <a:p>
            <a:pPr>
              <a:buFontTx/>
              <a:buNone/>
            </a:pPr>
            <a:r>
              <a:rPr lang="en-US" sz="1600" dirty="0" smtClean="0">
                <a:latin typeface="Consolas" pitchFamily="49" charset="0"/>
                <a:cs typeface="Arial" charset="0"/>
              </a:rPr>
              <a:t>		    }</a:t>
            </a:r>
          </a:p>
          <a:p>
            <a:pPr>
              <a:buFontTx/>
              <a:buNone/>
            </a:pPr>
            <a:r>
              <a:rPr lang="en-US" sz="1600" dirty="0" smtClean="0">
                <a:latin typeface="Consolas" pitchFamily="49" charset="0"/>
                <a:cs typeface="Arial" charset="0"/>
              </a:rPr>
              <a:t>			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</a:t>
            </a:r>
            <a:r>
              <a:rPr lang="en-US" sz="1600" dirty="0" smtClean="0">
                <a:latin typeface="Consolas" pitchFamily="49" charset="0"/>
                <a:cs typeface="Arial" charset="0"/>
              </a:rPr>
              <a:t>	    return 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</a:t>
            </a:r>
            <a:r>
              <a:rPr lang="en-US" sz="1600" dirty="0" smtClean="0">
                <a:latin typeface="Consolas" pitchFamily="49" charset="0"/>
                <a:cs typeface="Arial" charset="0"/>
              </a:rPr>
              <a:t>[</a:t>
            </a:r>
            <a:r>
              <a:rPr lang="en-US" sz="1600" dirty="0" err="1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ifront</a:t>
            </a:r>
            <a:r>
              <a:rPr lang="en-US" sz="1600" dirty="0" smtClean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Tx/>
              <a:buNone/>
            </a:pPr>
            <a:r>
              <a:rPr lang="en-US" sz="1600" dirty="0" smtClean="0">
                <a:latin typeface="Consolas" pitchFamily="49" charset="0"/>
                <a:cs typeface="Arial" charset="0"/>
              </a:rPr>
              <a:t>		}</a:t>
            </a:r>
          </a:p>
          <a:p>
            <a:pPr>
              <a:buFontTx/>
              <a:buNone/>
            </a:pPr>
            <a:endParaRPr lang="en-US" sz="1600" dirty="0" smtClean="0">
              <a:latin typeface="Consolas" pitchFamily="49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Member Functions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3608" y="1600200"/>
            <a:ext cx="7643192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A naïve implementation of push and pop:</a:t>
            </a:r>
          </a:p>
          <a:p>
            <a:pPr>
              <a:buFontTx/>
              <a:buNone/>
            </a:pPr>
            <a:endParaRPr lang="en-US" sz="1200" dirty="0" smtClean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>
              <a:buFontTx/>
              <a:buNone/>
            </a:pPr>
            <a:r>
              <a:rPr lang="en-US" sz="1600" dirty="0" smtClean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void</a:t>
            </a:r>
            <a:r>
              <a:rPr lang="en-US" sz="1600" dirty="0" smtClean="0">
                <a:latin typeface="Consolas" pitchFamily="49" charset="0"/>
                <a:cs typeface="Arial" charset="0"/>
              </a:rPr>
              <a:t> Queue&lt;Type&gt;::push( Type </a:t>
            </a:r>
            <a:r>
              <a:rPr lang="en-US" sz="1600" dirty="0" err="1" smtClean="0">
                <a:latin typeface="Consolas" pitchFamily="49" charset="0"/>
                <a:cs typeface="Arial" charset="0"/>
              </a:rPr>
              <a:t>const</a:t>
            </a:r>
            <a:r>
              <a:rPr lang="en-US" sz="1600" dirty="0" smtClean="0">
                <a:latin typeface="Consolas" pitchFamily="49" charset="0"/>
                <a:cs typeface="Arial" charset="0"/>
              </a:rPr>
              <a:t> &amp;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obj</a:t>
            </a:r>
            <a:r>
              <a:rPr lang="en-US" sz="1600" dirty="0" smtClean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Tx/>
              <a:buNone/>
            </a:pPr>
            <a:r>
              <a:rPr lang="en-US" sz="1600" dirty="0" smtClean="0">
                <a:latin typeface="Consolas" pitchFamily="49" charset="0"/>
                <a:cs typeface="Arial" charset="0"/>
              </a:rPr>
              <a:t>    if ( </a:t>
            </a:r>
            <a:r>
              <a:rPr lang="en-US" sz="1600" dirty="0" err="1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queue_size</a:t>
            </a:r>
            <a:r>
              <a:rPr lang="en-US" sz="1600" dirty="0" smtClean="0">
                <a:latin typeface="Consolas" pitchFamily="49" charset="0"/>
                <a:cs typeface="Arial" charset="0"/>
              </a:rPr>
              <a:t> == </a:t>
            </a:r>
            <a:r>
              <a:rPr lang="en-US" sz="1600" dirty="0" err="1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600" dirty="0" smtClean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Tx/>
              <a:buNone/>
            </a:pPr>
            <a:r>
              <a:rPr lang="en-US" sz="1600" dirty="0" smtClean="0">
                <a:latin typeface="Consolas" pitchFamily="49" charset="0"/>
                <a:cs typeface="Arial" charset="0"/>
              </a:rPr>
              <a:t>        throw overflow();</a:t>
            </a:r>
          </a:p>
          <a:p>
            <a:pPr>
              <a:buFontTx/>
              <a:buNone/>
            </a:pPr>
            <a:r>
              <a:rPr lang="en-US" sz="1600" dirty="0" smtClean="0">
                <a:latin typeface="Consolas" pitchFamily="49" charset="0"/>
                <a:cs typeface="Arial" charset="0"/>
              </a:rPr>
              <a:t>    }</a:t>
            </a:r>
          </a:p>
          <a:p>
            <a:pPr>
              <a:buFontTx/>
              <a:buNone/>
            </a:pPr>
            <a:endParaRPr lang="en-US" sz="1600" dirty="0" smtClean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nsolas" pitchFamily="49" charset="0"/>
                <a:cs typeface="Arial" charset="0"/>
              </a:rPr>
              <a:t>    ++</a:t>
            </a:r>
            <a:r>
              <a:rPr lang="en-US" sz="1600" dirty="0" err="1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iback</a:t>
            </a:r>
            <a:r>
              <a:rPr lang="en-US" sz="1600" dirty="0" smtClean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 smtClean="0">
                <a:latin typeface="Consolas" pitchFamily="49" charset="0"/>
                <a:cs typeface="Arial" charset="0"/>
              </a:rPr>
              <a:t>    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</a:t>
            </a:r>
            <a:r>
              <a:rPr lang="en-US" sz="1600" dirty="0" smtClean="0">
                <a:latin typeface="Consolas" pitchFamily="49" charset="0"/>
                <a:cs typeface="Arial" charset="0"/>
              </a:rPr>
              <a:t>[</a:t>
            </a:r>
            <a:r>
              <a:rPr lang="en-US" sz="1600" dirty="0" err="1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iback</a:t>
            </a:r>
            <a:r>
              <a:rPr lang="en-US" sz="1600" dirty="0" smtClean="0">
                <a:latin typeface="Consolas" pitchFamily="49" charset="0"/>
                <a:cs typeface="Arial" charset="0"/>
              </a:rPr>
              <a:t>] =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obj</a:t>
            </a:r>
            <a:r>
              <a:rPr lang="en-US" sz="1600" dirty="0" smtClean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 smtClean="0">
                <a:latin typeface="Consolas" pitchFamily="49" charset="0"/>
                <a:cs typeface="Arial" charset="0"/>
              </a:rPr>
              <a:t>    ++</a:t>
            </a:r>
            <a:r>
              <a:rPr lang="en-US" sz="1600" dirty="0" err="1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queue_size</a:t>
            </a:r>
            <a:r>
              <a:rPr lang="en-US" sz="1600" dirty="0" smtClean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 smtClean="0">
                <a:latin typeface="Consolas" pitchFamily="49" charset="0"/>
                <a:cs typeface="Arial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Member Functions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A naïve implementation of push and pop:</a:t>
            </a:r>
          </a:p>
          <a:p>
            <a:pPr>
              <a:buFontTx/>
              <a:buNone/>
            </a:pPr>
            <a:endParaRPr lang="en-US" sz="1600" dirty="0" smtClean="0">
              <a:latin typeface="Consolas" pitchFamily="49" charset="0"/>
              <a:cs typeface="Arial" charset="0"/>
            </a:endParaRP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1043608" y="2204864"/>
            <a:ext cx="4521200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template &lt;</a:t>
            </a:r>
            <a:r>
              <a:rPr lang="en-US" sz="1600" dirty="0" err="1">
                <a:latin typeface="Consolas" pitchFamily="49" charset="0"/>
              </a:rPr>
              <a:t>typename</a:t>
            </a:r>
            <a:r>
              <a:rPr lang="en-US" sz="1600" dirty="0">
                <a:latin typeface="Consolas" pitchFamily="49" charset="0"/>
              </a:rPr>
              <a:t> Type&gt;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600" dirty="0">
                <a:solidFill>
                  <a:srgbClr val="FF33CC"/>
                </a:solidFill>
                <a:latin typeface="Consolas" pitchFamily="49" charset="0"/>
              </a:rPr>
              <a:t>Type</a:t>
            </a:r>
            <a:r>
              <a:rPr lang="en-US" sz="1600" dirty="0">
                <a:latin typeface="Consolas" pitchFamily="49" charset="0"/>
              </a:rPr>
              <a:t> Queue&lt;Type&gt;::pop() {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    if ( </a:t>
            </a:r>
            <a:r>
              <a:rPr lang="en-US" sz="1600" dirty="0">
                <a:solidFill>
                  <a:srgbClr val="663300"/>
                </a:solidFill>
                <a:latin typeface="Consolas" pitchFamily="49" charset="0"/>
              </a:rPr>
              <a:t>empty</a:t>
            </a:r>
            <a:r>
              <a:rPr lang="en-US" sz="1600" dirty="0">
                <a:latin typeface="Consolas" pitchFamily="49" charset="0"/>
              </a:rPr>
              <a:t>() ) {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        throw underflow();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    }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en-US" sz="1600" dirty="0">
              <a:latin typeface="Consolas" pitchFamily="49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    --</a:t>
            </a:r>
            <a:r>
              <a:rPr lang="en-US" sz="1600" dirty="0" err="1">
                <a:latin typeface="Consolas" pitchFamily="49" charset="0"/>
              </a:rPr>
              <a:t>queue_size</a:t>
            </a:r>
            <a:r>
              <a:rPr lang="en-US" sz="1600" dirty="0">
                <a:latin typeface="Consolas" pitchFamily="49" charset="0"/>
              </a:rPr>
              <a:t>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    ++</a:t>
            </a:r>
            <a:r>
              <a:rPr lang="en-US" sz="1600" dirty="0" err="1">
                <a:latin typeface="Consolas" pitchFamily="49" charset="0"/>
              </a:rPr>
              <a:t>ifront</a:t>
            </a:r>
            <a:r>
              <a:rPr lang="en-US" sz="1600" dirty="0">
                <a:latin typeface="Consolas" pitchFamily="49" charset="0"/>
              </a:rPr>
              <a:t>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    return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array</a:t>
            </a:r>
            <a:r>
              <a:rPr lang="en-US" sz="1600" dirty="0">
                <a:latin typeface="Consolas" pitchFamily="49" charset="0"/>
              </a:rPr>
              <a:t>[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ifront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 - 1</a:t>
            </a:r>
            <a:r>
              <a:rPr lang="en-US" sz="1600" dirty="0">
                <a:latin typeface="Consolas" pitchFamily="49" charset="0"/>
              </a:rPr>
              <a:t>];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24128" y="5085184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smtClean="0">
                <a:solidFill>
                  <a:srgbClr val="FF0000"/>
                </a:solidFill>
              </a:rPr>
              <a:t>Problem?</a:t>
            </a:r>
            <a:endParaRPr lang="zh-CN" alt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91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5" descr="C:\Users\dwharder\Desktop\q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50" y="3284538"/>
            <a:ext cx="3940175" cy="30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Member Functions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Suppose that: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The array capacity is 16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We have performed 16 pushes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We have performed 5 pops</a:t>
            </a:r>
          </a:p>
          <a:p>
            <a:pPr lvl="2"/>
            <a:r>
              <a:rPr lang="en-US" smtClean="0">
                <a:latin typeface="Arial" charset="0"/>
                <a:cs typeface="Arial" charset="0"/>
              </a:rPr>
              <a:t>The queue size is now 11</a:t>
            </a:r>
          </a:p>
          <a:p>
            <a:pPr lvl="1"/>
            <a:endParaRPr lang="en-US" smtClean="0">
              <a:latin typeface="Arial" charset="0"/>
              <a:cs typeface="Arial" charset="0"/>
            </a:endParaRPr>
          </a:p>
          <a:p>
            <a:pPr lvl="1"/>
            <a:endParaRPr lang="en-US" smtClean="0">
              <a:latin typeface="Arial" charset="0"/>
              <a:cs typeface="Arial" charset="0"/>
            </a:endParaRPr>
          </a:p>
          <a:p>
            <a:pPr lvl="1"/>
            <a:endParaRPr lang="en-US" smtClean="0">
              <a:latin typeface="Arial" charset="0"/>
              <a:cs typeface="Arial" charset="0"/>
            </a:endParaRP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We perform one further push</a:t>
            </a:r>
          </a:p>
          <a:p>
            <a:pPr>
              <a:buFont typeface="Arial" charset="0"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In this case, the array is not full and yet we cannot place any more objects in to the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Member Functions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smtClean="0">
                <a:latin typeface="Arial" charset="0"/>
                <a:cs typeface="Arial" charset="0"/>
              </a:rPr>
              <a:t>	</a:t>
            </a:r>
            <a:r>
              <a:rPr lang="en-US" smtClean="0">
                <a:latin typeface="Arial" charset="0"/>
                <a:cs typeface="Arial" charset="0"/>
              </a:rPr>
              <a:t>Instead of viewing the array on the range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0, …, 15</a:t>
            </a:r>
            <a:r>
              <a:rPr lang="en-US" smtClean="0">
                <a:latin typeface="Arial" charset="0"/>
                <a:cs typeface="Arial" charset="0"/>
              </a:rPr>
              <a:t>, consider the indices being cyclic:</a:t>
            </a:r>
          </a:p>
          <a:p>
            <a:pPr algn="ctr">
              <a:buFont typeface="Arial" charset="0"/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…, 15, 0, 1, …, 15, 0, 1, …, 15, 0, 1, …</a:t>
            </a:r>
          </a:p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This is referred to as a </a:t>
            </a:r>
            <a:r>
              <a:rPr lang="en-US" i="1" smtClean="0">
                <a:latin typeface="Arial" charset="0"/>
                <a:cs typeface="Arial" charset="0"/>
              </a:rPr>
              <a:t>circular array</a:t>
            </a:r>
            <a:endParaRPr lang="en-US" sz="1600" i="1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700" name="Picture 6" descr="C:\Users\dwharder\Desktop\q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50" y="3284538"/>
            <a:ext cx="3940175" cy="30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7" descr="C:\Users\dwharder\Desktop\q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50" y="3284538"/>
            <a:ext cx="3940175" cy="30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Member Functions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Now, the next push may be performed in the next available location of the circular array:</a:t>
            </a:r>
          </a:p>
          <a:p>
            <a:pPr lvl="1">
              <a:buFont typeface="Arial" charset="0"/>
              <a:buNone/>
            </a:pPr>
            <a:r>
              <a:rPr lang="en-US" smtClean="0">
                <a:latin typeface="Consolas" pitchFamily="49" charset="0"/>
                <a:cs typeface="Arial" charset="0"/>
              </a:rPr>
              <a:t>	++iback;</a:t>
            </a:r>
          </a:p>
          <a:p>
            <a:pPr lvl="1">
              <a:buFont typeface="Arial" charset="0"/>
              <a:buNone/>
            </a:pPr>
            <a:r>
              <a:rPr lang="en-US" smtClean="0">
                <a:latin typeface="Consolas" pitchFamily="49" charset="0"/>
                <a:cs typeface="Arial" charset="0"/>
              </a:rPr>
              <a:t>	if ( iback == capacity() ) {</a:t>
            </a:r>
          </a:p>
          <a:p>
            <a:pPr lvl="1">
              <a:buFont typeface="Arial" charset="0"/>
              <a:buNone/>
            </a:pPr>
            <a:r>
              <a:rPr lang="en-US" smtClean="0">
                <a:latin typeface="Consolas" pitchFamily="49" charset="0"/>
                <a:cs typeface="Arial" charset="0"/>
              </a:rPr>
              <a:t>	    iback = 0;</a:t>
            </a:r>
          </a:p>
          <a:p>
            <a:pPr lvl="1">
              <a:buFont typeface="Arial" charset="0"/>
              <a:buNone/>
            </a:pPr>
            <a:r>
              <a:rPr lang="en-US" smtClean="0">
                <a:latin typeface="Consolas" pitchFamily="49" charset="0"/>
                <a:cs typeface="Arial" charset="0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Exceptions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As with a stack, there are a number of options which can be used if the array is filled</a:t>
            </a:r>
          </a:p>
          <a:p>
            <a:pPr>
              <a:buFont typeface="Arial" charset="0"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If the array is filled, we have five options: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Increase the size of the array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Throw an exception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Ignore the element being pushed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Put the pushing process to “sleep” until something else pops the front of the queue</a:t>
            </a:r>
          </a:p>
          <a:p>
            <a:pPr>
              <a:buFont typeface="Arial" charset="0"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Include a member function </a:t>
            </a:r>
            <a:r>
              <a:rPr lang="en-US" b="1" smtClean="0">
                <a:latin typeface="Consolas" pitchFamily="49" charset="0"/>
                <a:cs typeface="Arial" charset="0"/>
              </a:rPr>
              <a:t>bool full()</a:t>
            </a:r>
          </a:p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7" descr="du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2250" y="2925763"/>
            <a:ext cx="6392863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Increasing Capacity</a:t>
            </a:r>
          </a:p>
        </p:txBody>
      </p:sp>
      <p:sp>
        <p:nvSpPr>
          <p:cNvPr id="3277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When the array is full, increasing the capacity is slightly more complex than in the case of stack: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A direct copy does not work: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6" descr="du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2250" y="2925763"/>
            <a:ext cx="6389688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Increasing Capacity</a:t>
            </a:r>
          </a:p>
        </p:txBody>
      </p:sp>
      <p:sp>
        <p:nvSpPr>
          <p:cNvPr id="33796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566863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One solution: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Move those beyond the front to the end of the array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The next push would then occur in position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ADT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Uses an explicit linear ordering</a:t>
            </a:r>
          </a:p>
          <a:p>
            <a:r>
              <a:rPr lang="en-US" altLang="zh-CN" dirty="0"/>
              <a:t>Two principal operations</a:t>
            </a:r>
          </a:p>
          <a:p>
            <a:pPr lvl="1"/>
            <a:r>
              <a:rPr lang="en-US" altLang="zh-CN" i="1" dirty="0"/>
              <a:t>Push</a:t>
            </a:r>
            <a:r>
              <a:rPr lang="en-US" altLang="zh-CN" dirty="0"/>
              <a:t>: insert an object </a:t>
            </a:r>
            <a:r>
              <a:rPr lang="en-US" altLang="zh-CN" dirty="0" smtClean="0"/>
              <a:t>at the back </a:t>
            </a:r>
            <a:r>
              <a:rPr lang="en-US" altLang="zh-CN" dirty="0"/>
              <a:t>of the </a:t>
            </a:r>
            <a:r>
              <a:rPr lang="en-US" altLang="zh-CN" dirty="0" smtClean="0"/>
              <a:t>queue</a:t>
            </a:r>
            <a:endParaRPr lang="en-US" altLang="zh-CN" dirty="0"/>
          </a:p>
          <a:p>
            <a:pPr lvl="1"/>
            <a:r>
              <a:rPr lang="en-US" altLang="zh-CN" i="1" dirty="0"/>
              <a:t>Pop</a:t>
            </a:r>
            <a:r>
              <a:rPr lang="en-US" altLang="zh-CN" dirty="0"/>
              <a:t>: </a:t>
            </a:r>
            <a:r>
              <a:rPr lang="en-US" altLang="zh-CN" dirty="0" smtClean="0"/>
              <a:t>remove the </a:t>
            </a:r>
            <a:r>
              <a:rPr lang="en-US" altLang="zh-CN" dirty="0"/>
              <a:t>object </a:t>
            </a:r>
            <a:r>
              <a:rPr lang="en-US" altLang="zh-CN" dirty="0" smtClean="0"/>
              <a:t>from the front of </a:t>
            </a:r>
            <a:r>
              <a:rPr lang="en-US" altLang="zh-CN" dirty="0"/>
              <a:t>the </a:t>
            </a:r>
            <a:r>
              <a:rPr lang="en-US" altLang="zh-CN" dirty="0" smtClean="0"/>
              <a:t>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Increasing Capacity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An alternate solution is normalization: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Map the front at position 0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The next push would then occur in position 16</a:t>
            </a:r>
          </a:p>
        </p:txBody>
      </p:sp>
      <p:pic>
        <p:nvPicPr>
          <p:cNvPr id="34820" name="Picture 5" descr="du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2250" y="2925763"/>
            <a:ext cx="6392863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Queue ADT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Implementation</a:t>
            </a:r>
          </a:p>
          <a:p>
            <a:r>
              <a:rPr lang="en-US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Deque</a:t>
            </a:r>
            <a:endParaRPr lang="en-US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37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Deque ADT</a:t>
            </a:r>
            <a:endParaRPr lang="en-US" alt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Deque</a:t>
            </a:r>
            <a:r>
              <a:rPr lang="en-US" altLang="zh-CN" dirty="0" smtClean="0"/>
              <a:t> = </a:t>
            </a:r>
            <a:r>
              <a:rPr lang="en-US" altLang="zh-CN" dirty="0"/>
              <a:t>Double-ended </a:t>
            </a:r>
            <a:r>
              <a:rPr lang="en-US" altLang="zh-CN" dirty="0" smtClean="0"/>
              <a:t>queue</a:t>
            </a:r>
          </a:p>
          <a:p>
            <a:pPr lvl="1"/>
            <a:r>
              <a:rPr lang="en-US" altLang="zh-CN" dirty="0"/>
              <a:t>pronounced </a:t>
            </a:r>
            <a:r>
              <a:rPr lang="en-US" altLang="zh-CN" dirty="0" smtClean="0"/>
              <a:t>like "deck</a:t>
            </a:r>
            <a:r>
              <a:rPr lang="en-US" altLang="zh-CN" dirty="0"/>
              <a:t>"</a:t>
            </a:r>
            <a:endParaRPr lang="en-US" altLang="en-US" dirty="0" smtClean="0"/>
          </a:p>
          <a:p>
            <a:r>
              <a:rPr lang="en-US" altLang="en-US" dirty="0" smtClean="0"/>
              <a:t>Uses an explicit linear ordering</a:t>
            </a:r>
          </a:p>
          <a:p>
            <a:r>
              <a:rPr lang="en-US" altLang="en-US" dirty="0" smtClean="0"/>
              <a:t>Allows insertion/removal at both the front and the back of the </a:t>
            </a:r>
            <a:r>
              <a:rPr lang="en-US" altLang="en-US" dirty="0" err="1" smtClean="0"/>
              <a:t>deque</a:t>
            </a:r>
            <a:endParaRPr lang="en-US" altLang="en-US" dirty="0" smtClean="0"/>
          </a:p>
        </p:txBody>
      </p:sp>
      <p:pic>
        <p:nvPicPr>
          <p:cNvPr id="6148" name="Picture 5" descr="C:\Users\dwharder\Desktop\de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421683"/>
            <a:ext cx="5572125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865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Useful as a general-purpose tool: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Can be used as either a queue or a stack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Can be used </a:t>
            </a:r>
            <a:r>
              <a:rPr lang="en-US" altLang="en-US" dirty="0">
                <a:latin typeface="Arial" charset="0"/>
                <a:cs typeface="Arial" charset="0"/>
              </a:rPr>
              <a:t>in certain job scheduling </a:t>
            </a:r>
            <a:r>
              <a:rPr lang="en-US" altLang="en-US" dirty="0" smtClean="0">
                <a:latin typeface="Arial" charset="0"/>
                <a:cs typeface="Arial" charset="0"/>
              </a:rPr>
              <a:t>algorithms </a:t>
            </a:r>
            <a:r>
              <a:rPr lang="en-US" altLang="en-US" dirty="0">
                <a:latin typeface="Arial" charset="0"/>
                <a:cs typeface="Arial" charset="0"/>
              </a:rPr>
              <a:t>for parallel programming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97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Implementations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Can we use linked list?</a:t>
            </a:r>
          </a:p>
          <a:p>
            <a:pPr lvl="1"/>
            <a:r>
              <a:rPr lang="en-US" altLang="en-US" dirty="0" err="1" smtClean="0">
                <a:latin typeface="Arial" charset="0"/>
                <a:cs typeface="Arial" charset="0"/>
              </a:rPr>
              <a:t>Pop_back</a:t>
            </a:r>
            <a:r>
              <a:rPr lang="en-US" altLang="en-US" dirty="0" smtClean="0">
                <a:latin typeface="Arial" charset="0"/>
                <a:cs typeface="Arial" charset="0"/>
              </a:rPr>
              <a:t> requires </a:t>
            </a:r>
            <a:r>
              <a:rPr lang="en-CA" altLang="zh-CN" b="1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CA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Two efficient implementations: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Doubly linked list 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Circular array</a:t>
            </a:r>
          </a:p>
        </p:txBody>
      </p:sp>
    </p:spTree>
    <p:extLst>
      <p:ext uri="{BB962C8B-B14F-4D97-AF65-F5344CB8AC3E}">
        <p14:creationId xmlns:p14="http://schemas.microsoft.com/office/powerpoint/2010/main" val="260495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Queue ADT</a:t>
            </a:r>
          </a:p>
          <a:p>
            <a:pPr lvl="1"/>
            <a:r>
              <a:rPr lang="en-US" altLang="zh-CN" dirty="0" smtClean="0"/>
              <a:t>Push, pop, FIFO</a:t>
            </a:r>
          </a:p>
          <a:p>
            <a:r>
              <a:rPr lang="en-US" altLang="zh-CN" dirty="0" smtClean="0"/>
              <a:t>Implementation</a:t>
            </a:r>
          </a:p>
          <a:p>
            <a:pPr lvl="1"/>
            <a:r>
              <a:rPr lang="en-US" altLang="zh-CN" dirty="0">
                <a:latin typeface="Arial" charset="0"/>
                <a:cs typeface="Arial" charset="0"/>
              </a:rPr>
              <a:t>Singly linked lists</a:t>
            </a:r>
          </a:p>
          <a:p>
            <a:pPr lvl="1"/>
            <a:r>
              <a:rPr lang="en-US" altLang="zh-CN" dirty="0">
                <a:latin typeface="Arial" charset="0"/>
                <a:cs typeface="Arial" charset="0"/>
              </a:rPr>
              <a:t>Circular </a:t>
            </a:r>
            <a:r>
              <a:rPr lang="en-US" altLang="zh-CN" dirty="0" smtClean="0">
                <a:latin typeface="Arial" charset="0"/>
                <a:cs typeface="Arial" charset="0"/>
              </a:rPr>
              <a:t>arrays</a:t>
            </a:r>
          </a:p>
          <a:p>
            <a:r>
              <a:rPr lang="en-US" altLang="zh-CN" dirty="0" err="1" smtClean="0">
                <a:latin typeface="Arial" charset="0"/>
                <a:cs typeface="Arial" charset="0"/>
              </a:rPr>
              <a:t>Deque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54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Standard Template Library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An example of a queue in the STL is:</a:t>
            </a:r>
          </a:p>
          <a:p>
            <a:pPr eaLnBrk="1" hangingPunct="1">
              <a:buFont typeface="Arial" charset="0"/>
              <a:buNone/>
            </a:pPr>
            <a:r>
              <a:rPr lang="en-US" sz="1400" smtClean="0">
                <a:latin typeface="Consolas" pitchFamily="49" charset="0"/>
                <a:cs typeface="Arial" charset="0"/>
              </a:rPr>
              <a:t>		#include &lt;iostream&gt;</a:t>
            </a:r>
          </a:p>
          <a:p>
            <a:pPr eaLnBrk="1" hangingPunct="1">
              <a:buFont typeface="Arial" charset="0"/>
              <a:buNone/>
            </a:pPr>
            <a:r>
              <a:rPr lang="en-US" sz="1400" smtClean="0">
                <a:latin typeface="Consolas" pitchFamily="49" charset="0"/>
                <a:cs typeface="Arial" charset="0"/>
              </a:rPr>
              <a:t>		#include &lt;queue&gt;</a:t>
            </a:r>
          </a:p>
          <a:p>
            <a:pPr eaLnBrk="1" hangingPunct="1">
              <a:buFont typeface="Arial" charset="0"/>
              <a:buNone/>
            </a:pPr>
            <a:r>
              <a:rPr lang="en-US" sz="1400" smtClean="0">
                <a:latin typeface="Consolas" pitchFamily="49" charset="0"/>
                <a:cs typeface="Arial" charset="0"/>
              </a:rPr>
              <a:t>		using namespace std;</a:t>
            </a:r>
          </a:p>
          <a:p>
            <a:pPr eaLnBrk="1" hangingPunct="1">
              <a:buFont typeface="Arial" charset="0"/>
              <a:buNone/>
            </a:pPr>
            <a:r>
              <a:rPr lang="en-US" sz="1400" smtClean="0">
                <a:latin typeface="Consolas" pitchFamily="49" charset="0"/>
                <a:cs typeface="Arial" charset="0"/>
              </a:rPr>
              <a:t>		int main() {</a:t>
            </a:r>
          </a:p>
          <a:p>
            <a:pPr eaLnBrk="1" hangingPunct="1">
              <a:buFont typeface="Arial" charset="0"/>
              <a:buNone/>
            </a:pPr>
            <a:r>
              <a:rPr lang="en-US" sz="1400" smtClean="0">
                <a:latin typeface="Consolas" pitchFamily="49" charset="0"/>
                <a:cs typeface="Arial" charset="0"/>
              </a:rPr>
              <a:t>		    queue &lt;int&gt; iqueue;</a:t>
            </a:r>
          </a:p>
          <a:p>
            <a:pPr eaLnBrk="1" hangingPunct="1">
              <a:buFont typeface="Arial" charset="0"/>
              <a:buNone/>
            </a:pPr>
            <a:endParaRPr lang="en-US" sz="1400" smtClean="0">
              <a:latin typeface="Consolas" pitchFamily="49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1400" smtClean="0">
                <a:latin typeface="Consolas" pitchFamily="49" charset="0"/>
                <a:cs typeface="Arial" charset="0"/>
              </a:rPr>
              <a:t>		    iqueue.push( 13 );</a:t>
            </a:r>
          </a:p>
          <a:p>
            <a:pPr eaLnBrk="1" hangingPunct="1">
              <a:buFont typeface="Arial" charset="0"/>
              <a:buNone/>
            </a:pPr>
            <a:r>
              <a:rPr lang="en-US" sz="1400" smtClean="0">
                <a:latin typeface="Consolas" pitchFamily="49" charset="0"/>
                <a:cs typeface="Arial" charset="0"/>
              </a:rPr>
              <a:t>		    iqueue.push( 42 );</a:t>
            </a:r>
          </a:p>
          <a:p>
            <a:pPr eaLnBrk="1" hangingPunct="1">
              <a:buFont typeface="Arial" charset="0"/>
              <a:buNone/>
            </a:pPr>
            <a:r>
              <a:rPr lang="en-US" sz="1400" smtClean="0">
                <a:latin typeface="Consolas" pitchFamily="49" charset="0"/>
                <a:cs typeface="Arial" charset="0"/>
              </a:rPr>
              <a:t>		    cout &lt;&lt; "Head: " &lt;&lt; iqueue.front() &lt;&lt; endl;</a:t>
            </a:r>
          </a:p>
          <a:p>
            <a:pPr eaLnBrk="1" hangingPunct="1">
              <a:buFont typeface="Arial" charset="0"/>
              <a:buNone/>
            </a:pPr>
            <a:r>
              <a:rPr lang="en-US" sz="1400" smtClean="0">
                <a:latin typeface="Consolas" pitchFamily="49" charset="0"/>
                <a:cs typeface="Arial" charset="0"/>
              </a:rPr>
              <a:t>		    iqueue.pop();                        </a:t>
            </a:r>
            <a:r>
              <a:rPr lang="en-US" sz="1400" smtClean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 // no return value</a:t>
            </a:r>
          </a:p>
          <a:p>
            <a:pPr eaLnBrk="1" hangingPunct="1">
              <a:buFont typeface="Arial" charset="0"/>
              <a:buNone/>
            </a:pPr>
            <a:r>
              <a:rPr lang="en-US" sz="1400" smtClean="0">
                <a:latin typeface="Consolas" pitchFamily="49" charset="0"/>
                <a:cs typeface="Arial" charset="0"/>
              </a:rPr>
              <a:t>		    cout &lt;&lt; "Head: " &lt;&lt; iqueue.front() &lt;&lt; endl;</a:t>
            </a:r>
          </a:p>
          <a:p>
            <a:pPr eaLnBrk="1" hangingPunct="1">
              <a:buFont typeface="Arial" charset="0"/>
              <a:buNone/>
            </a:pPr>
            <a:r>
              <a:rPr lang="en-US" sz="1400" smtClean="0">
                <a:latin typeface="Consolas" pitchFamily="49" charset="0"/>
                <a:cs typeface="Arial" charset="0"/>
              </a:rPr>
              <a:t>		    cout &lt;&lt; "Size: " &lt;&lt; iqueue.size() &lt;&lt; endl;</a:t>
            </a:r>
          </a:p>
          <a:p>
            <a:pPr eaLnBrk="1" hangingPunct="1">
              <a:buFont typeface="Arial" charset="0"/>
              <a:buNone/>
            </a:pPr>
            <a:endParaRPr lang="en-US" sz="1400" smtClean="0">
              <a:latin typeface="Consolas" pitchFamily="49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1400" smtClean="0">
                <a:latin typeface="Consolas" pitchFamily="49" charset="0"/>
                <a:cs typeface="Arial" charset="0"/>
              </a:rPr>
              <a:t>		    return 0;</a:t>
            </a:r>
          </a:p>
          <a:p>
            <a:pPr eaLnBrk="1" hangingPunct="1">
              <a:buFont typeface="Arial" charset="0"/>
              <a:buNone/>
            </a:pPr>
            <a:r>
              <a:rPr lang="en-US" sz="1400" smtClean="0">
                <a:latin typeface="Consolas" pitchFamily="49" charset="0"/>
                <a:cs typeface="Arial" charset="0"/>
              </a:rPr>
              <a:t>		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Queue ADT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Also called a </a:t>
            </a:r>
            <a:r>
              <a:rPr lang="en-US" i="1" smtClean="0">
                <a:latin typeface="Arial" charset="0"/>
                <a:cs typeface="Arial" charset="0"/>
              </a:rPr>
              <a:t>first-in–first-out </a:t>
            </a:r>
            <a:r>
              <a:rPr lang="en-US" smtClean="0">
                <a:latin typeface="Arial" charset="0"/>
                <a:cs typeface="Arial" charset="0"/>
              </a:rPr>
              <a:t>(FIFO) data structure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Graphically, we may view these operations as follows:</a:t>
            </a:r>
          </a:p>
        </p:txBody>
      </p:sp>
      <p:pic>
        <p:nvPicPr>
          <p:cNvPr id="7172" name="Picture 8" descr="C:\Users\dwharder\Desktop\q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3950" y="2349500"/>
            <a:ext cx="44481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9" descr="C:\Users\dwharder\Desktop\q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93950" y="4437063"/>
            <a:ext cx="44481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10" descr="C:\Users\dwharder\Desktop\q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93950" y="3357563"/>
            <a:ext cx="44481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Queue ADT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Alternative terms may be used for the four operations on a queue, including:</a:t>
            </a:r>
          </a:p>
        </p:txBody>
      </p:sp>
      <p:pic>
        <p:nvPicPr>
          <p:cNvPr id="8196" name="Picture 11" descr="C:\Users\dwharder\Desktop\q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38" y="2784475"/>
            <a:ext cx="457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Grocery stores, banks, airport security…</a:t>
            </a:r>
          </a:p>
        </p:txBody>
      </p:sp>
      <p:pic>
        <p:nvPicPr>
          <p:cNvPr id="1026" name="Picture 2" descr="Image result for que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76375" y="2348880"/>
            <a:ext cx="61912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38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Tree traversals, graph traversals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Will </a:t>
            </a:r>
            <a:r>
              <a:rPr lang="en-US" dirty="0">
                <a:latin typeface="Arial" charset="0"/>
                <a:cs typeface="Arial" charset="0"/>
              </a:rPr>
              <a:t>see in coming lectures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The most common application is in client-server models (</a:t>
            </a:r>
            <a:r>
              <a:rPr lang="en-CA" altLang="zh-CN" dirty="0" smtClean="0">
                <a:latin typeface="Arial" charset="0"/>
                <a:cs typeface="Arial" charset="0"/>
              </a:rPr>
              <a:t>web</a:t>
            </a:r>
            <a:r>
              <a:rPr lang="en-CA" altLang="zh-CN" dirty="0">
                <a:latin typeface="Arial" charset="0"/>
                <a:cs typeface="Arial" charset="0"/>
              </a:rPr>
              <a:t>, file, ftp, database, mail, printers, </a:t>
            </a:r>
            <a:r>
              <a:rPr lang="en-CA" altLang="zh-CN" dirty="0" smtClean="0">
                <a:latin typeface="Arial" charset="0"/>
                <a:cs typeface="Arial" charset="0"/>
              </a:rPr>
              <a:t>etc.</a:t>
            </a:r>
            <a:r>
              <a:rPr lang="en-US" dirty="0" smtClean="0">
                <a:latin typeface="Arial" charset="0"/>
                <a:cs typeface="Arial" charset="0"/>
              </a:rPr>
              <a:t>)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Multiple clients may be requesting services from one or more servers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Some clients may have to wait while the servers are busy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Those clients are placed in a queue and serviced in the order of arrival</a:t>
            </a:r>
          </a:p>
          <a:p>
            <a:pPr>
              <a:buNone/>
            </a:pPr>
            <a:r>
              <a:rPr lang="en-CA" dirty="0" smtClean="0">
                <a:latin typeface="Arial" charset="0"/>
                <a:cs typeface="Arial" charset="0"/>
              </a:rPr>
              <a:t>	</a:t>
            </a:r>
            <a:endParaRPr lang="en-US" sz="20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1229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3538736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E</a:t>
            </a:r>
            <a:r>
              <a:rPr lang="en-US" dirty="0" smtClean="0">
                <a:latin typeface="Arial" charset="0"/>
                <a:cs typeface="Arial" charset="0"/>
              </a:rPr>
              <a:t>xample</a:t>
            </a:r>
            <a:r>
              <a:rPr lang="en-US" dirty="0">
                <a:latin typeface="Arial" charset="0"/>
                <a:cs typeface="Arial" charset="0"/>
              </a:rPr>
              <a:t>: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br>
              <a:rPr lang="en-US" dirty="0" smtClean="0">
                <a:latin typeface="Arial" charset="0"/>
                <a:cs typeface="Arial" charset="0"/>
              </a:rPr>
            </a:br>
            <a:r>
              <a:rPr lang="en-US" dirty="0" smtClean="0">
                <a:latin typeface="Arial" charset="0"/>
                <a:cs typeface="Arial" charset="0"/>
              </a:rPr>
              <a:t>When downloading files from a web server, the requests not currently being downloaded are</a:t>
            </a:r>
            <a:br>
              <a:rPr lang="en-US" dirty="0" smtClean="0">
                <a:latin typeface="Arial" charset="0"/>
                <a:cs typeface="Arial" charset="0"/>
              </a:rPr>
            </a:br>
            <a:r>
              <a:rPr lang="en-US" dirty="0" smtClean="0">
                <a:latin typeface="Arial" charset="0"/>
                <a:cs typeface="Arial" charset="0"/>
              </a:rPr>
              <a:t>marked as “Queued”</a:t>
            </a:r>
          </a:p>
        </p:txBody>
      </p:sp>
      <p:pic>
        <p:nvPicPr>
          <p:cNvPr id="1026" name="Picture 2" descr="Image result for ftp que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965" y="1484784"/>
            <a:ext cx="5104268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Queue ADT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Implementation</a:t>
            </a:r>
          </a:p>
          <a:p>
            <a:r>
              <a:rPr lang="en-US" dirty="0" err="1" smtClean="0">
                <a:latin typeface="Arial" charset="0"/>
                <a:cs typeface="Arial" charset="0"/>
              </a:rPr>
              <a:t>Deque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66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20045</TotalTime>
  <Words>542</Words>
  <Application>Microsoft Macintosh PowerPoint</Application>
  <PresentationFormat>On-screen Show (4:3)</PresentationFormat>
  <Paragraphs>376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Calibri</vt:lpstr>
      <vt:lpstr>Consolas</vt:lpstr>
      <vt:lpstr>Courier New</vt:lpstr>
      <vt:lpstr>Symbol</vt:lpstr>
      <vt:lpstr>Times New Roman</vt:lpstr>
      <vt:lpstr>Wingdings</vt:lpstr>
      <vt:lpstr>宋体</vt:lpstr>
      <vt:lpstr>Arial</vt:lpstr>
      <vt:lpstr>Custom Design</vt:lpstr>
      <vt:lpstr>CS101 Algorithms and Data Structures</vt:lpstr>
      <vt:lpstr>Outline</vt:lpstr>
      <vt:lpstr>Queue ADT</vt:lpstr>
      <vt:lpstr>Queue ADT</vt:lpstr>
      <vt:lpstr>Queue ADT</vt:lpstr>
      <vt:lpstr>Applications</vt:lpstr>
      <vt:lpstr>Applications</vt:lpstr>
      <vt:lpstr>Applications</vt:lpstr>
      <vt:lpstr>Outline</vt:lpstr>
      <vt:lpstr>Implementations</vt:lpstr>
      <vt:lpstr>Linked-List Implementation</vt:lpstr>
      <vt:lpstr>Single_list Definition</vt:lpstr>
      <vt:lpstr>Queue-as-List Class</vt:lpstr>
      <vt:lpstr>Queue-as-List Class</vt:lpstr>
      <vt:lpstr>Array Implementation</vt:lpstr>
      <vt:lpstr>Array Implementation</vt:lpstr>
      <vt:lpstr>Array Implementation</vt:lpstr>
      <vt:lpstr>Queue-as-Array Class</vt:lpstr>
      <vt:lpstr>Constructor</vt:lpstr>
      <vt:lpstr>Destructor</vt:lpstr>
      <vt:lpstr>Member Functions</vt:lpstr>
      <vt:lpstr>Member Functions</vt:lpstr>
      <vt:lpstr>Member Functions</vt:lpstr>
      <vt:lpstr>Member Functions</vt:lpstr>
      <vt:lpstr>Member Functions</vt:lpstr>
      <vt:lpstr>Member Functions</vt:lpstr>
      <vt:lpstr>Exceptions</vt:lpstr>
      <vt:lpstr>Increasing Capacity</vt:lpstr>
      <vt:lpstr>Increasing Capacity</vt:lpstr>
      <vt:lpstr>Increasing Capacity</vt:lpstr>
      <vt:lpstr>Outline</vt:lpstr>
      <vt:lpstr>Deque ADT</vt:lpstr>
      <vt:lpstr>Applications</vt:lpstr>
      <vt:lpstr>Implementations</vt:lpstr>
      <vt:lpstr>Summary</vt:lpstr>
      <vt:lpstr>Standard Template Library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Dengji Dengji</cp:lastModifiedBy>
  <cp:revision>1327</cp:revision>
  <dcterms:created xsi:type="dcterms:W3CDTF">2009-09-11T23:00:44Z</dcterms:created>
  <dcterms:modified xsi:type="dcterms:W3CDTF">2018-09-26T09:15:18Z</dcterms:modified>
</cp:coreProperties>
</file>