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3"/>
  </p:notesMasterIdLst>
  <p:sldIdLst>
    <p:sldId id="405" r:id="rId2"/>
    <p:sldId id="408" r:id="rId3"/>
    <p:sldId id="375" r:id="rId4"/>
    <p:sldId id="376" r:id="rId5"/>
    <p:sldId id="377" r:id="rId6"/>
    <p:sldId id="378" r:id="rId7"/>
    <p:sldId id="380" r:id="rId8"/>
    <p:sldId id="406" r:id="rId9"/>
    <p:sldId id="401" r:id="rId10"/>
    <p:sldId id="385" r:id="rId11"/>
    <p:sldId id="407" r:id="rId12"/>
    <p:sldId id="379" r:id="rId13"/>
    <p:sldId id="403" r:id="rId14"/>
    <p:sldId id="404" r:id="rId15"/>
    <p:sldId id="387" r:id="rId16"/>
    <p:sldId id="391" r:id="rId17"/>
    <p:sldId id="393" r:id="rId18"/>
    <p:sldId id="398" r:id="rId19"/>
    <p:sldId id="648" r:id="rId20"/>
    <p:sldId id="410" r:id="rId21"/>
    <p:sldId id="412" r:id="rId22"/>
    <p:sldId id="413" r:id="rId23"/>
    <p:sldId id="414" r:id="rId24"/>
    <p:sldId id="415" r:id="rId25"/>
    <p:sldId id="417" r:id="rId26"/>
    <p:sldId id="440" r:id="rId27"/>
    <p:sldId id="419" r:id="rId28"/>
    <p:sldId id="420" r:id="rId29"/>
    <p:sldId id="421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5" r:id="rId40"/>
    <p:sldId id="436" r:id="rId41"/>
    <p:sldId id="437" r:id="rId42"/>
    <p:sldId id="654" r:id="rId43"/>
    <p:sldId id="649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5" r:id="rId56"/>
    <p:sldId id="457" r:id="rId57"/>
    <p:sldId id="458" r:id="rId58"/>
    <p:sldId id="459" r:id="rId59"/>
    <p:sldId id="461" r:id="rId60"/>
    <p:sldId id="462" r:id="rId61"/>
    <p:sldId id="464" r:id="rId62"/>
    <p:sldId id="465" r:id="rId63"/>
    <p:sldId id="466" r:id="rId64"/>
    <p:sldId id="467" r:id="rId65"/>
    <p:sldId id="650" r:id="rId66"/>
    <p:sldId id="657" r:id="rId67"/>
    <p:sldId id="658" r:id="rId68"/>
    <p:sldId id="485" r:id="rId69"/>
    <p:sldId id="486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97" r:id="rId84"/>
    <p:sldId id="501" r:id="rId85"/>
    <p:sldId id="502" r:id="rId86"/>
    <p:sldId id="503" r:id="rId87"/>
    <p:sldId id="504" r:id="rId88"/>
    <p:sldId id="505" r:id="rId89"/>
    <p:sldId id="508" r:id="rId90"/>
    <p:sldId id="651" r:id="rId91"/>
    <p:sldId id="514" r:id="rId92"/>
    <p:sldId id="516" r:id="rId93"/>
    <p:sldId id="517" r:id="rId94"/>
    <p:sldId id="518" r:id="rId95"/>
    <p:sldId id="519" r:id="rId96"/>
    <p:sldId id="521" r:id="rId97"/>
    <p:sldId id="522" r:id="rId98"/>
    <p:sldId id="523" r:id="rId99"/>
    <p:sldId id="652" r:id="rId100"/>
    <p:sldId id="528" r:id="rId101"/>
    <p:sldId id="529" r:id="rId102"/>
    <p:sldId id="530" r:id="rId103"/>
    <p:sldId id="531" r:id="rId104"/>
    <p:sldId id="532" r:id="rId105"/>
    <p:sldId id="533" r:id="rId106"/>
    <p:sldId id="534" r:id="rId107"/>
    <p:sldId id="535" r:id="rId108"/>
    <p:sldId id="536" r:id="rId109"/>
    <p:sldId id="537" r:id="rId110"/>
    <p:sldId id="538" r:id="rId111"/>
    <p:sldId id="539" r:id="rId112"/>
    <p:sldId id="540" r:id="rId113"/>
    <p:sldId id="541" r:id="rId114"/>
    <p:sldId id="542" r:id="rId115"/>
    <p:sldId id="543" r:id="rId116"/>
    <p:sldId id="544" r:id="rId117"/>
    <p:sldId id="545" r:id="rId118"/>
    <p:sldId id="546" r:id="rId119"/>
    <p:sldId id="547" r:id="rId120"/>
    <p:sldId id="548" r:id="rId121"/>
    <p:sldId id="549" r:id="rId122"/>
    <p:sldId id="550" r:id="rId123"/>
    <p:sldId id="551" r:id="rId124"/>
    <p:sldId id="552" r:id="rId125"/>
    <p:sldId id="553" r:id="rId126"/>
    <p:sldId id="554" r:id="rId127"/>
    <p:sldId id="555" r:id="rId128"/>
    <p:sldId id="557" r:id="rId129"/>
    <p:sldId id="558" r:id="rId130"/>
    <p:sldId id="559" r:id="rId131"/>
    <p:sldId id="560" r:id="rId132"/>
    <p:sldId id="561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574" r:id="rId146"/>
    <p:sldId id="575" r:id="rId147"/>
    <p:sldId id="576" r:id="rId148"/>
    <p:sldId id="577" r:id="rId149"/>
    <p:sldId id="578" r:id="rId150"/>
    <p:sldId id="579" r:id="rId151"/>
    <p:sldId id="580" r:id="rId152"/>
    <p:sldId id="595" r:id="rId153"/>
    <p:sldId id="596" r:id="rId154"/>
    <p:sldId id="582" r:id="rId155"/>
    <p:sldId id="583" r:id="rId156"/>
    <p:sldId id="584" r:id="rId157"/>
    <p:sldId id="585" r:id="rId158"/>
    <p:sldId id="586" r:id="rId159"/>
    <p:sldId id="587" r:id="rId160"/>
    <p:sldId id="588" r:id="rId161"/>
    <p:sldId id="589" r:id="rId162"/>
    <p:sldId id="590" r:id="rId163"/>
    <p:sldId id="591" r:id="rId164"/>
    <p:sldId id="592" r:id="rId165"/>
    <p:sldId id="653" r:id="rId166"/>
    <p:sldId id="599" r:id="rId167"/>
    <p:sldId id="600" r:id="rId168"/>
    <p:sldId id="601" r:id="rId169"/>
    <p:sldId id="602" r:id="rId170"/>
    <p:sldId id="603" r:id="rId171"/>
    <p:sldId id="604" r:id="rId172"/>
    <p:sldId id="605" r:id="rId173"/>
    <p:sldId id="606" r:id="rId174"/>
    <p:sldId id="607" r:id="rId175"/>
    <p:sldId id="608" r:id="rId176"/>
    <p:sldId id="609" r:id="rId177"/>
    <p:sldId id="610" r:id="rId178"/>
    <p:sldId id="611" r:id="rId179"/>
    <p:sldId id="612" r:id="rId180"/>
    <p:sldId id="613" r:id="rId181"/>
    <p:sldId id="614" r:id="rId182"/>
    <p:sldId id="615" r:id="rId183"/>
    <p:sldId id="616" r:id="rId184"/>
    <p:sldId id="617" r:id="rId185"/>
    <p:sldId id="618" r:id="rId186"/>
    <p:sldId id="619" r:id="rId187"/>
    <p:sldId id="620" r:id="rId188"/>
    <p:sldId id="621" r:id="rId189"/>
    <p:sldId id="622" r:id="rId190"/>
    <p:sldId id="623" r:id="rId191"/>
    <p:sldId id="624" r:id="rId192"/>
    <p:sldId id="625" r:id="rId193"/>
    <p:sldId id="626" r:id="rId194"/>
    <p:sldId id="634" r:id="rId195"/>
    <p:sldId id="635" r:id="rId196"/>
    <p:sldId id="636" r:id="rId197"/>
    <p:sldId id="641" r:id="rId198"/>
    <p:sldId id="642" r:id="rId199"/>
    <p:sldId id="644" r:id="rId200"/>
    <p:sldId id="645" r:id="rId201"/>
    <p:sldId id="659" r:id="rId2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53AD18B-243E-4449-BD71-BA68FC4C301D}">
          <p14:sldIdLst>
            <p14:sldId id="405"/>
            <p14:sldId id="408"/>
            <p14:sldId id="375"/>
            <p14:sldId id="376"/>
            <p14:sldId id="377"/>
            <p14:sldId id="378"/>
            <p14:sldId id="380"/>
            <p14:sldId id="406"/>
            <p14:sldId id="401"/>
            <p14:sldId id="385"/>
            <p14:sldId id="407"/>
            <p14:sldId id="379"/>
            <p14:sldId id="403"/>
            <p14:sldId id="404"/>
            <p14:sldId id="387"/>
            <p14:sldId id="391"/>
            <p14:sldId id="393"/>
            <p14:sldId id="398"/>
          </p14:sldIdLst>
        </p14:section>
        <p14:section name="Untitled Section" id="{B4A63161-B2E5-4C26-95B8-8903BDAA4001}">
          <p14:sldIdLst>
            <p14:sldId id="648"/>
            <p14:sldId id="410"/>
            <p14:sldId id="412"/>
            <p14:sldId id="413"/>
            <p14:sldId id="414"/>
            <p14:sldId id="415"/>
            <p14:sldId id="417"/>
            <p14:sldId id="440"/>
            <p14:sldId id="419"/>
            <p14:sldId id="420"/>
            <p14:sldId id="421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4"/>
            <p14:sldId id="435"/>
            <p14:sldId id="436"/>
            <p14:sldId id="437"/>
            <p14:sldId id="654"/>
          </p14:sldIdLst>
        </p14:section>
        <p14:section name="Untitled Section" id="{C42243B7-94D9-4312-B162-6F703FF982F8}">
          <p14:sldIdLst>
            <p14:sldId id="649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7"/>
            <p14:sldId id="458"/>
            <p14:sldId id="459"/>
            <p14:sldId id="461"/>
            <p14:sldId id="462"/>
            <p14:sldId id="464"/>
            <p14:sldId id="465"/>
            <p14:sldId id="466"/>
            <p14:sldId id="467"/>
          </p14:sldIdLst>
        </p14:section>
        <p14:section name="Untitled Section" id="{EA1A3D7D-9F48-4E97-B6BC-FDF207C7AC5D}">
          <p14:sldIdLst>
            <p14:sldId id="650"/>
            <p14:sldId id="657"/>
            <p14:sldId id="658"/>
            <p14:sldId id="485"/>
            <p14:sldId id="48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97"/>
            <p14:sldId id="501"/>
            <p14:sldId id="502"/>
            <p14:sldId id="503"/>
            <p14:sldId id="504"/>
            <p14:sldId id="505"/>
            <p14:sldId id="508"/>
          </p14:sldIdLst>
        </p14:section>
        <p14:section name="Untitled Section" id="{86D5D868-8E90-4779-9AF1-C71BC7EE8EB6}">
          <p14:sldIdLst>
            <p14:sldId id="651"/>
            <p14:sldId id="514"/>
            <p14:sldId id="516"/>
            <p14:sldId id="517"/>
            <p14:sldId id="518"/>
            <p14:sldId id="519"/>
            <p14:sldId id="521"/>
            <p14:sldId id="522"/>
            <p14:sldId id="523"/>
          </p14:sldIdLst>
        </p14:section>
        <p14:section name="Untitled Section" id="{58B631A7-A0E7-401E-9971-C37FDDB6F806}">
          <p14:sldIdLst>
            <p14:sldId id="652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95"/>
            <p14:sldId id="596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Untitled Section" id="{8CD7AC06-535B-4E06-A3F5-DEA84B0D90EC}">
          <p14:sldIdLst>
            <p14:sldId id="653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34"/>
            <p14:sldId id="635"/>
            <p14:sldId id="636"/>
            <p14:sldId id="641"/>
            <p14:sldId id="642"/>
            <p14:sldId id="644"/>
            <p14:sldId id="645"/>
          </p14:sldIdLst>
        </p14:section>
        <p14:section name="Untitled Section" id="{F03001B4-986A-4C4C-A53C-796649F8D8AE}">
          <p14:sldIdLst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0" autoAdjust="0"/>
    <p:restoredTop sz="92079" autoAdjust="0"/>
  </p:normalViewPr>
  <p:slideViewPr>
    <p:cSldViewPr>
      <p:cViewPr varScale="1">
        <p:scale>
          <a:sx n="76" d="100"/>
          <a:sy n="76" d="100"/>
        </p:scale>
        <p:origin x="1186" y="29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7756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9/3/2020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D0587-8A87-4070-82FC-30DDBC13C9D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436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448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4174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2456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5916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23756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55A52-4C74-4297-BECB-6F88E97CAE93}" type="slidenum">
              <a:rPr lang="en-CA" smtClean="0"/>
              <a:pPr>
                <a:defRPr/>
              </a:pPr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81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725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15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366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3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438C9-2AEF-4633-85DF-B6E305891F8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92743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5879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57770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439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20374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7098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12261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19102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6597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20087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1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AE8EF-B111-4E7C-97BA-BD0932CF34B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4336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8422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2511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7351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2813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7732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31350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682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26155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11805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64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36565-7DE3-4E16-8E46-F251FAFBD4B6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313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2664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7FC88D-9893-4BCC-A5CF-DF309756826F}" type="slidenum">
              <a:rPr lang="en-CA" smtClean="0"/>
              <a:pPr>
                <a:defRPr/>
              </a:pPr>
              <a:t>159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85141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74AE-D5C7-455F-8156-2104A66553C8}" type="slidenum">
              <a:rPr lang="en-CA" smtClean="0"/>
              <a:pPr>
                <a:defRPr/>
              </a:pPr>
              <a:t>160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567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67F8B-2A56-4E96-AA89-DFADD54B0B58}" type="slidenum">
              <a:rPr lang="en-CA" smtClean="0"/>
              <a:pPr>
                <a:defRPr/>
              </a:pPr>
              <a:t>161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97061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0FDD08-80ED-46CD-8063-9EE7C1CECD2D}" type="slidenum">
              <a:rPr lang="en-CA" smtClean="0"/>
              <a:pPr>
                <a:defRPr/>
              </a:pPr>
              <a:t>162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11235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7AC29E-C747-418D-A19D-BFCB59BF6B25}" type="slidenum">
              <a:rPr lang="en-CA" smtClean="0"/>
              <a:pPr>
                <a:defRPr/>
              </a:pPr>
              <a:t>163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2289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41A80-9645-460C-8FE0-19280B2A0BC1}" type="slidenum">
              <a:rPr lang="en-CA" smtClean="0"/>
              <a:pPr>
                <a:defRPr/>
              </a:pPr>
              <a:t>164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4047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AB9C-255F-495B-B87C-00F4C860FE54}" type="slidenum">
              <a:rPr lang="en-CA" smtClean="0"/>
              <a:pPr>
                <a:defRPr/>
              </a:pPr>
              <a:t>166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3566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72049-5A0B-4A45-8038-227A057A7A76}" type="slidenum">
              <a:rPr lang="en-CA" smtClean="0"/>
              <a:pPr>
                <a:defRPr/>
              </a:pPr>
              <a:t>167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2610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4679-1D88-48B4-B856-B7123880BB8F}" type="slidenum">
              <a:rPr lang="en-CA" smtClean="0"/>
              <a:pPr>
                <a:defRPr/>
              </a:pPr>
              <a:t>168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98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9E97A-0873-49D7-864B-6A5F688B273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25138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7222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59BF10-AE29-44A2-BBB0-08913364F761}" type="slidenum">
              <a:rPr lang="en-CA" smtClean="0"/>
              <a:pPr>
                <a:defRPr/>
              </a:pPr>
              <a:t>170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24811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4070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zh-CN" sz="1200" dirty="0" smtClean="0">
                <a:solidFill>
                  <a:srgbClr val="FF0000"/>
                </a:solidFill>
              </a:rPr>
              <a:t>Warning:  most text books stop here!</a:t>
            </a:r>
          </a:p>
          <a:p>
            <a:r>
              <a:rPr lang="en-CA" altLang="zh-CN" sz="1200" dirty="0" smtClean="0">
                <a:solidFill>
                  <a:srgbClr val="FF0000"/>
                </a:solidFill>
              </a:rPr>
              <a:t>  – Never use a prime table size if at all possible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7FBE3-D65E-42D8-BA49-06365C848186}" type="slidenum">
              <a:rPr lang="en-CA" smtClean="0"/>
              <a:pPr>
                <a:defRPr/>
              </a:pPr>
              <a:t>172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4384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66324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 smtClean="0"/>
              <a:t>For proof, see solution </a:t>
            </a:r>
            <a:r>
              <a:rPr lang="en-CA" altLang="en-US" smtClean="0"/>
              <a:t>to textbook problem 11-3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11836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86201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81810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F70D5-9276-4D02-87E1-7E6D8B0DB57B}" type="slidenum">
              <a:rPr lang="en-CA" smtClean="0"/>
              <a:pPr>
                <a:defRPr/>
              </a:pPr>
              <a:t>177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72621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474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F610C-8678-4538-8161-6BFCAE91C7F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57329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01097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24506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2385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1924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0662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12672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7945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04394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4297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2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33D49-FBE6-44DA-90AC-BF57487F59B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39623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0661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57797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64600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1302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1191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We must have a separate ternary-valued flag for each bin 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A1599-4DBB-4FAE-822C-64F9F5156D6A}" type="slidenum">
              <a:rPr lang="en-CA" smtClean="0"/>
              <a:pPr>
                <a:defRPr/>
              </a:pPr>
              <a:t>194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03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51673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108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DBD31-F805-46E1-96C7-02729BF85D05}" type="slidenum">
              <a:rPr lang="en-CA" smtClean="0"/>
              <a:pPr>
                <a:defRPr/>
              </a:pPr>
              <a:t>198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580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199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10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4485D-DB8A-451F-B3C3-271E809FEEA3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6859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200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245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15B73-F2DA-4F38-8E8A-50C19202F50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9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EA4F97-8C90-4F24-8BF3-5D355E44F1D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85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510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F3C27B-2104-42EB-9BA6-DEE49A184A0E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45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DF858-1532-4C63-B158-AEFE7181AEB7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97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C6041-5A5C-4FD4-8F13-CA36F6C7347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495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Note:  this cannot be used if you require a cryptographic hash function or </a:t>
            </a:r>
            <a:r>
              <a:rPr lang="en-US" altLang="en-US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message digest</a:t>
            </a:r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2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The salary hopefully changes over time…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67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The salary hopefully changes over time…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875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81BCB-D613-482F-AB08-D91D20AAF23E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058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3E37D5-A242-40F5-87DC-896B19B83337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50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2AEC20-3A0B-4915-861D-FC950A0EEC62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9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EA555-AE42-45AF-9520-3C68BF47622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2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our supporting example, the corresponding function can be called in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 time and the array is less than twice the optimal size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72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07D03-EAC3-4D00-BF0D-78E5395809EE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017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0AC6E-C2E9-40FB-93E0-41C08BE8DFA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115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81040D-3E1E-46B4-A3EA-C0AF5AF8B8D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606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26469-2D3F-4909-895D-195B316635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327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5B9E1-A9DD-4742-A253-E62FC41CE82F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49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6D18C-5A9A-415B-94C5-37B353CD7162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008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altLang="en-US" dirty="0" smtClean="0"/>
              <a:t>C++ truncates the</a:t>
            </a:r>
            <a:br>
              <a:rPr lang="en-CA" altLang="en-US" dirty="0" smtClean="0"/>
            </a:br>
            <a:r>
              <a:rPr lang="en-CA" altLang="en-US" dirty="0" smtClean="0"/>
              <a:t>product of two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 smtClean="0"/>
              <a:t>-bit</a:t>
            </a:r>
          </a:p>
          <a:p>
            <a:pPr eaLnBrk="1" hangingPunct="1"/>
            <a:r>
              <a:rPr lang="en-CA" altLang="en-US" dirty="0" smtClean="0"/>
              <a:t>numbers to </a:t>
            </a:r>
            <a:r>
              <a:rPr lang="en-CA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 smtClean="0"/>
              <a:t> bits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6D280-92C7-42CF-B652-0BD2973BBAB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759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87EE8C-C96C-44B0-A293-43B279DEC120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7052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7AB79-700E-430E-8B13-9457541874E5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396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2E45E4-6AAD-4420-A379-A7268A8A989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1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B4430-3F8C-41BC-B53F-66166ADD0CE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291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D49952-8574-49A1-A3DC-E3082DE615C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1908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B05CA-D9D2-4ABD-BA94-46BC5659EC25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550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2F60F-11E0-4262-86D7-F5A4F8790A12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5585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BDCC-E1BE-4706-8E0A-FA38716878E5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333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61468-CBC4-46BC-B476-20652692302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111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DC703-4486-4F6E-AEB9-B8964FF9E50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24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70145-D27F-4000-BB5A-ADCC53BFE268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38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26DAE-8A3E-4864-A954-1273FA64A925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57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A1A17-EC1E-4CC2-8A2E-CF980EAE012B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87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843500-3545-4C8E-A484-7420D8DAB38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63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B47B0-EF8B-4E2F-901F-CB7CBBC5330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6164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21DD1-3057-4CC1-B286-1BBEE92070E0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16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12F31A-F2F3-4E4D-9595-60D8D94CDD9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2199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F05CB-C1B6-4A1B-B885-C7027B2D6FF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182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2B71D1-9FB3-4724-B6B8-ADCC79739DDB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834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73CBC-2528-4189-89FA-767E8A9DB1BA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6106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73917-9450-499B-BF82-29B982EB291B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413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44927-27E7-445A-9036-57364B895A2A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474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A789E-B33C-4715-8E33-7C8A9F960A20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616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D4B99-9BE4-432B-9A0A-AB21B2080A81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737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4E4BB-ABCA-461B-A092-F086B4719FC2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2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31C39-A1DA-43B7-815C-8AABDD994E6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937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EA3CD-5D62-45D1-AFE6-76035240C33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697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823CA-2779-4FCD-A5D6-F8B8AEF87817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3105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101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503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79F53-C794-4EA0-BCF8-CBEFDD50D150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3669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Any hash function based on anything other than every letter will cause clustering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E747D-EA66-4EAE-81C4-A301B07AEBD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0434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3A47AA-CAD4-4D37-88F8-667ED418C4E2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7300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A8949-6725-4659-B8EC-9661AFF2A660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970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Total memory: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16 </a:t>
            </a:r>
            <a:r>
              <a:rPr lang="en-US" altLang="en-US" dirty="0" smtClean="0">
                <a:latin typeface="Arial" charset="0"/>
                <a:cs typeface="Arial" charset="0"/>
              </a:rPr>
              <a:t>bytes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 pointer to an array, initial and current number of bins, and the size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    + 12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bytes (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8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if we remove count from 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Single_list</a:t>
            </a:r>
            <a:r>
              <a:rPr lang="en-US" altLang="en-US" dirty="0" smtClean="0">
                <a:latin typeface="Arial" charset="0"/>
                <a:cs typeface="Arial" charset="0"/>
              </a:rPr>
              <a:t>) 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    + 8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bytes if each object is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4</a:t>
            </a:r>
            <a:r>
              <a:rPr lang="en-US" altLang="en-US" dirty="0" smtClean="0">
                <a:latin typeface="Arial" charset="0"/>
                <a:cs typeface="Arial" charset="0"/>
              </a:rPr>
              <a:t> bytes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702F2-7470-45A9-9A64-5D0B6ECCC9A3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8011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FD4EE-50BE-47C5-B482-D6C2939C4D0C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35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435043-DBB2-4181-B494-47F719B49234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5420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43DBA-671B-496F-B047-A590F93292A7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998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C8042-4C3B-4292-AAE3-FCD13F6F6F03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855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dirty="0" smtClean="0">
                <a:latin typeface="Arial" charset="0"/>
                <a:cs typeface="Arial" charset="0"/>
              </a:rPr>
              <a:t>Such a rule is </a:t>
            </a:r>
            <a:r>
              <a:rPr lang="en-CA" altLang="en-US" i="1" dirty="0" smtClean="0">
                <a:latin typeface="Arial" charset="0"/>
                <a:cs typeface="Arial" charset="0"/>
              </a:rPr>
              <a:t>implicit—</a:t>
            </a:r>
            <a:r>
              <a:rPr lang="en-CA" altLang="en-US" dirty="0" smtClean="0">
                <a:latin typeface="Arial" charset="0"/>
                <a:cs typeface="Arial" charset="0"/>
              </a:rPr>
              <a:t>we do not follow an explicit link</a:t>
            </a:r>
            <a:endParaRPr lang="en-CA" altLang="en-US" i="1" dirty="0" smtClean="0">
              <a:latin typeface="Arial" charset="0"/>
              <a:cs typeface="Arial" charset="0"/>
            </a:endParaRP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8DEE2-00B1-4EDE-B706-43B73EB38898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178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092EB-2B99-4AFF-8143-9186DCB33BF7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9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67C15-3F16-466D-B7F4-D352E7C52E8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813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77E70-7D75-4891-8059-21D28F9A43A6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7280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DBC88-FE05-4A47-9C22-EE76E59A0793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51573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DBFF00-EE9D-4550-BC30-E2CBB01A04AA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831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FEA776-6000-4BF2-BDF4-26490FBC51C1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901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603B2F-9428-41B1-A7AA-99221650E5B1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6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90DF4-A015-4C81-8172-5332C3B010E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670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4645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17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122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4386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1479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836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267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633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2426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26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2B099-F515-41E0-BC12-27649660914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3675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782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45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7303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5916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376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2441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56658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86662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 smtClean="0"/>
              <a:t>38: the number of probes when</a:t>
            </a:r>
            <a:r>
              <a:rPr lang="en-CA" altLang="en-US" baseline="0" dirty="0" smtClean="0"/>
              <a:t> inserting all these numbers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1699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58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7.bin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9.bin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0.bin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/>
              <a:t>CS101 Algorithms and Data Structures</a:t>
            </a:r>
            <a:endParaRPr lang="en-US" altLang="zh-CN" sz="44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Hash Table (self-learning)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Textbook </a:t>
            </a:r>
            <a:r>
              <a:rPr lang="en-US" altLang="zh-CN" dirty="0" err="1" smtClean="0">
                <a:solidFill>
                  <a:prstClr val="black"/>
                </a:solidFill>
              </a:rPr>
              <a:t>Ch</a:t>
            </a:r>
            <a:r>
              <a:rPr lang="en-US" altLang="zh-CN" dirty="0" smtClean="0">
                <a:solidFill>
                  <a:prstClr val="black"/>
                </a:solidFill>
              </a:rPr>
              <a:t> 11</a:t>
            </a:r>
            <a:endParaRPr lang="zh-CN" alt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Under IPv6, IP addresses are 128 bits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It combines what is now implemented as subnets as well as allowing for many more IP addresses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We cannot allocate an array of size 2</a:t>
            </a:r>
            <a:r>
              <a:rPr lang="en-US" altLang="en-US" baseline="30000" dirty="0" smtClean="0"/>
              <a:t>128</a:t>
            </a:r>
            <a:r>
              <a:rPr lang="en-US" altLang="en-US" dirty="0" smtClean="0"/>
              <a:t> 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46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easiest method to probe the bins of the hash table is to search forward linearly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Assume we are inserting into bin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If bin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is empty, we occupy it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Otherwise, check bin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smtClean="0">
                <a:latin typeface="Arial" charset="0"/>
                <a:cs typeface="Arial" charset="0"/>
              </a:rPr>
              <a:t>, and so on, until an empty bin is found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If we reach the end of the array, we start at the front (bin 0)</a:t>
            </a:r>
          </a:p>
        </p:txBody>
      </p:sp>
    </p:spTree>
    <p:extLst>
      <p:ext uri="{BB962C8B-B14F-4D97-AF65-F5344CB8AC3E}">
        <p14:creationId xmlns:p14="http://schemas.microsoft.com/office/powerpoint/2010/main" val="12145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Consider </a:t>
            </a:r>
            <a:r>
              <a:rPr lang="en-US" altLang="en-US" dirty="0">
                <a:latin typeface="Arial" charset="0"/>
                <a:cs typeface="Arial" charset="0"/>
              </a:rPr>
              <a:t>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3-digit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  <a:r>
              <a:rPr lang="en-US" altLang="en-US" dirty="0">
                <a:latin typeface="Arial" charset="0"/>
                <a:cs typeface="Arial" charset="0"/>
              </a:rPr>
              <a:t>: for </a:t>
            </a:r>
            <a:r>
              <a:rPr lang="en-US" altLang="en-US" dirty="0" smtClean="0">
                <a:latin typeface="Arial" charset="0"/>
                <a:cs typeface="Arial" charset="0"/>
              </a:rPr>
              <a:t>72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Insertion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</a:t>
            </a:r>
            <a:r>
              <a:rPr lang="en-US" altLang="en-US" dirty="0" smtClean="0">
                <a:latin typeface="Arial" charset="0"/>
                <a:cs typeface="Arial" charset="0"/>
              </a:rPr>
              <a:t>these numbers </a:t>
            </a:r>
            <a:r>
              <a:rPr lang="en-US" altLang="en-US" dirty="0">
                <a:latin typeface="Arial" charset="0"/>
                <a:cs typeface="Arial" charset="0"/>
              </a:rPr>
              <a:t>into this initially empty hash </a:t>
            </a:r>
            <a:r>
              <a:rPr lang="en-US" altLang="en-US" dirty="0" smtClean="0">
                <a:latin typeface="Arial" charset="0"/>
                <a:cs typeface="Arial" charset="0"/>
              </a:rPr>
              <a:t>table: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19A, 207, 3AD, 488, 5BA, 680, 74C, 826, 946, ACD, B32, C8B, DBE, E9C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 smtClean="0">
                <a:latin typeface="Arial" charset="0"/>
                <a:cs typeface="Arial" charset="0"/>
              </a:rPr>
              <a:t>19A, 207, 3AD, 488</a:t>
            </a:r>
            <a:endParaRPr lang="en-US" alt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12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 smtClean="0">
                <a:latin typeface="Arial" charset="0"/>
                <a:cs typeface="Arial" charset="0"/>
              </a:rPr>
              <a:t>19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sz="2000" dirty="0" smtClean="0">
                <a:latin typeface="Arial" charset="0"/>
                <a:cs typeface="Arial" charset="0"/>
              </a:rPr>
              <a:t>, 20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it-IT" altLang="en-US" sz="2000" dirty="0" smtClean="0">
                <a:latin typeface="Arial" charset="0"/>
                <a:cs typeface="Arial" charset="0"/>
              </a:rPr>
              <a:t>, 3A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sz="2000" dirty="0" smtClean="0">
                <a:latin typeface="Arial" charset="0"/>
                <a:cs typeface="Arial" charset="0"/>
              </a:rPr>
              <a:t>, 48</a:t>
            </a:r>
            <a:r>
              <a:rPr lang="it-IT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207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488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3AD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5BA</a:t>
            </a:r>
            <a:endParaRPr lang="en-US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5B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We search forward for the next empty bin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6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 we are adding </a:t>
            </a:r>
            <a:r>
              <a:rPr lang="it-IT" altLang="en-US" dirty="0" smtClean="0">
                <a:latin typeface="Arial" charset="0"/>
                <a:cs typeface="Arial" charset="0"/>
              </a:rPr>
              <a:t>680, 74C, 826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 we are adding </a:t>
            </a:r>
            <a:r>
              <a:rPr lang="it-IT" altLang="en-US" dirty="0" smtClean="0">
                <a:latin typeface="Arial" charset="0"/>
                <a:cs typeface="Arial" charset="0"/>
              </a:rPr>
              <a:t>68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 smtClean="0">
                <a:latin typeface="Arial" charset="0"/>
                <a:cs typeface="Arial" charset="0"/>
              </a:rPr>
              <a:t>, 74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 smtClean="0">
                <a:latin typeface="Arial" charset="0"/>
                <a:cs typeface="Arial" charset="0"/>
              </a:rPr>
              <a:t>, 82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680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826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74C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946</a:t>
            </a:r>
          </a:p>
          <a:p>
            <a:pPr marL="457200" lvl="1" indent="0"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0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DNS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Given a domain name, we </a:t>
            </a: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wanted to </a:t>
            </a:r>
            <a:r>
              <a:rPr lang="en-US" alt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quickly</a:t>
            </a: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find </a:t>
            </a:r>
            <a:r>
              <a:rPr lang="en-US" alt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associated</a:t>
            </a:r>
            <a:br>
              <a:rPr lang="en-US" alt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IP address</a:t>
            </a:r>
            <a:r>
              <a:rPr lang="en-US" altLang="en-US" sz="20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</a:t>
            </a:r>
          </a:p>
          <a:p>
            <a:pPr lvl="1" indent="-342900" eaLnBrk="1" hangingPunct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 domain name can have a maximum of 253 characters!</a:t>
            </a:r>
          </a:p>
          <a:p>
            <a:pPr lvl="1" indent="-342900" eaLnBrk="1" hangingPunct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The number of possible domain names is huge!</a:t>
            </a:r>
          </a:p>
          <a:p>
            <a:pPr lvl="1" indent="-342900" eaLnBrk="1" hangingPunct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Again, we </a:t>
            </a:r>
            <a:r>
              <a:rPr lang="en-US" altLang="en-US" dirty="0"/>
              <a:t>cannot allocate an array </a:t>
            </a:r>
            <a:r>
              <a:rPr lang="en-US" altLang="en-US" dirty="0" smtClean="0"/>
              <a:t>for that.</a:t>
            </a:r>
            <a:endParaRPr lang="en-US" altLang="en-US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00050" lvl="1" indent="0" eaLnBrk="1" hangingPunct="1">
              <a:buNone/>
            </a:pPr>
            <a:endParaRPr lang="en-US" alt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0" indent="0" eaLnBrk="1" hangingPunct="1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94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The next empty bin is 9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ACD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AC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The next empty bin is E</a:t>
            </a: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insert B32</a:t>
            </a: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insert B3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Bin 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 smtClean="0">
                <a:latin typeface="Arial" charset="0"/>
                <a:cs typeface="Arial" charset="0"/>
              </a:rPr>
              <a:t> is unoccupied</a:t>
            </a: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B32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C8B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6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 smtClean="0">
                <a:latin typeface="Arial" charset="0"/>
                <a:cs typeface="Arial" charset="0"/>
              </a:rPr>
              <a:t>C8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</a:t>
            </a:r>
            <a:r>
              <a:rPr lang="it-IT" altLang="en-US" dirty="0" smtClean="0">
                <a:latin typeface="Arial" charset="0"/>
                <a:cs typeface="Arial" charset="0"/>
              </a:rPr>
              <a:t>F</a:t>
            </a: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 smtClean="0">
                <a:latin typeface="Arial" charset="0"/>
                <a:cs typeface="Arial" charset="0"/>
              </a:rPr>
              <a:t>D59</a:t>
            </a:r>
            <a:endParaRPr lang="it-IT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Finally, insert </a:t>
            </a:r>
            <a:r>
              <a:rPr lang="en-CA" dirty="0" smtClean="0"/>
              <a:t>E9C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Goal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Our goal: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Store data so that all operations are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 time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The memory requirement should be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Finally, insert </a:t>
            </a:r>
            <a:r>
              <a:rPr lang="en-CA" dirty="0"/>
              <a:t>E9C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</a:t>
            </a:r>
            <a:r>
              <a:rPr lang="it-IT" altLang="en-US" dirty="0" smtClean="0">
                <a:latin typeface="Arial" charset="0"/>
                <a:cs typeface="Arial" charset="0"/>
              </a:rPr>
              <a:t>3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E9C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19A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 smtClean="0"/>
              <a:t>The load factor is </a:t>
            </a:r>
            <a:r>
              <a:rPr lang="en-CA" i="1" dirty="0" smtClean="0">
                <a:latin typeface="Symbol" panose="05050102010706020507" pitchFamily="18" charset="2"/>
              </a:rPr>
              <a:t>l</a:t>
            </a:r>
            <a:r>
              <a:rPr lang="en-CA" dirty="0" smtClean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14/16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0.875</a:t>
            </a:r>
          </a:p>
          <a:p>
            <a:pPr lvl="1"/>
            <a:r>
              <a:rPr lang="en-CA" dirty="0" smtClean="0"/>
              <a:t>The average number of probes is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38/14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2.71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1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use the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least-significant five bits </a:t>
            </a:r>
            <a:r>
              <a:rPr lang="en-CA" altLang="en-US" dirty="0">
                <a:latin typeface="Arial" charset="0"/>
                <a:cs typeface="Arial" charset="0"/>
              </a:rPr>
              <a:t>for the initial bin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680, </a:t>
            </a:r>
            <a:r>
              <a:rPr lang="en-CA" dirty="0" smtClean="0"/>
              <a:t>B32, ACD, 5BA, 826, 207, 488, D59 may be immediately placed</a:t>
            </a:r>
            <a:endParaRPr lang="en-US" altLang="en-US" sz="12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ACD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B32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19A resulted in a collision</a:t>
            </a: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 smtClean="0">
                          <a:solidFill>
                            <a:srgbClr val="FF0000"/>
                          </a:solidFill>
                        </a:rPr>
                        <a:t>1A</a:t>
                      </a:r>
                      <a:endParaRPr lang="en-CA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ACD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B32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8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946 resulted in a collision</a:t>
            </a: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CA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 smtClean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ACD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B32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 smtClean="0"/>
              <a:t>74C </a:t>
            </a:r>
            <a:r>
              <a:rPr lang="it-IT" altLang="en-US" dirty="0" smtClean="0">
                <a:latin typeface="Arial" charset="0"/>
                <a:cs typeface="Arial" charset="0"/>
              </a:rPr>
              <a:t>fits into its bin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A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rgbClr val="FF0000"/>
                          </a:solidFill>
                        </a:rPr>
                        <a:t>74C</a:t>
                      </a:r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ACD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946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B32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 smtClean="0"/>
              <a:t>3AD </a:t>
            </a:r>
            <a:r>
              <a:rPr lang="it-IT" altLang="en-US" dirty="0" smtClean="0">
                <a:latin typeface="Arial" charset="0"/>
                <a:cs typeface="Arial" charset="0"/>
              </a:rPr>
              <a:t>resulted in a collision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CA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74C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ACD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rgbClr val="FF0000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946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B32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 smtClean="0"/>
              <a:t>Both E9C and C8B fit without a collision</a:t>
            </a:r>
          </a:p>
          <a:p>
            <a:pPr lvl="1"/>
            <a:r>
              <a:rPr lang="en-CA" dirty="0" smtClean="0"/>
              <a:t>The load factor is </a:t>
            </a:r>
            <a:r>
              <a:rPr lang="en-CA" i="1" dirty="0" smtClean="0">
                <a:latin typeface="Symbol" panose="05050102010706020507" pitchFamily="18" charset="2"/>
              </a:rPr>
              <a:t>l</a:t>
            </a:r>
            <a:r>
              <a:rPr lang="en-CA" dirty="0" smtClean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14/32 = 0.4375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CA" dirty="0" smtClean="0"/>
              <a:t>The average number of probes is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18/14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74C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ACD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946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B32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rgbClr val="FF0000"/>
                          </a:solidFill>
                        </a:rPr>
                        <a:t>E9C</a:t>
                      </a:r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Testing for membership is similar to insertions: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Start at the appropriate bin, and searching forward until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 smtClean="0">
                <a:latin typeface="Arial" charset="0"/>
                <a:cs typeface="Arial" charset="0"/>
              </a:rPr>
              <a:t>The item is found,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 smtClean="0">
                <a:latin typeface="Arial" charset="0"/>
                <a:cs typeface="Arial" charset="0"/>
              </a:rPr>
              <a:t>An empty bin is found, or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 smtClean="0">
                <a:latin typeface="Arial" charset="0"/>
                <a:cs typeface="Arial" charset="0"/>
              </a:rPr>
              <a:t>We have traversed the entire array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third case will only occur if the hash table is full (load factor of 1)</a:t>
            </a:r>
          </a:p>
        </p:txBody>
      </p:sp>
    </p:spTree>
    <p:extLst>
      <p:ext uri="{BB962C8B-B14F-4D97-AF65-F5344CB8AC3E}">
        <p14:creationId xmlns:p14="http://schemas.microsoft.com/office/powerpoint/2010/main" val="38491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Searching for C8B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Let’s try a simpler problem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How do I store your examination grades so that I can access your grades in </a:t>
            </a:r>
            <a:r>
              <a:rPr lang="en-US" altLang="en-US" dirty="0" smtClean="0">
                <a:latin typeface="Symbol" panose="05050102010706020507" pitchFamily="18" charset="2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 smtClean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Recall that each student is issued an 8-digit number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</a:t>
            </a:r>
            <a:r>
              <a:rPr lang="en-US" altLang="en-US" dirty="0" smtClean="0"/>
              <a:t>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Create an array of size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CA" dirty="0"/>
              <a:t>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altLang="en-US" dirty="0" smtClean="0"/>
              <a:t>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Searching for C8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Examine bins B, C, D, E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Arial" charset="0"/>
                <a:cs typeface="Arial" charset="0"/>
              </a:rPr>
              <a:t>F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value is found in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Searching for 23E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Searching for 23E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Search bins E, F, 0, 1, 2, 3, 4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last bin is empty; therefore, 23E is not in the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Can we simply remove elements from the hash table?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3AD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example, consider erasing 3AD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example, consider erasing 3AD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we just erase it, it is now an empty bin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By our algorithm, we cannot find ACD, C8B and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Instead, we must attempt to fill the empty bin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Instead, we must attempt to fill the empty bin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 move ACD into the location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Are we done?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781465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2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have another bin to fill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3097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have another bin </a:t>
            </a:r>
            <a:r>
              <a:rPr lang="en-US" altLang="en-US" dirty="0">
                <a:latin typeface="Arial" charset="0"/>
                <a:cs typeface="Arial" charset="0"/>
              </a:rPr>
              <a:t>to fill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</a:t>
            </a:r>
            <a:r>
              <a:rPr lang="en-US" altLang="en-US" dirty="0" smtClean="0">
                <a:latin typeface="Arial" charset="0"/>
                <a:cs typeface="Arial" charset="0"/>
              </a:rPr>
              <a:t>C8B into </a:t>
            </a:r>
            <a:r>
              <a:rPr lang="en-US" altLang="en-US" dirty="0">
                <a:latin typeface="Arial" charset="0"/>
                <a:cs typeface="Arial" charset="0"/>
              </a:rPr>
              <a:t>the location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8388424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4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I could create an array of size 1000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How could you convert an 8-digit number into a 3-digit number?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Idea: the last three digits, which seem random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Therefore, I could store the examination grade of </a:t>
            </a:r>
            <a:r>
              <a:rPr lang="en-US" altLang="en-US" sz="2000" dirty="0"/>
              <a:t>student </a:t>
            </a:r>
            <a:r>
              <a:rPr lang="en-US" altLang="en-US" sz="2000" dirty="0" smtClean="0"/>
              <a:t>“10105456” by:</a:t>
            </a:r>
            <a:endParaRPr lang="en-US" altLang="en-US" sz="2000" dirty="0"/>
          </a:p>
          <a:p>
            <a:pPr marL="457200" lvl="1" indent="0" eaLnBrk="1" hangingPunct="1">
              <a:spcBef>
                <a:spcPct val="20000"/>
              </a:spcBef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grade[456] = 86;</a:t>
            </a:r>
          </a:p>
        </p:txBody>
      </p:sp>
    </p:spTree>
    <p:extLst>
      <p:ext uri="{BB962C8B-B14F-4D97-AF65-F5344CB8AC3E}">
        <p14:creationId xmlns:p14="http://schemas.microsoft.com/office/powerpoint/2010/main" val="27958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must attempt to fill the bin at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move 680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98572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Now we must attempt to fill the bin at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move 680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can, however, move D59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1115616" y="3763639"/>
            <a:ext cx="74888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4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At this point, we cannot move B32 or E93 and the next bin is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1560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1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Cannot move 488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move 946 into Bin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4469096" y="3763639"/>
            <a:ext cx="7340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86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move any of the next five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smtClean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rgbClr val="FF0000"/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5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could move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D59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5580111" y="3763639"/>
            <a:ext cx="295232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cannot fill this bin with 680, and the next bin is empty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583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In general, assume: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The currently removed object has created a hole at index </a:t>
            </a:r>
            <a:r>
              <a:rPr lang="en-CA" altLang="en-US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hole</a:t>
            </a:r>
            <a:endParaRPr lang="en-CA" altLang="en-US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The object we are checking is located at the position </a:t>
            </a:r>
            <a:r>
              <a:rPr lang="en-CA" alt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 smtClean="0">
                <a:latin typeface="Arial" charset="0"/>
                <a:cs typeface="Arial" charset="0"/>
              </a:rPr>
              <a:t> and has a hash value of </a:t>
            </a:r>
            <a:r>
              <a:rPr lang="en-CA" altLang="en-US" dirty="0" smtClean="0">
                <a:latin typeface="Consolas" pitchFamily="49" charset="0"/>
                <a:cs typeface="Consolas" pitchFamily="49" charset="0"/>
              </a:rPr>
              <a:t>hash</a:t>
            </a: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 smtClean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 smtClean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 smtClean="0">
              <a:latin typeface="Consolas" pitchFamily="49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Remember:  if we are checking the object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at location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, this means that all entries between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 </a:t>
            </a:r>
            <a:r>
              <a:rPr lang="en-CA" altLang="en-US" dirty="0">
                <a:latin typeface="Arial" charset="0"/>
                <a:cs typeface="Arial" charset="0"/>
              </a:rPr>
              <a:t>are both occupied and could not have been copied into the hole</a:t>
            </a: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30723" name="Picture 6" descr="C:\Users\dwharder\Desktop\Pisdf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Question: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What is the likelihood that in a class of size 100 no two students have the same last three digits?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Not very high: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9040"/>
              </p:ext>
            </p:extLst>
          </p:nvPr>
        </p:nvGraphicFramePr>
        <p:xfrm>
          <a:off x="1907704" y="3027578"/>
          <a:ext cx="5760640" cy="86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3" imgW="2463480" imgH="368280" progId="Equation.DSMT4">
                  <p:embed/>
                </p:oleObj>
              </mc:Choice>
              <mc:Fallback>
                <p:oleObj name="Equation" r:id="rId3" imgW="2463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3027578"/>
                        <a:ext cx="5760640" cy="86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Erasing</a:t>
            </a:r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The first possibility is that </a:t>
            </a:r>
            <a:r>
              <a:rPr lang="en-CA" altLang="en-US" dirty="0" smtClean="0">
                <a:latin typeface="Consolas" pitchFamily="49" charset="0"/>
                <a:cs typeface="Consolas" pitchFamily="49" charset="0"/>
              </a:rPr>
              <a:t>hole &lt; index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 smtClean="0">
                <a:latin typeface="Arial" charset="0"/>
                <a:cs typeface="Arial" charset="0"/>
              </a:rPr>
              <a:t> only if its hash value is either</a:t>
            </a:r>
          </a:p>
          <a:p>
            <a:pPr lvl="2"/>
            <a:r>
              <a:rPr lang="en-CA" altLang="en-US" dirty="0" smtClean="0">
                <a:latin typeface="Arial" charset="0"/>
                <a:cs typeface="Arial" charset="0"/>
              </a:rPr>
              <a:t>equal to or less than the </a:t>
            </a:r>
            <a:r>
              <a:rPr lang="en-CA" altLang="en-US" dirty="0" smtClean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 smtClean="0">
                <a:latin typeface="Arial" charset="0"/>
                <a:cs typeface="Arial" charset="0"/>
              </a:rPr>
              <a:t> </a:t>
            </a:r>
            <a:r>
              <a:rPr lang="en-CA" altLang="en-US" b="1" dirty="0" smtClean="0">
                <a:latin typeface="Arial" charset="0"/>
                <a:cs typeface="Arial" charset="0"/>
              </a:rPr>
              <a:t>or</a:t>
            </a:r>
          </a:p>
          <a:p>
            <a:pPr lvl="2"/>
            <a:r>
              <a:rPr lang="en-CA" altLang="en-US" dirty="0" smtClean="0">
                <a:latin typeface="Arial" charset="0"/>
                <a:cs typeface="Arial" charset="0"/>
              </a:rPr>
              <a:t>greater than the </a:t>
            </a:r>
            <a:r>
              <a:rPr lang="en-CA" altLang="en-US" dirty="0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 smtClean="0">
                <a:latin typeface="Arial" charset="0"/>
                <a:cs typeface="Arial" charset="0"/>
              </a:rPr>
              <a:t> of the potential candidate</a:t>
            </a: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31748" name="Picture 2" descr="C:\Users\dwharder\Desktop\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Erasing</a:t>
            </a:r>
            <a:endParaRPr lang="en-CA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The other possibility is we wrapped around the end of the array, that is, </a:t>
            </a:r>
            <a:r>
              <a:rPr lang="en-CA" altLang="en-US" dirty="0" smtClean="0">
                <a:latin typeface="Consolas" pitchFamily="49" charset="0"/>
                <a:cs typeface="Consolas" pitchFamily="49" charset="0"/>
              </a:rPr>
              <a:t>hole &gt; index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In this case, </a:t>
            </a:r>
            <a:r>
              <a:rPr lang="en-CA" altLang="en-US" dirty="0">
                <a:latin typeface="Arial" charset="0"/>
                <a:cs typeface="Arial" charset="0"/>
              </a:rPr>
              <a:t>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</a:t>
            </a:r>
            <a:r>
              <a:rPr lang="en-CA" altLang="en-US" dirty="0" smtClean="0">
                <a:latin typeface="Arial" charset="0"/>
                <a:cs typeface="Arial" charset="0"/>
              </a:rPr>
              <a:t>both</a:t>
            </a:r>
          </a:p>
          <a:p>
            <a:pPr lvl="2"/>
            <a:r>
              <a:rPr lang="en-CA" altLang="en-US" dirty="0" smtClean="0">
                <a:latin typeface="Arial" charset="0"/>
                <a:cs typeface="Arial" charset="0"/>
              </a:rPr>
              <a:t>greater than the index of the potential candidate 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and</a:t>
            </a:r>
          </a:p>
          <a:p>
            <a:pPr lvl="2"/>
            <a:r>
              <a:rPr lang="en-CA" altLang="en-US" dirty="0" smtClean="0">
                <a:latin typeface="Arial" charset="0"/>
                <a:cs typeface="Arial" charset="0"/>
              </a:rPr>
              <a:t>less than or equal to the hole</a:t>
            </a: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endParaRPr lang="en-CA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In either case, if the move is successful, the 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?</a:t>
            </a:r>
            <a:r>
              <a:rPr lang="en-CA" altLang="en-US" dirty="0" smtClean="0">
                <a:latin typeface="Arial" charset="0"/>
                <a:cs typeface="Arial" charset="0"/>
              </a:rPr>
              <a:t> now becomes the new hole to be filled</a:t>
            </a:r>
          </a:p>
        </p:txBody>
      </p:sp>
      <p:pic>
        <p:nvPicPr>
          <p:cNvPr id="32772" name="Picture 3" descr="C:\Users\dwharder\Desktop\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erasing 3AD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2686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1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 smtClean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erasing 3AD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Mark the </a:t>
            </a:r>
            <a:r>
              <a:rPr lang="en-US" altLang="en-US" dirty="0">
                <a:latin typeface="Arial" charset="0"/>
                <a:cs typeface="Arial" charset="0"/>
              </a:rPr>
              <a:t>bin as </a:t>
            </a: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Searching: </a:t>
            </a:r>
            <a:r>
              <a:rPr lang="en-US" altLang="zh-CN" dirty="0"/>
              <a:t>regard </a:t>
            </a:r>
            <a:r>
              <a:rPr lang="en-US" altLang="en-US" dirty="0"/>
              <a:t>it </a:t>
            </a:r>
            <a:r>
              <a:rPr lang="en-US" altLang="zh-CN" dirty="0"/>
              <a:t>as occupied</a:t>
            </a:r>
          </a:p>
          <a:p>
            <a:pPr lvl="1"/>
            <a:r>
              <a:rPr lang="en-US" altLang="zh-CN" dirty="0"/>
              <a:t>Insertion: regard </a:t>
            </a:r>
            <a:r>
              <a:rPr lang="en-US" altLang="en-US" dirty="0"/>
              <a:t>it </a:t>
            </a:r>
            <a:r>
              <a:rPr lang="en-US" altLang="zh-CN" dirty="0"/>
              <a:t>as </a:t>
            </a:r>
            <a:r>
              <a:rPr lang="en-US" altLang="zh-CN" dirty="0" smtClean="0"/>
              <a:t>unoccupied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What if we want to insert ACD?</a:t>
            </a:r>
          </a:p>
          <a:p>
            <a:pPr lvl="2"/>
            <a:r>
              <a:rPr lang="en-US" altLang="zh-CN" dirty="0" smtClean="0"/>
              <a:t>Search before insertion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66630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680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E93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ACD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C8B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1952" y="4221088"/>
            <a:ext cx="648072" cy="216024"/>
            <a:chOff x="7321952" y="3661958"/>
            <a:chExt cx="648072" cy="216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8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have already observed the following phenomenon: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With more insertions, the contiguous regions (or </a:t>
            </a:r>
            <a:r>
              <a:rPr lang="en-US" altLang="en-US" i="1" dirty="0" smtClean="0">
                <a:latin typeface="Arial" charset="0"/>
                <a:cs typeface="Arial" charset="0"/>
              </a:rPr>
              <a:t>clusters</a:t>
            </a:r>
            <a:r>
              <a:rPr lang="en-US" altLang="en-US" dirty="0" smtClean="0">
                <a:latin typeface="Arial" charset="0"/>
                <a:cs typeface="Arial" charset="0"/>
              </a:rPr>
              <a:t>) get larger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these chains will affect the number of probes required to perform insertions, accesses, or removals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currently have three clusters of length four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9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</a:t>
            </a:r>
            <a:r>
              <a:rPr lang="en-US" altLang="en-US" dirty="0" smtClean="0"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4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dirty="0" smtClean="0">
                <a:latin typeface="Arial" charset="0"/>
                <a:cs typeface="Arial" charset="0"/>
              </a:rPr>
              <a:t> chance that an insertion will fill A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causes two clusters to </a:t>
            </a:r>
            <a:r>
              <a:rPr lang="en-US" altLang="en-US" i="1" dirty="0" smtClean="0">
                <a:latin typeface="Arial" charset="0"/>
                <a:cs typeface="Arial" charset="0"/>
              </a:rPr>
              <a:t>coalesce</a:t>
            </a:r>
            <a:r>
              <a:rPr lang="en-US" altLang="en-US" dirty="0" smtClean="0">
                <a:latin typeface="Arial" charset="0"/>
                <a:cs typeface="Arial" charset="0"/>
              </a:rPr>
              <a:t> into one larger cluster of length 9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 smtClean="0">
                          <a:solidFill>
                            <a:srgbClr val="FF0000"/>
                          </a:solidFill>
                        </a:rPr>
                        <a:t>747</a:t>
                      </a:r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is now 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34 % </a:t>
            </a:r>
            <a:r>
              <a:rPr lang="en-US" altLang="en-US" dirty="0" smtClean="0">
                <a:latin typeface="Arial" charset="0"/>
                <a:cs typeface="Arial" charset="0"/>
              </a:rPr>
              <a:t>chance that the next insertion will increase the length of this cluster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747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 the cluster length increases, the probability of further increasing the length increases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general: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Suppose that a cluster is of length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ℓ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An insertion either into any bin occupied by the chain or into the locations immediately before or after it will increase the length of the chain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gives a probability of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10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11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12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13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14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15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16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17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18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19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1A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1B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1C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1D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1E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 smtClean="0"/>
                        <a:t>1F</a:t>
                      </a:r>
                      <a:endParaRPr lang="en-CA" sz="105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680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826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207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/>
                        <a:t>488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747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C8B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74C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ACD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946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B32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5BA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 smtClean="0">
                          <a:solidFill>
                            <a:schemeClr val="tx1"/>
                          </a:solidFill>
                        </a:rPr>
                        <a:t>E9C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467189" y="2827535"/>
            <a:ext cx="3096344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993191" y="4783237"/>
          <a:ext cx="5984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4" imgW="355320" imgH="393480" progId="Equation.DSMT4">
                  <p:embed/>
                </p:oleObj>
              </mc:Choice>
              <mc:Fallback>
                <p:oleObj name="Equation" r:id="rId4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191" y="4783237"/>
                        <a:ext cx="5984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5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Consequently, I have a function that maps a student onto a 3-digit number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I can store the examination grade </a:t>
            </a:r>
            <a:r>
              <a:rPr lang="en-US" altLang="en-US" dirty="0"/>
              <a:t>in </a:t>
            </a:r>
            <a:r>
              <a:rPr lang="en-US" altLang="en-US" dirty="0" smtClean="0"/>
              <a:t>that location</a:t>
            </a:r>
            <a:endParaRPr lang="en-US" altLang="en-US" i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Storing it, accessing it, and erasing it is </a:t>
            </a:r>
            <a:r>
              <a:rPr lang="en-US" altLang="en-US" b="1" dirty="0">
                <a:latin typeface="Symbol" pitchFamily="18" charset="2"/>
              </a:rPr>
              <a:t>Q</a:t>
            </a:r>
            <a:r>
              <a:rPr lang="en-US" altLang="en-US" dirty="0"/>
              <a:t>(1)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 smtClean="0"/>
              <a:t>Problem:  two or more students may map</a:t>
            </a:r>
            <a:br>
              <a:rPr lang="en-US" altLang="en-US" dirty="0" smtClean="0"/>
            </a:br>
            <a:r>
              <a:rPr lang="en-US" altLang="en-US" dirty="0" smtClean="0"/>
              <a:t>to the same number: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dirty="0" smtClean="0"/>
              <a:t>Student A has ID 20173456 and scored 85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altLang="en-US" dirty="0" smtClean="0"/>
              <a:t>Student B has ID 20234456 and scored 87</a:t>
            </a:r>
            <a:endParaRPr lang="en-US" altLang="en-US" dirty="0"/>
          </a:p>
        </p:txBody>
      </p:sp>
      <p:graphicFrame>
        <p:nvGraphicFramePr>
          <p:cNvPr id="36057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18934"/>
              </p:ext>
            </p:extLst>
          </p:nvPr>
        </p:nvGraphicFramePr>
        <p:xfrm>
          <a:off x="7019925" y="2565400"/>
          <a:ext cx="1247775" cy="32924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73" name="Text Box 128"/>
          <p:cNvSpPr txBox="1">
            <a:spLocks noChangeArrowheads="1"/>
          </p:cNvSpPr>
          <p:nvPr/>
        </p:nvSpPr>
        <p:spPr bwMode="auto">
          <a:xfrm rot="-5400000">
            <a:off x="6954044" y="2128044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4" name="Text Box 129"/>
          <p:cNvSpPr txBox="1">
            <a:spLocks noChangeArrowheads="1"/>
          </p:cNvSpPr>
          <p:nvPr/>
        </p:nvSpPr>
        <p:spPr bwMode="auto">
          <a:xfrm rot="-5400000">
            <a:off x="6954044" y="5947569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5" name="Text Box 130"/>
          <p:cNvSpPr txBox="1">
            <a:spLocks noChangeArrowheads="1"/>
          </p:cNvSpPr>
          <p:nvPr/>
        </p:nvSpPr>
        <p:spPr bwMode="auto">
          <a:xfrm rot="-5400000">
            <a:off x="7666832" y="2128043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6" name="Text Box 131"/>
          <p:cNvSpPr txBox="1">
            <a:spLocks noChangeArrowheads="1"/>
          </p:cNvSpPr>
          <p:nvPr/>
        </p:nvSpPr>
        <p:spPr bwMode="auto">
          <a:xfrm rot="-5400000">
            <a:off x="7666832" y="5947568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82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It is possible to estimate the average number of probes for a successful search, where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Arial" charset="0"/>
                <a:cs typeface="Arial" charset="0"/>
              </a:rPr>
              <a:t> is the load factor: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example: if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0.5</a:t>
            </a:r>
            <a:r>
              <a:rPr lang="en-US" altLang="en-US" dirty="0" smtClean="0">
                <a:latin typeface="Arial" charset="0"/>
                <a:cs typeface="Arial" charset="0"/>
              </a:rPr>
              <a:t>, we require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1.5</a:t>
            </a:r>
            <a:r>
              <a:rPr lang="en-US" altLang="en-US" dirty="0" smtClean="0">
                <a:latin typeface="Arial" charset="0"/>
                <a:cs typeface="Arial" charset="0"/>
              </a:rPr>
              <a:t> probes on average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94439"/>
              </p:ext>
            </p:extLst>
          </p:nvPr>
        </p:nvGraphicFramePr>
        <p:xfrm>
          <a:off x="3995738" y="2420888"/>
          <a:ext cx="13684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4" imgW="812520" imgH="431640" progId="Equation.3">
                  <p:embed/>
                </p:oleObj>
              </mc:Choice>
              <mc:Fallback>
                <p:oleObj name="Equation" r:id="rId4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0888"/>
                        <a:ext cx="13684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5642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number of probes for an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unsuccessful search </a:t>
            </a:r>
            <a:r>
              <a:rPr lang="en-US" altLang="en-US" dirty="0" smtClean="0">
                <a:latin typeface="Arial" charset="0"/>
                <a:cs typeface="Arial" charset="0"/>
              </a:rPr>
              <a:t>or for an insertion is higher: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0 ≤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 ≤  1</a:t>
            </a:r>
            <a:r>
              <a:rPr lang="en-US" altLang="en-US" dirty="0" smtClean="0">
                <a:latin typeface="Arial" charset="0"/>
                <a:cs typeface="Arial" charset="0"/>
              </a:rPr>
              <a:t>, we have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 –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≤ 1 –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Arial" charset="0"/>
                <a:cs typeface="Arial" charset="0"/>
              </a:rPr>
              <a:t>, and therefore the reciprocal will be larger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if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= 0.5</a:t>
            </a:r>
            <a:r>
              <a:rPr lang="en-US" altLang="en-US" dirty="0" smtClean="0">
                <a:latin typeface="Arial" charset="0"/>
                <a:cs typeface="Arial" charset="0"/>
              </a:rPr>
              <a:t> then we require 2.5 probes on average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76600" y="2420938"/>
          <a:ext cx="2339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4" imgW="977760" imgH="507960" progId="Equation.3">
                  <p:embed/>
                </p:oleObj>
              </mc:Choice>
              <mc:Fallback>
                <p:oleObj name="Equation" r:id="rId4" imgW="977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20938"/>
                        <a:ext cx="23399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</p:spTree>
    <p:extLst>
      <p:ext uri="{BB962C8B-B14F-4D97-AF65-F5344CB8AC3E}">
        <p14:creationId xmlns:p14="http://schemas.microsoft.com/office/powerpoint/2010/main" val="33178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following plot shows how the number of required probes increases</a:t>
            </a:r>
          </a:p>
        </p:txBody>
      </p:sp>
      <p:pic>
        <p:nvPicPr>
          <p:cNvPr id="41988" name="Picture 6" descr="lin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00325"/>
            <a:ext cx="580072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3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Our goal was to keep all operations </a:t>
            </a:r>
            <a:r>
              <a:rPr lang="en-US" altLang="en-US" b="1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Unfortunately, as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 smtClean="0">
                <a:latin typeface="Arial" charset="0"/>
                <a:cs typeface="Arial" charset="0"/>
              </a:rPr>
              <a:t>grows, so does the run time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One solution is to keep the load factor under a given bound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choose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 smtClean="0">
                <a:latin typeface="Arial" charset="0"/>
                <a:cs typeface="Arial" charset="0"/>
              </a:rPr>
              <a:t>, then the number of probes for either a successful or unsuccessful search is 2 and 5,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627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Therefore, we have three choices: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Choose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large enough so that we will not pass this load factor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This could waste memory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Double the number of bins if the chosen load factor is reached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Choose a different strategy than linear probing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Two possibilities are quadratic probing and 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4777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Dealing </a:t>
            </a:r>
            <a:r>
              <a:rPr lang="en-US" altLang="en-US" dirty="0">
                <a:latin typeface="Arial" charset="0"/>
                <a:cs typeface="Arial" charset="0"/>
              </a:rPr>
              <a:t>with </a:t>
            </a:r>
            <a:r>
              <a:rPr lang="en-US" alt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</a:t>
            </a:r>
            <a:r>
              <a:rPr lang="en-US" altLang="zh-CN" dirty="0" smtClean="0"/>
              <a:t>addressing</a:t>
            </a:r>
          </a:p>
          <a:p>
            <a:pPr lvl="2"/>
            <a:r>
              <a:rPr lang="en-US" altLang="zh-CN" dirty="0"/>
              <a:t>Linear probing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Quadratic probing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0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This topic covers quadratic probing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Similar to linear probing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Does not step forward one step at a time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Primary clustering no longer occurs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Affected by secondary clustering</a:t>
            </a:r>
          </a:p>
        </p:txBody>
      </p:sp>
    </p:spTree>
    <p:extLst>
      <p:ext uri="{BB962C8B-B14F-4D97-AF65-F5344CB8AC3E}">
        <p14:creationId xmlns:p14="http://schemas.microsoft.com/office/powerpoint/2010/main" val="36751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Linear probing: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Look at bins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+ 2,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+ 3,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+ 4, …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Primary clustering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59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77628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Linear probing causes primary clustering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All entries follow the same search pattern for bins:</a:t>
            </a:r>
          </a:p>
          <a:p>
            <a:pPr lvl="1">
              <a:buFontTx/>
              <a:buNone/>
            </a:pPr>
            <a:r>
              <a:rPr lang="en-US" altLang="en-US" sz="1600" smtClean="0">
                <a:latin typeface="Consolas" pitchFamily="49" charset="0"/>
                <a:cs typeface="Consolas" pitchFamily="49" charset="0"/>
              </a:rPr>
              <a:t>		int initial = hash_M( x.hash(), M );</a:t>
            </a:r>
          </a:p>
          <a:p>
            <a:pPr lvl="1">
              <a:buFontTx/>
              <a:buNone/>
            </a:pPr>
            <a:r>
              <a:rPr lang="en-US" altLang="en-US" sz="1600" smtClean="0">
                <a:latin typeface="Consolas" pitchFamily="49" charset="0"/>
                <a:cs typeface="Consolas" pitchFamily="49" charset="0"/>
              </a:rPr>
              <a:t>		for ( int k = 0; k &lt; M; ++k ) {</a:t>
            </a:r>
          </a:p>
          <a:p>
            <a:pPr lvl="1">
              <a:buFontTx/>
              <a:buNone/>
            </a:pPr>
            <a:r>
              <a:rPr lang="en-US" altLang="en-US" sz="1600" smtClean="0">
                <a:latin typeface="Consolas" pitchFamily="49" charset="0"/>
                <a:cs typeface="Consolas" pitchFamily="49" charset="0"/>
              </a:rPr>
              <a:t>		    bin = (initial </a:t>
            </a:r>
            <a:r>
              <a:rPr lang="en-US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k</a:t>
            </a:r>
            <a:r>
              <a:rPr lang="en-US" altLang="en-US" sz="1600" smtClean="0">
                <a:latin typeface="Consolas" pitchFamily="49" charset="0"/>
                <a:cs typeface="Consolas" pitchFamily="49" charset="0"/>
              </a:rPr>
              <a:t>) % M;</a:t>
            </a:r>
          </a:p>
          <a:p>
            <a:pPr lvl="1">
              <a:buFontTx/>
              <a:buNone/>
            </a:pPr>
            <a:r>
              <a:rPr lang="en-US" altLang="en-US" sz="1600" smtClean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1">
              <a:buFontTx/>
              <a:buNone/>
            </a:pPr>
            <a:r>
              <a:rPr lang="en-US" altLang="en-US" sz="160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092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Quadratic probing suggests moving forward by different amounts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k*k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 smtClean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 smtClean="0">
              <a:latin typeface="Arial" charset="0"/>
              <a:cs typeface="Arial" charset="0"/>
            </a:endParaRPr>
          </a:p>
          <a:p>
            <a:pPr lvl="1"/>
            <a:endParaRPr lang="en-US" altLang="en-US" sz="16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hashing problem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 process of mapping </a:t>
            </a:r>
            <a:r>
              <a:rPr lang="en-US" altLang="en-US" sz="2000" dirty="0" smtClean="0"/>
              <a:t>an object or a </a:t>
            </a:r>
            <a:r>
              <a:rPr lang="en-US" altLang="en-US" sz="2000" dirty="0"/>
              <a:t>number onto </a:t>
            </a:r>
            <a:r>
              <a:rPr lang="en-US" altLang="en-US" sz="2000" dirty="0" smtClean="0"/>
              <a:t>an integer in a given range is </a:t>
            </a:r>
            <a:r>
              <a:rPr lang="en-US" altLang="en-US" sz="2000" dirty="0"/>
              <a:t>called </a:t>
            </a:r>
            <a:r>
              <a:rPr lang="en-US" altLang="en-US" sz="2000" i="1" dirty="0"/>
              <a:t>hashing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Problem:  multiple </a:t>
            </a:r>
            <a:r>
              <a:rPr lang="en-US" altLang="en-US" sz="2000" dirty="0"/>
              <a:t>objects may hash to the same value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 smtClean="0"/>
              <a:t>Such an event is termed a </a:t>
            </a:r>
            <a:r>
              <a:rPr lang="en-US" altLang="en-US" sz="2000" i="1" dirty="0"/>
              <a:t>collision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Hash tables use a hash function together with a mechanism for dealing with collisions</a:t>
            </a:r>
          </a:p>
        </p:txBody>
      </p:sp>
    </p:spTree>
    <p:extLst>
      <p:ext uri="{BB962C8B-B14F-4D97-AF65-F5344CB8AC3E}">
        <p14:creationId xmlns:p14="http://schemas.microsoft.com/office/powerpoint/2010/main" val="26502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k*k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step through all of the bins?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Here, the array size is 10: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M = 10;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 smtClean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}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output is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5 6 9 4 1 0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4 9 6 5</a:t>
            </a:r>
          </a:p>
          <a:p>
            <a:pPr lvl="1">
              <a:buFontTx/>
              <a:buNone/>
            </a:pP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Will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 smtClean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Now the array size is 12: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		M = 12;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 smtClean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</a:t>
            </a:r>
            <a:r>
              <a:rPr lang="en-US" altLang="en-US" dirty="0" smtClean="0">
                <a:latin typeface="Arial" charset="0"/>
                <a:cs typeface="Arial" charset="0"/>
              </a:rPr>
              <a:t>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5 6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2 9 6 5 6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2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6 5</a:t>
            </a:r>
          </a:p>
          <a:p>
            <a:pPr lvl="1">
              <a:buFontTx/>
              <a:buNone/>
            </a:pPr>
            <a:endParaRPr lang="en-US" alt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Making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Prime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make the table size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 = p</a:t>
            </a:r>
            <a:r>
              <a:rPr lang="en-US" altLang="en-US" dirty="0" smtClean="0">
                <a:latin typeface="Arial" charset="0"/>
                <a:cs typeface="Arial" charset="0"/>
              </a:rPr>
              <a:t> a prime number, quadratic probing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/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is guaranteed to iterates through          entries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All operations must be done using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%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Cannot use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&amp;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&lt;&lt;</a:t>
            </a:r>
            <a:r>
              <a:rPr lang="en-US" altLang="en-US" dirty="0" smtClean="0">
                <a:latin typeface="Arial" charset="0"/>
                <a:cs typeface="Arial" charset="0"/>
              </a:rPr>
              <a:t>, or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&gt;&gt;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 modulus operator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%</a:t>
            </a:r>
            <a:r>
              <a:rPr lang="en-US" altLang="en-US" dirty="0" smtClean="0">
                <a:latin typeface="Arial" charset="0"/>
                <a:cs typeface="Arial" charset="0"/>
              </a:rPr>
              <a:t> is relatively slow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Doubling the number of bins is difficult: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What is the next prime after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263</a:t>
            </a:r>
            <a:r>
              <a:rPr lang="en-US" altLang="en-US" dirty="0" smtClean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649585" y="2021717"/>
          <a:ext cx="560096" cy="77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4" imgW="291960" imgH="406080" progId="Equation.DSMT4">
                  <p:embed/>
                </p:oleObj>
              </mc:Choice>
              <mc:Fallback>
                <p:oleObj name="Equation" r:id="rId4" imgW="29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9585" y="2021717"/>
                        <a:ext cx="560096" cy="77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4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Generalization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More generally, we could consider an approach like: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c1*k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+ c2*k*k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 smtClean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 smtClean="0">
              <a:latin typeface="Arial" charset="0"/>
              <a:cs typeface="Arial" charset="0"/>
            </a:endParaRPr>
          </a:p>
          <a:p>
            <a:pPr lvl="1"/>
            <a:endParaRPr lang="en-US" altLang="en-US" sz="16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Using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ensure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then choose</a:t>
            </a:r>
          </a:p>
          <a:p>
            <a:pPr marL="457200" lvl="1" indent="0" algn="ctr">
              <a:buNone/>
            </a:pP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½ </a:t>
            </a:r>
            <a:endParaRPr lang="en-US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(k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+ </a:t>
            </a:r>
            <a:r>
              <a:rPr lang="en-US" altLang="en-US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k*k)/2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) </a:t>
            </a:r>
            <a:r>
              <a:rPr lang="en-US" altLang="en-US" dirty="0">
                <a:latin typeface="Consolas" pitchFamily="49" charset="0"/>
                <a:cs typeface="Arial" charset="0"/>
              </a:rPr>
              <a:t>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Note that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 + k*k</a:t>
            </a:r>
            <a:r>
              <a:rPr lang="en-US" altLang="en-US" dirty="0" smtClean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growth is still </a:t>
            </a:r>
            <a:r>
              <a:rPr lang="en-US" altLang="en-US" dirty="0" smtClean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guarantees that all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entries are visited before the pattern repeats</a:t>
            </a:r>
          </a:p>
          <a:p>
            <a:pPr lvl="2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This only works for powers of two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Use an array size of 16: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		M = 16;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&lt;&lt; (initial + (k + k*k)/2) % M</a:t>
            </a:r>
            <a:r>
              <a:rPr lang="en-US" altLang="en-US" sz="1600" b="1" dirty="0" smtClean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</a:t>
            </a:r>
            <a:r>
              <a:rPr lang="en-US" altLang="en-US" dirty="0" smtClean="0">
                <a:latin typeface="Arial" charset="0"/>
                <a:cs typeface="Arial" charset="0"/>
              </a:rPr>
              <a:t>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5 6 8 11 15 4 10 1 9 2 12 7 3 0 14 13 13</a:t>
            </a:r>
          </a:p>
          <a:p>
            <a:pPr lvl="1">
              <a:buFontTx/>
              <a:buNone/>
            </a:pPr>
            <a:endParaRPr lang="en-US" altLang="en-US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Using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is an even easier means of calculating this approach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bin </a:t>
            </a:r>
            <a:r>
              <a:rPr lang="en-US" altLang="en-US" dirty="0">
                <a:latin typeface="Consolas" pitchFamily="49" charset="0"/>
                <a:cs typeface="Arial" charset="0"/>
              </a:rPr>
              <a:t>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);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= (bin + k)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Recall that                         , so just keep adding the next highest value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473325" y="4044950"/>
          <a:ext cx="1511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4" imgW="787320" imgH="419040" progId="Equation.DSMT4">
                  <p:embed/>
                </p:oleObj>
              </mc:Choice>
              <mc:Fallback>
                <p:oleObj name="Equation" r:id="rId4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44950"/>
                        <a:ext cx="1511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9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 smtClean="0">
                <a:latin typeface="Arial" charset="0"/>
                <a:cs typeface="Arial" charset="0"/>
              </a:rPr>
              <a:t> bins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Given a 2-digit hexadecimal number: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Example: for 7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16 </a:t>
            </a:r>
            <a:r>
              <a:rPr lang="en-US" altLang="en-US" dirty="0" smtClean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  <a:endParaRPr lang="en-US" altLang="en-US" i="1" baseline="3000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Insert these numbers into this initially empty hash table</a:t>
            </a:r>
          </a:p>
          <a:p>
            <a:pPr lvl="1" algn="ctr">
              <a:buFontTx/>
              <a:buNone/>
            </a:pPr>
            <a:r>
              <a:rPr lang="it-IT" altLang="en-US" dirty="0" smtClean="0">
                <a:latin typeface="Arial" charset="0"/>
                <a:cs typeface="Arial" charset="0"/>
              </a:rPr>
              <a:t>9A, 07, AD, 88, BA, 80, 4C, 26, 46, C9, 32, 7A, BF, 9C</a:t>
            </a:r>
            <a:endParaRPr lang="en-US" altLang="en-US" sz="14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 smtClean="0">
                <a:latin typeface="Arial" charset="0"/>
                <a:cs typeface="Arial" charset="0"/>
              </a:rPr>
              <a:t>9A, 07, AD, 88</a:t>
            </a:r>
            <a:endParaRPr lang="en-US" altLang="en-US" sz="16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break the process into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three </a:t>
            </a:r>
            <a:r>
              <a:rPr lang="en-US" altLang="en-US" b="1" dirty="0" smtClean="0">
                <a:latin typeface="Arial" charset="0"/>
                <a:cs typeface="Arial" charset="0"/>
              </a:rPr>
              <a:t>independent </a:t>
            </a:r>
            <a:r>
              <a:rPr lang="en-US" altLang="en-US" dirty="0" smtClean="0">
                <a:latin typeface="Arial" charset="0"/>
                <a:cs typeface="Arial" charset="0"/>
              </a:rPr>
              <a:t>steps: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We will try to get each of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these down to </a:t>
            </a:r>
            <a:r>
              <a:rPr lang="en-US" altLang="en-US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eaLnBrk="1" hangingPunct="1"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5295816" y="1894684"/>
            <a:ext cx="225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Techniques vary...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444703" y="2926110"/>
            <a:ext cx="286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Modulus, mid-square,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multiplicative, Fibonacci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438149" y="5653697"/>
            <a:ext cx="22220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Linear </a:t>
            </a:r>
            <a:r>
              <a:rPr lang="en-US" altLang="en-US" sz="2000" dirty="0" smtClean="0">
                <a:solidFill>
                  <a:srgbClr val="7030A0"/>
                </a:solidFill>
              </a:rPr>
              <a:t>probing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eaLnBrk="1" hangingPunct="1"/>
            <a:r>
              <a:rPr lang="en-US" altLang="en-US" sz="2000" dirty="0" smtClean="0">
                <a:solidFill>
                  <a:srgbClr val="7030A0"/>
                </a:solidFill>
              </a:rPr>
              <a:t>Quadratic probing</a:t>
            </a:r>
          </a:p>
          <a:p>
            <a:pPr eaLnBrk="1" hangingPunct="1"/>
            <a:r>
              <a:rPr lang="en-US" altLang="en-US" sz="2000" dirty="0" smtClean="0">
                <a:solidFill>
                  <a:srgbClr val="7030A0"/>
                </a:solidFill>
              </a:rPr>
              <a:t>Double hashing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  <p:sp>
        <p:nvSpPr>
          <p:cNvPr id="365588" name="Line 20"/>
          <p:cNvSpPr>
            <a:spLocks noChangeShapeType="1"/>
          </p:cNvSpPr>
          <p:nvPr/>
        </p:nvSpPr>
        <p:spPr bwMode="auto">
          <a:xfrm flipH="1">
            <a:off x="6276553" y="5498727"/>
            <a:ext cx="672033" cy="37854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3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365573" grpId="0"/>
      <p:bldP spid="365577" grpId="0"/>
      <p:bldP spid="365578" grpId="0"/>
      <p:bldP spid="365579" grpId="0" animBg="1"/>
      <p:bldP spid="365580" grpId="0" animBg="1"/>
      <p:bldP spid="365581" grpId="0" animBg="1"/>
      <p:bldP spid="365582" grpId="0"/>
      <p:bldP spid="365584" grpId="0"/>
      <p:bldP spid="365585" grpId="0"/>
      <p:bldP spid="365586" grpId="0"/>
      <p:bldP spid="365588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 smtClean="0">
                <a:latin typeface="Arial" charset="0"/>
                <a:cs typeface="Arial" charset="0"/>
              </a:rPr>
              <a:t>9A, 07, AD, 88</a:t>
            </a:r>
            <a:endParaRPr lang="en-US" altLang="en-US" sz="16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07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9A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6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BA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Next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BA</a:t>
            </a:r>
            <a:endParaRPr lang="it-IT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The next bin is empty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8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 we are adding </a:t>
            </a:r>
            <a:r>
              <a:rPr lang="it-IT" altLang="en-US" dirty="0" smtClean="0">
                <a:latin typeface="Arial" charset="0"/>
                <a:cs typeface="Arial" charset="0"/>
              </a:rPr>
              <a:t>80, 4C, 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9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 we are adding </a:t>
            </a:r>
            <a:r>
              <a:rPr lang="it-IT" altLang="en-US" dirty="0" smtClean="0">
                <a:latin typeface="Arial" charset="0"/>
                <a:cs typeface="Arial" charset="0"/>
              </a:rPr>
              <a:t>80, 4C, 26</a:t>
            </a:r>
            <a:endParaRPr lang="it-IT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4C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46</a:t>
            </a:r>
          </a:p>
          <a:p>
            <a:pPr marL="457200" lvl="1" indent="0"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46</a:t>
            </a:r>
            <a:endParaRPr lang="it-IT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+ 1 = 7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 + 2 = 9</a:t>
            </a:r>
            <a:r>
              <a:rPr lang="it-IT" altLang="en-US" dirty="0" smtClean="0">
                <a:latin typeface="Arial" charset="0"/>
                <a:cs typeface="Arial" charset="0"/>
              </a:rPr>
              <a:t> is empty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0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C9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 smtClean="0">
                <a:latin typeface="Arial" charset="0"/>
                <a:cs typeface="Arial" charset="0"/>
              </a:rPr>
              <a:t>C9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+ 1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+ 2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</a:t>
            </a:r>
            <a:r>
              <a:rPr lang="it-IT" altLang="en-US" dirty="0" smtClean="0">
                <a:latin typeface="Arial" charset="0"/>
                <a:cs typeface="Arial" charset="0"/>
              </a:rPr>
              <a:t>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empty</a:t>
            </a:r>
          </a:p>
          <a:p>
            <a:pPr>
              <a:buNone/>
            </a:pPr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insert 3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Dealing </a:t>
            </a:r>
            <a:r>
              <a:rPr lang="en-US" altLang="en-US" dirty="0">
                <a:latin typeface="Arial" charset="0"/>
                <a:cs typeface="Arial" charset="0"/>
              </a:rPr>
              <a:t>with </a:t>
            </a:r>
            <a:r>
              <a:rPr lang="en-US" alt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insert 7A</a:t>
            </a:r>
            <a:endParaRPr lang="en-CA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Bin 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CA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Bins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+ 1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 smtClean="0">
                <a:latin typeface="Arial" charset="0"/>
                <a:cs typeface="Arial" charset="0"/>
              </a:rPr>
              <a:t>,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+ 2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 smtClean="0">
                <a:latin typeface="Arial" charset="0"/>
                <a:cs typeface="Arial" charset="0"/>
              </a:rPr>
              <a:t> and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 smtClean="0">
                <a:latin typeface="Arial" charset="0"/>
                <a:cs typeface="Arial" charset="0"/>
              </a:rPr>
              <a:t> are </a:t>
            </a:r>
            <a:r>
              <a:rPr lang="it-IT" altLang="en-US" dirty="0">
                <a:latin typeface="Arial" charset="0"/>
                <a:cs typeface="Arial" charset="0"/>
              </a:rPr>
              <a:t>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0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empty</a:t>
            </a:r>
          </a:p>
          <a:p>
            <a:pPr lvl="1"/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7A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4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Next, we insert BF</a:t>
            </a:r>
            <a:endParaRPr lang="en-CA" altLang="en-US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Bin 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CA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Bins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+ 1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 smtClean="0">
                <a:latin typeface="Arial" charset="0"/>
                <a:cs typeface="Arial" charset="0"/>
              </a:rPr>
              <a:t> and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0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+ 2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it-IT" altLang="en-US" dirty="0" smtClean="0">
                <a:latin typeface="Arial" charset="0"/>
                <a:cs typeface="Arial" charset="0"/>
              </a:rPr>
              <a:t> are </a:t>
            </a:r>
            <a:r>
              <a:rPr lang="it-IT" altLang="en-US" dirty="0">
                <a:latin typeface="Arial" charset="0"/>
                <a:cs typeface="Arial" charset="0"/>
              </a:rPr>
              <a:t>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empty</a:t>
            </a:r>
          </a:p>
          <a:p>
            <a:pPr lvl="1"/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BF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07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88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9A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6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Finally, we insert 9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Bin </a:t>
            </a:r>
            <a:r>
              <a:rPr lang="en-CA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en-CA" altLang="en-US" dirty="0" smtClean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Bins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+ 1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 smtClean="0">
                <a:latin typeface="Arial" charset="0"/>
                <a:cs typeface="Arial" charset="0"/>
              </a:rPr>
              <a:t>,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+ 2 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it-IT" altLang="en-US" dirty="0" smtClean="0">
                <a:latin typeface="Arial" charset="0"/>
                <a:cs typeface="Arial" charset="0"/>
              </a:rPr>
              <a:t>,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it-IT" altLang="en-US" dirty="0" smtClean="0">
                <a:latin typeface="Arial" charset="0"/>
                <a:cs typeface="Arial" charset="0"/>
              </a:rPr>
              <a:t>,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4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 smtClean="0">
                <a:latin typeface="Arial" charset="0"/>
                <a:cs typeface="Arial" charset="0"/>
              </a:rPr>
              <a:t> and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5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 smtClean="0">
                <a:latin typeface="Arial" charset="0"/>
                <a:cs typeface="Arial" charset="0"/>
              </a:rPr>
              <a:t> are </a:t>
            </a:r>
            <a:r>
              <a:rPr lang="it-IT" altLang="en-US" dirty="0">
                <a:latin typeface="Arial" charset="0"/>
                <a:cs typeface="Arial" charset="0"/>
              </a:rPr>
              <a:t>occupied</a:t>
            </a:r>
          </a:p>
          <a:p>
            <a:pPr lvl="1"/>
            <a:r>
              <a:rPr lang="it-IT" altLang="en-US" dirty="0" smtClean="0">
                <a:latin typeface="Arial" charset="0"/>
                <a:cs typeface="Arial" charset="0"/>
              </a:rPr>
              <a:t>Bin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+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= </a:t>
            </a:r>
            <a:r>
              <a:rPr lang="it-IT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it-IT" altLang="en-US" dirty="0" smtClean="0">
                <a:latin typeface="Arial" charset="0"/>
                <a:cs typeface="Arial" charset="0"/>
              </a:rPr>
              <a:t> </a:t>
            </a:r>
            <a:r>
              <a:rPr lang="it-IT" altLang="en-US" dirty="0">
                <a:latin typeface="Arial" charset="0"/>
                <a:cs typeface="Arial" charset="0"/>
              </a:rPr>
              <a:t>is empty</a:t>
            </a:r>
          </a:p>
          <a:p>
            <a:pPr lvl="1"/>
            <a:endParaRPr lang="it-IT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CA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9C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 smtClean="0"/>
              <a:t>The load factor is </a:t>
            </a:r>
            <a:r>
              <a:rPr lang="en-CA" i="1" dirty="0" smtClean="0">
                <a:latin typeface="Symbol" panose="05050102010706020507" pitchFamily="18" charset="2"/>
              </a:rPr>
              <a:t>l</a:t>
            </a:r>
            <a:r>
              <a:rPr lang="en-CA" dirty="0" smtClean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14/16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0.875</a:t>
            </a:r>
          </a:p>
          <a:p>
            <a:pPr lvl="1"/>
            <a:r>
              <a:rPr lang="en-CA" dirty="0" smtClean="0"/>
              <a:t>The average number of probes is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32/14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6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Erase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Can we erase an object like we did with linear probing?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Consider erasing 9A from this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here </a:t>
            </a:r>
            <a:r>
              <a:rPr lang="en-US" altLang="en-US" dirty="0">
                <a:latin typeface="Arial" charset="0"/>
                <a:cs typeface="Arial" charset="0"/>
              </a:rPr>
              <a:t>are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possible </a:t>
            </a:r>
            <a:r>
              <a:rPr lang="en-US" altLang="en-US" dirty="0">
                <a:latin typeface="Arial" charset="0"/>
                <a:cs typeface="Arial" charset="0"/>
              </a:rPr>
              <a:t>locations where an object which could have occupied a position could be located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Instead, we use </a:t>
            </a:r>
            <a:r>
              <a:rPr lang="en-US" altLang="en-US" i="1" dirty="0" smtClean="0">
                <a:latin typeface="Arial" charset="0"/>
                <a:cs typeface="Arial" charset="0"/>
              </a:rPr>
              <a:t>lazy erasing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Mark a bin as </a:t>
            </a:r>
            <a:r>
              <a:rPr lang="en-US" alt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r>
              <a:rPr lang="en-US" altLang="en-US" dirty="0" smtClean="0">
                <a:latin typeface="Arial" charset="0"/>
                <a:cs typeface="Arial" charset="0"/>
              </a:rPr>
              <a:t>; however, when searching, treat the bin as occupied and continue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21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43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76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FF0000"/>
                          </a:solidFill>
                        </a:rPr>
                        <a:t>9A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50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1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If we erase AD, we must mark that bin as erased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Erase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0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1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2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3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4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5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6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7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8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9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A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B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C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D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E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 smtClean="0"/>
                        <a:t>F</a:t>
                      </a:r>
                      <a:endParaRPr lang="en-CA" sz="1800" b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80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BA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4C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AD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/>
                        <a:t>C9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CA" altLang="en-US" dirty="0" smtClean="0">
                <a:latin typeface="Arial" charset="0"/>
                <a:cs typeface="Arial" charset="0"/>
              </a:rPr>
              <a:t>When searching, it is necessary to skip over this bin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For example,   find AD:	</a:t>
            </a:r>
            <a:r>
              <a:rPr lang="it-IT" altLang="en-US" dirty="0" smtClean="0">
                <a:latin typeface="Arial" charset="0"/>
                <a:cs typeface="Arial" charset="0"/>
              </a:rPr>
              <a:t>D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dirty="0" smtClean="0">
                <a:latin typeface="Arial" charset="0"/>
                <a:cs typeface="Arial" charset="0"/>
              </a:rPr>
              <a:t>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it-IT" altLang="en-US" dirty="0" smtClean="0">
                <a:latin typeface="Arial" charset="0"/>
                <a:cs typeface="Arial" charset="0"/>
              </a:rPr>
              <a:t>		       </a:t>
            </a:r>
            <a:r>
              <a:rPr lang="it-IT" altLang="en-US" dirty="0">
                <a:latin typeface="Arial" charset="0"/>
                <a:cs typeface="Arial" charset="0"/>
              </a:rPr>
              <a:t>find </a:t>
            </a:r>
            <a:r>
              <a:rPr lang="it-IT" altLang="en-US" dirty="0" smtClean="0">
                <a:latin typeface="Arial" charset="0"/>
                <a:cs typeface="Arial" charset="0"/>
              </a:rPr>
              <a:t>5C:	C, D, F, 2, 6, B, 1, 8, 0, 9, 3</a:t>
            </a:r>
            <a:endParaRPr lang="it-IT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 smtClean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Find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5" descr="Copy of dou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20938"/>
            <a:ext cx="41767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Expected number of probes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It is possible to calculate the expected number of probes for quadratic probing, again, based on the load factor: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Successful searches: 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Unsuccessful searches: 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When </a:t>
            </a:r>
            <a:r>
              <a:rPr lang="en-US" altLang="en-US" i="1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, we requires</a:t>
            </a:r>
            <a:b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1.65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probes, respectively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Linear probing required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5</a:t>
            </a:r>
            <a:r>
              <a:rPr lang="en-US" altLang="en-US" dirty="0" smtClean="0">
                <a:latin typeface="Arial" charset="0"/>
                <a:cs typeface="Arial" charset="0"/>
              </a:rPr>
              <a:t> probes, respectively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557713" y="6217493"/>
            <a:ext cx="4506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Reference:  Knuth, The Art of Computer Programming,</a:t>
            </a: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Vol. 3, 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Ed., 1998, Addison Wesley, p. 530.</a:t>
            </a:r>
          </a:p>
        </p:txBody>
      </p:sp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3851275" y="3213100"/>
          <a:ext cx="504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4" imgW="342751" imgH="393529" progId="Equation.3">
                  <p:embed/>
                </p:oleObj>
              </mc:Choice>
              <mc:Fallback>
                <p:oleObj name="Equation" r:id="rId4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13100"/>
                        <a:ext cx="504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3508375" y="2500313"/>
          <a:ext cx="1314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6" imgW="914003" imgH="545863" progId="Equation.DSMT4">
                  <p:embed/>
                </p:oleObj>
              </mc:Choice>
              <mc:Fallback>
                <p:oleObj name="Equation" r:id="rId6" imgW="914003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500313"/>
                        <a:ext cx="13144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659810" y="5364505"/>
            <a:ext cx="2133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 smtClean="0"/>
              <a:t> </a:t>
            </a:r>
            <a:r>
              <a:rPr lang="en-CA" altLang="en-US" sz="1600" dirty="0"/>
              <a:t>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 smtClean="0"/>
              <a:t> </a:t>
            </a:r>
            <a:r>
              <a:rPr lang="en-CA" altLang="en-US" sz="1600" dirty="0"/>
              <a:t>Successful search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84540" y="5516988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4540" y="5774904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6012160" y="4941168"/>
            <a:ext cx="252028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 smtClean="0"/>
              <a:t>   Load </a:t>
            </a:r>
            <a:r>
              <a:rPr lang="en-CA" altLang="en-US" sz="1600" dirty="0"/>
              <a:t>Factor (</a:t>
            </a:r>
            <a:r>
              <a:rPr lang="en-CA" altLang="en-US" sz="1600" dirty="0">
                <a:latin typeface="Symbol" pitchFamily="18" charset="2"/>
              </a:rPr>
              <a:t>l</a:t>
            </a:r>
            <a:r>
              <a:rPr lang="en-CA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13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C:\Users\dwharder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636838"/>
            <a:ext cx="5462587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Quadratic probing versus linear probing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Comparing the two: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50825" y="2276872"/>
            <a:ext cx="22605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Linear </a:t>
            </a:r>
            <a:r>
              <a:rPr lang="en-CA" altLang="en-US" sz="1600" b="1" dirty="0" smtClean="0"/>
              <a:t>probing</a:t>
            </a:r>
            <a:endParaRPr lang="en-CA" alt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</a:t>
            </a:r>
            <a:r>
              <a:rPr lang="en-CA" altLang="en-US" sz="1600" dirty="0" smtClean="0"/>
              <a:t>  </a:t>
            </a:r>
            <a:r>
              <a:rPr lang="en-CA" altLang="en-US" sz="1600" dirty="0"/>
              <a:t>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</a:t>
            </a:r>
            <a:r>
              <a:rPr lang="en-CA" altLang="en-US" sz="1600" dirty="0" smtClean="0"/>
              <a:t>  </a:t>
            </a:r>
            <a:r>
              <a:rPr lang="en-CA" altLang="en-US" sz="1600" dirty="0"/>
              <a:t>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 smtClean="0"/>
              <a:t>Quadratic probing</a:t>
            </a:r>
            <a:endParaRPr lang="en-CA" alt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</a:t>
            </a:r>
            <a:r>
              <a:rPr lang="en-CA" altLang="en-US" sz="1600" dirty="0" smtClean="0"/>
              <a:t>  </a:t>
            </a:r>
            <a:r>
              <a:rPr lang="en-CA" altLang="en-US" sz="1600" dirty="0"/>
              <a:t>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</a:t>
            </a:r>
            <a:r>
              <a:rPr lang="en-CA" altLang="en-US" sz="1600" dirty="0" smtClean="0"/>
              <a:t>  </a:t>
            </a:r>
            <a:r>
              <a:rPr lang="en-CA" altLang="en-US" sz="1600" dirty="0"/>
              <a:t>Successful search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5875" y="2708672"/>
            <a:ext cx="6477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5875" y="2924572"/>
            <a:ext cx="6477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875" y="3678329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875" y="3902696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36"/>
          <p:cNvSpPr txBox="1">
            <a:spLocks noChangeArrowheads="1"/>
          </p:cNvSpPr>
          <p:nvPr/>
        </p:nvSpPr>
        <p:spPr bwMode="auto">
          <a:xfrm rot="-5400000">
            <a:off x="2741613" y="3997325"/>
            <a:ext cx="1550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Examined Bins</a:t>
            </a:r>
          </a:p>
        </p:txBody>
      </p:sp>
      <p:sp>
        <p:nvSpPr>
          <p:cNvPr id="36875" name="TextBox 37"/>
          <p:cNvSpPr txBox="1">
            <a:spLocks noChangeArrowheads="1"/>
          </p:cNvSpPr>
          <p:nvPr/>
        </p:nvSpPr>
        <p:spPr bwMode="auto">
          <a:xfrm>
            <a:off x="5505450" y="5826125"/>
            <a:ext cx="15875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/>
              <a:t>Load Factor (</a:t>
            </a:r>
            <a:r>
              <a:rPr lang="en-CA" altLang="en-US" sz="1600">
                <a:latin typeface="Symbol" pitchFamily="18" charset="2"/>
              </a:rPr>
              <a:t>l</a:t>
            </a:r>
            <a:r>
              <a:rPr lang="en-CA" alt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7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Secondary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Weakness with quadratic problem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Clustering may still occur: objects placed in the same bin will follow the same sequence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Less severe than linear probing</a:t>
            </a:r>
          </a:p>
        </p:txBody>
      </p:sp>
    </p:spTree>
    <p:extLst>
      <p:ext uri="{BB962C8B-B14F-4D97-AF65-F5344CB8AC3E}">
        <p14:creationId xmlns:p14="http://schemas.microsoft.com/office/powerpoint/2010/main" val="3902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Dealing </a:t>
            </a:r>
            <a:r>
              <a:rPr lang="en-US" altLang="en-US" dirty="0">
                <a:latin typeface="Arial" charset="0"/>
                <a:cs typeface="Arial" charset="0"/>
              </a:rPr>
              <a:t>with </a:t>
            </a:r>
            <a:r>
              <a:rPr lang="en-US" alt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is a hash of an object?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From Merriam-Webster:</a:t>
            </a:r>
          </a:p>
          <a:p>
            <a:pPr lvl="1">
              <a:buFontTx/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             a restatement of something that is already known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ultimate goal is to map onto an integer range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b="1" dirty="0" smtClean="0">
                <a:latin typeface="Consolas" pitchFamily="49" charset="0"/>
                <a:cs typeface="Arial" charset="0"/>
              </a:rPr>
              <a:t>0, 1, 2, ..., M – 1</a:t>
            </a:r>
          </a:p>
        </p:txBody>
      </p:sp>
    </p:spTree>
    <p:extLst>
      <p:ext uri="{BB962C8B-B14F-4D97-AF65-F5344CB8AC3E}">
        <p14:creationId xmlns:p14="http://schemas.microsoft.com/office/powerpoint/2010/main" val="3595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this topic, we have looked at quadratic probing: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An open addressing technique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Steps forward by a </a:t>
            </a:r>
            <a:r>
              <a:rPr lang="en-US" altLang="en-US" dirty="0" err="1" smtClean="0">
                <a:latin typeface="Arial" charset="0"/>
                <a:cs typeface="Arial" charset="0"/>
              </a:rPr>
              <a:t>quadratically</a:t>
            </a:r>
            <a:r>
              <a:rPr lang="en-US" altLang="en-US" dirty="0" smtClean="0">
                <a:latin typeface="Arial" charset="0"/>
                <a:cs typeface="Arial" charset="0"/>
              </a:rPr>
              <a:t> growing steps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Insertions and searching are straight forward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Removing objects is more complicated:  use lazy deletion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Still subject to secondary probing</a:t>
            </a:r>
          </a:p>
        </p:txBody>
      </p:sp>
    </p:spTree>
    <p:extLst>
      <p:ext uri="{BB962C8B-B14F-4D97-AF65-F5344CB8AC3E}">
        <p14:creationId xmlns:p14="http://schemas.microsoft.com/office/powerpoint/2010/main" val="26183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5275" y="1484784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0775" y="2665884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1600" y="3818409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68500" y="4970934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924225" y="1970559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24225" y="3123084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924225" y="4275609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12022" y="1951162"/>
            <a:ext cx="46153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Predetermined hash functions (explicit)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Arithmetic hash functions (implicit)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00487" y="3142134"/>
            <a:ext cx="46249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(bitwise </a:t>
            </a:r>
            <a:r>
              <a:rPr lang="en-US" altLang="en-US" sz="2000" dirty="0" smtClean="0">
                <a:solidFill>
                  <a:srgbClr val="00B0F0"/>
                </a:solidFill>
              </a:rPr>
              <a:t>operations for </a:t>
            </a:r>
            <a:r>
              <a:rPr lang="en-US" altLang="en-US" sz="2000" i="1" dirty="0">
                <a:solidFill>
                  <a:schemeClr val="accent5"/>
                </a:solidFill>
                <a:latin typeface="Times New Roman" pitchFamily="18" charset="0"/>
              </a:rPr>
              <a:t>M </a:t>
            </a:r>
            <a:r>
              <a:rPr lang="en-US" altLang="en-US" sz="2000" dirty="0">
                <a:solidFill>
                  <a:schemeClr val="accent5"/>
                </a:solidFill>
                <a:latin typeface="Times New Roman" pitchFamily="18" charset="0"/>
              </a:rPr>
              <a:t>= 2</a:t>
            </a:r>
            <a:r>
              <a:rPr lang="en-US" altLang="en-US" sz="2000" i="1" baseline="30000" dirty="0">
                <a:solidFill>
                  <a:schemeClr val="accent5"/>
                </a:solidFill>
                <a:latin typeface="Times New Roman" pitchFamily="18" charset="0"/>
              </a:rPr>
              <a:t>m</a:t>
            </a:r>
            <a:r>
              <a:rPr lang="en-US" altLang="en-US" sz="2000" dirty="0" smtClean="0">
                <a:solidFill>
                  <a:srgbClr val="00B0F0"/>
                </a:solidFill>
              </a:rPr>
              <a:t>)</a:t>
            </a:r>
            <a:r>
              <a:rPr lang="en-US" altLang="en-US" sz="2000" dirty="0">
                <a:solidFill>
                  <a:srgbClr val="00B0F0"/>
                </a:solidFill>
              </a:rPr>
              <a:t/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 smtClean="0">
                <a:solidFill>
                  <a:srgbClr val="00B0F0"/>
                </a:solidFill>
              </a:rPr>
              <a:t>Obfuscate via multiplication</a:t>
            </a:r>
            <a:endParaRPr lang="en-US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811980" y="4316717"/>
            <a:ext cx="25683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</a:t>
            </a:r>
            <a:r>
              <a:rPr lang="en-US" altLang="en-US" sz="2000" dirty="0" smtClean="0">
                <a:solidFill>
                  <a:srgbClr val="7030A0"/>
                </a:solidFill>
              </a:rPr>
              <a:t>addressing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Quadratic </a:t>
            </a:r>
            <a:r>
              <a:rPr lang="en-US" altLang="en-US" sz="2000" dirty="0" smtClean="0">
                <a:solidFill>
                  <a:srgbClr val="7030A0"/>
                </a:solidFill>
              </a:rPr>
              <a:t>probing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Necessary properties of such a hash function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are: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1a.	Should be fast:  ideally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1b.	The hash value must be </a:t>
            </a:r>
            <a:r>
              <a:rPr lang="en-US" altLang="en-US" i="1" dirty="0" smtClean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It must always return the same 32-bit integer each time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1c.	Equal objects hash to equal values</a:t>
            </a:r>
          </a:p>
          <a:p>
            <a:pPr lvl="2"/>
            <a:r>
              <a:rPr lang="en-US" alt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y   </a:t>
            </a:r>
            <a:r>
              <a:rPr lang="en-US" altLang="en-US" dirty="0" smtClean="0">
                <a:latin typeface="Arial" charset="0"/>
                <a:cs typeface="Arial" charset="0"/>
              </a:rPr>
              <a:t>⇒  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b="1" dirty="0" smtClean="0">
              <a:latin typeface="Times New Roman" pitchFamily="18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1d.	If two objects are randomly chosen, there should be only a one-in-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	2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32</a:t>
            </a:r>
            <a:r>
              <a:rPr lang="en-US" altLang="en-US" dirty="0" smtClean="0">
                <a:latin typeface="Arial" charset="0"/>
                <a:cs typeface="Arial" charset="0"/>
              </a:rPr>
              <a:t> chance that they have the same hash value</a:t>
            </a:r>
          </a:p>
        </p:txBody>
      </p:sp>
    </p:spTree>
    <p:extLst>
      <p:ext uri="{BB962C8B-B14F-4D97-AF65-F5344CB8AC3E}">
        <p14:creationId xmlns:p14="http://schemas.microsoft.com/office/powerpoint/2010/main" val="18246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Types of hash functions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look at two classes of hash functions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Predetermined hash functions (explicit)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Arithmetic hash functions (implicit)</a:t>
            </a:r>
          </a:p>
        </p:txBody>
      </p:sp>
    </p:spTree>
    <p:extLst>
      <p:ext uri="{BB962C8B-B14F-4D97-AF65-F5344CB8AC3E}">
        <p14:creationId xmlns:p14="http://schemas.microsoft.com/office/powerpoint/2010/main" val="41829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easiest solution is to give each object a unique number</a:t>
            </a:r>
          </a:p>
          <a:p>
            <a:pPr>
              <a:buFontTx/>
              <a:buNone/>
            </a:pPr>
            <a:endParaRPr lang="en-US" altLang="en-US" sz="1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class Class_name {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hash_value</a:t>
            </a:r>
            <a:r>
              <a:rPr lang="en-US" altLang="en-US" sz="1400" smtClean="0">
                <a:latin typeface="Consolas" pitchFamily="49" charset="0"/>
                <a:cs typeface="Arial" charset="0"/>
              </a:rPr>
              <a:t>;  // int:           –2</a:t>
            </a:r>
            <a:r>
              <a:rPr lang="en-US" altLang="en-US" sz="1200" baseline="30000" smtClean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smtClean="0">
                <a:latin typeface="Consolas" pitchFamily="49" charset="0"/>
                <a:cs typeface="Arial" charset="0"/>
              </a:rPr>
              <a:t>, ..., 2</a:t>
            </a:r>
            <a:r>
              <a:rPr lang="en-US" altLang="en-US" sz="1200" baseline="30000" smtClean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smtClean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                                  // unsigned int:    0, ..., 2</a:t>
            </a:r>
            <a:r>
              <a:rPr lang="en-US" altLang="en-US" sz="1200" baseline="30000" smtClean="0">
                <a:latin typeface="Consolas" pitchFamily="49" charset="0"/>
                <a:cs typeface="Arial" charset="0"/>
              </a:rPr>
              <a:t>32</a:t>
            </a:r>
            <a:r>
              <a:rPr lang="en-US" altLang="en-US" sz="1400" smtClean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        Class_name();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        unsigned int hash() const;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};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Class_name::Class_name()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 = </a:t>
            </a:r>
            <a:r>
              <a:rPr lang="en-US" altLang="en-US" sz="1400">
                <a:solidFill>
                  <a:schemeClr val="hlink"/>
                </a:solidFill>
                <a:latin typeface="Consolas" pitchFamily="49" charset="0"/>
              </a:rPr>
              <a:t>???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unsigned int Class_name::hash()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return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4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 an auto-incremented static member variable</a:t>
            </a:r>
          </a:p>
          <a:p>
            <a:pPr>
              <a:buFontTx/>
              <a:buNone/>
            </a:pPr>
            <a:endParaRPr lang="en-US" alt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static unsigned </a:t>
            </a:r>
            <a:r>
              <a:rPr lang="en-US" altLang="en-US" sz="1400" dirty="0" err="1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;</a:t>
            </a:r>
            <a:endParaRPr lang="en-US" altLang="en-US" sz="1400" dirty="0" smtClean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     unsigned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hash()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Tx/>
              <a:buNone/>
            </a:pPr>
            <a:endParaRPr lang="en-US" alt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400" dirty="0" err="1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= 0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Class_name::Class_name()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 = </a:t>
            </a:r>
            <a:r>
              <a:rPr lang="en-US" altLang="en-US" sz="1400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++</a:t>
            </a:r>
            <a:r>
              <a:rPr lang="en-US" altLang="en-US" sz="1400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unsigned int Class_name::hash()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    return </a:t>
            </a:r>
            <a:r>
              <a:rPr lang="en-US" altLang="en-US" sz="1400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8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we only need the hash value while the object exists in memory, use the address:</a:t>
            </a:r>
          </a:p>
          <a:p>
            <a:pPr>
              <a:buFontTx/>
              <a:buNone/>
            </a:pPr>
            <a:endParaRPr lang="en-US" alt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Class_name::hash() const {</a:t>
            </a:r>
          </a:p>
          <a:p>
            <a:pPr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    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return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reinterpret_cast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&gt;( this );</a:t>
            </a:r>
          </a:p>
          <a:p>
            <a:pPr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	This fails if an object may be stored in secondary memory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It will have a different address the next time it is loaded</a:t>
            </a:r>
          </a:p>
        </p:txBody>
      </p:sp>
    </p:spTree>
    <p:extLst>
      <p:ext uri="{BB962C8B-B14F-4D97-AF65-F5344CB8AC3E}">
        <p14:creationId xmlns:p14="http://schemas.microsoft.com/office/powerpoint/2010/main" val="19943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Problem with </a:t>
            </a:r>
            <a:r>
              <a:rPr lang="en-US" altLang="en-US" dirty="0" smtClean="0">
                <a:latin typeface="Arial" charset="0"/>
                <a:cs typeface="Arial" charset="0"/>
              </a:rPr>
              <a:t>predetermined </a:t>
            </a:r>
            <a:r>
              <a:rPr lang="en-US" altLang="en-US" dirty="0">
                <a:latin typeface="Arial" charset="0"/>
                <a:cs typeface="Arial" charset="0"/>
              </a:rPr>
              <a:t>hash </a:t>
            </a:r>
            <a:r>
              <a:rPr lang="en-US" altLang="en-US" dirty="0" smtClean="0">
                <a:latin typeface="Arial" charset="0"/>
                <a:cs typeface="Arial" charset="0"/>
              </a:rPr>
              <a:t>functions?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Strings with the same characters: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string str1 = "Hello world!";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string str2 = "Hello world!";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Objects </a:t>
            </a:r>
            <a:r>
              <a:rPr lang="en-US" altLang="en-US" dirty="0">
                <a:latin typeface="Arial" charset="0"/>
                <a:cs typeface="Arial" charset="0"/>
              </a:rPr>
              <a:t>which are conceptually equal: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Rational x(1, 2);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Rational y(3, 6);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The previous two methods would give them different hash values.</a:t>
            </a:r>
          </a:p>
          <a:p>
            <a:r>
              <a:rPr lang="en-US" altLang="zh-CN" dirty="0" smtClean="0"/>
              <a:t>But, a hash function should “</a:t>
            </a:r>
            <a:r>
              <a:rPr lang="en-US" altLang="en-US" dirty="0">
                <a:latin typeface="Arial" charset="0"/>
                <a:cs typeface="Arial" charset="0"/>
              </a:rPr>
              <a:t>hash </a:t>
            </a:r>
            <a:r>
              <a:rPr lang="en-US" altLang="zh-CN" dirty="0" smtClean="0"/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qual </a:t>
            </a:r>
            <a:r>
              <a:rPr lang="en-US" altLang="en-US" dirty="0">
                <a:latin typeface="Arial" charset="0"/>
                <a:cs typeface="Arial" charset="0"/>
              </a:rPr>
              <a:t>objects </a:t>
            </a:r>
            <a:r>
              <a:rPr lang="en-US" altLang="en-US" dirty="0" smtClean="0">
                <a:latin typeface="Arial" charset="0"/>
                <a:cs typeface="Arial" charset="0"/>
              </a:rPr>
              <a:t>to </a:t>
            </a:r>
            <a:r>
              <a:rPr lang="en-US" altLang="en-US" dirty="0">
                <a:latin typeface="Arial" charset="0"/>
                <a:cs typeface="Arial" charset="0"/>
              </a:rPr>
              <a:t>equal </a:t>
            </a:r>
            <a:r>
              <a:rPr lang="en-US" altLang="en-US" dirty="0" smtClean="0">
                <a:latin typeface="Arial" charset="0"/>
                <a:cs typeface="Arial" charset="0"/>
              </a:rPr>
              <a:t>values”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These </a:t>
            </a:r>
            <a:r>
              <a:rPr lang="en-US" altLang="zh-CN" dirty="0"/>
              <a:t>hash values must depend on the member variables</a:t>
            </a:r>
          </a:p>
          <a:p>
            <a:pPr lvl="1"/>
            <a:r>
              <a:rPr lang="en-US" altLang="zh-CN" dirty="0" smtClean="0"/>
              <a:t>Usually this uses arithmetic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Arithmetic Hash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 arithmetic hash value is a deterministic function that is calculated from the relevant member variables of an object</a:t>
            </a:r>
          </a:p>
          <a:p>
            <a:pPr>
              <a:buFont typeface="Arial" charset="0"/>
              <a:buNone/>
            </a:pP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We will look at arithmetic hash functions for:</a:t>
            </a:r>
          </a:p>
          <a:p>
            <a:pPr lvl="1"/>
            <a:r>
              <a:rPr lang="en-US" altLang="en-US" sz="1600" dirty="0" smtClean="0">
                <a:latin typeface="Arial" charset="0"/>
                <a:cs typeface="Arial" charset="0"/>
              </a:rPr>
              <a:t>Rational numbers, and</a:t>
            </a:r>
          </a:p>
          <a:p>
            <a:pPr lvl="1"/>
            <a:r>
              <a:rPr lang="en-US" altLang="en-US" sz="1600" dirty="0" smtClean="0">
                <a:latin typeface="Arial" charset="0"/>
                <a:cs typeface="Arial" charset="0"/>
              </a:rPr>
              <a:t>Strings</a:t>
            </a:r>
            <a:endParaRPr lang="en-US" altLang="en-US" b="1" dirty="0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What if we just add the numerator and denominator?</a:t>
            </a:r>
            <a:endParaRPr lang="en-US" altLang="en-US" sz="1400" b="1" dirty="0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/>
            </a:r>
            <a:br>
              <a:rPr lang="en-US" altLang="en-US" sz="1400" dirty="0" smtClean="0">
                <a:latin typeface="Consolas" pitchFamily="49" charset="0"/>
                <a:cs typeface="Arial" charset="0"/>
              </a:rPr>
            </a:br>
            <a:r>
              <a:rPr lang="en-US" altLang="en-US" sz="1400" dirty="0" smtClean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355976" y="5085184"/>
            <a:ext cx="2808312" cy="612648"/>
          </a:xfrm>
          <a:prstGeom prst="wedgeRoundRectCallout">
            <a:avLst>
              <a:gd name="adj1" fmla="val -26388"/>
              <a:gd name="adj2" fmla="val -76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Very likely to collide!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16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could improve on this:  multiply the denominator by a large prime:</a:t>
            </a:r>
            <a:endParaRPr lang="en-US" altLang="en-US" sz="1400" b="1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/>
            </a:r>
            <a:br>
              <a:rPr lang="en-US" altLang="en-US" sz="1400" smtClean="0">
                <a:latin typeface="Consolas" pitchFamily="49" charset="0"/>
                <a:cs typeface="Arial" charset="0"/>
              </a:rPr>
            </a:br>
            <a:r>
              <a:rPr lang="en-US" altLang="en-US" sz="1400" smtClean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        int numer, denom;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        Rational( int, int );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unsigned int Rational::hash() const {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    return static_cast&lt;unsigned int&gt;( numer ) +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        429496751*static_cast&lt;unsigned int&gt;( denom );</a:t>
            </a:r>
          </a:p>
          <a:p>
            <a:pPr>
              <a:buFontTx/>
              <a:buNone/>
            </a:pPr>
            <a:r>
              <a:rPr lang="en-US" altLang="en-US" sz="140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17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Suppose we have a system which is associated with approximately 150 error conditions where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Each of which is identified by an 16-bit number from 0 to 65535, and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When an identifier is received, a corresponding error-handling function must be called</a:t>
            </a: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We could create an array of 150 function pointers and to then call the appropriate function….</a:t>
            </a:r>
          </a:p>
        </p:txBody>
      </p:sp>
    </p:spTree>
    <p:extLst>
      <p:ext uri="{BB962C8B-B14F-4D97-AF65-F5344CB8AC3E}">
        <p14:creationId xmlns:p14="http://schemas.microsoft.com/office/powerpoint/2010/main" val="29702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rational numbers 1/2 and 2/4 have different values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&lt;&lt; Rational( 1, 2 ).hash();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&lt;&lt; Rational( 2, 4 ).hash();</a:t>
            </a: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			1717987006</a:t>
            </a:r>
          </a:p>
        </p:txBody>
      </p:sp>
    </p:spTree>
    <p:extLst>
      <p:ext uri="{BB962C8B-B14F-4D97-AF65-F5344CB8AC3E}">
        <p14:creationId xmlns:p14="http://schemas.microsoft.com/office/powerpoint/2010/main" val="42492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Solution:  divide through by the greatest common divisor</a:t>
            </a:r>
            <a:endParaRPr lang="en-US" altLang="en-US" sz="1400" b="1" dirty="0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	Rational::Rational(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a,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b ):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(a),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(b)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divisor =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gcd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,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51275" y="3213100"/>
            <a:ext cx="5257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gcd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(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a,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while( true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a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(b &gt;= 0) ? b : -b;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b %=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b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(a &gt;= 0) ? a : -a;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a %=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2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rational numbers        and        have different values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main() {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&lt;&lt; Rational(  1,  2 ).hash();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&lt;&lt; Rational( -1, -2 ).hash();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    return 0;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	}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			3435973793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563888" y="1740536"/>
          <a:ext cx="285378" cy="75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4" imgW="139680" imgH="368280" progId="Equation.DSMT4">
                  <p:embed/>
                </p:oleObj>
              </mc:Choice>
              <mc:Fallback>
                <p:oleObj name="Equation" r:id="rId4" imgW="139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1740536"/>
                        <a:ext cx="285378" cy="75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373563" y="1739900"/>
          <a:ext cx="4429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6" imgW="215640" imgH="368280" progId="Equation.DSMT4">
                  <p:embed/>
                </p:oleObj>
              </mc:Choice>
              <mc:Fallback>
                <p:oleObj name="Equation" r:id="rId6" imgW="215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3563" y="1739900"/>
                        <a:ext cx="4429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9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Solution:  define a normal form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Require that the denominator is positive</a:t>
            </a:r>
            <a:endParaRPr lang="en-US" altLang="en-US" sz="1200" b="1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Rational::Rational( int a, int b ):numer(a), denom(b)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int divisor = gcd( numer, denom );</a:t>
            </a:r>
          </a:p>
          <a:p>
            <a:pPr>
              <a:buFontTx/>
              <a:buNone/>
            </a:pPr>
            <a:r>
              <a:rPr lang="en-US" altLang="en-US" sz="16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nb-NO" altLang="en-US" sz="16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divisor = (denom &gt;= 0) ? divisor : -divisor;</a:t>
            </a:r>
            <a:endParaRPr lang="en-US" altLang="en-US" sz="1600" smtClean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numer /= divisor;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denom /= divisor;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861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Two strings are equal if all the characters are equal and in the identical order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string is simply an array of bytes: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Each byte stores a value from 0 to 255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Any hash function must be a function of these bytes</a:t>
            </a:r>
            <a:endParaRPr lang="en-US" altLang="en-US" sz="1600" b="1" smtClean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could, for example, just add the characters:</a:t>
            </a:r>
          </a:p>
          <a:p>
            <a:pPr>
              <a:buFontTx/>
              <a:buNone/>
            </a:pPr>
            <a:endParaRPr lang="en-US" altLang="en-US" sz="1600" b="1" dirty="0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+=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[k];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624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Not very good: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Slow run time: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Words with the same characters hash to the same code:</a:t>
            </a:r>
          </a:p>
          <a:p>
            <a:pPr lvl="2"/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"from"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 poor distribution, </a:t>
            </a:r>
            <a:r>
              <a:rPr lang="en-US" altLang="en-US" i="1" dirty="0" smtClean="0">
                <a:latin typeface="Arial" charset="0"/>
                <a:cs typeface="Arial" charset="0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i="1" dirty="0" smtClean="0">
                <a:latin typeface="Arial" charset="0"/>
                <a:cs typeface="Arial" charset="0"/>
              </a:rPr>
              <a:t>g</a:t>
            </a:r>
            <a:r>
              <a:rPr lang="en-US" altLang="en-US" dirty="0" smtClean="0">
                <a:latin typeface="Arial" charset="0"/>
                <a:cs typeface="Arial" charset="0"/>
              </a:rPr>
              <a:t>., all words in </a:t>
            </a:r>
            <a:r>
              <a:rPr lang="en-US" altLang="en-US" dirty="0" err="1" smtClean="0">
                <a:latin typeface="Arial" charset="0"/>
                <a:cs typeface="Arial" charset="0"/>
              </a:rPr>
              <a:t>Moby</a:t>
            </a:r>
            <a:r>
              <a:rPr lang="en-US" altLang="en-US" baseline="30000" dirty="0" err="1" smtClean="0">
                <a:latin typeface="Arial" charset="0"/>
                <a:cs typeface="Arial" charset="0"/>
              </a:rPr>
              <a:t>TM</a:t>
            </a:r>
            <a:r>
              <a:rPr lang="en-US" altLang="en-US" dirty="0" smtClean="0">
                <a:latin typeface="Arial" charset="0"/>
                <a:cs typeface="Arial" charset="0"/>
              </a:rPr>
              <a:t> Words II by Grady Ward:</a:t>
            </a:r>
          </a:p>
        </p:txBody>
      </p:sp>
      <p:pic>
        <p:nvPicPr>
          <p:cNvPr id="28677" name="Picture 6" descr="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3356992"/>
            <a:ext cx="5486400" cy="29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4828266" y="3573016"/>
            <a:ext cx="3287034" cy="1168287"/>
          </a:xfrm>
          <a:prstGeom prst="wedgeRoundRectCallout">
            <a:avLst>
              <a:gd name="adj1" fmla="val -66149"/>
              <a:gd name="adj2" fmla="val 309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The distribution peaks about every 109. Why?</a:t>
            </a:r>
          </a:p>
          <a:p>
            <a:r>
              <a:rPr lang="en-US" altLang="zh-CN" sz="2000" dirty="0" smtClean="0"/>
              <a:t>Hint: 'a</a:t>
            </a:r>
            <a:r>
              <a:rPr lang="en-US" altLang="zh-CN" sz="2000" dirty="0"/>
              <a:t>'</a:t>
            </a:r>
            <a:r>
              <a:rPr lang="en-US" altLang="zh-CN" sz="2000" dirty="0" smtClean="0"/>
              <a:t>=97, …, 'z</a:t>
            </a:r>
            <a:r>
              <a:rPr lang="en-US" altLang="zh-CN" sz="2000" dirty="0"/>
              <a:t>'</a:t>
            </a:r>
            <a:r>
              <a:rPr lang="en-US" altLang="zh-CN" sz="2000" dirty="0" smtClean="0"/>
              <a:t>=122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9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Let the individual characters represent the coefficients of a polynomial in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Arial" charset="0"/>
                <a:cs typeface="Arial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1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··· +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 – 3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 – 2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 – 1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Use Horner’s rule to evaluate this polynomial at a prime number, </a:t>
            </a:r>
            <a:r>
              <a:rPr lang="en-US" altLang="en-US" i="1" smtClean="0">
                <a:latin typeface="Arial" charset="0"/>
                <a:cs typeface="Arial" charset="0"/>
              </a:rPr>
              <a:t>e</a:t>
            </a:r>
            <a:r>
              <a:rPr lang="en-US" altLang="en-US" smtClean="0">
                <a:latin typeface="Arial" charset="0"/>
                <a:cs typeface="Arial" charset="0"/>
              </a:rPr>
              <a:t>.</a:t>
            </a:r>
            <a:r>
              <a:rPr lang="en-US" altLang="en-US" i="1" smtClean="0">
                <a:latin typeface="Arial" charset="0"/>
                <a:cs typeface="Arial" charset="0"/>
              </a:rPr>
              <a:t>g</a:t>
            </a:r>
            <a:r>
              <a:rPr lang="en-US" altLang="en-US" smtClean="0">
                <a:latin typeface="Arial" charset="0"/>
                <a:cs typeface="Arial" charset="0"/>
              </a:rPr>
              <a:t>.,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12347</a:t>
            </a:r>
            <a:r>
              <a:rPr lang="en-US" altLang="en-US" smtClean="0"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b="1" smtClean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hash_value = 0;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for ( int k = 0; k &lt; str.length(); ++k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    hash_value = </a:t>
            </a:r>
            <a:r>
              <a:rPr lang="en-US" altLang="en-US" sz="16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*hash_value + str[k];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hash_value;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7935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Problem, Horner’s rule runs in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"A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Elbereth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Gilthoniel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elenath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, le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 smtClean="0"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 smtClean="0">
                <a:latin typeface="Consolas" pitchFamily="49" charset="0"/>
                <a:cs typeface="Consolas" pitchFamily="49" charset="0"/>
              </a:rPr>
              <a:t>!" 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Suggestions?</a:t>
            </a:r>
          </a:p>
        </p:txBody>
      </p:sp>
    </p:spTree>
    <p:extLst>
      <p:ext uri="{BB962C8B-B14F-4D97-AF65-F5344CB8AC3E}">
        <p14:creationId xmlns:p14="http://schemas.microsoft.com/office/powerpoint/2010/main" val="30316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Use characters in locations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 </a:t>
            </a:r>
            <a:r>
              <a:rPr lang="en-US" altLang="en-US" smtClean="0">
                <a:latin typeface="Arial" charset="0"/>
                <a:cs typeface="Arial" charset="0"/>
              </a:rPr>
              <a:t>for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0, 1, 2, ...: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b="1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A_</a:t>
            </a: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ber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 Gilt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oniel,\n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Silivren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penna miriel\n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menal aglar elen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th!\n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Na-chaered palan-diriel\n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galadhremmin ennorath,\n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Fanuilos, </a:t>
            </a:r>
            <a:r>
              <a:rPr lang="en-US" altLang="en-US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 linnathon\n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nef aear, si nef aearon!</a:t>
            </a:r>
            <a:r>
              <a:rPr lang="en-US" altLang="en-US" smtClean="0">
                <a:latin typeface="Consolas" pitchFamily="49" charset="0"/>
                <a:cs typeface="Consolas" pitchFamily="49" charset="0"/>
              </a:rPr>
              <a:t>"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256213" y="493395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3522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9113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     &lt;&lt; "Calling 'void a()'" 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     &lt;&lt; "Calling 'void b()'"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443413" y="1604963"/>
            <a:ext cx="39998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])();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unsigned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[150];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a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[0] = 3;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b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CA" altLang="en-US" sz="1600" dirty="0" err="1" smtClean="0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 smtClean="0">
                <a:latin typeface="Consolas" pitchFamily="49" charset="0"/>
                <a:cs typeface="Consolas" pitchFamily="49" charset="0"/>
              </a:rPr>
              <a:t>[1] = 8;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run time is now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 smtClean="0">
                <a:latin typeface="Arial" charset="0"/>
                <a:cs typeface="Arial" charset="0"/>
              </a:rPr>
              <a:t> :</a:t>
            </a:r>
          </a:p>
          <a:p>
            <a:pPr>
              <a:buFontTx/>
              <a:buNone/>
            </a:pPr>
            <a:endParaRPr lang="en-US" altLang="en-US" sz="1600" b="1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 smtClean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 = 1; k &lt;= </a:t>
            </a:r>
            <a:r>
              <a:rPr lang="en-US" altLang="en-US" sz="16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k *= 2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= 12347*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[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k – 1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</a:t>
            </a:r>
            <a:r>
              <a:rPr lang="en-US" altLang="en-US" dirty="0" smtClean="0">
                <a:latin typeface="Arial" charset="0"/>
                <a:cs typeface="Arial" charset="0"/>
              </a:rPr>
              <a:t>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unsigned char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</a:t>
            </a:r>
            <a:r>
              <a:rPr lang="en-US" altLang="en-US" dirty="0" smtClean="0">
                <a:latin typeface="Arial" charset="0"/>
                <a:cs typeface="Arial" charset="0"/>
              </a:rPr>
              <a:t>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unsigned char </a:t>
            </a:r>
            <a:r>
              <a:rPr lang="en-US" alt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Hash function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Mapping down to 0, ..., M – 1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Dealing </a:t>
            </a:r>
            <a:r>
              <a:rPr lang="en-US" altLang="en-US" dirty="0">
                <a:latin typeface="Arial" charset="0"/>
                <a:cs typeface="Arial" charset="0"/>
              </a:rPr>
              <a:t>with </a:t>
            </a:r>
            <a:r>
              <a:rPr lang="en-US" alt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444703" y="2926110"/>
            <a:ext cx="286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Modulus, mid-square,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multiplicative, Fibonacci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2425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Necessary properties of this mapping function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are: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2a.	Must be fast: 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2b.	The hash value must be </a:t>
            </a:r>
            <a:r>
              <a:rPr lang="en-US" altLang="en-US" i="1" dirty="0" smtClean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Given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and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, </a:t>
            </a:r>
            <a:r>
              <a:rPr lang="en-US" altLang="en-US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must always return the same value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2c.	If two objects are randomly chosen, there should be only a one-in-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	chance that they have the same value from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 to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</a:p>
        </p:txBody>
      </p:sp>
    </p:spTree>
    <p:extLst>
      <p:ext uri="{BB962C8B-B14F-4D97-AF65-F5344CB8AC3E}">
        <p14:creationId xmlns:p14="http://schemas.microsoft.com/office/powerpoint/2010/main" val="1722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Modulus operator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Easiest method:  return the value modulus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 smtClean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b="1" dirty="0" smtClean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 M ) {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    return n % M;</a:t>
            </a:r>
          </a:p>
          <a:p>
            <a:pPr lvl="1">
              <a:buFontTx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Unfortunately</a:t>
            </a:r>
            <a:r>
              <a:rPr lang="en-US" altLang="en-US" dirty="0">
                <a:latin typeface="Arial" charset="0"/>
                <a:cs typeface="Arial" charset="0"/>
              </a:rPr>
              <a:t>, calculating the </a:t>
            </a:r>
            <a:r>
              <a:rPr lang="en-US" altLang="en-US" dirty="0" smtClean="0">
                <a:latin typeface="Arial" charset="0"/>
                <a:cs typeface="Arial" charset="0"/>
              </a:rPr>
              <a:t>modulus </a:t>
            </a:r>
            <a:r>
              <a:rPr lang="en-US" altLang="en-US" dirty="0">
                <a:latin typeface="Arial" charset="0"/>
                <a:cs typeface="Arial" charset="0"/>
              </a:rPr>
              <a:t>(or remainder) is expensive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 smtClean="0">
                <a:latin typeface="Arial" charset="0"/>
                <a:cs typeface="Arial" charset="0"/>
              </a:rPr>
              <a:t>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, we can simplify the calculation by </a:t>
            </a:r>
            <a:r>
              <a:rPr lang="en-US" altLang="en-US" dirty="0">
                <a:latin typeface="Arial" charset="0"/>
                <a:cs typeface="Arial" charset="0"/>
              </a:rPr>
              <a:t>bitwise operations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left and right shift and bit-wise and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sz="1600" dirty="0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I want to calculate</a:t>
            </a:r>
          </a:p>
          <a:p>
            <a:pPr algn="ctr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7985325 % 100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modulo is a power of ten: 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 smtClean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 smtClean="0">
                <a:latin typeface="Arial" charset="0"/>
                <a:cs typeface="Arial" charset="0"/>
              </a:rPr>
              <a:t> decimal digits: 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25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Similarly,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7985325 % 10</a:t>
            </a:r>
            <a:r>
              <a:rPr lang="en-US" altLang="en-US" baseline="30000" dirty="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= 325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00000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25 </a:t>
            </a:r>
            <a:r>
              <a:rPr lang="en-US" altLang="en-US" dirty="0" smtClean="0">
                <a:latin typeface="Arial" charset="0"/>
                <a:cs typeface="Arial" charset="0"/>
              </a:rPr>
              <a:t>and </a:t>
            </a:r>
            <a:r>
              <a:rPr lang="en-US" altLang="en-US" dirty="0" smtClean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0000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325 </a:t>
            </a:r>
          </a:p>
        </p:txBody>
      </p:sp>
    </p:spTree>
    <p:extLst>
      <p:ext uri="{BB962C8B-B14F-4D97-AF65-F5344CB8AC3E}">
        <p14:creationId xmlns:p14="http://schemas.microsoft.com/office/powerpoint/2010/main" val="37697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% 10000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endParaRPr lang="en-US" altLang="en-US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modulo is a power of 2: 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smtClean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 this case, take the last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smtClean="0">
                <a:latin typeface="Arial" charset="0"/>
                <a:cs typeface="Arial" charset="0"/>
              </a:rPr>
              <a:t> bits: 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0101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Similarly,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% 1000000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== 100101</a:t>
            </a:r>
            <a:r>
              <a:rPr lang="en-US" altLang="en-US" smtClean="0">
                <a:latin typeface="Arial" charset="0"/>
                <a:cs typeface="Arial" charset="0"/>
              </a:rPr>
              <a:t>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00000000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0101 </a:t>
            </a:r>
            <a:r>
              <a:rPr lang="en-US" altLang="en-US" smtClean="0">
                <a:latin typeface="Arial" charset="0"/>
                <a:cs typeface="Arial" charset="0"/>
              </a:rPr>
              <a:t>and </a:t>
            </a:r>
            <a:r>
              <a:rPr lang="en-US" altLang="en-US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100101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To zero all but the last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bits, select the last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 bits using </a:t>
            </a:r>
            <a:r>
              <a:rPr lang="en-US" altLang="en-US" i="1" smtClean="0">
                <a:latin typeface="Arial" charset="0"/>
                <a:cs typeface="Arial" charset="0"/>
              </a:rPr>
              <a:t>bitwise and</a:t>
            </a:r>
            <a:r>
              <a:rPr lang="en-US" altLang="en-US" smtClean="0">
                <a:latin typeface="Arial" charset="0"/>
                <a:cs typeface="Arial" charset="0"/>
              </a:rPr>
              <a:t>:</a:t>
            </a:r>
          </a:p>
          <a:p>
            <a:pPr algn="ctr"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 </a:t>
            </a:r>
            <a:r>
              <a:rPr lang="en-CA" altLang="en-US" smtClean="0">
                <a:latin typeface="Arial" charset="0"/>
                <a:cs typeface="Arial" charset="0"/>
              </a:rPr>
              <a:t>→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11</a:t>
            </a:r>
            <a:r>
              <a:rPr lang="en-US" altLang="en-US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00</a:t>
            </a:r>
            <a:r>
              <a:rPr lang="en-US" altLang="en-US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</a:t>
            </a:r>
            <a:r>
              <a:rPr lang="en-US" altLang="en-US" sz="90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 </a:t>
            </a:r>
            <a:r>
              <a:rPr lang="en-CA" altLang="en-US" smtClean="0">
                <a:latin typeface="Arial" charset="0"/>
                <a:cs typeface="Arial" charset="0"/>
              </a:rPr>
              <a:t>→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00</a:t>
            </a:r>
            <a:r>
              <a:rPr lang="en-US" altLang="en-US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endParaRPr lang="en-US" altLang="en-US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Given </a:t>
            </a:r>
            <a:r>
              <a:rPr lang="en-CA" altLang="en-US" dirty="0">
                <a:latin typeface="Arial" charset="0"/>
                <a:cs typeface="Arial" charset="0"/>
              </a:rPr>
              <a:t>an error-condition </a:t>
            </a:r>
            <a:r>
              <a:rPr lang="en-CA" altLang="en-US" dirty="0" smtClean="0">
                <a:latin typeface="Arial" charset="0"/>
                <a:cs typeface="Arial" charset="0"/>
              </a:rPr>
              <a:t>identifier, e.g.,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id = </a:t>
            </a:r>
            <a:r>
              <a:rPr lang="en-CA" altLang="en-US" dirty="0" smtClean="0">
                <a:latin typeface="Consolas" pitchFamily="49" charset="0"/>
                <a:cs typeface="Consolas" pitchFamily="49" charset="0"/>
              </a:rPr>
              <a:t>198</a:t>
            </a:r>
            <a:r>
              <a:rPr lang="en-CA" altLang="en-US" dirty="0" smtClean="0">
                <a:latin typeface="Arial" charset="0"/>
                <a:cs typeface="Arial" charset="0"/>
              </a:rPr>
              <a:t>, how shall </a:t>
            </a:r>
            <a:r>
              <a:rPr lang="en-CA" altLang="en-US" dirty="0">
                <a:latin typeface="Arial" charset="0"/>
                <a:cs typeface="Arial" charset="0"/>
              </a:rPr>
              <a:t>we determine which of the 150 slots corresponds </a:t>
            </a:r>
            <a:r>
              <a:rPr lang="en-CA" altLang="en-US" dirty="0" smtClean="0">
                <a:latin typeface="Arial" charset="0"/>
                <a:cs typeface="Arial" charset="0"/>
              </a:rPr>
              <a:t>to it?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Binary search!</a:t>
            </a:r>
          </a:p>
          <a:p>
            <a:pPr marL="342900" lvl="1" indent="-342900">
              <a:buNone/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CA" altLang="en-US" sz="2000" dirty="0" smtClean="0">
                <a:latin typeface="Arial" charset="0"/>
                <a:cs typeface="Arial" charset="0"/>
              </a:rPr>
              <a:t>	Problems</a:t>
            </a:r>
            <a:endParaRPr lang="en-CA" altLang="en-US" sz="2000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This is slow: it would require approximately 7 comparisons per error condition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Slow to dynamically add new error conditions or remove defunct conditions</a:t>
            </a:r>
          </a:p>
        </p:txBody>
      </p:sp>
    </p:spTree>
    <p:extLst>
      <p:ext uri="{BB962C8B-B14F-4D97-AF65-F5344CB8AC3E}">
        <p14:creationId xmlns:p14="http://schemas.microsoft.com/office/powerpoint/2010/main" val="19439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Similarly, multiplying or dividing by powers of 10 is easy:</a:t>
            </a:r>
          </a:p>
          <a:p>
            <a:pPr algn="ctr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Consolas" pitchFamily="49" charset="0"/>
                <a:cs typeface="Arial" charset="0"/>
              </a:rPr>
              <a:t>7985325 * 100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multiplier is a power of ten: 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smtClean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 this case, add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smtClean="0">
                <a:latin typeface="Arial" charset="0"/>
                <a:cs typeface="Arial" charset="0"/>
              </a:rPr>
              <a:t> zeros: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798532500 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Similarly,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7985325 / 10</a:t>
            </a:r>
            <a:r>
              <a:rPr lang="en-US" altLang="en-US" baseline="30000" smtClean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= 7985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Just add the appropriate number of zeros or remove the appropriate number of digits</a:t>
            </a:r>
          </a:p>
        </p:txBody>
      </p:sp>
    </p:spTree>
    <p:extLst>
      <p:ext uri="{BB962C8B-B14F-4D97-AF65-F5344CB8AC3E}">
        <p14:creationId xmlns:p14="http://schemas.microsoft.com/office/powerpoint/2010/main" val="441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* 10000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endParaRPr lang="en-US" altLang="en-US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modulo is a power of 2: 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smtClean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 this case, add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smtClean="0">
                <a:latin typeface="Arial" charset="0"/>
                <a:cs typeface="Arial" charset="0"/>
              </a:rPr>
              <a:t> zeros: 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1000111001010000</a:t>
            </a:r>
            <a:endParaRPr lang="en-US" altLang="en-US" smtClean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Similarly,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/ 1000000</a:t>
            </a:r>
            <a:r>
              <a:rPr lang="en-US" altLang="en-US" baseline="-2500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smtClean="0">
                <a:latin typeface="Consolas" pitchFamily="49" charset="0"/>
                <a:cs typeface="Arial" charset="0"/>
              </a:rPr>
              <a:t> == 100011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This can be done mechanically by shifting the bits appropriately:</a:t>
            </a:r>
          </a:p>
          <a:p>
            <a:pPr algn="ctr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== 1000</a:t>
            </a:r>
            <a:r>
              <a:rPr lang="en-US" altLang="en-US" sz="9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0101</a:t>
            </a:r>
            <a:r>
              <a:rPr lang="en-US" altLang="en-US" sz="9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&gt;&gt; </a:t>
            </a:r>
            <a:r>
              <a:rPr lang="en-US" altLang="en-US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== 10</a:t>
            </a:r>
            <a:r>
              <a:rPr lang="en-US" altLang="en-US" sz="9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0011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Powers of 2 are now easy to calculate: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Consolas" pitchFamily="49" charset="0"/>
                <a:cs typeface="Arial" charset="0"/>
              </a:rPr>
              <a:t>			1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== 1</a:t>
            </a:r>
            <a:r>
              <a:rPr lang="en-US" altLang="en-US" sz="9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      // 2</a:t>
            </a:r>
            <a:r>
              <a:rPr lang="en-US" altLang="en-US" baseline="30000" dirty="0" smtClean="0">
                <a:latin typeface="Consolas" pitchFamily="49" charset="0"/>
                <a:cs typeface="Arial" charset="0"/>
              </a:rPr>
              <a:t>4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= 16</a:t>
            </a:r>
            <a:endParaRPr lang="en-US" altLang="en-US" baseline="-25000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1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 smtClean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== 100</a:t>
            </a:r>
            <a:r>
              <a:rPr lang="en-US" altLang="en-US" sz="900" dirty="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 smtClean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    // 2</a:t>
            </a:r>
            <a:r>
              <a:rPr lang="en-US" altLang="en-US" baseline="30000" dirty="0" smtClean="0">
                <a:latin typeface="Consolas" pitchFamily="49" charset="0"/>
                <a:cs typeface="Arial" charset="0"/>
              </a:rPr>
              <a:t>6</a:t>
            </a:r>
            <a:r>
              <a:rPr lang="en-US" altLang="en-US" dirty="0" smtClean="0">
                <a:latin typeface="Consolas" pitchFamily="49" charset="0"/>
                <a:cs typeface="Arial" charset="0"/>
              </a:rPr>
              <a:t> = 64</a:t>
            </a:r>
          </a:p>
          <a:p>
            <a:pPr algn="ctr">
              <a:buFont typeface="Arial" charset="0"/>
              <a:buNone/>
            </a:pP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Modulo a power of two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implementation using the modulus/remainder operator:</a:t>
            </a:r>
          </a:p>
          <a:p>
            <a:pPr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800" smtClean="0">
                <a:latin typeface="Consolas" pitchFamily="49" charset="0"/>
                <a:cs typeface="Arial" charset="0"/>
              </a:rPr>
              <a:t>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nsolas" pitchFamily="49" charset="0"/>
                <a:cs typeface="Arial" charset="0"/>
              </a:rPr>
              <a:t>		    return n &amp; ((1 &lt;&lt; m) – 1);</a:t>
            </a:r>
          </a:p>
          <a:p>
            <a:pPr>
              <a:buFontTx/>
              <a:buNone/>
            </a:pPr>
            <a:r>
              <a:rPr lang="en-US" altLang="en-US" sz="180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2868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Suppose that the hash function </a:t>
            </a:r>
            <a:r>
              <a:rPr lang="en-US" altLang="en-US" i="1" dirty="0" smtClean="0">
                <a:latin typeface="Arial" charset="0"/>
                <a:cs typeface="Arial" charset="0"/>
              </a:rPr>
              <a:t>h</a:t>
            </a:r>
            <a:r>
              <a:rPr lang="en-US" altLang="en-US" dirty="0" smtClean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An even number modulo a power of two is still even</a:t>
            </a:r>
          </a:p>
          <a:p>
            <a:pPr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Example:  memory allocations are multiples of word size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On a 64-bit computer, addresses returned by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 smtClean="0">
                <a:latin typeface="Arial" charset="0"/>
                <a:cs typeface="Arial" charset="0"/>
              </a:rPr>
              <a:t> will be multiples of 8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probability that </a:t>
            </a:r>
            <a:r>
              <a:rPr lang="en-C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) =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r>
              <a:rPr lang="en-US" altLang="en-US" dirty="0" smtClean="0">
                <a:latin typeface="Arial" charset="0"/>
                <a:cs typeface="Arial" charset="0"/>
              </a:rPr>
              <a:t> is one in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This is not one in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Modulo a </a:t>
            </a:r>
            <a:r>
              <a:rPr lang="en-US" altLang="en-US" dirty="0">
                <a:latin typeface="Arial" charset="0"/>
                <a:cs typeface="Arial" charset="0"/>
              </a:rPr>
              <a:t>power of two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need to obfuscate the bits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most common method to obfuscate bits is multiplication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Consider how one bit can affect an entire range of numbers in the result: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                × </a:t>
            </a:r>
            <a:r>
              <a:rPr lang="en-US" altLang="en-US" u="sng" dirty="0" smtClean="0">
                <a:latin typeface="Arial" charset="0"/>
                <a:cs typeface="Arial" charset="0"/>
              </a:rPr>
              <a:t>11010011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                 10100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           10100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       10100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 smtClean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+ </a:t>
            </a:r>
            <a:r>
              <a:rPr lang="en-US" altLang="en-US" u="sng" dirty="0" smtClean="0">
                <a:latin typeface="Arial" charset="0"/>
                <a:cs typeface="Arial" charset="0"/>
              </a:rPr>
              <a:t>  10100</a:t>
            </a:r>
            <a:r>
              <a:rPr lang="en-US" altLang="en-US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u="sng" dirty="0" smtClean="0">
                <a:latin typeface="Arial" charset="0"/>
                <a:cs typeface="Arial" charset="0"/>
              </a:rPr>
              <a:t>11              </a:t>
            </a:r>
            <a:r>
              <a:rPr lang="en-US" altLang="en-US" u="sng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en-US" altLang="en-US" u="sng" dirty="0" smtClean="0">
                <a:latin typeface="Arial" charset="0"/>
                <a:cs typeface="Arial" charset="0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          100010</a:t>
            </a:r>
            <a:r>
              <a:rPr lang="en-US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11101001</a:t>
            </a:r>
            <a:r>
              <a:rPr lang="en-US" altLang="en-US" dirty="0" smtClean="0">
                <a:latin typeface="Arial" charset="0"/>
                <a:cs typeface="Arial" charset="0"/>
              </a:rPr>
              <a:t>01</a:t>
            </a:r>
          </a:p>
          <a:p>
            <a:pPr lvl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143500" y="4214813"/>
            <a:ext cx="3146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The </a:t>
            </a:r>
            <a:r>
              <a:rPr lang="en-CA" altLang="en-US" i="1" dirty="0"/>
              <a:t>avalanche</a:t>
            </a:r>
            <a:r>
              <a:rPr lang="en-CA" altLang="en-US" dirty="0"/>
              <a:t> effect:  </a:t>
            </a:r>
            <a:r>
              <a:rPr lang="en-CA" altLang="en-US" dirty="0" smtClean="0"/>
              <a:t>changing </a:t>
            </a:r>
            <a:r>
              <a:rPr lang="en-CA" altLang="en-US" dirty="0"/>
              <a:t>one bits has the potential of affecting all bits in the result:</a:t>
            </a:r>
          </a:p>
          <a:p>
            <a:pPr eaLnBrk="1" hangingPunct="1"/>
            <a:r>
              <a:rPr lang="en-US" altLang="en-US" dirty="0"/>
              <a:t>10100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11 × 11010011</a:t>
            </a:r>
          </a:p>
          <a:p>
            <a:pPr eaLnBrk="1" hangingPunct="1"/>
            <a:r>
              <a:rPr lang="en-CA" altLang="en-US" dirty="0"/>
              <a:t>    = 100001</a:t>
            </a:r>
            <a:r>
              <a:rPr lang="en-CA" altLang="en-US" dirty="0">
                <a:solidFill>
                  <a:srgbClr val="FF0000"/>
                </a:solidFill>
              </a:rPr>
              <a:t>10010110</a:t>
            </a:r>
            <a:r>
              <a:rPr lang="en-CA" alt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436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Multiplying by a fixed constant is a reasonable method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Take the middle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bits of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	</a:t>
            </a:r>
            <a:r>
              <a:rPr lang="en-US" altLang="en-US" sz="1800" dirty="0" smtClean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 smtClean="0">
                <a:latin typeface="Consolas" pitchFamily="49" charset="0"/>
                <a:cs typeface="Arial" charset="0"/>
              </a:rPr>
              <a:t> const C = 581869333;  // some number</a:t>
            </a:r>
          </a:p>
          <a:p>
            <a:pPr>
              <a:buFontTx/>
              <a:buNone/>
            </a:pPr>
            <a:endParaRPr lang="en-US" altLang="en-US" sz="1800" dirty="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 smtClean="0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 smtClean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 smtClean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 smtClean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8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 smtClean="0">
                <a:latin typeface="Consolas" pitchFamily="49" charset="0"/>
                <a:cs typeface="Arial" charset="0"/>
              </a:rPr>
              <a:t> shift = (32 – m)/2;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910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Suppose that the value </a:t>
            </a:r>
            <a:r>
              <a:rPr lang="en-US" altLang="en-US" i="1" smtClean="0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mtClean="0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= 1024</a:t>
            </a:r>
            <a:r>
              <a:rPr lang="en-US" altLang="en-US" smtClean="0">
                <a:latin typeface="Arial" charset="0"/>
                <a:cs typeface="Arial" charset="0"/>
              </a:rPr>
              <a:t>) and </a:t>
            </a:r>
            <a:r>
              <a:rPr lang="en-US" altLang="en-US" i="1" smtClean="0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mtClean="0">
                <a:latin typeface="Times" pitchFamily="18" charset="0"/>
                <a:cs typeface="Times" pitchFamily="18" charset="0"/>
              </a:rPr>
              <a:t> = 42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916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First calculate the shift</a:t>
            </a:r>
            <a:endParaRPr lang="en-US" altLang="en-US" smtClean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b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5048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Calculate </a:t>
            </a:r>
            <a:r>
              <a:rPr lang="en-US" altLang="en-US" i="1" smtClean="0">
                <a:latin typeface="Times" pitchFamily="18" charset="0"/>
                <a:cs typeface="Times" pitchFamily="18" charset="0"/>
              </a:rPr>
              <a:t>Cn</a:t>
            </a:r>
            <a:endParaRPr lang="en-US" altLang="en-US" smtClean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((</a:t>
            </a:r>
            <a:r>
              <a:rPr lang="en-US" altLang="en-US" sz="1600" b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C*n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) &gt;&gt; shift) &amp; ((1 &lt;&lt; m) – 1);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5604" name="Picture 2" descr="C:\Users\dwharder\Desktop\v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1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5606" name="TextBox 1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40735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A better solution: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Create an array of size </a:t>
            </a:r>
            <a:r>
              <a:rPr lang="en-CA" altLang="en-US" dirty="0">
                <a:latin typeface="Arial" charset="0"/>
                <a:cs typeface="Arial" charset="0"/>
              </a:rPr>
              <a:t>65536</a:t>
            </a:r>
            <a:endParaRPr lang="en-CA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Assign those entries corresponding to valid error conditions</a:t>
            </a:r>
          </a:p>
          <a:p>
            <a:pPr lvl="1"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Problem: additional memory usage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339752" y="2708920"/>
            <a:ext cx="423535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[65536])();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   for (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65536; 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++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nullptr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[3] 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= a;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[8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] = b;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[3]();</a:t>
            </a:r>
            <a:endParaRPr lang="en-CA" altLang="en-US" sz="1400" dirty="0">
              <a:latin typeface="Consolas" pitchFamily="49" charset="0"/>
              <a:cs typeface="Consolas" pitchFamily="49" charset="0"/>
            </a:endParaRP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 smtClean="0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 smtClean="0">
                <a:latin typeface="Consolas" pitchFamily="49" charset="0"/>
                <a:cs typeface="Consolas" pitchFamily="49" charset="0"/>
              </a:rPr>
              <a:t>[8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Right shift this value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en-US" smtClean="0">
                <a:latin typeface="Arial" charset="0"/>
                <a:cs typeface="Arial" charset="0"/>
              </a:rPr>
              <a:t>bits—equivalent to dividing by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&amp; ((1 &lt;&lt; m) – 1);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6628" name="Picture 3" descr="C:\Users\dwharder\Desktop\v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7828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Left shift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mtClean="0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 smtClean="0">
                <a:latin typeface="Arial" charset="0"/>
                <a:cs typeface="Arial" charset="0"/>
              </a:rPr>
              <a:t>bits yielding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&amp; (</a:t>
            </a:r>
            <a:r>
              <a:rPr lang="en-US" altLang="en-US" sz="1600" b="1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(1 &lt;&lt; m)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 – 1);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8676" name="Picture 5" descr="C:\Users\dwharder\Desktop\vx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C:\Users\dwharder\Desktop\x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1650"/>
            <a:ext cx="27368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37055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Subtracting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 yields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= 10 </a:t>
            </a:r>
            <a:r>
              <a:rPr lang="en-US" altLang="en-US" smtClean="0">
                <a:latin typeface="Arial" charset="0"/>
                <a:cs typeface="Arial" charset="0"/>
              </a:rPr>
              <a:t>ones</a:t>
            </a:r>
            <a:endParaRPr lang="en-US" altLang="en-US" smtClean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&amp; </a:t>
            </a:r>
            <a:r>
              <a:rPr lang="en-US" altLang="en-US" sz="1600" b="1" smtClean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((1 &lt;&lt; m) – 1)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9700" name="Picture 6" descr="C:\Users\dwharder\Desktop\v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18570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Taken the bitwise to clear all but the last 10 bits</a:t>
            </a:r>
            <a:endParaRPr lang="en-US" altLang="en-US" smtClean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 smtClean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((C*n) &gt;&gt; shift) &amp; ((1 &lt;&lt; m) – 1)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0724" name="Picture 7" descr="C:\Users\dwharder\Desktop\vx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</p:spTree>
    <p:extLst>
      <p:ext uri="{BB962C8B-B14F-4D97-AF65-F5344CB8AC3E}">
        <p14:creationId xmlns:p14="http://schemas.microsoft.com/office/powerpoint/2010/main" val="29825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multiplicative method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have extracted the middle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en-US" smtClean="0">
                <a:latin typeface="Arial" charset="0"/>
                <a:cs typeface="Arial" charset="0"/>
              </a:rPr>
              <a:t> bits—a number in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0, …, 1023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1748" name="Picture 8" descr="C:\Users\dwharder\Desktop\vx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372200" y="5333146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 dirty="0" err="1" smtClean="0">
                <a:latin typeface="Times" pitchFamily="18" charset="0"/>
                <a:cs typeface="Times" pitchFamily="18" charset="0"/>
              </a:rPr>
              <a:t>h</a:t>
            </a:r>
            <a:r>
              <a:rPr lang="en-US" altLang="en-US" sz="2000" i="1" baseline="-25000" dirty="0" err="1" smtClean="0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 dirty="0" smtClean="0">
                <a:latin typeface="Times" pitchFamily="18" charset="0"/>
                <a:cs typeface="Times" pitchFamily="18" charset="0"/>
              </a:rPr>
              <a:t>(42) </a:t>
            </a:r>
            <a:r>
              <a:rPr lang="en-US" altLang="en-US" sz="2000" dirty="0">
                <a:latin typeface="Times" pitchFamily="18" charset="0"/>
                <a:cs typeface="Times" pitchFamily="18" charset="0"/>
              </a:rPr>
              <a:t>= </a:t>
            </a:r>
            <a:r>
              <a:rPr lang="en-US" altLang="en-US" sz="2000" dirty="0" smtClean="0">
                <a:latin typeface="Times" pitchFamily="18" charset="0"/>
                <a:cs typeface="Times" pitchFamily="18" charset="0"/>
              </a:rPr>
              <a:t>195</a:t>
            </a:r>
            <a:endParaRPr lang="en-US" altLang="en-US" sz="200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Dealing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with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444703" y="2926110"/>
            <a:ext cx="2868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Modulus, mid-square,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multiplicative, Fibonacci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2562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Chained hash </a:t>
            </a:r>
            <a:r>
              <a:rPr lang="en-US" altLang="en-US" dirty="0" smtClean="0">
                <a:latin typeface="Arial" charset="0"/>
                <a:cs typeface="Arial" charset="0"/>
              </a:rPr>
              <a:t>table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Associating each bin with a linked list.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For any object assigned to the bin by the hash function, finding, inserting, and erasing the object is done on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2553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As an example, let’s store hostnames and allow a fast look-up of the corresponding IP address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We will choose the bin based on the host name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Associated with the name will be the IP address</a:t>
            </a:r>
          </a:p>
          <a:p>
            <a:pPr lvl="1"/>
            <a:r>
              <a:rPr lang="en-US" altLang="en-US" i="1" smtClean="0">
                <a:latin typeface="Arial" charset="0"/>
                <a:cs typeface="Arial" charset="0"/>
              </a:rPr>
              <a:t>E</a:t>
            </a:r>
            <a:r>
              <a:rPr lang="en-US" altLang="en-US" smtClean="0">
                <a:latin typeface="Arial" charset="0"/>
                <a:cs typeface="Arial" charset="0"/>
              </a:rPr>
              <a:t>.</a:t>
            </a:r>
            <a:r>
              <a:rPr lang="en-US" altLang="en-US" i="1" smtClean="0">
                <a:latin typeface="Arial" charset="0"/>
                <a:cs typeface="Arial" charset="0"/>
              </a:rPr>
              <a:t>g</a:t>
            </a:r>
            <a:r>
              <a:rPr lang="en-US" altLang="en-US" smtClean="0">
                <a:latin typeface="Arial" charset="0"/>
                <a:cs typeface="Arial" charset="0"/>
              </a:rPr>
              <a:t>.,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 smtClean="0">
                <a:latin typeface="Arial" charset="0"/>
                <a:cs typeface="Arial" charset="0"/>
              </a:rPr>
              <a:t> 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the hash value of a string is the last 3 bits of the first character in the host name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hash of </a:t>
            </a:r>
            <a:r>
              <a:rPr lang="en-CA" altLang="en-US" dirty="0" smtClean="0">
                <a:latin typeface="Consolas" pitchFamily="49" charset="0"/>
                <a:cs typeface="Arial" charset="0"/>
              </a:rPr>
              <a:t>"optimal"</a:t>
            </a:r>
            <a:r>
              <a:rPr lang="en-US" altLang="en-US" dirty="0" smtClean="0">
                <a:latin typeface="Arial" charset="0"/>
                <a:cs typeface="Arial" charset="0"/>
              </a:rPr>
              <a:t> is based on </a:t>
            </a:r>
            <a:r>
              <a:rPr lang="en-CA" altLang="en-US" dirty="0" smtClean="0">
                <a:latin typeface="Consolas" pitchFamily="49" charset="0"/>
                <a:cs typeface="Arial" charset="0"/>
              </a:rPr>
              <a:t>"o“</a:t>
            </a: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a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n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b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o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c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p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d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q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e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r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f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s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g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t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h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u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v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j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w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k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x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l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y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m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z   </a:t>
            </a:r>
            <a:r>
              <a:rPr lang="en-US" altLang="en-US" sz="1600" dirty="0" smtClean="0">
                <a:latin typeface="Consolas" pitchFamily="49" charset="0"/>
                <a:cs typeface="Arial" charset="0"/>
              </a:rPr>
              <a:t>01111</a:t>
            </a:r>
            <a:r>
              <a:rPr lang="en-US" altLang="en-US" sz="16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Examples: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	Suppose we want to associate IP addresses and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 	any corresponding domain names</a:t>
            </a:r>
          </a:p>
          <a:p>
            <a:pPr eaLnBrk="1" hangingPunct="1"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Recall that a 32-bit IP address are often written as four byte values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from 0 to 255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Consider </a:t>
            </a:r>
            <a:r>
              <a:rPr lang="en-US" altLang="en-US" dirty="0" smtClean="0">
                <a:latin typeface="Arial" charset="0"/>
                <a:cs typeface="Arial" charset="0"/>
              </a:rPr>
              <a:t>10000001 01100001 00001010 10110011</a:t>
            </a:r>
            <a:r>
              <a:rPr lang="en-US" altLang="en-US" baseline="-25000" dirty="0" smtClean="0">
                <a:latin typeface="Arial" charset="0"/>
                <a:cs typeface="Arial" charset="0"/>
              </a:rPr>
              <a:t>2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This can be written as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129.97.10.179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We use domain names because IP addresses are not human readable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Our hash function is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smtClean="0"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smtClean="0">
                <a:latin typeface="Courier New" pitchFamily="49" charset="0"/>
                <a:cs typeface="Arial" charset="0"/>
              </a:rPr>
              <a:t>		        </a:t>
            </a:r>
            <a:r>
              <a:rPr lang="en-US" altLang="en-US" sz="1600" smtClean="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          // the empty string "" is hashed to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          if str.length() == 0 )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            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      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smtClean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          return str[0] &amp;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smtClean="0">
                <a:latin typeface="Consolas" pitchFamily="49" charset="0"/>
                <a:cs typeface="Arial" charset="0"/>
              </a:rPr>
              <a:t>		        }</a:t>
            </a:r>
          </a:p>
        </p:txBody>
      </p:sp>
    </p:spTree>
    <p:extLst>
      <p:ext uri="{BB962C8B-B14F-4D97-AF65-F5344CB8AC3E}">
        <p14:creationId xmlns:p14="http://schemas.microsoft.com/office/powerpoint/2010/main" val="3081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2" descr="C:\Users\dwharder\Desktop\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Starting with an array of 8 empty linked lists</a:t>
            </a:r>
          </a:p>
        </p:txBody>
      </p:sp>
    </p:spTree>
    <p:extLst>
      <p:ext uri="{BB962C8B-B14F-4D97-AF65-F5344CB8AC3E}">
        <p14:creationId xmlns:p14="http://schemas.microsoft.com/office/powerpoint/2010/main" val="7873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The pair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 smtClean="0">
                <a:latin typeface="Arial" charset="0"/>
                <a:cs typeface="Arial" charset="0"/>
              </a:rPr>
              <a:t> is entered into bin </a:t>
            </a:r>
            <a:r>
              <a:rPr lang="en-US" altLang="en-US" smtClean="0">
                <a:latin typeface="Consolas" pitchFamily="49" charset="0"/>
                <a:cs typeface="Arial" charset="0"/>
              </a:rPr>
              <a:t>01101</a:t>
            </a:r>
            <a:r>
              <a:rPr lang="en-US" altLang="en-US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CA" altLang="en-US" smtClean="0">
                <a:latin typeface="Arial" charset="0"/>
                <a:cs typeface="Arial" charset="0"/>
              </a:rPr>
              <a:t> = 7</a:t>
            </a:r>
          </a:p>
        </p:txBody>
      </p:sp>
      <p:pic>
        <p:nvPicPr>
          <p:cNvPr id="19460" name="Picture 23" descr="C:\Users\dwharder\Desktop\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1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Similarly, as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"c"</a:t>
            </a:r>
            <a:r>
              <a:rPr lang="en-CA" altLang="en-US" smtClean="0">
                <a:latin typeface="Arial" charset="0"/>
                <a:cs typeface="Arial" charset="0"/>
              </a:rPr>
              <a:t> hashes to 3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The pair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("cheetah", 129.97.94.45)</a:t>
            </a:r>
            <a:r>
              <a:rPr lang="en-CA" altLang="en-US" smtClean="0">
                <a:latin typeface="Arial" charset="0"/>
                <a:cs typeface="Arial" charset="0"/>
              </a:rPr>
              <a:t> is entered into bin 3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0484" name="Picture 16" descr="C:\Users\dwharder\Desktop\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1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The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"w"</a:t>
            </a:r>
            <a:r>
              <a:rPr lang="en-CA" altLang="en-US" smtClean="0">
                <a:latin typeface="Arial" charset="0"/>
                <a:cs typeface="Arial" charset="0"/>
              </a:rPr>
              <a:t> in Wellington also hashes to 7</a:t>
            </a:r>
          </a:p>
          <a:p>
            <a:pPr lvl="1"/>
            <a:r>
              <a:rPr lang="en-CA" altLang="en-US" smtClean="0">
                <a:latin typeface="Consolas" pitchFamily="49" charset="0"/>
                <a:cs typeface="Arial" charset="0"/>
              </a:rPr>
              <a:t>("wellington", 129.97.94.42)</a:t>
            </a:r>
            <a:r>
              <a:rPr lang="en-CA" altLang="en-US" smtClean="0">
                <a:latin typeface="Arial" charset="0"/>
                <a:cs typeface="Arial" charset="0"/>
              </a:rPr>
              <a:t> is entered into bin 7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1508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Why did I use </a:t>
            </a:r>
            <a:r>
              <a:rPr lang="en-CA" altLang="en-US" dirty="0" err="1" smtClean="0">
                <a:latin typeface="Consolas" pitchFamily="49" charset="0"/>
                <a:cs typeface="Arial" charset="0"/>
              </a:rPr>
              <a:t>push_front</a:t>
            </a:r>
            <a:r>
              <a:rPr lang="en-CA" altLang="en-US" dirty="0" smtClean="0">
                <a:latin typeface="Arial" charset="0"/>
                <a:cs typeface="Arial" charset="0"/>
              </a:rPr>
              <a:t> from the linked list?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A good heuristic is</a:t>
            </a:r>
          </a:p>
          <a:p>
            <a:pPr lvl="1">
              <a:buFont typeface="Arial" charset="0"/>
              <a:buNone/>
            </a:pPr>
            <a:r>
              <a:rPr lang="en-CA" altLang="en-US" sz="1600" dirty="0" smtClean="0">
                <a:latin typeface="Arial" charset="0"/>
                <a:cs typeface="Arial" charset="0"/>
              </a:rPr>
              <a:t>   			“unless you know otherwise, data which has been</a:t>
            </a:r>
          </a:p>
          <a:p>
            <a:pPr lvl="1">
              <a:buFont typeface="Arial" charset="0"/>
              <a:buNone/>
            </a:pPr>
            <a:r>
              <a:rPr lang="en-CA" altLang="en-US" sz="1600" dirty="0" smtClean="0">
                <a:latin typeface="Arial" charset="0"/>
                <a:cs typeface="Arial" charset="0"/>
              </a:rPr>
              <a:t>    			 accessed recently will be accessed again in the near future”</a:t>
            </a:r>
          </a:p>
          <a:p>
            <a:pPr lvl="3"/>
            <a:r>
              <a:rPr lang="en-CA" altLang="en-US" sz="2000" dirty="0" smtClean="0">
                <a:latin typeface="Arial" charset="0"/>
                <a:cs typeface="Arial" charset="0"/>
              </a:rPr>
              <a:t>It is easiest to access data at the front of a linked list</a:t>
            </a:r>
          </a:p>
          <a:p>
            <a:pPr>
              <a:buFont typeface="Arial" charset="0"/>
              <a:buNone/>
            </a:pP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711700" y="4429125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Heuristics include rules of thumb,</a:t>
            </a:r>
            <a:br>
              <a:rPr lang="en-CA" altLang="en-US" dirty="0"/>
            </a:br>
            <a:r>
              <a:rPr lang="en-CA" altLang="en-US" dirty="0"/>
              <a:t>educated guesses, and intuition</a:t>
            </a:r>
          </a:p>
        </p:txBody>
      </p:sp>
    </p:spTree>
    <p:extLst>
      <p:ext uri="{BB962C8B-B14F-4D97-AF65-F5344CB8AC3E}">
        <p14:creationId xmlns:p14="http://schemas.microsoft.com/office/powerpoint/2010/main" val="14394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Similarly we can insert the host names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"augustin"</a:t>
            </a:r>
            <a:r>
              <a:rPr lang="en-CA" altLang="en-US" smtClean="0">
                <a:latin typeface="Arial" charset="0"/>
                <a:cs typeface="Arial" charset="0"/>
              </a:rPr>
              <a:t> and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"lowpower"</a:t>
            </a:r>
            <a:endParaRPr lang="en-CA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3556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If we now wanted the IP address for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"optimal"</a:t>
            </a:r>
            <a:r>
              <a:rPr lang="en-CA" altLang="en-US" smtClean="0">
                <a:latin typeface="Arial" charset="0"/>
                <a:cs typeface="Arial" charset="0"/>
              </a:rPr>
              <a:t>, we would simply hash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"optimal"</a:t>
            </a:r>
            <a:r>
              <a:rPr lang="en-CA" altLang="en-US" smtClean="0">
                <a:latin typeface="Arial" charset="0"/>
                <a:cs typeface="Arial" charset="0"/>
              </a:rPr>
              <a:t> to 7, walk through the linked list, and access 129.97.94.57 when we access the node containing the relevant string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4580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Similarly, </a:t>
            </a:r>
            <a:r>
              <a:rPr lang="en-CA" altLang="en-US" dirty="0" smtClean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 smtClean="0">
                <a:latin typeface="Consolas" pitchFamily="49" charset="0"/>
                <a:cs typeface="Arial" charset="0"/>
              </a:rPr>
              <a:t>ashok</a:t>
            </a:r>
            <a:r>
              <a:rPr lang="en-CA" altLang="en-US" dirty="0" smtClean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smtClean="0">
                <a:latin typeface="Arial" charset="0"/>
                <a:cs typeface="Arial" charset="0"/>
              </a:rPr>
              <a:t> and </a:t>
            </a:r>
            <a:r>
              <a:rPr lang="en-CA" altLang="en-US" dirty="0" smtClean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 smtClean="0">
                <a:latin typeface="Consolas" pitchFamily="49" charset="0"/>
                <a:cs typeface="Arial" charset="0"/>
              </a:rPr>
              <a:t>vlach</a:t>
            </a:r>
            <a:r>
              <a:rPr lang="en-CA" altLang="en-US" dirty="0" smtClean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smtClean="0">
                <a:latin typeface="Arial" charset="0"/>
                <a:cs typeface="Arial" charset="0"/>
              </a:rPr>
              <a:t> are entered into bin 1 and 6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25604" name="Picture 19" descr="C:\Users\dwharder\Desktop\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9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Inserting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"ims"</a:t>
            </a:r>
            <a:r>
              <a:rPr lang="en-CA" altLang="en-US" smtClean="0">
                <a:latin typeface="Arial" charset="0"/>
                <a:cs typeface="Arial" charset="0"/>
              </a:rPr>
              <a:t>,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"jab"</a:t>
            </a:r>
            <a:r>
              <a:rPr lang="en-CA" altLang="en-US" smtClean="0">
                <a:latin typeface="Arial" charset="0"/>
                <a:cs typeface="Arial" charset="0"/>
              </a:rPr>
              <a:t>, and </a:t>
            </a:r>
            <a:r>
              <a:rPr lang="en-CA" altLang="en-US" smtClean="0">
                <a:latin typeface="Consolas" pitchFamily="49" charset="0"/>
                <a:cs typeface="Arial" charset="0"/>
              </a:rPr>
              <a:t>"cad"</a:t>
            </a:r>
            <a:r>
              <a:rPr lang="en-CA" altLang="en-US" smtClean="0">
                <a:latin typeface="Arial" charset="0"/>
                <a:cs typeface="Arial" charset="0"/>
              </a:rPr>
              <a:t> doesn’t even out the bins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6628" name="Picture 20" descr="C:\Users\dwharder\Desktop\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Given an IP address, sometimes we wanted to </a:t>
            </a:r>
            <a:r>
              <a:rPr lang="en-US" altLang="en-US" sz="2000" i="1" dirty="0" smtClean="0"/>
              <a:t>quickly</a:t>
            </a:r>
            <a:r>
              <a:rPr lang="en-US" altLang="en-US" sz="2000" dirty="0" smtClean="0"/>
              <a:t> find any associated domain name</a:t>
            </a:r>
            <a:r>
              <a:rPr lang="en-US" altLang="en-US" sz="2000" dirty="0"/>
              <a:t>.</a:t>
            </a:r>
            <a:endParaRPr lang="en-US" alt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We could create an array of size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4,294,967,296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 smtClean="0"/>
              <a:t>	For example, the IP </a:t>
            </a:r>
            <a:r>
              <a:rPr lang="en-US" altLang="en-US" sz="2000" dirty="0"/>
              <a:t>address of shanghaitech.edu.cn </a:t>
            </a:r>
            <a:r>
              <a:rPr lang="en-US" altLang="en-US" sz="2000" dirty="0" smtClean="0"/>
              <a:t>is </a:t>
            </a:r>
            <a:r>
              <a:rPr lang="nb-NO" sz="2000" dirty="0"/>
              <a:t>10.15.42.202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 smtClean="0"/>
              <a:t>As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 + 42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CA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CA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s-IS" sz="2000" dirty="0"/>
              <a:t>168766154</a:t>
            </a:r>
            <a:r>
              <a:rPr lang="en-US" altLang="en-US" sz="2000" dirty="0" smtClean="0"/>
              <a:t>, it follows that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	</a:t>
            </a:r>
            <a:r>
              <a:rPr lang="en-US" alt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s-IS" sz="2000" dirty="0"/>
              <a:t>168766154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"shanghaitech.edu.cn";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48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Indeed, after 21 insertions, the linked lists are becoming rather long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We were looking for </a:t>
            </a:r>
            <a:r>
              <a:rPr lang="en-US" altLang="en-US" b="1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smtClean="0">
                <a:latin typeface="Arial" charset="0"/>
                <a:cs typeface="Arial" charset="0"/>
              </a:rPr>
              <a:t> access time, but accessing something in a linked list with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objects is </a:t>
            </a:r>
            <a:r>
              <a:rPr lang="en-US" altLang="en-US" b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  <p:pic>
        <p:nvPicPr>
          <p:cNvPr id="27652" name="Picture 5" descr="C:\Users\dwharder\Desktop\k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To describe the length of the linked lists, we define the </a:t>
            </a:r>
            <a:r>
              <a:rPr lang="en-US" altLang="en-US" i="1" smtClean="0">
                <a:latin typeface="Arial" charset="0"/>
                <a:cs typeface="Arial" charset="0"/>
              </a:rPr>
              <a:t>load factor </a:t>
            </a:r>
            <a:r>
              <a:rPr lang="en-US" altLang="en-US" smtClean="0">
                <a:latin typeface="Arial" charset="0"/>
                <a:cs typeface="Arial" charset="0"/>
              </a:rPr>
              <a:t>of the hash table: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This is the average number of objects per bin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This assumes an even distribution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Right now, the load factor is </a:t>
            </a:r>
            <a:r>
              <a:rPr lang="en-US" altLang="en-US" smtClean="0">
                <a:latin typeface="Symbol" pitchFamily="18" charset="2"/>
                <a:cs typeface="Arial" charset="0"/>
              </a:rPr>
              <a:t>l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= 21/8 = 2.625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average bin has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2.625</a:t>
            </a:r>
            <a:r>
              <a:rPr lang="en-US" altLang="en-US" smtClean="0">
                <a:latin typeface="Arial" charset="0"/>
                <a:cs typeface="Arial" charset="0"/>
              </a:rPr>
              <a:t> objects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51275" y="2276475"/>
          <a:ext cx="990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990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If the load factor becomes too large, access times will start to increase: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most obvious solution is to double the size of the hash table and re-insert every object (</a:t>
            </a:r>
            <a:r>
              <a:rPr lang="en-US" altLang="en-US" i="1" dirty="0" smtClean="0">
                <a:latin typeface="Arial" charset="0"/>
                <a:cs typeface="Arial" charset="0"/>
              </a:rPr>
              <a:t>rehashing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example, suppose we take the last four bits as the hash function after doubling the hash table size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load factor is now </a:t>
            </a:r>
            <a:r>
              <a:rPr lang="en-US" altLang="en-US" smtClean="0">
                <a:latin typeface="Symbol" pitchFamily="18" charset="2"/>
                <a:cs typeface="Arial" charset="0"/>
              </a:rPr>
              <a:t>l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= 1.3125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Unfortunately, the distribution hasn’t improved much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17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There is significant </a:t>
            </a:r>
            <a:r>
              <a:rPr lang="en-US" altLang="en-US" i="1" smtClean="0">
                <a:latin typeface="Arial" charset="0"/>
                <a:cs typeface="Arial" charset="0"/>
              </a:rPr>
              <a:t>clustering</a:t>
            </a:r>
            <a:r>
              <a:rPr lang="en-US" altLang="en-US" smtClean="0">
                <a:latin typeface="Arial" charset="0"/>
                <a:cs typeface="Arial" charset="0"/>
              </a:rPr>
              <a:t> in bins 2 and 3 due to the choice of host names</a:t>
            </a:r>
          </a:p>
        </p:txBody>
      </p:sp>
      <p:pic>
        <p:nvPicPr>
          <p:cNvPr id="30724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choose a very poor hash function: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looked at the first letter of the host name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Unfortunately, all these are also actual host names:</a:t>
            </a: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Consolas" pitchFamily="49" charset="0"/>
                <a:cs typeface="Arial" charset="0"/>
              </a:rPr>
              <a:t>		ultra7 ultra8 ultra9 ultra10 ultra11</a:t>
            </a: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Consolas" pitchFamily="49" charset="0"/>
                <a:cs typeface="Arial" charset="0"/>
              </a:rPr>
              <a:t>		ultra12 ultra13 ultra14 ultra15 ultra16 ultra17</a:t>
            </a:r>
            <a:endParaRPr lang="en-US" altLang="en-US" dirty="0" smtClean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Consolas" pitchFamily="49" charset="0"/>
                <a:cs typeface="Arial" charset="0"/>
              </a:rPr>
              <a:t>		blade1 blade2 blade3 blade4 blade5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This will cause clustering in bins 2 and 5</a:t>
            </a:r>
          </a:p>
        </p:txBody>
      </p:sp>
    </p:spTree>
    <p:extLst>
      <p:ext uri="{BB962C8B-B14F-4D97-AF65-F5344CB8AC3E}">
        <p14:creationId xmlns:p14="http://schemas.microsoft.com/office/powerpoint/2010/main" val="3677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Let’s go back to the hash function defined previously:</a:t>
            </a:r>
          </a:p>
          <a:p>
            <a:pPr>
              <a:buFont typeface="Arial" charset="0"/>
              <a:buNone/>
            </a:pPr>
            <a:endParaRPr lang="en-US" altLang="en-US" sz="1800" smtClean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unsigned int hash( string const &amp;str ) {</a:t>
            </a:r>
          </a:p>
          <a:p>
            <a:pPr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unsigned int hash_value = 0;</a:t>
            </a:r>
          </a:p>
          <a:p>
            <a:pPr>
              <a:buFont typeface="Arial" charset="0"/>
              <a:buNone/>
            </a:pPr>
            <a:endParaRPr lang="en-US" altLang="en-US" sz="1600" smtClean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for ( int k = 0; k &lt; str.length(); ++k ) {</a:t>
            </a:r>
          </a:p>
          <a:p>
            <a:pPr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    hash_value = </a:t>
            </a:r>
            <a:r>
              <a:rPr lang="en-US" altLang="en-US" sz="160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*hash_value + str[k];</a:t>
            </a:r>
          </a:p>
          <a:p>
            <a:pPr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altLang="en-US" sz="1600" smtClean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return hash_value;</a:t>
            </a:r>
          </a:p>
          <a:p>
            <a:pPr>
              <a:buFont typeface="Arial" charset="0"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This hash function yields a much nicer distribution:</a:t>
            </a:r>
          </a:p>
        </p:txBody>
      </p:sp>
      <p:pic>
        <p:nvPicPr>
          <p:cNvPr id="33796" name="Picture 4" descr="ht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3683000"/>
            <a:ext cx="29733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4" descr="C:\Users\dwharder\Desktop\k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336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2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Problems with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One significant issue with chained hash tables using linked lists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It requires extra memory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It uses dynamic memory allocation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Another issue is the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Arial" charset="0"/>
                <a:cs typeface="Arial" charset="0"/>
              </a:rPr>
              <a:t>time complexity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For </a:t>
            </a:r>
            <a:r>
              <a:rPr lang="en-US" altLang="en-US" dirty="0">
                <a:latin typeface="Arial" charset="0"/>
                <a:cs typeface="Arial" charset="0"/>
              </a:rPr>
              <a:t>faster access,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could replace each linked list with an AVL tree </a:t>
            </a:r>
            <a:r>
              <a:rPr lang="en-US" altLang="en-US" dirty="0">
                <a:latin typeface="Arial" charset="0"/>
                <a:cs typeface="Arial" charset="0"/>
              </a:rPr>
              <a:t>(assuming we can order the objects)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access time drops to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requirements are increased by </a:t>
            </a:r>
            <a:r>
              <a:rPr lang="en-US" altLang="en-US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, as each node will require two pointers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Given an IP address, </a:t>
            </a:r>
            <a:r>
              <a:rPr lang="en-US" altLang="en-US" sz="2000" dirty="0"/>
              <a:t>sometimes we </a:t>
            </a:r>
            <a:r>
              <a:rPr lang="en-US" altLang="en-US" sz="2000" dirty="0" smtClean="0"/>
              <a:t>wanted to </a:t>
            </a:r>
            <a:r>
              <a:rPr lang="en-US" altLang="en-US" sz="2000" i="1" dirty="0" smtClean="0"/>
              <a:t>quickly</a:t>
            </a:r>
            <a:r>
              <a:rPr lang="en-US" altLang="en-US" sz="2000" dirty="0" smtClean="0"/>
              <a:t> find any associated domain name</a:t>
            </a:r>
            <a:r>
              <a:rPr lang="en-US" altLang="en-US" sz="2000" dirty="0"/>
              <a:t>.</a:t>
            </a:r>
            <a:endParaRPr lang="en-US" alt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We could create an array of size </a:t>
            </a:r>
            <a:r>
              <a:rPr lang="en-US" altLang="en-US" sz="2000" dirty="0"/>
              <a:t>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4,294,967,296 </a:t>
            </a:r>
            <a:r>
              <a:rPr lang="en-US" altLang="en-US" sz="2000" dirty="0"/>
              <a:t>of </a:t>
            </a:r>
            <a:r>
              <a:rPr lang="en-US" altLang="en-US" sz="2000" dirty="0" smtClean="0"/>
              <a:t>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 smtClean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 smtClean="0"/>
              <a:t>	As of 2015, the number of </a:t>
            </a:r>
            <a:r>
              <a:rPr lang="en-US" altLang="en-US" sz="2000" dirty="0"/>
              <a:t>domain names is 299 </a:t>
            </a:r>
            <a:r>
              <a:rPr lang="en-US" altLang="en-US" sz="2000" dirty="0" smtClean="0"/>
              <a:t>million.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So most part of the array is empty!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7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Dealing </a:t>
            </a:r>
            <a:r>
              <a:rPr lang="en-US" altLang="en-US" dirty="0">
                <a:latin typeface="Arial" charset="0"/>
                <a:cs typeface="Arial" charset="0"/>
              </a:rPr>
              <a:t>with </a:t>
            </a:r>
            <a:r>
              <a:rPr lang="en-US" alt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Open addressing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9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Chained hash tables require special memory allocation 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Can we create a hash table without significant memory allocation?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deal with collisions by storing collisions elsewhere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We will define an implicit rule which tells us where to look next</a:t>
            </a:r>
          </a:p>
        </p:txBody>
      </p:sp>
    </p:spTree>
    <p:extLst>
      <p:ext uri="{BB962C8B-B14F-4D97-AF65-F5344CB8AC3E}">
        <p14:creationId xmlns:p14="http://schemas.microsoft.com/office/powerpoint/2010/main" val="1994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Suppose an object hashes to bin 5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If bin 5 is empty, we can copy the object into that entry </a:t>
            </a:r>
          </a:p>
        </p:txBody>
      </p:sp>
      <p:pic>
        <p:nvPicPr>
          <p:cNvPr id="7172" name="Picture 2" descr="C:\Users\dwharder\Desktop\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Users\dwharder\Desktop\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Suppose, however, another object hashes to bin 5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Without a linked list, we cannot store the object in that bin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C:\Users\dwharder\Desktop\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We need a rule to </a:t>
            </a:r>
            <a:r>
              <a:rPr lang="en-US" altLang="en-US" dirty="0">
                <a:latin typeface="Arial" charset="0"/>
                <a:cs typeface="Arial" charset="0"/>
              </a:rPr>
              <a:t>tells us where to look next 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For example, look in the next bin to see if it is occupied</a:t>
            </a:r>
          </a:p>
        </p:txBody>
      </p:sp>
    </p:spTree>
    <p:extLst>
      <p:ext uri="{BB962C8B-B14F-4D97-AF65-F5344CB8AC3E}">
        <p14:creationId xmlns:p14="http://schemas.microsoft.com/office/powerpoint/2010/main" val="10741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dwharder\Desktop\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The rule must be: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simple to follow—</a:t>
            </a:r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fast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general enough to deal with the fact that the next cell could also be occupied: e.g., </a:t>
            </a:r>
            <a:r>
              <a:rPr lang="en-CA" altLang="en-US" dirty="0">
                <a:latin typeface="Arial" charset="0"/>
                <a:cs typeface="Arial" charset="0"/>
              </a:rPr>
              <a:t>continue searching until the first empty bin is </a:t>
            </a:r>
            <a:r>
              <a:rPr lang="en-CA" altLang="en-US" dirty="0" smtClean="0">
                <a:latin typeface="Arial" charset="0"/>
                <a:cs typeface="Arial" charset="0"/>
              </a:rPr>
              <a:t>found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Of course, whatever rule we use in placing an object must also be used when searching for or removing objects</a:t>
            </a:r>
          </a:p>
        </p:txBody>
      </p:sp>
      <p:pic>
        <p:nvPicPr>
          <p:cNvPr id="12292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0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Recall, however, that our goal is </a:t>
            </a:r>
            <a:r>
              <a:rPr lang="en-CA" altLang="en-US" smtClean="0">
                <a:latin typeface="Symbol" pitchFamily="18" charset="2"/>
                <a:cs typeface="Arial" charset="0"/>
              </a:rPr>
              <a:t>Q</a:t>
            </a:r>
            <a:r>
              <a:rPr lang="en-CA" altLang="en-US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CA" altLang="en-US" smtClean="0">
                <a:latin typeface="Arial" charset="0"/>
                <a:cs typeface="Arial" charset="0"/>
              </a:rPr>
              <a:t> access times</a:t>
            </a:r>
          </a:p>
          <a:p>
            <a:pPr lvl="1"/>
            <a:r>
              <a:rPr lang="en-CA" altLang="en-US" smtClean="0">
                <a:latin typeface="Arial" charset="0"/>
                <a:cs typeface="Arial" charset="0"/>
              </a:rPr>
              <a:t>We cannot, on average, be forced to access too many bins</a:t>
            </a:r>
            <a:endParaRPr lang="en-CA" alt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8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There are numerous strategies for defining the order in which the bins should be searched: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Linear probing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Quadratic probing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Double hashing</a:t>
            </a:r>
          </a:p>
          <a:p>
            <a:pPr>
              <a:buFont typeface="Arial" charset="0"/>
              <a:buNone/>
            </a:pPr>
            <a:endParaRPr lang="en-CA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 smtClean="0">
                <a:latin typeface="Arial" charset="0"/>
                <a:cs typeface="Arial" charset="0"/>
              </a:rPr>
              <a:t>	There are many alternate strategies, as well: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Last come, first served</a:t>
            </a:r>
          </a:p>
          <a:p>
            <a:pPr lvl="2"/>
            <a:r>
              <a:rPr lang="en-CA" altLang="en-US" dirty="0" smtClean="0">
                <a:latin typeface="Arial" charset="0"/>
                <a:cs typeface="Arial" charset="0"/>
              </a:rPr>
              <a:t>Always place the object into the bin moving what may be there already</a:t>
            </a:r>
          </a:p>
          <a:p>
            <a:pPr lvl="1"/>
            <a:r>
              <a:rPr lang="en-CA" altLang="en-US" dirty="0" smtClean="0">
                <a:latin typeface="Arial" charset="0"/>
                <a:cs typeface="Arial" charset="0"/>
              </a:rPr>
              <a:t>Cuckoo hashing</a:t>
            </a:r>
          </a:p>
          <a:p>
            <a:pPr lvl="1"/>
            <a:endParaRPr lang="en-CA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Dealing </a:t>
            </a:r>
            <a:r>
              <a:rPr lang="en-US" altLang="en-US" dirty="0">
                <a:latin typeface="Arial" charset="0"/>
                <a:cs typeface="Arial" charset="0"/>
              </a:rPr>
              <a:t>with </a:t>
            </a:r>
            <a:r>
              <a:rPr lang="en-US" altLang="en-US" dirty="0" smtClean="0">
                <a:latin typeface="Arial" charset="0"/>
                <a:cs typeface="Arial" charset="0"/>
              </a:rPr>
              <a:t>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</a:t>
            </a:r>
            <a:r>
              <a:rPr lang="en-US" altLang="zh-CN" dirty="0" smtClean="0"/>
              <a:t>addressing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Linear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robing</a:t>
            </a:r>
          </a:p>
          <a:p>
            <a:pPr lvl="2"/>
            <a:r>
              <a:rPr lang="en-US" altLang="zh-CN" dirty="0" smtClean="0"/>
              <a:t>Quadratic probing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18838</TotalTime>
  <Words>3612</Words>
  <Application>Microsoft Office PowerPoint</Application>
  <PresentationFormat>全屏显示(4:3)</PresentationFormat>
  <Paragraphs>3697</Paragraphs>
  <Slides>201</Slides>
  <Notes>170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201</vt:i4>
      </vt:variant>
    </vt:vector>
  </HeadingPairs>
  <TitlesOfParts>
    <vt:vector size="211" baseType="lpstr">
      <vt:lpstr>宋体</vt:lpstr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Equation</vt:lpstr>
      <vt:lpstr>CS101 Algorithms and Data Structures</vt:lpstr>
      <vt:lpstr>Outline</vt:lpstr>
      <vt:lpstr>Supporting Example</vt:lpstr>
      <vt:lpstr>Supporting Example</vt:lpstr>
      <vt:lpstr>Supporting Example</vt:lpstr>
      <vt:lpstr>Supporting Example</vt:lpstr>
      <vt:lpstr>IP Addresses</vt:lpstr>
      <vt:lpstr>IP Addresses</vt:lpstr>
      <vt:lpstr>IP Addresses</vt:lpstr>
      <vt:lpstr>IP Addresses</vt:lpstr>
      <vt:lpstr>DNS</vt:lpstr>
      <vt:lpstr>Goal</vt:lpstr>
      <vt:lpstr>Simpler problem</vt:lpstr>
      <vt:lpstr>Simpler problem</vt:lpstr>
      <vt:lpstr>Simpler problem</vt:lpstr>
      <vt:lpstr>Simpler problem</vt:lpstr>
      <vt:lpstr>The hashing problem</vt:lpstr>
      <vt:lpstr>The hash process</vt:lpstr>
      <vt:lpstr>Outline</vt:lpstr>
      <vt:lpstr>Definitions</vt:lpstr>
      <vt:lpstr>Properties</vt:lpstr>
      <vt:lpstr>Types of hash functions</vt:lpstr>
      <vt:lpstr>Predetermined hash functions</vt:lpstr>
      <vt:lpstr>Predetermined hash functions</vt:lpstr>
      <vt:lpstr>Predetermined hash functions</vt:lpstr>
      <vt:lpstr>Predetermined hash functions</vt:lpstr>
      <vt:lpstr>Arithmetic Hash Values</vt:lpstr>
      <vt:lpstr>Rational number class</vt:lpstr>
      <vt:lpstr>Rational number class</vt:lpstr>
      <vt:lpstr>Rational number class</vt:lpstr>
      <vt:lpstr>Rational number class</vt:lpstr>
      <vt:lpstr>Rational number class</vt:lpstr>
      <vt:lpstr>Rational number class</vt:lpstr>
      <vt:lpstr>String class</vt:lpstr>
      <vt:lpstr>String class</vt:lpstr>
      <vt:lpstr>String class</vt:lpstr>
      <vt:lpstr>String class</vt:lpstr>
      <vt:lpstr>String class</vt:lpstr>
      <vt:lpstr>String class</vt:lpstr>
      <vt:lpstr>String class</vt:lpstr>
      <vt:lpstr>Arithmetic hash functions</vt:lpstr>
      <vt:lpstr>Arithmetic hash functions</vt:lpstr>
      <vt:lpstr>Outline</vt:lpstr>
      <vt:lpstr>The hash process</vt:lpstr>
      <vt:lpstr>Properties</vt:lpstr>
      <vt:lpstr>Modulus operator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Modulo a power of two</vt:lpstr>
      <vt:lpstr>Modulo a power of two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Outline</vt:lpstr>
      <vt:lpstr>The hash process</vt:lpstr>
      <vt:lpstr>Chained hash table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Load Factor </vt:lpstr>
      <vt:lpstr>Load Factor </vt:lpstr>
      <vt:lpstr>Doubling Size</vt:lpstr>
      <vt:lpstr>Doubling Size</vt:lpstr>
      <vt:lpstr>Doubling Size</vt:lpstr>
      <vt:lpstr>Choosing a Good Hash Function</vt:lpstr>
      <vt:lpstr>Choosing a Good Hash Function</vt:lpstr>
      <vt:lpstr>Choosing a Good Hash Function</vt:lpstr>
      <vt:lpstr>Problems with Linked Lists</vt:lpstr>
      <vt:lpstr>Outline</vt:lpstr>
      <vt:lpstr>Background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Outline</vt:lpstr>
      <vt:lpstr>Linear Probing</vt:lpstr>
      <vt:lpstr>Linear Probing</vt:lpstr>
      <vt:lpstr>Insertion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Resizing the array</vt:lpstr>
      <vt:lpstr>Resizing the array</vt:lpstr>
      <vt:lpstr>Resizing the array</vt:lpstr>
      <vt:lpstr>Resizing the array</vt:lpstr>
      <vt:lpstr>Resizing the array</vt:lpstr>
      <vt:lpstr>Resizing the array</vt:lpstr>
      <vt:lpstr>Searching</vt:lpstr>
      <vt:lpstr>Searching</vt:lpstr>
      <vt:lpstr>Searching</vt:lpstr>
      <vt:lpstr>Searching</vt:lpstr>
      <vt:lpstr>Searching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Alternative Method: Lazy Erasing</vt:lpstr>
      <vt:lpstr>Alternative Method: Lazy Erasing</vt:lpstr>
      <vt:lpstr>Primary Clustering</vt:lpstr>
      <vt:lpstr>Primary Clustering</vt:lpstr>
      <vt:lpstr>Primary Clustering</vt:lpstr>
      <vt:lpstr>Primary Clustering</vt:lpstr>
      <vt:lpstr>Primary Clustering</vt:lpstr>
      <vt:lpstr>Primary Clustering</vt:lpstr>
      <vt:lpstr>Run-time analysis</vt:lpstr>
      <vt:lpstr>Run-time analysis</vt:lpstr>
      <vt:lpstr>Run-time analysis</vt:lpstr>
      <vt:lpstr>Run-time analysis</vt:lpstr>
      <vt:lpstr>Run-time analysis</vt:lpstr>
      <vt:lpstr>Outline</vt:lpstr>
      <vt:lpstr>Outline</vt:lpstr>
      <vt:lpstr>Background</vt:lpstr>
      <vt:lpstr>Background</vt:lpstr>
      <vt:lpstr>Description</vt:lpstr>
      <vt:lpstr>Description</vt:lpstr>
      <vt:lpstr>Description</vt:lpstr>
      <vt:lpstr>Making M Prime</vt:lpstr>
      <vt:lpstr>Generalization</vt:lpstr>
      <vt:lpstr>Using M = 2m</vt:lpstr>
      <vt:lpstr>Using M = 2m</vt:lpstr>
      <vt:lpstr>Using M = 2m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Erase</vt:lpstr>
      <vt:lpstr>Erase</vt:lpstr>
      <vt:lpstr>Find</vt:lpstr>
      <vt:lpstr>Expected number of probes</vt:lpstr>
      <vt:lpstr>Quadratic probing versus linear probing</vt:lpstr>
      <vt:lpstr>Secondary clustering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lenovo</cp:lastModifiedBy>
  <cp:revision>1266</cp:revision>
  <dcterms:created xsi:type="dcterms:W3CDTF">2009-09-11T23:00:44Z</dcterms:created>
  <dcterms:modified xsi:type="dcterms:W3CDTF">2020-09-03T06:34:02Z</dcterms:modified>
</cp:coreProperties>
</file>