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3"/>
  </p:notesMasterIdLst>
  <p:sldIdLst>
    <p:sldId id="408" r:id="rId2"/>
    <p:sldId id="441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409" r:id="rId13"/>
    <p:sldId id="384" r:id="rId14"/>
    <p:sldId id="385" r:id="rId15"/>
    <p:sldId id="386" r:id="rId16"/>
    <p:sldId id="407" r:id="rId17"/>
    <p:sldId id="489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9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92" r:id="rId45"/>
    <p:sldId id="493" r:id="rId46"/>
    <p:sldId id="495" r:id="rId47"/>
    <p:sldId id="429" r:id="rId48"/>
    <p:sldId id="430" r:id="rId49"/>
    <p:sldId id="431" r:id="rId50"/>
    <p:sldId id="432" r:id="rId51"/>
    <p:sldId id="496" r:id="rId52"/>
    <p:sldId id="497" r:id="rId53"/>
    <p:sldId id="438" r:id="rId54"/>
    <p:sldId id="491" r:id="rId55"/>
    <p:sldId id="458" r:id="rId56"/>
    <p:sldId id="459" r:id="rId57"/>
    <p:sldId id="460" r:id="rId58"/>
    <p:sldId id="463" r:id="rId59"/>
    <p:sldId id="464" r:id="rId60"/>
    <p:sldId id="467" r:id="rId61"/>
    <p:sldId id="468" r:id="rId62"/>
    <p:sldId id="469" r:id="rId63"/>
    <p:sldId id="470" r:id="rId64"/>
    <p:sldId id="471" r:id="rId65"/>
    <p:sldId id="465" r:id="rId66"/>
    <p:sldId id="466" r:id="rId67"/>
    <p:sldId id="472" r:id="rId68"/>
    <p:sldId id="473" r:id="rId69"/>
    <p:sldId id="474" r:id="rId70"/>
    <p:sldId id="475" r:id="rId71"/>
    <p:sldId id="476" r:id="rId72"/>
    <p:sldId id="477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486" r:id="rId81"/>
    <p:sldId id="487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63F1CF7-A096-4FC4-8BF3-8CF05756BCB8}">
          <p14:sldIdLst>
            <p14:sldId id="408"/>
            <p14:sldId id="441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409"/>
            <p14:sldId id="384"/>
            <p14:sldId id="385"/>
            <p14:sldId id="386"/>
            <p14:sldId id="407"/>
          </p14:sldIdLst>
        </p14:section>
        <p14:section name="Untitled Section" id="{3EF464FC-0DD9-48F9-946F-3545BF9BFE2D}">
          <p14:sldIdLst>
            <p14:sldId id="489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Untitled Section" id="{31E6F102-7107-48AF-85BA-4B06FB07E0EC}">
          <p14:sldIdLst>
            <p14:sldId id="49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92"/>
            <p14:sldId id="493"/>
            <p14:sldId id="495"/>
            <p14:sldId id="429"/>
            <p14:sldId id="430"/>
            <p14:sldId id="431"/>
            <p14:sldId id="432"/>
            <p14:sldId id="496"/>
            <p14:sldId id="497"/>
            <p14:sldId id="438"/>
          </p14:sldIdLst>
        </p14:section>
        <p14:section name="Untitled Section" id="{C3D84388-75FC-466E-978D-0558AFEEDB78}">
          <p14:sldIdLst>
            <p14:sldId id="491"/>
            <p14:sldId id="458"/>
            <p14:sldId id="459"/>
            <p14:sldId id="460"/>
            <p14:sldId id="463"/>
            <p14:sldId id="464"/>
            <p14:sldId id="467"/>
            <p14:sldId id="468"/>
            <p14:sldId id="469"/>
            <p14:sldId id="470"/>
            <p14:sldId id="471"/>
            <p14:sldId id="465"/>
            <p14:sldId id="466"/>
            <p14:sldId id="472"/>
            <p14:sldId id="473"/>
            <p14:sldId id="474"/>
            <p14:sldId id="475"/>
            <p14:sldId id="476"/>
            <p14:sldId id="477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1" autoAdjust="0"/>
    <p:restoredTop sz="85678" autoAdjust="0"/>
  </p:normalViewPr>
  <p:slideViewPr>
    <p:cSldViewPr>
      <p:cViewPr>
        <p:scale>
          <a:sx n="72" d="100"/>
          <a:sy n="72" d="100"/>
        </p:scale>
        <p:origin x="1476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44152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9/23/2020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 smtClean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 smtClean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 smtClean="0"/>
              <a:t>lides</a:t>
            </a:r>
            <a:r>
              <a:rPr lang="en-US" altLang="zh-CN" dirty="0" smtClean="0"/>
              <a:t> at https://courses.cs.washington.edu/courses/cse326/03wi/326lecturesb.shtml (by Dan </a:t>
            </a:r>
            <a:r>
              <a:rPr lang="en-US" altLang="zh-CN" dirty="0" err="1" smtClean="0"/>
              <a:t>Suciu</a:t>
            </a:r>
            <a:r>
              <a:rPr lang="en-US" altLang="zh-CN" dirty="0" smtClean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FA901-9B9F-4FF7-BB42-739462939307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625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421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dirty="0" smtClean="0">
                <a:latin typeface="Arial" charset="0"/>
                <a:cs typeface="Arial" charset="0"/>
              </a:rPr>
              <a:t>	</a:t>
            </a:r>
            <a:r>
              <a:rPr lang="en-US" altLang="en-US" sz="1200" dirty="0" smtClean="0">
                <a:latin typeface="Arial" charset="0"/>
                <a:cs typeface="Arial" charset="0"/>
              </a:rPr>
              <a:t>Reference: Donald E. Knuth, </a:t>
            </a:r>
            <a:r>
              <a:rPr lang="en-US" altLang="en-US" sz="1200" i="1" dirty="0" smtClean="0">
                <a:latin typeface="Arial" charset="0"/>
                <a:cs typeface="Arial" charset="0"/>
              </a:rPr>
              <a:t>The Art of Computer Programming, Volume 3:  Sorting and Searching</a:t>
            </a:r>
            <a:r>
              <a:rPr lang="en-US" altLang="en-US" sz="1200" dirty="0" smtClean="0">
                <a:latin typeface="Arial" charset="0"/>
                <a:cs typeface="Arial" charset="0"/>
              </a:rPr>
              <a:t>, 2</a:t>
            </a:r>
            <a:r>
              <a:rPr lang="en-US" altLang="en-US" sz="1200" baseline="30000" dirty="0" smtClean="0">
                <a:latin typeface="Arial" charset="0"/>
                <a:cs typeface="Arial" charset="0"/>
              </a:rPr>
              <a:t>nd</a:t>
            </a:r>
            <a:r>
              <a:rPr lang="en-US" altLang="en-US" sz="1200" dirty="0" smtClean="0">
                <a:latin typeface="Arial" charset="0"/>
                <a:cs typeface="Arial" charset="0"/>
              </a:rPr>
              <a:t> Ed., Addison Wesley, 1998, §5.3.1, p.180.</a:t>
            </a:r>
          </a:p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01811-8A27-47BF-AE2C-F0A53C6CAEF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162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1516B-12FD-47AF-8BE2-CE5AAFF761E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53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6280D-D48E-491C-9412-C6A9548AA73D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3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07356-B7AE-48F1-886F-C5A2225F798D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44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4B13DF-EDB8-4540-9F37-38B2DF35649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048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F1156-595E-4A07-8583-1B1B02FA9F6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11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BFE957-419B-4FBE-A438-8F0A39A3C7BB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729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23775-7879-448B-A219-B399493DA6A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871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945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55D4FA-1350-40C4-831E-B0734D50C6A5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57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4EB03-4FA1-429C-940E-DBECFC7243E8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956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D441C-F94B-4F9D-AC2A-F47FB40066C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184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08724F-41A5-4A21-A568-8A2B7079AD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567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				  Ref:  Bruno Preiss, </a:t>
            </a:r>
            <a:r>
              <a:rPr lang="en-US" altLang="zh-C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Data Structures and </a:t>
            </a:r>
            <a:r>
              <a:rPr lang="en-US" altLang="zh-CN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Algorithms</a:t>
            </a:r>
            <a:endParaRPr lang="en-US" altLang="zh-CN" sz="12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9ABE99-8617-4038-B1D0-0945F23B12D5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687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F0BAC-D275-4538-AD79-03E89732EE5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640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1802A1-0888-419E-B3AA-8ACB7E41CA68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9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8E0C9F-3BE1-4CEE-91A4-2EBFC4AFCA6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37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90D9C-81CF-482A-B9FC-1F1F08B1C1E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72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174B1D-E8E3-4200-95EB-F9994C673E07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29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A98627-1443-41F9-93F0-C8F6A6FE9DF8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703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7B09B-5996-4384-8C05-601FAFC78543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538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5EDCE-640A-401A-BA8C-8422105E1C4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7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3892F-557D-4990-A27D-F1B6B8911BC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08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8E18E-319A-41A0-8C51-BC545041941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491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FAEE0-60C2-42A0-AB7D-7B4227A2234D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0261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D0565B-C379-4326-88A3-66165CFF82D7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44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A20CA-6221-4BEC-B1F5-690A0CC481BF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76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7BC44-91B3-4DBA-8E3E-FE21B7DDCFCD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453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83800A-797B-4A1B-9918-79C7014C2651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84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E042D-9CC4-45A7-B515-2C3AA0C0AEC8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4F6F9A-1D46-4AB4-BB87-6C84DBC0ED98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431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ED6D0-D5D0-41A7-9423-7561E76756D7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6330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068DE-7CAD-4B17-ADF2-B1C38B828675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44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A67A20-7F52-4F72-8B4F-2A961B56A0F9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919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AFE83B-C41F-4C1F-AF3C-2DCFC5FF5CDA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12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AA42E1-F8C9-4DAD-903C-CF1FA4E392E4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1706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A3D7E-F38A-4887-90BD-E2D3AE03A2B5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5431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8C6192-A260-4DC9-BA7E-21488AB2B06E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674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387DC-2F20-45DB-B11A-FE7055B56720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56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106F4-8839-43E2-A4C9-BE0226A329A5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086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EE414-1559-4758-9525-1E15706CED80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3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4C6BB7-CF9E-4BFE-9BBD-A33872D8A65E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0479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27E6F-DA1F-4C85-AF7B-B08C1C8BE3DC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9982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5C0B3-140C-408B-82E9-334B79C88C63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2707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C3FAE-E06A-4BD7-B8CB-513F04D7E3AA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25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657820-1E43-41F6-A2B0-83C1BB37711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635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380869-33C4-4BFD-A62D-933B44A09E21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525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39D417-3977-426C-8E86-9313326BAC3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082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7B7A4-9E3D-43EC-BD56-AE77A986B628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9740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46246-1F46-4FEC-8055-BAB7E6F050B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816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8CEAB6-80BD-4CDC-AD79-19B496EE75E8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4833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6ECD52-4489-4445-8BEC-7ED2BDCB2B8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39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D3B759-5350-4222-8B93-50A5734C6595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3838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EB2AD-F07C-45BC-84D5-191ACBE3316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72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EB6C8-6A9F-4E80-960C-67BD10AF1899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338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830163-8CAA-4AF4-A23C-7027D59F2654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486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58D4D6-F9DD-40F2-9125-4C0B00E94A4B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789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A3F8C5-D73B-40A6-8967-310732027CD8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934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C183C3-7C42-4AB6-83B8-87A418B1E26E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713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2CDBC-5CC8-4FBB-A6F8-9078C93E30AC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0336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4E8F88-621B-4245-A579-81E67FE4EB13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213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3BC15C-F465-4581-A787-EFC51CD1567C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345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70BB-FFBC-4C84-9CB2-400B8485D6C2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77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58AA3-BD80-4E31-B92B-EEC1A5828F3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3455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59263-E32F-467E-B98C-336DC284759A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829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48A386-CCBB-422A-A309-3CFA2BBA76DF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1831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E9026-9DCB-4374-8E35-6D1B996DEA1F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9286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BB0DDA-B84D-48C0-AAFB-D162EE9A6138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29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8CA3F-4CF2-4AA2-90DB-D481F6BBCBD2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2406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E58D-0470-403A-9718-890C5611137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925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7494E6-B0F6-4186-8A3F-A7F66B571CC5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3406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19CC-874A-4322-B3C5-91D25BD955C3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B83B1C-748F-4301-8801-61008CA546DE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68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09B3C5-012C-42FB-ACF2-E958B20FE1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41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 smtClean="0"/>
              <a:t>CS101 Algorithms and Data Structures</a:t>
            </a:r>
            <a:endParaRPr lang="en-US" altLang="zh-CN" sz="4400" dirty="0"/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Insertion and Bubble Sort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Textbook </a:t>
            </a:r>
            <a:r>
              <a:rPr lang="en-US" altLang="zh-CN" dirty="0" err="1" smtClean="0">
                <a:solidFill>
                  <a:prstClr val="black"/>
                </a:solidFill>
              </a:rPr>
              <a:t>Ch</a:t>
            </a:r>
            <a:r>
              <a:rPr lang="en-US" altLang="zh-CN" dirty="0" smtClean="0">
                <a:solidFill>
                  <a:prstClr val="black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9896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Any sorting algorithm must examine each entry in the array at least once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Consequently, all sorting algorithms must be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We will not be able to achieve </a:t>
            </a:r>
            <a:r>
              <a:rPr lang="en-US" altLang="en-US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</a:t>
            </a:r>
            <a:r>
              <a:rPr lang="en-US" alt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behaviour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without additional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816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general run time is </a:t>
            </a:r>
            <a:r>
              <a:rPr lang="en-US" altLang="en-US" b="1" dirty="0" smtClean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 smtClean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proof is based on the idea of a </a:t>
            </a:r>
            <a:r>
              <a:rPr lang="en-US" altLang="en-US" i="1" dirty="0" smtClean="0">
                <a:latin typeface="Arial" charset="0"/>
                <a:cs typeface="Arial" charset="0"/>
              </a:rPr>
              <a:t>comparison tree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53189"/>
              </p:ext>
            </p:extLst>
          </p:nvPr>
        </p:nvGraphicFramePr>
        <p:xfrm>
          <a:off x="1403648" y="234888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56" name="VISIO" r:id="rId4" imgW="6095520" imgH="4064040" progId="Visio.Drawing.5">
                  <p:embed/>
                </p:oleObj>
              </mc:Choice>
              <mc:Fallback>
                <p:oleObj name="VISIO" r:id="rId4" imgW="6095520" imgH="40640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888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5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Lower-bound Run-time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general run time is </a:t>
            </a:r>
            <a:r>
              <a:rPr lang="en-US" altLang="en-US" b="1" dirty="0" smtClean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 smtClean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proof: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Any comparison-based sorting algorithm can be represented by a comparison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Worst-case running time cannot be less than the </a:t>
            </a:r>
            <a:r>
              <a:rPr lang="en-US" altLang="zh-CN" dirty="0" smtClean="0">
                <a:solidFill>
                  <a:srgbClr val="FF0000"/>
                </a:solidFill>
              </a:rPr>
              <a:t>height of the 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endParaRPr lang="en-US" altLang="en-US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How many leaves does the tree have?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The number of permutations of 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objects, which is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</a:t>
            </a:r>
            <a:endParaRPr lang="en-US" altLang="en-US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What’s the shallowest tree with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 </a:t>
            </a:r>
            <a:r>
              <a:rPr lang="en-US" altLang="zh-CN" dirty="0" smtClean="0">
                <a:solidFill>
                  <a:srgbClr val="FF0000"/>
                </a:solidFill>
              </a:rPr>
              <a:t>leaves</a:t>
            </a:r>
            <a:r>
              <a:rPr lang="en-US" altLang="zh-CN" dirty="0" smtClean="0"/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complete tree, whose height is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!)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can be shown that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ln(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!) = 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5456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Optimal Sorting Algorithms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cover some common sorting algorithms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There is no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optimal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sorting algorithm which can be used in all places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Under various circumstances, different sorting algorithms will deliver optimal run-time and memory-allocation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40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Before we look at other algorithms, we will consider the </a:t>
            </a:r>
            <a:r>
              <a:rPr lang="en-US" altLang="en-US" dirty="0" err="1" smtClean="0">
                <a:latin typeface="Arial" charset="0"/>
                <a:cs typeface="Arial" charset="0"/>
              </a:rPr>
              <a:t>Bogosort</a:t>
            </a:r>
            <a:r>
              <a:rPr lang="en-US" altLang="en-US" dirty="0" smtClean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1.	  Randomly order the objects, and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2.	  Check if they’re sorted, if not, go back to Step 1.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best case:		</a:t>
            </a:r>
            <a:r>
              <a:rPr lang="en-CA" altLang="en-US" dirty="0" smtClean="0">
                <a:latin typeface="Symbol" pitchFamily="18" charset="2"/>
                <a:ea typeface="Calibri" pitchFamily="34" charset="0"/>
                <a:cs typeface="Times New Roman" pitchFamily="18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worst:		</a:t>
            </a:r>
            <a:r>
              <a:rPr lang="en-US" altLang="en-US" dirty="0" smtClean="0">
                <a:latin typeface="Arial" charset="0"/>
                <a:cs typeface="Arial" charset="0"/>
              </a:rPr>
              <a:t>unbounded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average</a:t>
            </a:r>
            <a:r>
              <a:rPr lang="en-US" altLang="en-US" dirty="0" smtClean="0">
                <a:latin typeface="Arial" charset="0"/>
                <a:cs typeface="Arial" charset="0"/>
              </a:rPr>
              <a:t>:		</a:t>
            </a:r>
            <a:r>
              <a:rPr lang="en-CA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n+1)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!)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Sub-optimal Sorting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is also the </a:t>
            </a:r>
            <a:r>
              <a:rPr lang="en-US" altLang="en-US" dirty="0" err="1" smtClean="0">
                <a:latin typeface="Arial" charset="0"/>
                <a:cs typeface="Arial" charset="0"/>
              </a:rPr>
              <a:t>Bozosort</a:t>
            </a:r>
            <a:r>
              <a:rPr lang="en-US" altLang="en-US" dirty="0" smtClean="0">
                <a:latin typeface="Arial" charset="0"/>
                <a:cs typeface="Arial" charset="0"/>
              </a:rPr>
              <a:t> algorithm: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1.	  Check if the entries are sorted,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2.	  If they are not, randomly swap two entries and go to Step 1.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Run time analysis: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More difficult than </a:t>
            </a:r>
            <a:r>
              <a:rPr lang="en-US" altLang="en-US" dirty="0" err="1" smtClean="0">
                <a:latin typeface="Arial" charset="0"/>
                <a:cs typeface="Arial" charset="0"/>
              </a:rPr>
              <a:t>bogosort</a:t>
            </a:r>
            <a:r>
              <a:rPr lang="en-US" altLang="en-US" dirty="0" smtClean="0">
                <a:latin typeface="Arial" charset="0"/>
                <a:cs typeface="Arial" charset="0"/>
              </a:rPr>
              <a:t>...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!) is </a:t>
            </a:r>
            <a:r>
              <a:rPr lang="en-US" altLang="zh-CN" dirty="0" smtClean="0"/>
              <a:t>the </a:t>
            </a:r>
            <a:r>
              <a:rPr lang="en-US" altLang="zh-CN" dirty="0"/>
              <a:t>expected average </a:t>
            </a:r>
            <a:r>
              <a:rPr lang="en-US" altLang="zh-CN" dirty="0" smtClean="0"/>
              <a:t>case</a:t>
            </a: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384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Introduction to sorting, including: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Assumptions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In-place sorting (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 smtClean="0">
                <a:latin typeface="Arial" charset="0"/>
                <a:cs typeface="Arial" charset="0"/>
              </a:rPr>
              <a:t> additional memory)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Sorting techniques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insertion, exchanging, selection, merging, distribution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Run-time classification: 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 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Overview of proof that a general sorting algorithm must be </a:t>
            </a:r>
            <a:r>
              <a:rPr lang="en-US" altLang="en-US" b="1" dirty="0" smtClean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W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058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Insertion </a:t>
            </a:r>
            <a:r>
              <a:rPr lang="en-US" altLang="zh-CN" dirty="0" smtClean="0"/>
              <a:t>sort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3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Inversions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Consider the following three lists:</a:t>
            </a:r>
          </a:p>
          <a:p>
            <a:pPr>
              <a:buFontTx/>
              <a:buNone/>
            </a:pPr>
            <a:endParaRPr lang="en-US" altLang="en-US" sz="16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1 16 12 26 25 35 33 58 45 42 56 67 83 75 74 86 81 88 99 95</a:t>
            </a:r>
          </a:p>
          <a:p>
            <a:pPr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1 17 21 42 24 27 32 35 45 47 57 23 66 69 70 76 87 85 95 99</a:t>
            </a:r>
          </a:p>
          <a:p>
            <a:pPr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22 20 81 38 95 84 99 12 79 44 26 87 96 10 48 80  1 31 16 92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To what degree are these three lists unsorted?</a:t>
            </a:r>
          </a:p>
        </p:txBody>
      </p:sp>
    </p:spTree>
    <p:extLst>
      <p:ext uri="{BB962C8B-B14F-4D97-AF65-F5344CB8AC3E}">
        <p14:creationId xmlns:p14="http://schemas.microsoft.com/office/powerpoint/2010/main" val="25802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first list requires only a few exchanges to make it sorted 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 1 16 12 26 25 35 33 58 45 42 56 67 83 75 74 86 81 88 99 95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1 12 16 25 26 33 35 42 45 56 58 67 74 75 81 83 86 88 95 99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 flipH="1">
            <a:off x="14763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14763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 flipH="1">
            <a:off x="2125663" y="2684463"/>
            <a:ext cx="2873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2125663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2844800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2844800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3563938" y="2684463"/>
            <a:ext cx="503237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3563938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421322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H="1">
            <a:off x="53641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5364163" y="2684463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>
            <a:off x="6011863" y="2684463"/>
            <a:ext cx="5048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H="1">
            <a:off x="7381875" y="2684463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7381875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300788" y="2684463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7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 smtClean="0"/>
          </a:p>
          <a:p>
            <a:r>
              <a:rPr lang="en-US" altLang="zh-CN" dirty="0"/>
              <a:t>Insertion </a:t>
            </a:r>
            <a:r>
              <a:rPr lang="en-US" altLang="zh-CN" dirty="0" smtClean="0"/>
              <a:t>sort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Merge sort</a:t>
            </a:r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Quicksort</a:t>
            </a:r>
          </a:p>
          <a:p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</a:t>
            </a:r>
          </a:p>
          <a:p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Radix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sort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1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second list has two entries significantly out of order 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 1 17 21 42 24 27 32 35 45 47 57 23 66 69 70 76 87 85 95 99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1 17 21 23 24 27 32 35 42 45 47 57 66 69 70 76 85 87 95 99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however, most entries (13) are in place</a:t>
            </a:r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>
            <a:off x="4284663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2195513" y="2692400"/>
            <a:ext cx="15843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 flipH="1">
            <a:off x="2268538" y="2692400"/>
            <a:ext cx="251936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 flipH="1">
            <a:off x="6661150" y="2692400"/>
            <a:ext cx="287338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6661150" y="2692400"/>
            <a:ext cx="358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4643438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>
            <a:off x="3924300" y="2692400"/>
            <a:ext cx="2159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third list would, by any reasonable definition, be significantly unsorted 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 22 20 81 38 95 84 99 12 79 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 smtClean="0">
                <a:latin typeface="Arial" charset="0"/>
                <a:cs typeface="Arial" charset="0"/>
              </a:rPr>
              <a:t> 26 87 96 10 48 80   1 31 16 92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   1 10 12 16 20 22 26 31 38 </a:t>
            </a:r>
            <a:r>
              <a:rPr lang="en-US" altLang="en-US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44</a:t>
            </a:r>
            <a:r>
              <a:rPr lang="en-US" altLang="en-US" dirty="0" smtClean="0">
                <a:latin typeface="Arial" charset="0"/>
                <a:cs typeface="Arial" charset="0"/>
              </a:rPr>
              <a:t> 48 79 80 81 84 87 92 95 96 99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Arial" charset="0"/>
                <a:cs typeface="Arial" charset="0"/>
              </a:rPr>
              <a:t>	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331913" y="2997200"/>
            <a:ext cx="15113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7" name="Line 11"/>
          <p:cNvSpPr>
            <a:spLocks noChangeShapeType="1"/>
          </p:cNvSpPr>
          <p:nvPr/>
        </p:nvSpPr>
        <p:spPr bwMode="auto">
          <a:xfrm>
            <a:off x="1620838" y="2997200"/>
            <a:ext cx="8636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>
            <a:off x="2051050" y="2997200"/>
            <a:ext cx="36004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>
            <a:off x="2627313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2987675" y="2997200"/>
            <a:ext cx="3024188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3348038" y="2997200"/>
            <a:ext cx="4392612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4137025" y="2997200"/>
            <a:ext cx="86677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145088" y="2997200"/>
            <a:ext cx="11557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>
            <a:off x="5508625" y="2997200"/>
            <a:ext cx="187166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2339975" y="2997200"/>
            <a:ext cx="15113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 flipH="1">
            <a:off x="1979613" y="2997200"/>
            <a:ext cx="16557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H="1">
            <a:off x="3419475" y="2997200"/>
            <a:ext cx="1079500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8" name="Line 23"/>
          <p:cNvSpPr>
            <a:spLocks noChangeShapeType="1"/>
          </p:cNvSpPr>
          <p:nvPr/>
        </p:nvSpPr>
        <p:spPr bwMode="auto">
          <a:xfrm flipH="1">
            <a:off x="1692275" y="2997200"/>
            <a:ext cx="403225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89" name="Line 24"/>
          <p:cNvSpPr>
            <a:spLocks noChangeShapeType="1"/>
          </p:cNvSpPr>
          <p:nvPr/>
        </p:nvSpPr>
        <p:spPr bwMode="auto">
          <a:xfrm flipH="1">
            <a:off x="4716463" y="2997200"/>
            <a:ext cx="1223962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0" name="Line 25"/>
          <p:cNvSpPr>
            <a:spLocks noChangeShapeType="1"/>
          </p:cNvSpPr>
          <p:nvPr/>
        </p:nvSpPr>
        <p:spPr bwMode="auto">
          <a:xfrm flipH="1">
            <a:off x="5435600" y="2997200"/>
            <a:ext cx="9366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1" name="Line 26"/>
          <p:cNvSpPr>
            <a:spLocks noChangeShapeType="1"/>
          </p:cNvSpPr>
          <p:nvPr/>
        </p:nvSpPr>
        <p:spPr bwMode="auto">
          <a:xfrm flipH="1">
            <a:off x="1331913" y="2997200"/>
            <a:ext cx="540067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2" name="Line 27"/>
          <p:cNvSpPr>
            <a:spLocks noChangeShapeType="1"/>
          </p:cNvSpPr>
          <p:nvPr/>
        </p:nvSpPr>
        <p:spPr bwMode="auto">
          <a:xfrm flipH="1">
            <a:off x="2339975" y="2997200"/>
            <a:ext cx="5040313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3" name="Line 28"/>
          <p:cNvSpPr>
            <a:spLocks noChangeShapeType="1"/>
          </p:cNvSpPr>
          <p:nvPr/>
        </p:nvSpPr>
        <p:spPr bwMode="auto">
          <a:xfrm flipH="1">
            <a:off x="3708400" y="2997200"/>
            <a:ext cx="3311525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694" name="Line 29"/>
          <p:cNvSpPr>
            <a:spLocks noChangeShapeType="1"/>
          </p:cNvSpPr>
          <p:nvPr/>
        </p:nvSpPr>
        <p:spPr bwMode="auto">
          <a:xfrm flipH="1">
            <a:off x="6804025" y="2997200"/>
            <a:ext cx="863600" cy="431800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Given any list of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numbers, there are </a:t>
            </a:r>
            <a:r>
              <a:rPr lang="en-US" altLang="en-US" sz="1600" dirty="0" smtClean="0">
                <a:latin typeface="Arial" charset="0"/>
                <a:cs typeface="Arial" charset="0"/>
              </a:rPr>
              <a:t/>
            </a:r>
            <a:br>
              <a:rPr lang="en-US" altLang="en-US" sz="1600" dirty="0" smtClean="0">
                <a:latin typeface="Arial" charset="0"/>
                <a:cs typeface="Arial" charset="0"/>
              </a:rPr>
            </a:br>
            <a:endParaRPr lang="en-US" altLang="en-US" sz="16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600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pairs of numbers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 the list  (1, 3, 5, 4, 2, 6) contains the following 15 pairs: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(1, 3)	(1, 5)	(1, 4)	(1, 2)	(1, 6)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	(3, 5)	(3, 4)	(3, 2)	(3, 6)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					(5, 4)	(5, 2)	(5, 6)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					(4, 2)	(4, 6)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							(2, 6)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51275" y="2060575"/>
          <a:ext cx="16557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4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060575"/>
                        <a:ext cx="16557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2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You may note that 11 of these pairs of numbers are in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 order: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			</a:t>
            </a:r>
            <a:r>
              <a:rPr lang="en-US" alt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				</a:t>
            </a:r>
            <a:r>
              <a:rPr lang="en-US" alt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(3, 5)	(3, 4)</a:t>
            </a:r>
            <a:r>
              <a:rPr lang="en-US" alt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(3, 2)	</a:t>
            </a:r>
            <a:r>
              <a:rPr lang="en-US" alt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  					(5, 4)	(5, 2)</a:t>
            </a:r>
            <a:r>
              <a:rPr lang="en-US" altLang="en-US" sz="2000" b="1" dirty="0" smtClean="0">
                <a:latin typeface="Arial" charset="0"/>
                <a:cs typeface="Arial" charset="0"/>
              </a:rPr>
              <a:t>	</a:t>
            </a:r>
            <a:r>
              <a:rPr lang="en-US" alt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						(4, 2)	</a:t>
            </a:r>
            <a:r>
              <a:rPr lang="en-US" alt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							</a:t>
            </a:r>
            <a:r>
              <a:rPr lang="en-US" altLang="en-US" sz="2000" b="1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(2, 6)</a:t>
            </a:r>
          </a:p>
        </p:txBody>
      </p:sp>
    </p:spTree>
    <p:extLst>
      <p:ext uri="{BB962C8B-B14F-4D97-AF65-F5344CB8AC3E}">
        <p14:creationId xmlns:p14="http://schemas.microsoft.com/office/powerpoint/2010/main" val="25547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remaining four pairs are </a:t>
            </a:r>
            <a:r>
              <a:rPr lang="en-US" altLang="en-US" i="1" dirty="0" smtClean="0">
                <a:latin typeface="Arial" charset="0"/>
                <a:cs typeface="Arial" charset="0"/>
              </a:rPr>
              <a:t>reversed</a:t>
            </a:r>
            <a:r>
              <a:rPr lang="en-US" altLang="en-US" dirty="0" smtClean="0">
                <a:latin typeface="Arial" charset="0"/>
                <a:cs typeface="Arial" charset="0"/>
              </a:rPr>
              <a:t>, or </a:t>
            </a:r>
            <a:r>
              <a:rPr lang="en-US" altLang="en-US" i="1" dirty="0" smtClean="0">
                <a:latin typeface="Arial" charset="0"/>
                <a:cs typeface="Arial" charset="0"/>
              </a:rPr>
              <a:t>inverted</a:t>
            </a:r>
          </a:p>
          <a:p>
            <a:pPr>
              <a:buFontTx/>
              <a:buNone/>
            </a:pP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		(1, 3)	(1, 5)	(1, 4)	(1, 2)	(1, 6)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				(3, 5)	(3, 4)	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(3, 2)</a:t>
            </a:r>
            <a:r>
              <a:rPr lang="en-US" altLang="en-US" sz="2000" b="1" dirty="0" smtClean="0">
                <a:latin typeface="Arial" charset="0"/>
                <a:cs typeface="Arial" charset="0"/>
              </a:rPr>
              <a:t>	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(3, 6)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  					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(5, 4)	(5, 2)</a:t>
            </a:r>
            <a:r>
              <a:rPr lang="en-US" altLang="en-US" sz="2000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(5, 6)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						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(4, 2)</a:t>
            </a:r>
            <a:r>
              <a:rPr lang="en-US" altLang="en-US" sz="2000" b="1" dirty="0" smtClean="0">
                <a:latin typeface="Arial" charset="0"/>
                <a:cs typeface="Arial" charset="0"/>
              </a:rPr>
              <a:t>	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(4, 6)</a:t>
            </a:r>
          </a:p>
          <a:p>
            <a:pPr lvl="1">
              <a:buFontTx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  							(2, 6)</a:t>
            </a:r>
          </a:p>
        </p:txBody>
      </p:sp>
    </p:spTree>
    <p:extLst>
      <p:ext uri="{BB962C8B-B14F-4D97-AF65-F5344CB8AC3E}">
        <p14:creationId xmlns:p14="http://schemas.microsoft.com/office/powerpoint/2010/main" val="15798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Given a permutation of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 elements</a:t>
            </a:r>
          </a:p>
          <a:p>
            <a:pPr algn="ctr">
              <a:buFont typeface="Arial" charset="0"/>
              <a:buNone/>
              <a:defRPr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...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 – 1</a:t>
            </a:r>
            <a:endParaRPr lang="en-US" dirty="0" smtClean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an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inversion</a:t>
            </a:r>
            <a:r>
              <a:rPr lang="en-US" dirty="0" smtClean="0">
                <a:latin typeface="Arial" charset="0"/>
                <a:cs typeface="Arial" charset="0"/>
              </a:rPr>
              <a:t> is defined as a pair of entries which are reversed</a:t>
            </a:r>
          </a:p>
          <a:p>
            <a:pPr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That is, 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dirty="0" smtClean="0">
                <a:latin typeface="Arial" charset="0"/>
                <a:cs typeface="Arial" charset="0"/>
              </a:rPr>
              <a:t> forms an inversion if</a:t>
            </a:r>
          </a:p>
          <a:p>
            <a:pPr>
              <a:buFontTx/>
              <a:buNone/>
              <a:defRPr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				j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cs typeface="Arial" charset="0"/>
              </a:rPr>
              <a:t> but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j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Arial" charset="0"/>
              </a:rPr>
              <a:t>k</a:t>
            </a:r>
            <a:endParaRPr lang="en-US" i="1" baseline="-25000" dirty="0" smtClean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 smtClean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i="1" baseline="-25000" dirty="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Therefore, the permutation</a:t>
            </a:r>
          </a:p>
          <a:p>
            <a:pPr algn="ctr"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1, 3, 5, 4, 2, 6 </a:t>
            </a:r>
          </a:p>
          <a:p>
            <a:pPr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contains four inversions: </a:t>
            </a:r>
          </a:p>
          <a:p>
            <a:pPr lvl="1" algn="ctr">
              <a:buFontTx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(3, 2) (5, 4) (5, 2) (4, 2)</a:t>
            </a:r>
          </a:p>
        </p:txBody>
      </p:sp>
    </p:spTree>
    <p:extLst>
      <p:ext uri="{BB962C8B-B14F-4D97-AF65-F5344CB8AC3E}">
        <p14:creationId xmlns:p14="http://schemas.microsoft.com/office/powerpoint/2010/main" val="15013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en-US" sz="4000" dirty="0" smtClean="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Exchanging (or swapping) two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adjacent</a:t>
            </a:r>
            <a:r>
              <a:rPr lang="en-US" altLang="en-US" dirty="0" smtClean="0">
                <a:latin typeface="Arial" charset="0"/>
                <a:cs typeface="Arial" charset="0"/>
              </a:rPr>
              <a:t> entries either: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removes an inversion, </a:t>
            </a:r>
            <a:r>
              <a:rPr lang="en-US" altLang="en-US" i="1" dirty="0" smtClean="0">
                <a:latin typeface="Arial" charset="0"/>
                <a:cs typeface="Arial" charset="0"/>
              </a:rPr>
              <a:t>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i="1" dirty="0" smtClean="0">
                <a:latin typeface="Arial" charset="0"/>
                <a:cs typeface="Arial" charset="0"/>
              </a:rPr>
              <a:t>g</a:t>
            </a:r>
            <a:r>
              <a:rPr lang="en-US" altLang="en-US" dirty="0" smtClean="0">
                <a:latin typeface="Arial" charset="0"/>
                <a:cs typeface="Arial" charset="0"/>
              </a:rPr>
              <a:t>., </a:t>
            </a:r>
          </a:p>
          <a:p>
            <a:pPr lvl="2">
              <a:buFontTx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		 1  3  5  2  4  6 </a:t>
            </a:r>
          </a:p>
          <a:p>
            <a:pPr lvl="1"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removes the inversion (4, 2)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or introduces a new inversion, </a:t>
            </a:r>
            <a:r>
              <a:rPr lang="en-US" altLang="en-US" i="1" dirty="0" smtClean="0">
                <a:latin typeface="Arial" charset="0"/>
                <a:cs typeface="Arial" charset="0"/>
              </a:rPr>
              <a:t>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i="1" dirty="0" smtClean="0">
                <a:latin typeface="Arial" charset="0"/>
                <a:cs typeface="Arial" charset="0"/>
              </a:rPr>
              <a:t>g</a:t>
            </a:r>
            <a:r>
              <a:rPr lang="en-US" altLang="en-US" dirty="0" smtClean="0">
                <a:latin typeface="Arial" charset="0"/>
                <a:cs typeface="Arial" charset="0"/>
              </a:rPr>
              <a:t>., (5, 3) with</a:t>
            </a:r>
          </a:p>
          <a:p>
            <a:pPr lvl="2">
              <a:buFontTx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		 1  3  5  4  2  6</a:t>
            </a:r>
          </a:p>
          <a:p>
            <a:pPr lvl="2">
              <a:buFontTx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 </a:t>
            </a:r>
          </a:p>
          <a:p>
            <a:pPr lvl="2">
              <a:buFontTx/>
              <a:buNone/>
            </a:pPr>
            <a:r>
              <a:rPr lang="en-US" altLang="en-US" sz="1800" dirty="0" smtClean="0">
                <a:latin typeface="Arial" charset="0"/>
                <a:cs typeface="Arial" charset="0"/>
              </a:rPr>
              <a:t>			 1  5  3  4  2  6</a:t>
            </a:r>
          </a:p>
        </p:txBody>
      </p:sp>
      <p:sp>
        <p:nvSpPr>
          <p:cNvPr id="33796" name="Line 7"/>
          <p:cNvSpPr>
            <a:spLocks noChangeShapeType="1"/>
          </p:cNvSpPr>
          <p:nvPr/>
        </p:nvSpPr>
        <p:spPr bwMode="auto">
          <a:xfrm flipH="1"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7" name="Line 8"/>
          <p:cNvSpPr>
            <a:spLocks noChangeShapeType="1"/>
          </p:cNvSpPr>
          <p:nvPr/>
        </p:nvSpPr>
        <p:spPr bwMode="auto">
          <a:xfrm>
            <a:off x="4211638" y="2636838"/>
            <a:ext cx="215900" cy="360362"/>
          </a:xfrm>
          <a:prstGeom prst="line">
            <a:avLst/>
          </a:prstGeom>
          <a:noFill/>
          <a:ln w="12700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 flipH="1"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3690938" y="4264025"/>
            <a:ext cx="215900" cy="3587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9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There are		  pairs of numbers in any set of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objects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Consequently, each pair contributes to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set of ordered pairs, or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set of inversions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a random ordering, we would expect approximately half of all pairs are inversions: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09775" y="1484313"/>
          <a:ext cx="13684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4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484313"/>
                        <a:ext cx="13684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43213" y="4343400"/>
          <a:ext cx="2952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5" name="Equation" r:id="rId6" imgW="1562040" imgH="457200" progId="Equation.3">
                  <p:embed/>
                </p:oleObj>
              </mc:Choice>
              <mc:Fallback>
                <p:oleObj name="Equation" r:id="rId6" imgW="1562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43400"/>
                        <a:ext cx="2952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7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example, the following unsorted list of 56 entries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  61  548      3  923  195  973  289  237    57  299  594  928  515    55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507  351  262  797  788  442    97  798  227  127  474  825      7  182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929  852  504  485    45    98  538  476  175  374  523  800    19  901</a:t>
            </a: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	349  947  613  265  844  811  636  859    81  270  697  563  976  539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has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655</a:t>
            </a:r>
            <a:r>
              <a:rPr lang="en-US" altLang="en-US" dirty="0" smtClean="0">
                <a:latin typeface="Arial" charset="0"/>
                <a:cs typeface="Arial" charset="0"/>
              </a:rPr>
              <a:t> inversions and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885 </a:t>
            </a:r>
            <a:r>
              <a:rPr lang="en-US" altLang="en-US" dirty="0" smtClean="0">
                <a:latin typeface="Arial" charset="0"/>
                <a:cs typeface="Arial" charset="0"/>
              </a:rPr>
              <a:t>ordered pairs</a:t>
            </a:r>
          </a:p>
          <a:p>
            <a:pPr>
              <a:buFontTx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formula predicts				inversions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276600" y="4079875"/>
          <a:ext cx="26638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3" name="Equation" r:id="rId4" imgW="1625400" imgH="457200" progId="Equation.DSMT4">
                  <p:embed/>
                </p:oleObj>
              </mc:Choice>
              <mc:Fallback>
                <p:oleObj name="Equation" r:id="rId4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9875"/>
                        <a:ext cx="26638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Sorting is the process of: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Taking a list of objects which could be stored in a linear order</a:t>
            </a:r>
          </a:p>
          <a:p>
            <a:pPr lvl="1" algn="ctr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i="1" baseline="-25000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altLang="en-US" i="1" dirty="0" smtClean="0">
                <a:latin typeface="Arial" charset="0"/>
                <a:cs typeface="Arial" charset="0"/>
              </a:rPr>
              <a:t>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i="1" dirty="0" smtClean="0">
                <a:latin typeface="Arial" charset="0"/>
                <a:cs typeface="Arial" charset="0"/>
              </a:rPr>
              <a:t>g</a:t>
            </a:r>
            <a:r>
              <a:rPr lang="en-US" altLang="en-US" dirty="0" smtClean="0">
                <a:latin typeface="Arial" charset="0"/>
                <a:cs typeface="Arial" charset="0"/>
              </a:rPr>
              <a:t>., numbers, and returning an reordering</a:t>
            </a:r>
          </a:p>
          <a:p>
            <a:pPr lvl="1" algn="ctr">
              <a:buFont typeface="Arial" charset="0"/>
              <a:buNone/>
            </a:pP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, ...,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such that</a:t>
            </a:r>
          </a:p>
          <a:p>
            <a:pPr lvl="1" algn="ctr">
              <a:buFontTx/>
              <a:buNone/>
            </a:pP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baseline="-25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≤ · · · ≤ </a:t>
            </a:r>
            <a:r>
              <a:rPr lang="en-US" altLang="en-US" i="1" dirty="0" err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a'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conversion of an Abstract List into an Abstract Sorted List</a:t>
            </a:r>
          </a:p>
        </p:txBody>
      </p:sp>
    </p:spTree>
    <p:extLst>
      <p:ext uri="{BB962C8B-B14F-4D97-AF65-F5344CB8AC3E}">
        <p14:creationId xmlns:p14="http://schemas.microsoft.com/office/powerpoint/2010/main" val="1540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Let us consider the number of inversions in our first three lists: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Arial" charset="0"/>
                <a:cs typeface="Arial" charset="0"/>
              </a:rPr>
              <a:t>		  1 16 12 26 25 35 33 58 45 42 56 67 83 75 74 86 81 88 99 95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Arial" charset="0"/>
                <a:cs typeface="Arial" charset="0"/>
              </a:rPr>
              <a:t>		  1 17 21 42 24 27 32 35 45 47 57 23 66 69 70 76 87 85 95 99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Arial" charset="0"/>
                <a:cs typeface="Arial" charset="0"/>
              </a:rPr>
              <a:t>		22 20 81 38 95 84 99 12 79 44 26 87 96 10 48 80   1 31 16 92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Each list has 20 entries, and therefore: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There are				pairs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On average,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190/2 =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95</a:t>
            </a:r>
            <a:r>
              <a:rPr lang="en-US" altLang="en-US" dirty="0" smtClean="0">
                <a:latin typeface="Arial" charset="0"/>
                <a:cs typeface="Arial" charset="0"/>
              </a:rPr>
              <a:t> pairs would form inversions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846907"/>
              </p:ext>
            </p:extLst>
          </p:nvPr>
        </p:nvGraphicFramePr>
        <p:xfrm>
          <a:off x="2411760" y="3736975"/>
          <a:ext cx="2476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6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36975"/>
                        <a:ext cx="2476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05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first list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	  1 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16 12</a:t>
            </a:r>
            <a:r>
              <a:rPr lang="en-US" altLang="en-US" sz="1600" smtClean="0">
                <a:latin typeface="Arial" charset="0"/>
                <a:cs typeface="Arial" charset="0"/>
              </a:rPr>
              <a:t> 26 25 35 33 58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45 42</a:t>
            </a:r>
            <a:r>
              <a:rPr lang="en-US" altLang="en-US" sz="1600" smtClean="0">
                <a:latin typeface="Arial" charset="0"/>
                <a:cs typeface="Arial" charset="0"/>
              </a:rPr>
              <a:t> 56 67 83 75 74 </a:t>
            </a:r>
            <a:r>
              <a:rPr lang="en-US" altLang="en-US" sz="1600" smtClean="0">
                <a:solidFill>
                  <a:srgbClr val="CC0099"/>
                </a:solidFill>
                <a:latin typeface="Arial" charset="0"/>
                <a:cs typeface="Arial" charset="0"/>
              </a:rPr>
              <a:t>86 81</a:t>
            </a:r>
            <a:r>
              <a:rPr lang="en-US" altLang="en-US" sz="1600" smtClean="0">
                <a:latin typeface="Arial" charset="0"/>
                <a:cs typeface="Arial" charset="0"/>
              </a:rPr>
              <a:t> 88 99 95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Arial" charset="0"/>
                <a:cs typeface="Arial" charset="0"/>
              </a:rPr>
              <a:t>has 13 inversions:</a:t>
            </a:r>
            <a:endParaRPr lang="en-US" altLang="en-US" sz="18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	   (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1600" smtClean="0">
                <a:latin typeface="Arial" charset="0"/>
                <a:cs typeface="Arial" charset="0"/>
              </a:rPr>
              <a:t>, 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12</a:t>
            </a:r>
            <a:r>
              <a:rPr lang="en-US" altLang="en-US" sz="1600" smtClean="0">
                <a:latin typeface="Arial" charset="0"/>
                <a:cs typeface="Arial" charset="0"/>
              </a:rPr>
              <a:t>)  (26, 25)  (35, 33)  (58, 45)  (58, 42)  (58, 56)  (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45</a:t>
            </a:r>
            <a:r>
              <a:rPr lang="en-US" altLang="en-US" sz="1600" smtClean="0">
                <a:latin typeface="Arial" charset="0"/>
                <a:cs typeface="Arial" charset="0"/>
              </a:rPr>
              <a:t>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smtClean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	   (83, 75)  (83, 74)  (83, 81)  (75, 74)  (</a:t>
            </a:r>
            <a:r>
              <a:rPr lang="en-US" altLang="en-US" sz="1600" smtClean="0">
                <a:solidFill>
                  <a:srgbClr val="CC0099"/>
                </a:solidFill>
                <a:latin typeface="Arial" charset="0"/>
                <a:cs typeface="Arial" charset="0"/>
              </a:rPr>
              <a:t>86</a:t>
            </a:r>
            <a:r>
              <a:rPr lang="en-US" altLang="en-US" sz="1600" smtClean="0">
                <a:latin typeface="Arial" charset="0"/>
                <a:cs typeface="Arial" charset="0"/>
              </a:rPr>
              <a:t>, </a:t>
            </a:r>
            <a:r>
              <a:rPr lang="en-US" altLang="en-US" sz="1600" smtClean="0">
                <a:solidFill>
                  <a:srgbClr val="CC0099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1600" smtClean="0">
                <a:latin typeface="Arial" charset="0"/>
                <a:cs typeface="Arial" charset="0"/>
              </a:rPr>
              <a:t>)  (99, 95)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This is well below 95, the expected number of inversions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Therefore, this is likely not to be a </a:t>
            </a:r>
            <a:r>
              <a:rPr lang="en-US" altLang="en-US" i="1" smtClean="0">
                <a:latin typeface="Arial" charset="0"/>
                <a:cs typeface="Arial" charset="0"/>
              </a:rPr>
              <a:t>random</a:t>
            </a:r>
            <a:r>
              <a:rPr lang="en-US" altLang="en-US" smtClean="0">
                <a:latin typeface="Arial" charset="0"/>
                <a:cs typeface="Arial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316042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second list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	  1 17 21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 42 </a:t>
            </a:r>
            <a:r>
              <a:rPr lang="en-US" altLang="en-US" sz="1600" smtClean="0">
                <a:latin typeface="Arial" charset="0"/>
                <a:cs typeface="Arial" charset="0"/>
              </a:rPr>
              <a:t>24 27 32 35 45 47 57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 23</a:t>
            </a:r>
            <a:r>
              <a:rPr lang="en-US" altLang="en-US" sz="1600" smtClean="0">
                <a:latin typeface="Arial" charset="0"/>
                <a:cs typeface="Arial" charset="0"/>
              </a:rPr>
              <a:t> 66 69 70 76 </a:t>
            </a:r>
            <a:r>
              <a:rPr lang="en-US" altLang="en-US" sz="1600" smtClean="0">
                <a:solidFill>
                  <a:srgbClr val="CC0099"/>
                </a:solidFill>
                <a:latin typeface="Arial" charset="0"/>
                <a:cs typeface="Arial" charset="0"/>
              </a:rPr>
              <a:t>87 85</a:t>
            </a:r>
            <a:r>
              <a:rPr lang="en-US" altLang="en-US" sz="1600" smtClean="0">
                <a:latin typeface="Arial" charset="0"/>
                <a:cs typeface="Arial" charset="0"/>
              </a:rPr>
              <a:t> 95 99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Arial" charset="0"/>
                <a:cs typeface="Arial" charset="0"/>
              </a:rPr>
              <a:t>also has 13 inversions:</a:t>
            </a:r>
            <a:endParaRPr lang="en-US" altLang="en-US" sz="18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	   (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smtClean="0">
                <a:latin typeface="Arial" charset="0"/>
                <a:cs typeface="Arial" charset="0"/>
              </a:rPr>
              <a:t>, 24)  (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smtClean="0">
                <a:latin typeface="Arial" charset="0"/>
                <a:cs typeface="Arial" charset="0"/>
              </a:rPr>
              <a:t>, 27)  (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smtClean="0">
                <a:latin typeface="Arial" charset="0"/>
                <a:cs typeface="Arial" charset="0"/>
              </a:rPr>
              <a:t>, 32)  (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smtClean="0">
                <a:latin typeface="Arial" charset="0"/>
                <a:cs typeface="Arial" charset="0"/>
              </a:rPr>
              <a:t>, 35)  (</a:t>
            </a:r>
            <a:r>
              <a:rPr lang="en-US" altLang="en-US" sz="1600" smtClean="0">
                <a:solidFill>
                  <a:srgbClr val="FF0000"/>
                </a:solidFill>
                <a:latin typeface="Arial" charset="0"/>
                <a:cs typeface="Arial" charset="0"/>
              </a:rPr>
              <a:t>42</a:t>
            </a:r>
            <a:r>
              <a:rPr lang="en-US" altLang="en-US" sz="1600" smtClean="0">
                <a:latin typeface="Arial" charset="0"/>
                <a:cs typeface="Arial" charset="0"/>
              </a:rPr>
              <a:t>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smtClean="0">
                <a:latin typeface="Arial" charset="0"/>
                <a:cs typeface="Arial" charset="0"/>
              </a:rPr>
              <a:t>)  (24,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smtClean="0">
                <a:latin typeface="Arial" charset="0"/>
                <a:cs typeface="Arial" charset="0"/>
              </a:rPr>
              <a:t>)  (27,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smtClean="0">
                <a:latin typeface="Arial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" charset="0"/>
                <a:cs typeface="Arial" charset="0"/>
              </a:rPr>
              <a:t>		   (32,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smtClean="0">
                <a:latin typeface="Arial" charset="0"/>
                <a:cs typeface="Arial" charset="0"/>
              </a:rPr>
              <a:t>)  (35,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smtClean="0">
                <a:latin typeface="Arial" charset="0"/>
                <a:cs typeface="Arial" charset="0"/>
              </a:rPr>
              <a:t>)  (45,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smtClean="0">
                <a:latin typeface="Arial" charset="0"/>
                <a:cs typeface="Arial" charset="0"/>
              </a:rPr>
              <a:t>)  (47,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smtClean="0">
                <a:latin typeface="Arial" charset="0"/>
                <a:cs typeface="Arial" charset="0"/>
              </a:rPr>
              <a:t>)  (57, </a:t>
            </a:r>
            <a:r>
              <a:rPr lang="en-US" altLang="en-US" sz="1600" smtClean="0">
                <a:solidFill>
                  <a:schemeClr val="hlink"/>
                </a:solidFill>
                <a:latin typeface="Arial" charset="0"/>
                <a:cs typeface="Arial" charset="0"/>
              </a:rPr>
              <a:t>23</a:t>
            </a:r>
            <a:r>
              <a:rPr lang="en-US" altLang="en-US" sz="1600" smtClean="0">
                <a:latin typeface="Arial" charset="0"/>
                <a:cs typeface="Arial" charset="0"/>
              </a:rPr>
              <a:t>)  (</a:t>
            </a:r>
            <a:r>
              <a:rPr lang="en-US" altLang="en-US" sz="1600" smtClean="0">
                <a:solidFill>
                  <a:srgbClr val="CC0099"/>
                </a:solidFill>
                <a:latin typeface="Arial" charset="0"/>
                <a:cs typeface="Arial" charset="0"/>
              </a:rPr>
              <a:t>87</a:t>
            </a:r>
            <a:r>
              <a:rPr lang="en-US" altLang="en-US" sz="1600" smtClean="0">
                <a:latin typeface="Arial" charset="0"/>
                <a:cs typeface="Arial" charset="0"/>
              </a:rPr>
              <a:t>,</a:t>
            </a:r>
            <a:r>
              <a:rPr lang="en-US" altLang="en-US" sz="1600" smtClean="0">
                <a:solidFill>
                  <a:srgbClr val="CC0099"/>
                </a:solidFill>
                <a:latin typeface="Arial" charset="0"/>
                <a:cs typeface="Arial" charset="0"/>
              </a:rPr>
              <a:t> 85</a:t>
            </a:r>
            <a:r>
              <a:rPr lang="en-US" altLang="en-US" sz="1600" smtClean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This, too, is not a random list</a:t>
            </a:r>
            <a:endParaRPr lang="en-US" altLang="en-US" sz="160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8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Number of Inversions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third list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Arial" charset="0"/>
                <a:cs typeface="Arial" charset="0"/>
              </a:rPr>
              <a:t>		22 20 81 38 95 84 </a:t>
            </a:r>
            <a:r>
              <a:rPr lang="en-US" altLang="en-US" sz="16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600" dirty="0" smtClean="0">
                <a:latin typeface="Arial" charset="0"/>
                <a:cs typeface="Arial" charset="0"/>
              </a:rPr>
              <a:t> 12 79 44 26 87 96 10 48 80   </a:t>
            </a:r>
            <a:r>
              <a:rPr lang="en-US" altLang="en-US" sz="16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600" dirty="0" smtClean="0">
                <a:latin typeface="Arial" charset="0"/>
                <a:cs typeface="Arial" charset="0"/>
              </a:rPr>
              <a:t> 31 16 92</a:t>
            </a:r>
          </a:p>
          <a:p>
            <a:pPr>
              <a:buFontTx/>
              <a:buNone/>
            </a:pPr>
            <a:r>
              <a:rPr lang="en-US" altLang="en-US" sz="1600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has 100 inversions:</a:t>
            </a:r>
            <a:endParaRPr lang="en-US" altLang="en-US" sz="18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(22, 20)  (22, 12)  (22, 10)  (22,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(22, 16)  (20, 12)  (20, 10)  (20,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(20, 16)  (81, 38)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(81, 12)  (81, 79)  (81, 44)  (81, 26)  (81, 10)  (81, 48)  (81, 80)  (81,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(81, 16)  (81, 31)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(38, 12)  (38, 26)  (38, 10)  (38,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(38, 16)  (38, 31)  (95, 84)  (95, 12)  (95, 79)  (95, 44)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(95, 26)  (95, 87)  (95, 10)  (95, 48)  (95, 80)  (95,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(95, 16)  (95, 31)  (95, 92)  (84, 12)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(84, 79)  (84, 44)  (84, 26)  (84, 10)  (84, 48)  (84, 80)  (84,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(84, 16)  (84, 31)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12)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79)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44)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26)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87)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96)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10)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48)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80)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16)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31)  (</a:t>
            </a:r>
            <a:r>
              <a:rPr lang="en-US" altLang="en-US" sz="1000" b="1" dirty="0" smtClean="0">
                <a:solidFill>
                  <a:schemeClr val="hlink"/>
                </a:solidFill>
                <a:latin typeface="Arial" charset="0"/>
                <a:cs typeface="Arial" charset="0"/>
              </a:rPr>
              <a:t>99</a:t>
            </a:r>
            <a:r>
              <a:rPr lang="en-US" altLang="en-US" sz="1000" dirty="0" smtClean="0">
                <a:latin typeface="Arial" charset="0"/>
                <a:cs typeface="Arial" charset="0"/>
              </a:rPr>
              <a:t>, 92)  (12, 10)  (12,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(79, 44)  (79, 26)  (79, 10)  (79, 48)  (79,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(79, 16)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(79, 31)  (44, 26)  (44, 10)  (44,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(44, 16)  (44, 31)  (26, 10)  (26,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(26, 16)  (87, 10)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(87, 48)  (87, 80)  (87,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(87, 16)  (87, 31)  (96, 10)  (96, 48)  (96, 80)  (96,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(96, 16)</a:t>
            </a:r>
          </a:p>
          <a:p>
            <a:pPr>
              <a:buFontTx/>
              <a:buNone/>
            </a:pPr>
            <a:r>
              <a:rPr lang="en-US" altLang="en-US" sz="1000" dirty="0" smtClean="0">
                <a:latin typeface="Arial" charset="0"/>
                <a:cs typeface="Arial" charset="0"/>
              </a:rPr>
              <a:t>		 (96, 31)  (96, 92)  (10,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(48,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(48, 16)  (48, 31)  (80,   </a:t>
            </a:r>
            <a:r>
              <a:rPr lang="en-US" altLang="en-US" sz="1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sz="1000" dirty="0" smtClean="0">
                <a:latin typeface="Arial" charset="0"/>
                <a:cs typeface="Arial" charset="0"/>
              </a:rPr>
              <a:t>)  (80, 16)  (80, 31)  (31, 16)</a:t>
            </a:r>
          </a:p>
        </p:txBody>
      </p:sp>
    </p:spTree>
    <p:extLst>
      <p:ext uri="{BB962C8B-B14F-4D97-AF65-F5344CB8AC3E}">
        <p14:creationId xmlns:p14="http://schemas.microsoft.com/office/powerpoint/2010/main" val="24035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Insertion </a:t>
            </a:r>
            <a:r>
              <a:rPr lang="en-US" altLang="zh-CN" dirty="0" smtClean="0">
                <a:solidFill>
                  <a:srgbClr val="FF0000"/>
                </a:solidFill>
              </a:rPr>
              <a:t>sort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This topic discusses the insertion sort</a:t>
            </a: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will discuss: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algorithm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an example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average case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best case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Consider the following observations: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 list with one element is sorted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 general, if we have a sorted list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Arial" charset="0"/>
                <a:cs typeface="Arial" charset="0"/>
              </a:rPr>
              <a:t> items, we can insert a new item to create a sorted list of size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657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example, consider this sorted array containing of eight sorted entries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Suppose we want to insert 14 into this array leaving the resulting array sorted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8888" y="2395538"/>
          <a:ext cx="691197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CA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CA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CA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CA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CA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n-CA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lang="en-CA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en-CA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>
                          <a:solidFill>
                            <a:srgbClr val="00B0F0"/>
                          </a:solidFill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CA" sz="2400" b="1" dirty="0">
                        <a:solidFill>
                          <a:srgbClr val="00B0F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CA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CA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CA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CA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0" marR="914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Starting at the back, if the number is greater than 14, copy it to the right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Once an entry less than 14 is found, insert 14 into the resulting vacancy</a:t>
            </a:r>
          </a:p>
        </p:txBody>
      </p:sp>
      <p:pic>
        <p:nvPicPr>
          <p:cNvPr id="9220" name="Picture 4" descr="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603500"/>
            <a:ext cx="287655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9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For any unsorted list: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Treat the first element as a sorted list of size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Then, given a sorted list of size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Insert the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th</a:t>
            </a:r>
            <a:r>
              <a:rPr lang="en-US" altLang="en-US" dirty="0" smtClean="0">
                <a:latin typeface="Arial" charset="0"/>
                <a:cs typeface="Arial" charset="0"/>
              </a:rPr>
              <a:t> item into the sorted list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sorted list is now of size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6519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Seldom will we sort isolated values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Usually we will sort a number of records containing a number of fields based on a </a:t>
            </a:r>
            <a:r>
              <a:rPr lang="en-US" altLang="en-US" i="1" dirty="0" smtClean="0">
                <a:latin typeface="Arial" charset="0"/>
                <a:cs typeface="Arial" charset="0"/>
              </a:rPr>
              <a:t>key</a:t>
            </a:r>
            <a:r>
              <a:rPr lang="en-US" altLang="en-US" dirty="0" smtClean="0">
                <a:latin typeface="Arial" charset="0"/>
                <a:cs typeface="Arial" charset="0"/>
              </a:rPr>
              <a:t>: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2339975" y="2781300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Glendridge Ave.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53" name="Group 41"/>
          <p:cNvGraphicFramePr>
            <a:graphicFrameLocks noGrp="1"/>
          </p:cNvGraphicFramePr>
          <p:nvPr/>
        </p:nvGraphicFramePr>
        <p:xfrm>
          <a:off x="250825" y="4879975"/>
          <a:ext cx="4032250" cy="164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Khilji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Marsdale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5" marB="4568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1390" name="Group 78"/>
          <p:cNvGraphicFramePr>
            <a:graphicFrameLocks noGrp="1"/>
          </p:cNvGraphicFramePr>
          <p:nvPr/>
        </p:nvGraphicFramePr>
        <p:xfrm>
          <a:off x="4787900" y="4951413"/>
          <a:ext cx="4032250" cy="16462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19981932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Carol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81 Oakridge Ave.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20003541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Groskurth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Ken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 Marsdale Ave.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19985832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Kilji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Islam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37 Masterson Ave.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20003287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 Glendale Ave.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19990253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Redpath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Ruth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53 Belton Blvd.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19991532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Stevenson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Monica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Glendridge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Ave.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15" name="Line 115"/>
          <p:cNvSpPr>
            <a:spLocks noChangeShapeType="1"/>
          </p:cNvSpPr>
          <p:nvPr/>
        </p:nvSpPr>
        <p:spPr bwMode="auto">
          <a:xfrm flipH="1">
            <a:off x="3348038" y="4533900"/>
            <a:ext cx="287337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6" name="Line 116"/>
          <p:cNvSpPr>
            <a:spLocks noChangeShapeType="1"/>
          </p:cNvSpPr>
          <p:nvPr/>
        </p:nvSpPr>
        <p:spPr bwMode="auto">
          <a:xfrm>
            <a:off x="4643438" y="4535488"/>
            <a:ext cx="7207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417" name="Text Box 117"/>
          <p:cNvSpPr txBox="1">
            <a:spLocks noChangeArrowheads="1"/>
          </p:cNvSpPr>
          <p:nvPr/>
        </p:nvSpPr>
        <p:spPr bwMode="auto">
          <a:xfrm>
            <a:off x="34925" y="4416425"/>
            <a:ext cx="227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Numerically by ID Number</a:t>
            </a:r>
          </a:p>
        </p:txBody>
      </p:sp>
      <p:sp>
        <p:nvSpPr>
          <p:cNvPr id="14418" name="Text Box 118"/>
          <p:cNvSpPr txBox="1">
            <a:spLocks noChangeArrowheads="1"/>
          </p:cNvSpPr>
          <p:nvPr/>
        </p:nvSpPr>
        <p:spPr bwMode="auto">
          <a:xfrm>
            <a:off x="5076825" y="4489450"/>
            <a:ext cx="3963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Lexicographically by surname, then given name</a:t>
            </a:r>
          </a:p>
        </p:txBody>
      </p:sp>
    </p:spTree>
    <p:extLst>
      <p:ext uri="{BB962C8B-B14F-4D97-AF65-F5344CB8AC3E}">
        <p14:creationId xmlns:p14="http://schemas.microsoft.com/office/powerpoint/2010/main" val="401565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16113"/>
            <a:ext cx="2087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Recall the five sorting techniques: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Exchange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Selection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Merging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Distribution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Clearly insertion falls into the first category</a:t>
            </a:r>
          </a:p>
        </p:txBody>
      </p:sp>
    </p:spTree>
    <p:extLst>
      <p:ext uri="{BB962C8B-B14F-4D97-AF65-F5344CB8AC3E}">
        <p14:creationId xmlns:p14="http://schemas.microsoft.com/office/powerpoint/2010/main" val="6795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933056"/>
            <a:ext cx="2876550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The Algorithm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Code for this would be: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for ( </a:t>
            </a:r>
            <a:r>
              <a:rPr lang="en-US" alt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Consolas" pitchFamily="49" charset="0"/>
              </a:rPr>
              <a:t>	if ( array[j - 1] &gt; array[j] ) {</a:t>
            </a:r>
          </a:p>
          <a:p>
            <a:pPr lvl="3" indent="-525463" defTabSz="1074738">
              <a:buNone/>
            </a:pPr>
            <a:r>
              <a:rPr lang="en-CA" altLang="en-US" sz="1600" dirty="0" smtClean="0">
                <a:latin typeface="Consolas" pitchFamily="49" charset="0"/>
                <a:cs typeface="Arial" charset="0"/>
              </a:rPr>
              <a:t>		</a:t>
            </a:r>
            <a:r>
              <a:rPr lang="en-CA" altLang="en-US" sz="1600" dirty="0" err="1" smtClean="0">
                <a:latin typeface="Consolas" pitchFamily="49" charset="0"/>
                <a:cs typeface="Arial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::swap( </a:t>
            </a:r>
            <a:r>
              <a:rPr lang="en-CA" altLang="en-US" sz="1600" dirty="0" smtClean="0">
                <a:latin typeface="Consolas" pitchFamily="49" charset="0"/>
                <a:cs typeface="Arial" charset="0"/>
              </a:rPr>
              <a:t>array[j - 1], array[j] </a:t>
            </a:r>
            <a:r>
              <a:rPr lang="en-CA" altLang="en-US" sz="1600" dirty="0">
                <a:latin typeface="Consolas" pitchFamily="49" charset="0"/>
                <a:cs typeface="Arial" charset="0"/>
              </a:rPr>
              <a:t>);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} else {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// As soon as we don't need to swap, the (k + 1)</a:t>
            </a:r>
            <a:r>
              <a:rPr lang="en-US" altLang="en-US" sz="1600" dirty="0" err="1" smtClean="0">
                <a:latin typeface="Consolas" pitchFamily="49" charset="0"/>
                <a:cs typeface="Arial" charset="0"/>
              </a:rPr>
              <a:t>st</a:t>
            </a:r>
            <a:endParaRPr lang="en-US" altLang="en-US" sz="1600" dirty="0" smtClean="0">
              <a:latin typeface="Consolas" pitchFamily="49" charset="0"/>
              <a:cs typeface="Arial" charset="0"/>
            </a:endParaRP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// is in the correct location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	break;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	}</a:t>
            </a:r>
          </a:p>
          <a:p>
            <a:pPr lvl="3" indent="-525463" defTabSz="1074738">
              <a:buFont typeface="Arial" charset="0"/>
              <a:buNone/>
            </a:pPr>
            <a:r>
              <a:rPr lang="en-US" altLang="en-US" sz="1600" dirty="0" smtClean="0">
                <a:latin typeface="Consolas" pitchFamily="49" charset="0"/>
                <a:cs typeface="Arial" charset="0"/>
              </a:rPr>
              <a:t>}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This would be embedded in a function call such as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 smtClean="0">
              <a:latin typeface="Courier New" pitchFamily="49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n ) {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for ( </a:t>
            </a:r>
            <a:r>
              <a:rPr lang="en-US" altLang="en-US" sz="14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1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			if ( array[j - 1] &gt; array[j] ) {</a:t>
            </a:r>
          </a:p>
          <a:p>
            <a:pPr lvl="2" indent="-514350" defTabSz="763588">
              <a:buNone/>
            </a:pPr>
            <a:r>
              <a:rPr lang="en-CA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 else {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	// As soon as we don't need to swap, the (k + 1)</a:t>
            </a:r>
            <a:r>
              <a:rPr lang="en-US" altLang="en-US" sz="14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st</a:t>
            </a:r>
            <a:endParaRPr lang="en-US" altLang="en-US" sz="1400" dirty="0" smtClean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Arial" charset="0"/>
            </a:endParaRP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// is in the correct location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   				break;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	}</a:t>
            </a:r>
          </a:p>
          <a:p>
            <a:pPr lvl="2" indent="-514350" defTabSz="763588">
              <a:buFont typeface="Arial" charset="0"/>
              <a:buNone/>
            </a:pPr>
            <a:r>
              <a:rPr lang="en-US" altLang="en-US" sz="14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Arial" charset="0"/>
              </a:rPr>
              <a:t>		}</a:t>
            </a:r>
            <a:endParaRPr lang="en-US" altLang="en-US" sz="14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Arial" charset="0"/>
            </a:endParaRPr>
          </a:p>
          <a:p>
            <a:pPr lvl="2" indent="-514350" defTabSz="76358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}</a:t>
            </a:r>
          </a:p>
          <a:p>
            <a:pPr lvl="2" indent="-514350" defTabSz="76358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4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32373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Let’s do a run-time analysis of this code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zh-CN" dirty="0" smtClean="0">
                <a:latin typeface="Arial" charset="0"/>
                <a:cs typeface="Arial" charset="0"/>
              </a:rPr>
              <a:t>outer </a:t>
            </a:r>
            <a:r>
              <a:rPr lang="en-US" altLang="en-US" dirty="0" smtClean="0">
                <a:latin typeface="Arial" charset="0"/>
                <a:cs typeface="Arial" charset="0"/>
              </a:rPr>
              <a:t>for-loop </a:t>
            </a:r>
            <a:r>
              <a:rPr lang="en-US" altLang="en-US" dirty="0">
                <a:latin typeface="Arial" charset="0"/>
                <a:cs typeface="Arial" charset="0"/>
              </a:rPr>
              <a:t>will be executed a total of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 </a:t>
            </a:r>
            <a:r>
              <a:rPr lang="en-US" altLang="en-US" dirty="0">
                <a:latin typeface="Arial" charset="0"/>
                <a:cs typeface="Arial" charset="0"/>
              </a:rPr>
              <a:t>the worst case, the inner for-loop is executed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 smtClean="0">
                <a:latin typeface="Arial" charset="0"/>
                <a:cs typeface="Arial" charset="0"/>
              </a:rPr>
              <a:t>times</a:t>
            </a:r>
          </a:p>
          <a:p>
            <a:pPr lvl="1"/>
            <a:r>
              <a:rPr lang="en-US" altLang="en-US" dirty="0"/>
              <a:t>Thus, </a:t>
            </a:r>
            <a:r>
              <a:rPr lang="en-US" altLang="en-US" dirty="0">
                <a:solidFill>
                  <a:srgbClr val="FF0000"/>
                </a:solidFill>
              </a:rPr>
              <a:t>the worst-case run time </a:t>
            </a:r>
            <a:r>
              <a:rPr lang="en-US" altLang="en-US" dirty="0" smtClean="0">
                <a:solidFill>
                  <a:srgbClr val="FF0000"/>
                </a:solidFill>
              </a:rPr>
              <a:t>is O(</a:t>
            </a:r>
            <a:r>
              <a:rPr lang="en-US" altLang="en-US" i="1" dirty="0" smtClean="0">
                <a:solidFill>
                  <a:srgbClr val="FF0000"/>
                </a:solidFill>
              </a:rPr>
              <a:t>n</a:t>
            </a:r>
            <a:r>
              <a:rPr lang="en-US" alt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endParaRPr lang="en-US" altLang="en-US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baseline="30000" dirty="0">
              <a:latin typeface="Arial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Type&gt;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n ) {</a:t>
            </a:r>
          </a:p>
          <a:p>
            <a:pPr lvl="2" indent="-422275" defTabSz="777875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for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 indent="-422275" defTabSz="777875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for 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 indent="-422275" defTabSz="777875"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if 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array[j - 1] &gt; array[j] ) {</a:t>
            </a:r>
          </a:p>
          <a:p>
            <a:pPr lvl="2" indent="-422275" defTabSz="777875">
              <a:buNone/>
            </a:pPr>
            <a:r>
              <a:rPr lang="en-CA" altLang="en-US" sz="1400" dirty="0" smtClean="0">
                <a:latin typeface="Consolas" pitchFamily="49" charset="0"/>
                <a:cs typeface="Arial" charset="0"/>
              </a:rPr>
              <a:t>				</a:t>
            </a:r>
            <a:r>
              <a:rPr lang="en-CA" altLang="en-US" sz="1400" dirty="0" err="1" smtClean="0">
                <a:latin typeface="Consolas" pitchFamily="49" charset="0"/>
                <a:cs typeface="Arial" charset="0"/>
              </a:rPr>
              <a:t>std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	}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else {</a:t>
            </a:r>
          </a:p>
          <a:p>
            <a:pPr lvl="2" indent="-422275" defTabSz="777875"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		//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As soon as we don't need to swap, the (k + 1)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   				//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is in the correct location</a:t>
            </a:r>
          </a:p>
          <a:p>
            <a:pPr lvl="2" indent="-422275" defTabSz="777875"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   				break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 lvl="2" indent="-422275" defTabSz="777875"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Times New Roman" pitchFamily="18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2" indent="-422275" defTabSz="777875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Arial" charset="0"/>
              </a:rPr>
              <a:t>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Problem:  we may break out of the inner loop…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 smtClean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</a:t>
            </a:r>
            <a:r>
              <a:rPr lang="en-CA" altLang="en-US" sz="1200" dirty="0" smtClean="0">
                <a:latin typeface="Consolas" pitchFamily="49" charset="0"/>
                <a:cs typeface="Arial" charset="0"/>
              </a:rPr>
              <a:t>);</a:t>
            </a:r>
          </a:p>
          <a:p>
            <a:pPr lvl="2"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st</a:t>
            </a: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 smtClean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8113" y="4173144"/>
            <a:ext cx="6477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6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Recall:  each time we perform a swap, we remove an inversion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 smtClean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</a:t>
            </a:r>
            <a:r>
              <a:rPr lang="en-CA" altLang="en-US" sz="1200" dirty="0" smtClean="0">
                <a:latin typeface="Consolas" pitchFamily="49" charset="0"/>
                <a:cs typeface="Arial" charset="0"/>
              </a:rPr>
              <a:t>);</a:t>
            </a: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st</a:t>
            </a: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 smtClean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08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Thus, the body is run only as often as there are inversions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 smtClean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insertion_sort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( Type *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US" alt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j = k; j &gt; 0; --j )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    if ( array[j - 1] &gt; array[j] ) {</a:t>
            </a:r>
          </a:p>
          <a:p>
            <a:pPr lvl="2">
              <a:buNone/>
            </a:pPr>
            <a:r>
              <a:rPr lang="en-US" altLang="en-US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std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::swap( array[j - 1], array[j] );</a:t>
            </a: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 // As soon as we don't need to swap, the (k + 1)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st</a:t>
            </a: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// is in the correct location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break;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 typeface="Arial" charset="0"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}</a:t>
            </a:r>
            <a:endParaRPr lang="en-US" altLang="en-US" sz="1200" dirty="0" smtClean="0">
              <a:latin typeface="Times New Roman" pitchFamily="18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2533" name="Text Box 11"/>
          <p:cNvSpPr txBox="1">
            <a:spLocks noChangeArrowheads="1"/>
          </p:cNvSpPr>
          <p:nvPr/>
        </p:nvSpPr>
        <p:spPr bwMode="auto">
          <a:xfrm>
            <a:off x="2195513" y="5445125"/>
            <a:ext cx="6372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If the number of inversions is </a:t>
            </a:r>
            <a:r>
              <a:rPr lang="en-US" altLang="en-US" sz="2000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>
                <a:solidFill>
                  <a:srgbClr val="FF0000"/>
                </a:solidFill>
              </a:rPr>
              <a:t>, the run time is </a:t>
            </a:r>
            <a:r>
              <a:rPr lang="en-US" altLang="en-US" sz="2000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000" i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altLang="en-US" sz="2000" i="1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00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8550" y="3068639"/>
            <a:ext cx="3571602" cy="550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7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average random list has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 inversions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Insertion sort, however, will run in </a:t>
            </a:r>
            <a:r>
              <a:rPr lang="en-US" altLang="en-US" b="1" dirty="0" smtClean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time whenever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O(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Other benefits: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algorithm is easy to implement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Even in the worst case, the algorithm is fast for small problems</a:t>
            </a: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0093"/>
              </p:ext>
            </p:extLst>
          </p:nvPr>
        </p:nvGraphicFramePr>
        <p:xfrm>
          <a:off x="4716463" y="4149725"/>
          <a:ext cx="3552825" cy="234684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marT="45708" marB="45708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Approximate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(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ns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08" marB="4570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8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175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16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750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32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64</a:t>
                      </a:r>
                    </a:p>
                  </a:txBody>
                  <a:tcPr marT="45708" marB="4570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8000</a:t>
                      </a:r>
                    </a:p>
                  </a:txBody>
                  <a:tcPr marT="45708" marB="4570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1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Unfortunately, it is not very useful in general: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Sorting a random list of size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23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≈ 8 000 000</a:t>
            </a:r>
            <a:r>
              <a:rPr lang="en-US" altLang="en-US" dirty="0" smtClean="0">
                <a:latin typeface="Arial" charset="0"/>
                <a:cs typeface="Arial" charset="0"/>
              </a:rPr>
              <a:t> would require approximately one day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Doubling the size of the list quadruples the required run time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An optimized quick sort requires less than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4 s</a:t>
            </a:r>
            <a:r>
              <a:rPr lang="en-US" altLang="en-US" dirty="0" smtClean="0">
                <a:latin typeface="Arial" charset="0"/>
                <a:cs typeface="Arial" charset="0"/>
              </a:rPr>
              <a:t> on a list of the above size</a:t>
            </a:r>
          </a:p>
        </p:txBody>
      </p:sp>
    </p:spTree>
    <p:extLst>
      <p:ext uri="{BB962C8B-B14F-4D97-AF65-F5344CB8AC3E}">
        <p14:creationId xmlns:p14="http://schemas.microsoft.com/office/powerpoint/2010/main" val="9033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Consequences of Our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following table summarizes the run-times of insertion sort</a:t>
            </a:r>
          </a:p>
        </p:txBody>
      </p:sp>
      <p:graphicFrame>
        <p:nvGraphicFramePr>
          <p:cNvPr id="140343" name="Group 55"/>
          <p:cNvGraphicFramePr>
            <a:graphicFrameLocks noGrp="1"/>
          </p:cNvGraphicFramePr>
          <p:nvPr/>
        </p:nvGraphicFramePr>
        <p:xfrm>
          <a:off x="1258888" y="2133600"/>
          <a:ext cx="6121400" cy="1584816"/>
        </p:xfrm>
        <a:graphic>
          <a:graphicData uri="http://schemas.openxmlformats.org/drawingml/2006/table">
            <a:tbl>
              <a:tblPr/>
              <a:tblGrid>
                <a:gridCol w="129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Reverse sorted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+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L="91448" marR="91448" marT="45702" marB="45702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Very few inversions: 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91448" marR="91448" marT="45702" marB="4570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 these topics, we will assume that: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We are sorting integers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The algorithms can also be applied to other types of objects as long as we can compare any two objects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Arrays are to be used for both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9311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3324225"/>
            <a:ext cx="287655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 small improvement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Swapping is expensive</a:t>
            </a:r>
            <a:r>
              <a:rPr lang="en-US" altLang="en-US" dirty="0" smtClean="0">
                <a:latin typeface="Arial" charset="0"/>
                <a:cs typeface="Arial" charset="0"/>
              </a:rPr>
              <a:t>, so we could just temporarily assign the new entry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this reduces assignments by a factor of 3</a:t>
            </a:r>
          </a:p>
        </p:txBody>
      </p:sp>
    </p:spTree>
    <p:extLst>
      <p:ext uri="{BB962C8B-B14F-4D97-AF65-F5344CB8AC3E}">
        <p14:creationId xmlns:p14="http://schemas.microsoft.com/office/powerpoint/2010/main" val="41550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 reasonably good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*</a:t>
            </a:r>
            <a:r>
              <a:rPr lang="en-US" altLang="en-US" dirty="0" smtClean="0">
                <a:latin typeface="Arial" charset="0"/>
                <a:cs typeface="Arial" charset="0"/>
              </a:rPr>
              <a:t> implementation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 smtClean="0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typename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void insertion( Type *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array,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n ) {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k = 1; k &lt; n; ++k ) {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Type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= array[k];</a:t>
            </a:r>
          </a:p>
          <a:p>
            <a:pPr lvl="2">
              <a:buFontTx/>
              <a:buNone/>
            </a:pP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for (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j = k; j &gt; 0; --j ) {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if ( array[j - 1] &gt;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 array[j] = array[j - 1];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} else {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  array[j] =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     </a:t>
            </a:r>
            <a:r>
              <a:rPr lang="en-US" altLang="en-US" sz="1200" dirty="0" err="1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goto</a:t>
            </a:r>
            <a:r>
              <a:rPr lang="en-US" altLang="en-US" sz="12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finished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array[0] =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;  // only executed if </a:t>
            </a:r>
            <a:r>
              <a:rPr lang="en-US" altLang="en-US" sz="1200" dirty="0" err="1" smtClean="0">
                <a:latin typeface="Consolas" pitchFamily="49" charset="0"/>
                <a:cs typeface="Arial" charset="0"/>
              </a:rPr>
              <a:t>tmp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 &lt; array[0]</a:t>
            </a:r>
          </a:p>
          <a:p>
            <a:pPr lvl="2">
              <a:buFontTx/>
              <a:buNone/>
            </a:pPr>
            <a:endParaRPr lang="en-US" altLang="en-US" sz="1200" dirty="0" smtClean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smtClean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finished</a:t>
            </a:r>
            <a:r>
              <a:rPr lang="en-US" altLang="en-US" sz="1200" dirty="0" smtClean="0">
                <a:latin typeface="Consolas" pitchFamily="49" charset="0"/>
                <a:cs typeface="Arial" charset="0"/>
              </a:rPr>
              <a:t>: ;  // empty statement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200" dirty="0" smtClean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219700" y="63087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aseline="30000"/>
              <a:t>* </a:t>
            </a:r>
            <a:r>
              <a:rPr lang="en-US" altLang="en-US" sz="1600"/>
              <a:t>we could do better with pointers</a:t>
            </a:r>
            <a:endParaRPr lang="en-US" altLang="en-US" sz="1600" baseline="30000"/>
          </a:p>
        </p:txBody>
      </p:sp>
    </p:spTree>
    <p:extLst>
      <p:ext uri="{BB962C8B-B14F-4D97-AF65-F5344CB8AC3E}">
        <p14:creationId xmlns:p14="http://schemas.microsoft.com/office/powerpoint/2010/main" val="40205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 small improvement</a:t>
            </a:r>
            <a:endParaRPr lang="zh-CN" altLang="en-US" dirty="0"/>
          </a:p>
        </p:txBody>
      </p:sp>
      <p:pic>
        <p:nvPicPr>
          <p:cNvPr id="4" name="Picture 2" descr="See the source imag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" y="1556792"/>
            <a:ext cx="7889897" cy="49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Insertion Sort: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Insert new entries into growing sorted lists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Run-time analysis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Actual and average case run time:	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Detailed analysis:			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Best case (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inversions):		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Memory requirements: 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2"/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 lvl="1"/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Inversions</a:t>
            </a:r>
            <a:endParaRPr lang="en-US" altLang="zh-CN" dirty="0" smtClean="0"/>
          </a:p>
          <a:p>
            <a:r>
              <a:rPr lang="en-US" altLang="zh-CN" dirty="0"/>
              <a:t>Insertion </a:t>
            </a:r>
            <a:r>
              <a:rPr lang="en-US" altLang="zh-CN" dirty="0" smtClean="0"/>
              <a:t>sort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Bubble sort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second sorting algorithm is the 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bubble sort algorithm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Uses an opposite strategy from insertion sort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examine: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 algorithm and an example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Run times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best case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worst case</a:t>
            </a:r>
          </a:p>
          <a:p>
            <a:pPr lvl="2"/>
            <a:r>
              <a:rPr lang="en-US" altLang="en-US" dirty="0" smtClean="0">
                <a:latin typeface="Arial" charset="0"/>
                <a:cs typeface="Arial" charset="0"/>
              </a:rPr>
              <a:t>average case (introducing </a:t>
            </a:r>
            <a:r>
              <a:rPr lang="en-US" altLang="en-US" i="1" dirty="0" smtClean="0">
                <a:latin typeface="Arial" charset="0"/>
                <a:cs typeface="Arial" charset="0"/>
              </a:rPr>
              <a:t>inversions</a:t>
            </a:r>
            <a:r>
              <a:rPr lang="en-US" altLang="en-US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Summary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75224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Suppose we have an array of data which is unsorted: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Starting at the front, traverse the array, find the largest item, and move (or </a:t>
            </a:r>
            <a:r>
              <a:rPr lang="en-US" altLang="en-US" i="1" dirty="0" smtClean="0">
                <a:latin typeface="Arial" charset="0"/>
                <a:cs typeface="Arial" charset="0"/>
              </a:rPr>
              <a:t>bubble</a:t>
            </a:r>
            <a:r>
              <a:rPr lang="en-US" altLang="en-US" dirty="0" smtClean="0">
                <a:latin typeface="Arial" charset="0"/>
                <a:cs typeface="Arial" charset="0"/>
              </a:rPr>
              <a:t>) it to the top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With each subsequent iteration, find the next largest item and </a:t>
            </a:r>
            <a:r>
              <a:rPr lang="en-US" altLang="en-US" i="1" dirty="0" smtClean="0">
                <a:latin typeface="Arial" charset="0"/>
                <a:cs typeface="Arial" charset="0"/>
              </a:rPr>
              <a:t>bubble</a:t>
            </a:r>
            <a:r>
              <a:rPr lang="en-US" altLang="en-US" dirty="0" smtClean="0">
                <a:latin typeface="Arial" charset="0"/>
                <a:cs typeface="Arial" charset="0"/>
              </a:rPr>
              <a:t> it up towards the top of the array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</p:txBody>
      </p:sp>
      <p:pic>
        <p:nvPicPr>
          <p:cNvPr id="138242" name="Picture 2" descr="See the source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0799"/>
            <a:ext cx="78676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As well as looking at good algorithms, it is often useful too look at sub-optimal algorithms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Bubble sort is a simple algorithm with: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a memorable name, and</a:t>
            </a:r>
          </a:p>
          <a:p>
            <a:pPr lvl="2"/>
            <a:r>
              <a:rPr lang="en-US" altLang="en-US" smtClean="0">
                <a:latin typeface="Arial" charset="0"/>
                <a:cs typeface="Arial" charset="0"/>
              </a:rPr>
              <a:t>a simple idea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 is also significantly worse than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997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basic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Starting with the first item, assume that it is the largest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Compare it with the second item: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If the first is larger, swap the two,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Otherwise, assume that the second item is the largest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Continue up the array, either swapping or redefining the largest item</a:t>
            </a:r>
          </a:p>
        </p:txBody>
      </p:sp>
    </p:spTree>
    <p:extLst>
      <p:ext uri="{BB962C8B-B14F-4D97-AF65-F5344CB8AC3E}">
        <p14:creationId xmlns:p14="http://schemas.microsoft.com/office/powerpoint/2010/main" val="2408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  <a:endParaRPr lang="en-US" alt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After one pass, the largest item must be the last in the list</a:t>
            </a: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Start at the front again: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the second pass will bring the second largest element into the second last position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Repeat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mtClean="0">
                <a:latin typeface="Arial" charset="0"/>
                <a:cs typeface="Arial" charset="0"/>
              </a:rPr>
              <a:t> times, after which, all entries will be in place</a:t>
            </a:r>
          </a:p>
        </p:txBody>
      </p:sp>
    </p:spTree>
    <p:extLst>
      <p:ext uri="{BB962C8B-B14F-4D97-AF65-F5344CB8AC3E}">
        <p14:creationId xmlns:p14="http://schemas.microsoft.com/office/powerpoint/2010/main" val="1407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In-place Sorting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Sorting algorithms may be performed </a:t>
            </a:r>
            <a:r>
              <a:rPr lang="en-US" altLang="en-US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in-place</a:t>
            </a:r>
            <a:r>
              <a:rPr lang="en-US" altLang="en-US" dirty="0" smtClean="0">
                <a:latin typeface="Arial" charset="0"/>
                <a:cs typeface="Arial" charset="0"/>
              </a:rPr>
              <a:t>, that is, with the allocation of at most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 smtClean="0">
                <a:latin typeface="Arial" charset="0"/>
                <a:cs typeface="Arial" charset="0"/>
              </a:rPr>
              <a:t> additional memory (</a:t>
            </a:r>
            <a:r>
              <a:rPr lang="en-US" altLang="en-US" i="1" dirty="0" smtClean="0">
                <a:latin typeface="Arial" charset="0"/>
                <a:cs typeface="Arial" charset="0"/>
              </a:rPr>
              <a:t>e</a:t>
            </a:r>
            <a:r>
              <a:rPr lang="en-US" altLang="en-US" dirty="0" smtClean="0">
                <a:latin typeface="Arial" charset="0"/>
                <a:cs typeface="Arial" charset="0"/>
              </a:rPr>
              <a:t>.</a:t>
            </a:r>
            <a:r>
              <a:rPr lang="en-US" altLang="en-US" i="1" dirty="0" smtClean="0">
                <a:latin typeface="Arial" charset="0"/>
                <a:cs typeface="Arial" charset="0"/>
              </a:rPr>
              <a:t>g</a:t>
            </a:r>
            <a:r>
              <a:rPr lang="en-US" altLang="en-US" dirty="0" smtClean="0">
                <a:latin typeface="Arial" charset="0"/>
                <a:cs typeface="Arial" charset="0"/>
              </a:rPr>
              <a:t>., fixed number of local variables)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Some definitions of </a:t>
            </a:r>
            <a:r>
              <a:rPr lang="en-US" altLang="en-US" i="1" dirty="0" smtClean="0">
                <a:latin typeface="Arial" charset="0"/>
                <a:cs typeface="Arial" charset="0"/>
              </a:rPr>
              <a:t>in place </a:t>
            </a:r>
            <a:r>
              <a:rPr lang="en-US" altLang="en-US" dirty="0" smtClean="0">
                <a:latin typeface="Arial" charset="0"/>
                <a:cs typeface="Arial" charset="0"/>
              </a:rPr>
              <a:t>as using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memory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Other sorting algorithms require the allocation of second array of equal size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Requires 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additional memory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prefer in-place sorting</a:t>
            </a:r>
            <a:r>
              <a:rPr lang="en-US" altLang="en-US" dirty="0" smtClean="0">
                <a:latin typeface="Arial" charset="0"/>
                <a:cs typeface="Arial" charset="0"/>
              </a:rPr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6714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Consider the unsorted array to the right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We start with the element in the first location, and move forward: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if the current and next items are in order, continue with the next item, otherwise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swap the two entries</a:t>
            </a:r>
          </a:p>
        </p:txBody>
      </p:sp>
      <p:pic>
        <p:nvPicPr>
          <p:cNvPr id="14340" name="Picture 5" descr="bubble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After one loop, the largest element is in the last location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Repeat the procedure</a:t>
            </a:r>
          </a:p>
        </p:txBody>
      </p:sp>
      <p:pic>
        <p:nvPicPr>
          <p:cNvPr id="15364" name="Picture 5" descr="bubbl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59012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Now the two largest elements are at the end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Repeat again</a:t>
            </a:r>
          </a:p>
        </p:txBody>
      </p:sp>
    </p:spTree>
    <p:extLst>
      <p:ext uri="{BB962C8B-B14F-4D97-AF65-F5344CB8AC3E}">
        <p14:creationId xmlns:p14="http://schemas.microsoft.com/office/powerpoint/2010/main" val="14867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 descr="C:\Users\dwharder\Desktop\x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With this loop, 5 and 7 are swapped</a:t>
            </a:r>
          </a:p>
        </p:txBody>
      </p:sp>
    </p:spTree>
    <p:extLst>
      <p:ext uri="{BB962C8B-B14F-4D97-AF65-F5344CB8AC3E}">
        <p14:creationId xmlns:p14="http://schemas.microsoft.com/office/powerpoint/2010/main" val="1095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x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44675"/>
            <a:ext cx="226060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Finally, we check the last two entries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At this point, we have a sorted array</a:t>
            </a:r>
          </a:p>
        </p:txBody>
      </p:sp>
    </p:spTree>
    <p:extLst>
      <p:ext uri="{BB962C8B-B14F-4D97-AF65-F5344CB8AC3E}">
        <p14:creationId xmlns:p14="http://schemas.microsoft.com/office/powerpoint/2010/main" val="22917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basic algorithm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default algorithm:</a:t>
            </a:r>
            <a:endParaRPr lang="en-US" altLang="en-US" baseline="30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200" b="1" dirty="0" smtClean="0">
              <a:latin typeface="Courier New" pitchFamily="49" charset="0"/>
              <a:cs typeface="Arial" charset="0"/>
            </a:endParaRP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	for (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		if ( array[j] &gt; array[j + 1] ) {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altLang="en-US" sz="14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::swap( array[j], array[j + 1] );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		}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808038">
              <a:buFontTx/>
              <a:buNone/>
            </a:pPr>
            <a:r>
              <a:rPr lang="en-US" altLang="en-US" sz="1400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0546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Here we have two nested loops, and therefore calculating the run time is straight-forward: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1824038" y="2546350"/>
          <a:ext cx="49196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89" name="Equation" r:id="rId4" imgW="2819400" imgH="419100" progId="Equation.DSMT4">
                  <p:embed/>
                </p:oleObj>
              </mc:Choice>
              <mc:Fallback>
                <p:oleObj name="Equation" r:id="rId4" imgW="2819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546350"/>
                        <a:ext cx="49196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5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Implementations and Improvements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next few slides show some implementations of bubble sort together with a few improvements: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reduce the number of swaps,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halting if the list is sorted,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limiting the range on which we must bubble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alternating between bubbling up and sinking down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First Improvement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We could avoid so many swaps...</a:t>
            </a:r>
            <a:endParaRPr lang="en-US" baseline="30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 smtClean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Type max = array[0];				// assume a[0] is the max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- 1] = array[j];   // move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array[j – 1] = max;		// store the old max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max = array[j];			// get the new max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= max;   				// store the max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536575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27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One useful modification would be to check if no swaps occur: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If no swaps occur, the list is sorted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 this example, no swaps occurred</a:t>
            </a:r>
            <a:br>
              <a:rPr lang="en-US" altLang="en-US" smtClean="0">
                <a:latin typeface="Arial" charset="0"/>
                <a:cs typeface="Arial" charset="0"/>
              </a:rPr>
            </a:br>
            <a:r>
              <a:rPr lang="en-US" altLang="en-US" smtClean="0">
                <a:latin typeface="Arial" charset="0"/>
                <a:cs typeface="Arial" charset="0"/>
              </a:rPr>
              <a:t>during the 5</a:t>
            </a:r>
            <a:r>
              <a:rPr lang="en-US" altLang="en-US" baseline="30000" smtClean="0">
                <a:latin typeface="Arial" charset="0"/>
                <a:cs typeface="Arial" charset="0"/>
              </a:rPr>
              <a:t>th</a:t>
            </a:r>
            <a:r>
              <a:rPr lang="en-US" altLang="en-US" smtClean="0">
                <a:latin typeface="Arial" charset="0"/>
                <a:cs typeface="Arial" charset="0"/>
              </a:rPr>
              <a:t> pass</a:t>
            </a:r>
          </a:p>
          <a:p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Use a Boolean flag to check if no</a:t>
            </a:r>
            <a:br>
              <a:rPr lang="en-US" altLang="en-US" smtClean="0">
                <a:latin typeface="Arial" charset="0"/>
                <a:cs typeface="Arial" charset="0"/>
              </a:rPr>
            </a:br>
            <a:r>
              <a:rPr lang="en-US" altLang="en-US" smtClean="0">
                <a:latin typeface="Arial" charset="0"/>
                <a:cs typeface="Arial" charset="0"/>
              </a:rPr>
              <a:t>swaps occurred</a:t>
            </a:r>
          </a:p>
        </p:txBody>
      </p:sp>
      <p:pic>
        <p:nvPicPr>
          <p:cNvPr id="21508" name="Picture 5" descr="C:\Users\dwharder\Desktop\x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060575"/>
            <a:ext cx="3505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6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328863"/>
            <a:ext cx="23304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Classifications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operations of a sorting algorithm are based on the actions performed: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Insertion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Exchanging 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Selection  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Merging </a:t>
            </a:r>
          </a:p>
          <a:p>
            <a:pPr lvl="1"/>
            <a:endParaRPr lang="en-US" altLang="en-US" smtClean="0">
              <a:latin typeface="Arial" charset="0"/>
              <a:cs typeface="Arial" charset="0"/>
            </a:endParaRP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Distribution </a:t>
            </a:r>
          </a:p>
        </p:txBody>
      </p:sp>
    </p:spTree>
    <p:extLst>
      <p:ext uri="{BB962C8B-B14F-4D97-AF65-F5344CB8AC3E}">
        <p14:creationId xmlns:p14="http://schemas.microsoft.com/office/powerpoint/2010/main" val="7690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Flagged Bubble Sort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Check if the list is sorted (no swaps)</a:t>
            </a:r>
            <a:endParaRPr lang="en-US" baseline="30000" dirty="0" smtClean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 smtClean="0">
              <a:latin typeface="Courier New" pitchFamily="49" charset="0"/>
              <a:cs typeface="Arial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 --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bool sorted = true;</a:t>
            </a:r>
            <a:endParaRPr lang="en-US" sz="1400" dirty="0" smtClean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for (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- 1]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sorted = false;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 else {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sorted ) {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break;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 defTabSz="628650">
              <a:buFontTx/>
              <a:buNone/>
              <a:defRPr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087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Intuitively, one may believe that limiting the loops based on the location of the last swap may significantly speed up the algorithm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For example, after the second pass,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we are certain all entries after 4 are</a:t>
            </a:r>
            <a:br>
              <a:rPr lang="en-US" altLang="en-US" dirty="0" smtClean="0">
                <a:latin typeface="Arial" charset="0"/>
                <a:cs typeface="Arial" charset="0"/>
              </a:rPr>
            </a:br>
            <a:r>
              <a:rPr lang="en-US" altLang="en-US" dirty="0" smtClean="0">
                <a:latin typeface="Arial" charset="0"/>
                <a:cs typeface="Arial" charset="0"/>
              </a:rPr>
              <a:t>sorted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implementation is easier than that for using a Boolean flag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in practice, this does little to affect the number of </a:t>
            </a:r>
            <a:r>
              <a:rPr lang="en-US" altLang="en-US" dirty="0" smtClean="0">
                <a:latin typeface="Arial" charset="0"/>
                <a:cs typeface="Arial" charset="0"/>
              </a:rPr>
              <a:t>comparisons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3556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492896"/>
            <a:ext cx="2230437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Range-limiting Bubble Sort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2"/>
            <a:ext cx="8229600" cy="483567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Update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to at the place of the last swap</a:t>
            </a:r>
            <a:endParaRPr lang="en-US" baseline="300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sz="1200" b="1" dirty="0" smtClean="0">
              <a:latin typeface="Courier New" pitchFamily="49" charset="0"/>
              <a:cs typeface="Arial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template &lt;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Type&gt;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void bubble( Type *const array,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const n ) {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for (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n - 1;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&gt; 0;</a:t>
            </a:r>
            <a:r>
              <a:rPr lang="en-US" sz="15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Type max = array[0];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ii = 0;</a:t>
            </a:r>
            <a:endParaRPr lang="en-US" sz="1500" dirty="0" smtClean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 = 1; j &lt;= 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if ( array[j] &lt; max ) {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   			array[j - 1]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	ii = j - 1;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 else {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array[j – 1] = max;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max = array[j];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}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array[</a:t>
            </a:r>
            <a:r>
              <a:rPr lang="en-US" sz="1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] = max;</a:t>
            </a:r>
          </a:p>
          <a:p>
            <a:pPr defTabSz="536575">
              <a:buFontTx/>
              <a:buNone/>
              <a:defRPr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5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ii;</a:t>
            </a:r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536575">
              <a:buFontTx/>
              <a:buNone/>
              <a:defRPr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78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One operation which does significantly improve the run time is to alternate between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bubbling the largest entry to the top, and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sinking the smallest entry to the bottom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26628" name="Picture 4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205038"/>
            <a:ext cx="22304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3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Alternating Bubble Sort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Alternating between bubbling and sinking: </a:t>
            </a:r>
            <a:endParaRPr lang="en-US" altLang="en-US" sz="1200" b="1" dirty="0" smtClean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void bubble( Type *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array,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lower = 0;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upper = n - 1;</a:t>
            </a:r>
          </a:p>
          <a:p>
            <a:pPr>
              <a:buFontTx/>
              <a:buNone/>
            </a:pPr>
            <a:endParaRPr lang="en-US" altLang="en-US" sz="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while ( true ) {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= lower;</a:t>
            </a:r>
          </a:p>
          <a:p>
            <a:pPr>
              <a:buFontTx/>
              <a:buNone/>
            </a:pPr>
            <a:endParaRPr lang="en-US" altLang="en-US" sz="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= lower;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&lt; upper; ++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] &gt; 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+ 1] ) {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+ 1];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+ 1] =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upper =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new_upper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= upper;</a:t>
            </a:r>
          </a:p>
          <a:p>
            <a:pPr>
              <a:buFontTx/>
              <a:buNone/>
            </a:pPr>
            <a:endParaRPr lang="en-US" altLang="en-US" sz="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for (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= upper;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&gt; lower; --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if ( 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- 1] &gt; 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] ) {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Type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= 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] = 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- 1];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array[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- 1] =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tmp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lower = </a:t>
            </a:r>
            <a:r>
              <a:rPr lang="en-US" altLang="en-US" sz="600" b="1" dirty="0" err="1" smtClean="0">
                <a:latin typeface="Consolas" pitchFamily="49" charset="0"/>
                <a:cs typeface="Consolas" pitchFamily="49" charset="0"/>
              </a:rPr>
              <a:t>new_lower</a:t>
            </a: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600" b="1" dirty="0" smtClean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if ( lower == upper ) {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break;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en-US" sz="600" b="1" dirty="0" smtClean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532313" y="307181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Bubble up to the back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532313" y="4845050"/>
            <a:ext cx="241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Sink down to the front</a:t>
            </a:r>
          </a:p>
        </p:txBody>
      </p:sp>
    </p:spTree>
    <p:extLst>
      <p:ext uri="{BB962C8B-B14F-4D97-AF65-F5344CB8AC3E}">
        <p14:creationId xmlns:p14="http://schemas.microsoft.com/office/powerpoint/2010/main" val="1540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Because the bubble sort simply swaps adjacent entries, 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it cannot be any better than insertion sort which does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comparisons where </a:t>
            </a:r>
            <a:r>
              <a:rPr lang="en-US" altLang="en-US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is the number of inversions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Unfortunately, run-time analysis isn’t that easy: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There are numerous unnecessary comparisons</a:t>
            </a:r>
          </a:p>
        </p:txBody>
      </p:sp>
    </p:spTree>
    <p:extLst>
      <p:ext uri="{BB962C8B-B14F-4D97-AF65-F5344CB8AC3E}">
        <p14:creationId xmlns:p14="http://schemas.microsoft.com/office/powerpoint/2010/main" val="9883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next slide map the number of required comparisons necessary to sort 32768 arrays of size 1024 where the number of inversions range from 10000 to 523776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Each point 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mtClean="0">
                <a:latin typeface="Arial" charset="0"/>
                <a:cs typeface="Arial" charset="0"/>
              </a:rPr>
              <a:t> is the number of inversions in an unsorted list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 and the number of required comparisons 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following for plots show the required number of comparisons required to sort an array of size 1024</a:t>
            </a:r>
            <a:r>
              <a:rPr lang="en-US" altLang="en-US" sz="1800" smtClean="0">
                <a:latin typeface="Arial" charset="0"/>
                <a:cs typeface="Arial" charset="0"/>
              </a:rPr>
              <a:t/>
            </a:r>
            <a:br>
              <a:rPr lang="en-US" altLang="en-US" sz="1800" smtClean="0">
                <a:latin typeface="Arial" charset="0"/>
                <a:cs typeface="Arial" charset="0"/>
              </a:rPr>
            </a:br>
            <a:r>
              <a:rPr lang="en-US" altLang="en-US" sz="1800" smtClean="0">
                <a:latin typeface="Arial" charset="0"/>
                <a:cs typeface="Arial" charset="0"/>
              </a:rPr>
              <a:t>   </a:t>
            </a:r>
          </a:p>
          <a:p>
            <a:endParaRPr lang="en-US" altLang="en-US" sz="1800" smtClean="0">
              <a:latin typeface="Arial" charset="0"/>
              <a:cs typeface="Arial" charset="0"/>
            </a:endParaRPr>
          </a:p>
          <a:p>
            <a:endParaRPr lang="en-US" altLang="en-US" sz="1800" smtClean="0">
              <a:latin typeface="Arial" charset="0"/>
              <a:cs typeface="Arial" charset="0"/>
            </a:endParaRPr>
          </a:p>
          <a:p>
            <a:endParaRPr lang="en-US" altLang="en-US" sz="1800" smtClean="0">
              <a:latin typeface="Arial" charset="0"/>
              <a:cs typeface="Arial" charset="0"/>
            </a:endParaRPr>
          </a:p>
          <a:p>
            <a:endParaRPr lang="en-US" altLang="en-US" sz="1800" smtClean="0">
              <a:latin typeface="Arial" charset="0"/>
              <a:cs typeface="Arial" charset="0"/>
            </a:endParaRPr>
          </a:p>
          <a:p>
            <a:endParaRPr lang="en-US" altLang="en-US" sz="1800" smtClean="0">
              <a:latin typeface="Arial" charset="0"/>
              <a:cs typeface="Arial" charset="0"/>
            </a:endParaRPr>
          </a:p>
          <a:p>
            <a:endParaRPr lang="en-US" altLang="en-US" sz="1800" smtClean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smtClean="0">
              <a:latin typeface="Arial" charset="0"/>
              <a:cs typeface="Arial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tx2"/>
                </a:solidFill>
              </a:rPr>
              <a:t>——</a:t>
            </a:r>
            <a:r>
              <a:rPr lang="en-US" altLang="en-US" sz="1800" dirty="0">
                <a:solidFill>
                  <a:schemeClr val="accent2"/>
                </a:solidFill>
              </a:rPr>
              <a:t/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r>
              <a:rPr lang="en-US" altLang="en-US" sz="1800" dirty="0">
                <a:solidFill>
                  <a:srgbClr val="00FFFF"/>
                </a:solidFill>
              </a:rPr>
              <a:t/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1649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The number of comparisons with the flagged/limiting sort</a:t>
            </a:r>
            <a:br>
              <a:rPr lang="en-US" altLang="en-US" smtClean="0">
                <a:latin typeface="Arial" charset="0"/>
                <a:cs typeface="Arial" charset="0"/>
              </a:rPr>
            </a:br>
            <a:r>
              <a:rPr lang="en-US" altLang="en-US" smtClean="0">
                <a:latin typeface="Arial" charset="0"/>
                <a:cs typeface="Arial" charset="0"/>
              </a:rPr>
              <a:t>is initially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+ 3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For the alternating</a:t>
            </a:r>
            <a:br>
              <a:rPr lang="en-US" altLang="en-US" smtClean="0">
                <a:latin typeface="Arial" charset="0"/>
                <a:cs typeface="Arial" charset="0"/>
              </a:rPr>
            </a:br>
            <a:r>
              <a:rPr lang="en-US" altLang="en-US" smtClean="0">
                <a:latin typeface="Arial" charset="0"/>
                <a:cs typeface="Arial" charset="0"/>
              </a:rPr>
              <a:t>variation, it is</a:t>
            </a:r>
            <a:br>
              <a:rPr lang="en-US" altLang="en-US" smtClean="0">
                <a:latin typeface="Arial" charset="0"/>
                <a:cs typeface="Arial" charset="0"/>
              </a:rPr>
            </a:br>
            <a:r>
              <a:rPr lang="en-US" altLang="en-US" smtClean="0">
                <a:latin typeface="Arial" charset="0"/>
                <a:cs typeface="Arial" charset="0"/>
              </a:rPr>
              <a:t>initially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+ 1.5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</a:t>
            </a:r>
          </a:p>
        </p:txBody>
      </p:sp>
      <p:pic>
        <p:nvPicPr>
          <p:cNvPr id="31748" name="Picture 4" descr="bub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/>
          <p:cNvSpPr>
            <a:spLocks noChangeShapeType="1"/>
          </p:cNvSpPr>
          <p:nvPr/>
        </p:nvSpPr>
        <p:spPr bwMode="auto">
          <a:xfrm flipV="1">
            <a:off x="4716463" y="2451100"/>
            <a:ext cx="1295400" cy="3744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4716463" y="2451100"/>
            <a:ext cx="2663849" cy="381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584200" y="4729163"/>
            <a:ext cx="34804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 smtClean="0">
                <a:solidFill>
                  <a:schemeClr val="tx2"/>
                </a:solidFill>
              </a:rPr>
              <a:t>——</a:t>
            </a:r>
            <a:r>
              <a:rPr lang="en-US" altLang="en-US" sz="1800" dirty="0">
                <a:solidFill>
                  <a:schemeClr val="accent2"/>
                </a:solidFill>
              </a:rPr>
              <a:t/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r>
              <a:rPr lang="en-US" altLang="en-US" sz="1800" dirty="0">
                <a:solidFill>
                  <a:srgbClr val="00FFFF"/>
                </a:solidFill>
              </a:rPr>
              <a:t/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  <a:endParaRPr lang="en-CA" altLang="en-US" sz="1800" dirty="0"/>
          </a:p>
        </p:txBody>
      </p:sp>
      <p:sp>
        <p:nvSpPr>
          <p:cNvPr id="31753" name="TextBox 8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76325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inser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57438"/>
            <a:ext cx="4249738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Empirical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Unfortunately, the comparisons for insertion sort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+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d</a:t>
            </a:r>
            <a:r>
              <a:rPr lang="en-US" altLang="en-US" smtClean="0">
                <a:latin typeface="Arial" charset="0"/>
                <a:cs typeface="Arial" charset="0"/>
              </a:rPr>
              <a:t> which is better in all cases except when the list is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Sorted, or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Reverse sorted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6557963" y="642937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itchFamily="18" charset="0"/>
              </a:rPr>
              <a:t>d</a:t>
            </a:r>
            <a:endParaRPr lang="en-CA" altLang="en-US" sz="1800"/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584200" y="4729163"/>
            <a:ext cx="34163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Basic implementation	</a:t>
            </a:r>
            <a:r>
              <a:rPr lang="en-US" altLang="en-US" sz="1800" dirty="0">
                <a:solidFill>
                  <a:srgbClr val="FF33CC"/>
                </a:solidFill>
              </a:rPr>
              <a:t>——</a:t>
            </a:r>
            <a:br>
              <a:rPr lang="en-US" altLang="en-US" sz="1800" dirty="0">
                <a:solidFill>
                  <a:srgbClr val="FF33CC"/>
                </a:solidFill>
              </a:rPr>
            </a:br>
            <a:r>
              <a:rPr lang="en-US" altLang="en-US" sz="1800" dirty="0"/>
              <a:t>Flagged			</a:t>
            </a:r>
            <a:r>
              <a:rPr lang="en-US" altLang="en-US" sz="1800" dirty="0">
                <a:solidFill>
                  <a:schemeClr val="accent2"/>
                </a:solidFill>
              </a:rPr>
              <a:t>——</a:t>
            </a:r>
            <a:br>
              <a:rPr lang="en-US" altLang="en-US" sz="1800" dirty="0">
                <a:solidFill>
                  <a:schemeClr val="accent2"/>
                </a:solidFill>
              </a:rPr>
            </a:br>
            <a:r>
              <a:rPr lang="en-US" altLang="en-US" sz="1800" dirty="0"/>
              <a:t>Range limiting		</a:t>
            </a:r>
            <a:r>
              <a:rPr lang="en-US" altLang="en-US" sz="1800" dirty="0">
                <a:solidFill>
                  <a:srgbClr val="FF0000"/>
                </a:solidFill>
              </a:rPr>
              <a:t>——</a:t>
            </a:r>
            <a:r>
              <a:rPr lang="en-US" altLang="en-US" sz="1800" dirty="0">
                <a:solidFill>
                  <a:srgbClr val="00FFFF"/>
                </a:solidFill>
              </a:rPr>
              <a:t/>
            </a:r>
            <a:br>
              <a:rPr lang="en-US" altLang="en-US" sz="1800" dirty="0">
                <a:solidFill>
                  <a:srgbClr val="00FFFF"/>
                </a:solidFill>
              </a:rPr>
            </a:br>
            <a:r>
              <a:rPr lang="en-US" altLang="en-US" sz="1800" dirty="0"/>
              <a:t>Alternating		——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B0F0"/>
                </a:solidFill>
              </a:rPr>
              <a:t>Insertion Sort</a:t>
            </a:r>
            <a:r>
              <a:rPr lang="en-US" altLang="en-US" sz="1800" dirty="0"/>
              <a:t>		</a:t>
            </a:r>
            <a:r>
              <a:rPr lang="en-US" altLang="en-US" sz="1800" dirty="0">
                <a:solidFill>
                  <a:srgbClr val="66FFFF"/>
                </a:solidFill>
              </a:rPr>
              <a:t>——</a:t>
            </a:r>
            <a:endParaRPr lang="en-CA" altLang="en-US" sz="1800" dirty="0">
              <a:solidFill>
                <a:srgbClr val="66FFFF"/>
              </a:solidFill>
            </a:endParaRP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 rot="-5400000">
            <a:off x="3607594" y="4250531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Comparisons</a:t>
            </a: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40375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run time of the sorting algorithms we will look at fall into one of three categories:</a:t>
            </a:r>
          </a:p>
          <a:p>
            <a:pPr algn="ctr">
              <a:buFontTx/>
              <a:buNone/>
            </a:pP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 	</a:t>
            </a:r>
            <a:r>
              <a:rPr lang="en-US" altLang="en-US" b="1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ln(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)) 	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examine average- and worst-case scenarios for each algorithm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run-time may change significantly based on the scenario</a:t>
            </a:r>
          </a:p>
        </p:txBody>
      </p:sp>
    </p:spTree>
    <p:extLst>
      <p:ext uri="{BB962C8B-B14F-4D97-AF65-F5344CB8AC3E}">
        <p14:creationId xmlns:p14="http://schemas.microsoft.com/office/powerpoint/2010/main" val="356952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The following table summarizes the run-times of our modified  bubble sorting algorithms; </a:t>
            </a:r>
            <a:r>
              <a:rPr lang="en-US" alt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however, they are all worse than insertion sort in practice</a:t>
            </a:r>
          </a:p>
        </p:txBody>
      </p:sp>
      <p:graphicFrame>
        <p:nvGraphicFramePr>
          <p:cNvPr id="1403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40251"/>
              </p:ext>
            </p:extLst>
          </p:nvPr>
        </p:nvGraphicFramePr>
        <p:xfrm>
          <a:off x="1187450" y="2852738"/>
          <a:ext cx="6864350" cy="1584704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 + 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Slow if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w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T="45688" marB="45688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O(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inversions</a:t>
                      </a:r>
                    </a:p>
                  </a:txBody>
                  <a:tcPr marT="45688" marB="45688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5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Summary</a:t>
            </a:r>
            <a:endParaRPr lang="en-US" altLang="en-US" sz="4000" smtClean="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In this topic, we have looked at bubble sort</a:t>
            </a:r>
          </a:p>
          <a:p>
            <a:pPr>
              <a:buFont typeface="Arial" charset="0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From the description, it sounds as if it is as good as insertion sort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 has the same asymptotic behaviour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in practice, however, it is significantly worse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it is also much more difficult to code...</a:t>
            </a:r>
          </a:p>
        </p:txBody>
      </p:sp>
    </p:spTree>
    <p:extLst>
      <p:ext uri="{BB962C8B-B14F-4D97-AF65-F5344CB8AC3E}">
        <p14:creationId xmlns:p14="http://schemas.microsoft.com/office/powerpoint/2010/main" val="4238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Run-time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will review the more traditional 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O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Insertion sort, Bubble sort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Some of the faster </a:t>
            </a:r>
            <a:r>
              <a:rPr lang="en-US" altLang="en-US" b="1" dirty="0" smtClean="0">
                <a:solidFill>
                  <a:schemeClr val="bg1">
                    <a:lumMod val="75000"/>
                  </a:schemeClr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err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sorting algorithms:</a:t>
            </a:r>
          </a:p>
          <a:p>
            <a:pPr lvl="1"/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Heap sort, Quicksort, and Merge sort</a:t>
            </a:r>
          </a:p>
          <a:p>
            <a:pPr>
              <a:buFont typeface="Arial" charset="0"/>
              <a:buNone/>
            </a:pP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	And linear-time sorting algorithms</a:t>
            </a:r>
          </a:p>
          <a:p>
            <a:pPr lvl="1"/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Bucket sort and Radix sort</a:t>
            </a:r>
          </a:p>
          <a:p>
            <a:pPr lvl="1"/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We must make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8843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21841</TotalTime>
  <Words>591</Words>
  <Application>Microsoft Office PowerPoint</Application>
  <PresentationFormat>全屏显示(4:3)</PresentationFormat>
  <Paragraphs>915</Paragraphs>
  <Slides>81</Slides>
  <Notes>77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VISIO</vt:lpstr>
      <vt:lpstr>Equation</vt:lpstr>
      <vt:lpstr>CS101 Algorithms and Data Structures</vt:lpstr>
      <vt:lpstr>Outline</vt:lpstr>
      <vt:lpstr>Definition</vt:lpstr>
      <vt:lpstr>Definition</vt:lpstr>
      <vt:lpstr>Definition</vt:lpstr>
      <vt:lpstr>In-place Sorting</vt:lpstr>
      <vt:lpstr>Classifications</vt:lpstr>
      <vt:lpstr>Run-time</vt:lpstr>
      <vt:lpstr>Run-time</vt:lpstr>
      <vt:lpstr>Lower-bound Run-time</vt:lpstr>
      <vt:lpstr>Lower-bound Run-time</vt:lpstr>
      <vt:lpstr>Lower-bound Run-time</vt:lpstr>
      <vt:lpstr>Optimal Sorting Algorithms</vt:lpstr>
      <vt:lpstr>Sub-optimal Sorting Algorithms</vt:lpstr>
      <vt:lpstr>Sub-optimal Sorting Algorithms</vt:lpstr>
      <vt:lpstr>Summary</vt:lpstr>
      <vt:lpstr>Outline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Inversions</vt:lpstr>
      <vt:lpstr>Number of Inversions</vt:lpstr>
      <vt:lpstr>Number of Inversions</vt:lpstr>
      <vt:lpstr>Number of Inversions</vt:lpstr>
      <vt:lpstr>Number of Inversions</vt:lpstr>
      <vt:lpstr>Number of Inversions</vt:lpstr>
      <vt:lpstr>Number of Inversions</vt:lpstr>
      <vt:lpstr>Outline</vt:lpstr>
      <vt:lpstr>Outline</vt:lpstr>
      <vt:lpstr>Background</vt:lpstr>
      <vt:lpstr>Background</vt:lpstr>
      <vt:lpstr>Background</vt:lpstr>
      <vt:lpstr>The Algorithm</vt:lpstr>
      <vt:lpstr>The Algorithm</vt:lpstr>
      <vt:lpstr>The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Consequences of Our Analysis</vt:lpstr>
      <vt:lpstr>Consequences of Our Analysis</vt:lpstr>
      <vt:lpstr>Consequences of Our Analysis</vt:lpstr>
      <vt:lpstr>A small improvement</vt:lpstr>
      <vt:lpstr>Implementation and Analysis</vt:lpstr>
      <vt:lpstr>A small improvement</vt:lpstr>
      <vt:lpstr>Summary</vt:lpstr>
      <vt:lpstr>Outline</vt:lpstr>
      <vt:lpstr>Outline</vt:lpstr>
      <vt:lpstr>Description</vt:lpstr>
      <vt:lpstr>Description</vt:lpstr>
      <vt:lpstr>The basic algorithm</vt:lpstr>
      <vt:lpstr>The basic algorithm</vt:lpstr>
      <vt:lpstr>Example</vt:lpstr>
      <vt:lpstr>Example</vt:lpstr>
      <vt:lpstr>Example</vt:lpstr>
      <vt:lpstr>Example</vt:lpstr>
      <vt:lpstr>Example</vt:lpstr>
      <vt:lpstr>The basic algorithm</vt:lpstr>
      <vt:lpstr>Analysis</vt:lpstr>
      <vt:lpstr>Implementations and Improvements</vt:lpstr>
      <vt:lpstr>First Improvement</vt:lpstr>
      <vt:lpstr>Flagged Bubble Sort</vt:lpstr>
      <vt:lpstr>Flagged Bubble Sort</vt:lpstr>
      <vt:lpstr>Range-limiting Bubble Sort</vt:lpstr>
      <vt:lpstr>Range-limiting Bubble Sort</vt:lpstr>
      <vt:lpstr>Alternating Bubble Sort</vt:lpstr>
      <vt:lpstr>Alternating Bubble Sort</vt:lpstr>
      <vt:lpstr>Run-time Analysis</vt:lpstr>
      <vt:lpstr>Empirical Analysis</vt:lpstr>
      <vt:lpstr>Empirical Analysis</vt:lpstr>
      <vt:lpstr>Empirical Analysis</vt:lpstr>
      <vt:lpstr>Empirical Analysis</vt:lpstr>
      <vt:lpstr>Run-Time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lenovo</cp:lastModifiedBy>
  <cp:revision>1322</cp:revision>
  <dcterms:created xsi:type="dcterms:W3CDTF">2009-09-11T23:00:44Z</dcterms:created>
  <dcterms:modified xsi:type="dcterms:W3CDTF">2020-09-23T10:45:53Z</dcterms:modified>
</cp:coreProperties>
</file>