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9"/>
  </p:notesMasterIdLst>
  <p:sldIdLst>
    <p:sldId id="455" r:id="rId2"/>
    <p:sldId id="374" r:id="rId3"/>
    <p:sldId id="375" r:id="rId4"/>
    <p:sldId id="376" r:id="rId5"/>
    <p:sldId id="377" r:id="rId6"/>
    <p:sldId id="378" r:id="rId7"/>
    <p:sldId id="456" r:id="rId8"/>
    <p:sldId id="379" r:id="rId9"/>
    <p:sldId id="380" r:id="rId10"/>
    <p:sldId id="381" r:id="rId11"/>
    <p:sldId id="382" r:id="rId12"/>
    <p:sldId id="383" r:id="rId13"/>
    <p:sldId id="384" r:id="rId14"/>
    <p:sldId id="388" r:id="rId15"/>
    <p:sldId id="457" r:id="rId16"/>
    <p:sldId id="385" r:id="rId17"/>
    <p:sldId id="386" r:id="rId18"/>
    <p:sldId id="387"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3" r:id="rId41"/>
    <p:sldId id="459" r:id="rId42"/>
    <p:sldId id="410" r:id="rId43"/>
    <p:sldId id="411" r:id="rId44"/>
    <p:sldId id="412" r:id="rId45"/>
    <p:sldId id="452" r:id="rId46"/>
    <p:sldId id="453" r:id="rId47"/>
    <p:sldId id="45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60"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58" r:id="rId81"/>
    <p:sldId id="446" r:id="rId82"/>
    <p:sldId id="447" r:id="rId83"/>
    <p:sldId id="448" r:id="rId84"/>
    <p:sldId id="449" r:id="rId85"/>
    <p:sldId id="450" r:id="rId86"/>
    <p:sldId id="451" r:id="rId87"/>
    <p:sldId id="37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8AE4105-6ACB-4C25-9851-EEE4CA0838F4}">
          <p14:sldIdLst>
            <p14:sldId id="455"/>
            <p14:sldId id="374"/>
            <p14:sldId id="375"/>
            <p14:sldId id="376"/>
            <p14:sldId id="377"/>
            <p14:sldId id="378"/>
            <p14:sldId id="456"/>
            <p14:sldId id="379"/>
            <p14:sldId id="380"/>
            <p14:sldId id="381"/>
            <p14:sldId id="382"/>
            <p14:sldId id="383"/>
            <p14:sldId id="384"/>
            <p14:sldId id="388"/>
            <p14:sldId id="457"/>
            <p14:sldId id="385"/>
            <p14:sldId id="386"/>
            <p14:sldId id="387"/>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3"/>
            <p14:sldId id="459"/>
            <p14:sldId id="410"/>
            <p14:sldId id="411"/>
            <p14:sldId id="412"/>
            <p14:sldId id="452"/>
            <p14:sldId id="453"/>
            <p14:sldId id="454"/>
          </p14:sldIdLst>
        </p14:section>
        <p14:section name="Untitled Section" id="{843B2744-A590-46A5-B17E-3CBA0537E52C}">
          <p14:sldIdLst>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60"/>
            <p14:sldId id="433"/>
            <p14:sldId id="434"/>
            <p14:sldId id="435"/>
            <p14:sldId id="436"/>
            <p14:sldId id="437"/>
            <p14:sldId id="438"/>
            <p14:sldId id="439"/>
            <p14:sldId id="440"/>
            <p14:sldId id="441"/>
            <p14:sldId id="442"/>
            <p14:sldId id="443"/>
            <p14:sldId id="444"/>
            <p14:sldId id="445"/>
            <p14:sldId id="458"/>
            <p14:sldId id="446"/>
            <p14:sldId id="447"/>
            <p14:sldId id="448"/>
            <p14:sldId id="449"/>
          </p14:sldIdLst>
        </p14:section>
        <p14:section name="Untitled Section" id="{A2C10968-41F7-4B49-A18A-083A3F010E9D}">
          <p14:sldIdLst>
            <p14:sldId id="450"/>
            <p14:sldId id="451"/>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71262" autoAdjust="0"/>
  </p:normalViewPr>
  <p:slideViewPr>
    <p:cSldViewPr>
      <p:cViewPr varScale="1">
        <p:scale>
          <a:sx n="50" d="100"/>
          <a:sy n="50" d="100"/>
        </p:scale>
        <p:origin x="1434" y="21"/>
      </p:cViewPr>
      <p:guideLst>
        <p:guide orient="horz" pos="2160"/>
        <p:guide pos="2880"/>
      </p:guideLst>
    </p:cSldViewPr>
  </p:slideViewPr>
  <p:notesTextViewPr>
    <p:cViewPr>
      <p:scale>
        <a:sx n="3" d="2"/>
        <a:sy n="3" d="2"/>
      </p:scale>
      <p:origin x="0" y="0"/>
    </p:cViewPr>
  </p:notesTextViewPr>
  <p:sorterViewPr>
    <p:cViewPr>
      <p:scale>
        <a:sx n="140" d="100"/>
        <a:sy n="140" d="100"/>
      </p:scale>
      <p:origin x="0" y="-29430"/>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11/9/2020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83393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Union: need to find the root first</a:t>
            </a: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a:t>
            </a:fld>
            <a:endParaRPr lang="en-CA"/>
          </a:p>
        </p:txBody>
      </p:sp>
    </p:spTree>
    <p:extLst>
      <p:ext uri="{BB962C8B-B14F-4D97-AF65-F5344CB8AC3E}">
        <p14:creationId xmlns:p14="http://schemas.microsoft.com/office/powerpoint/2010/main" val="331592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The keyword </a:t>
            </a:r>
            <a:r>
              <a:rPr lang="en-US" altLang="en-US" dirty="0">
                <a:latin typeface="Consolas" pitchFamily="49" charset="0"/>
              </a:rPr>
              <a:t>union</a:t>
            </a:r>
            <a:r>
              <a:rPr lang="en-US" altLang="en-US" dirty="0"/>
              <a:t> is reserved in C++</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90078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Using Maple</a:t>
            </a:r>
            <a:br>
              <a:rPr lang="en-US" altLang="en-US" dirty="0">
                <a:latin typeface="Arial"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binomial( h, k ), k = 0..h );</a:t>
            </a:r>
            <a:br>
              <a:rPr lang="en-US" altLang="en-US" b="1" dirty="0">
                <a:latin typeface="Courier New" pitchFamily="49"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k*binomial( h, k ), k = 0..h );</a:t>
            </a:r>
            <a:br>
              <a:rPr lang="en-US" altLang="en-US" b="1" dirty="0">
                <a:latin typeface="Courier New" pitchFamily="49" charset="0"/>
                <a:cs typeface="Arial" charset="0"/>
              </a:rPr>
            </a:br>
            <a:r>
              <a:rPr lang="en-US" altLang="en-US" dirty="0">
                <a:latin typeface="Arial" charset="0"/>
                <a:cs typeface="Arial" charset="0"/>
              </a:rPr>
              <a:t>we get: </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9982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186CC-49A9-4137-9D5C-D246A5B511F5}" type="slidenum">
              <a:rPr lang="en-US" altLang="zh-CN"/>
              <a:pPr/>
              <a:t>41</a:t>
            </a:fld>
            <a:endParaRPr lang="en-US" altLang="zh-CN"/>
          </a:p>
        </p:txBody>
      </p:sp>
      <p:sp>
        <p:nvSpPr>
          <p:cNvPr id="1101826"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p:spPr>
      </p:sp>
      <p:sp>
        <p:nvSpPr>
          <p:cNvPr id="1101827" name="Rectangle 3"/>
          <p:cNvSpPr>
            <a:spLocks noGrp="1" noChangeArrowheads="1"/>
          </p:cNvSpPr>
          <p:nvPr>
            <p:ph type="body" idx="1"/>
          </p:nvPr>
        </p:nvSpPr>
        <p:spPr bwMode="auto">
          <a:xfrm>
            <a:off x="931863" y="4410075"/>
            <a:ext cx="5121275" cy="4176713"/>
          </a:xfrm>
          <a:prstGeom prst="rect">
            <a:avLst/>
          </a:prstGeom>
          <a:solidFill>
            <a:srgbClr val="FFFFFF"/>
          </a:solidFill>
          <a:ln>
            <a:solidFill>
              <a:srgbClr val="000000"/>
            </a:solidFill>
            <a:miter lim="800000"/>
            <a:headEnd/>
            <a:tailEnd/>
          </a:ln>
        </p:spPr>
        <p:txBody>
          <a:bodyPr/>
          <a:lstStyle/>
          <a:p>
            <a:r>
              <a:rPr lang="en-US" altLang="zh-CN"/>
              <a:t>Note that everything along the path got pointed to c.</a:t>
            </a:r>
          </a:p>
          <a:p>
            <a:endParaRPr lang="en-US" altLang="zh-CN"/>
          </a:p>
          <a:p>
            <a:r>
              <a:rPr lang="en-US" altLang="zh-CN"/>
              <a:t>Note also that this is definitely </a:t>
            </a:r>
            <a:r>
              <a:rPr lang="en-US" altLang="zh-CN" b="1"/>
              <a:t>not</a:t>
            </a:r>
            <a:r>
              <a:rPr lang="en-US" altLang="zh-CN"/>
              <a:t> a binary tree!</a:t>
            </a:r>
          </a:p>
          <a:p>
            <a:endParaRPr lang="en-US" altLang="zh-CN"/>
          </a:p>
        </p:txBody>
      </p:sp>
    </p:spTree>
    <p:extLst>
      <p:ext uri="{BB962C8B-B14F-4D97-AF65-F5344CB8AC3E}">
        <p14:creationId xmlns:p14="http://schemas.microsoft.com/office/powerpoint/2010/main" val="402751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altLang="en-US" dirty="0">
                <a:latin typeface="Arial" charset="0"/>
                <a:cs typeface="Arial" charset="0"/>
              </a:rPr>
              <a:t>	The ECE 250 web site has a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err="1">
                <a:latin typeface="Times New Roman" pitchFamily="18" charset="0"/>
                <a:cs typeface="Arial" charset="0"/>
              </a:rPr>
              <a:t>mn</a:t>
            </a:r>
            <a:r>
              <a:rPr lang="en-US" altLang="en-US" dirty="0">
                <a:latin typeface="Times New Roman" pitchFamily="18" charset="0"/>
                <a:cs typeface="Arial" charset="0"/>
              </a:rPr>
              <a:t>)</a:t>
            </a:r>
            <a:r>
              <a:rPr lang="en-US" altLang="en-US" dirty="0">
                <a:latin typeface="Arial" charset="0"/>
                <a:cs typeface="Arial" charset="0"/>
              </a:rPr>
              <a:t> algorithm for generating an</a:t>
            </a:r>
            <a:br>
              <a:rPr lang="en-US" altLang="en-US" dirty="0">
                <a:latin typeface="Arial" charset="0"/>
                <a:cs typeface="Arial" charset="0"/>
              </a:rPr>
            </a:br>
            <a:r>
              <a:rPr lang="en-US" altLang="en-US" i="1" dirty="0">
                <a:latin typeface="Times New Roman" panose="02020603050405020304" pitchFamily="18" charset="0"/>
                <a:cs typeface="Times New Roman" panose="02020603050405020304" pitchFamily="18" charset="0"/>
              </a:rPr>
              <a:t>m</a:t>
            </a:r>
            <a:r>
              <a:rPr lang="en-US" altLang="en-US" dirty="0">
                <a:latin typeface="Times New Roman" pitchFamily="18" charset="0"/>
                <a:cs typeface="Times New Roman" panose="02020603050405020304" pitchFamily="18" charset="0"/>
              </a:rPr>
              <a:t> </a:t>
            </a:r>
            <a:r>
              <a:rPr lang="en-US" altLang="en-US" dirty="0">
                <a:solidFill>
                  <a:srgbClr val="000000"/>
                </a:solidFill>
                <a:latin typeface="Times New Roman" pitchFamily="18" charset="0"/>
                <a:cs typeface="Times New Roman" panose="02020603050405020304" pitchFamily="18" charset="0"/>
              </a:rPr>
              <a:t>×</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Arial" charset="0"/>
              </a:rPr>
              <a:t>n</a:t>
            </a:r>
            <a:r>
              <a:rPr lang="en-US" altLang="en-US" dirty="0">
                <a:latin typeface="Arial" charset="0"/>
                <a:cs typeface="Arial" charset="0"/>
              </a:rPr>
              <a:t> maze:</a:t>
            </a:r>
          </a:p>
          <a:p>
            <a:pPr algn="ctr">
              <a:buFont typeface="Arial" charset="0"/>
              <a:buNone/>
            </a:pPr>
            <a:r>
              <a:rPr lang="en-US" altLang="en-US" sz="1100" dirty="0">
                <a:latin typeface="Consolas" pitchFamily="49" charset="0"/>
                <a:cs typeface="Arial" charset="0"/>
              </a:rPr>
              <a:t>   </a:t>
            </a:r>
            <a:r>
              <a:rPr lang="en-US" altLang="en-US" sz="1050" dirty="0">
                <a:latin typeface="Consolas" pitchFamily="49" charset="0"/>
                <a:cs typeface="Arial" charset="0"/>
              </a:rPr>
              <a:t>http://ece.uwaterloo.ca/~dwharder/aads/Algorithms/Maze_generation</a:t>
            </a:r>
            <a:endParaRPr lang="en-US" altLang="en-US" sz="1100" dirty="0">
              <a:latin typeface="Consolas" pitchFamily="49" charset="0"/>
              <a:cs typeface="Arial" charset="0"/>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84</a:t>
            </a:fld>
            <a:endParaRPr lang="en-CA"/>
          </a:p>
        </p:txBody>
      </p:sp>
    </p:spTree>
    <p:extLst>
      <p:ext uri="{BB962C8B-B14F-4D97-AF65-F5344CB8AC3E}">
        <p14:creationId xmlns:p14="http://schemas.microsoft.com/office/powerpoint/2010/main" val="359266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85</a:t>
            </a:fld>
            <a:endParaRPr lang="en-CA"/>
          </a:p>
        </p:txBody>
      </p:sp>
    </p:spTree>
    <p:extLst>
      <p:ext uri="{BB962C8B-B14F-4D97-AF65-F5344CB8AC3E}">
        <p14:creationId xmlns:p14="http://schemas.microsoft.com/office/powerpoint/2010/main" val="260038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87</a:t>
            </a:fld>
            <a:endParaRPr lang="en-CA"/>
          </a:p>
        </p:txBody>
      </p:sp>
    </p:spTree>
    <p:extLst>
      <p:ext uri="{BB962C8B-B14F-4D97-AF65-F5344CB8AC3E}">
        <p14:creationId xmlns:p14="http://schemas.microsoft.com/office/powerpoint/2010/main" val="2596010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 Id="rId9" Type="http://schemas.openxmlformats.org/officeDocument/2006/relationships/image" Target="../media/image25.wmf"/></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7.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Disjoint Sets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21</a:t>
            </a:r>
            <a:endParaRPr lang="zh-CN" altLang="en-US" dirty="0">
              <a:solidFill>
                <a:prstClr val="black"/>
              </a:solidFill>
            </a:endParaRPr>
          </a:p>
        </p:txBody>
      </p:sp>
    </p:spTree>
    <p:extLst>
      <p:ext uri="{BB962C8B-B14F-4D97-AF65-F5344CB8AC3E}">
        <p14:creationId xmlns:p14="http://schemas.microsoft.com/office/powerpoint/2010/main" val="112051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53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Here is a poor implementation:</a:t>
            </a:r>
          </a:p>
          <a:p>
            <a:pPr lvl="1"/>
            <a:r>
              <a:rPr lang="en-US" altLang="en-US" dirty="0">
                <a:latin typeface="Arial" charset="0"/>
                <a:cs typeface="Arial" charset="0"/>
              </a:rPr>
              <a:t>Have two arrays and the second array stores the representative objects</a:t>
            </a:r>
          </a:p>
          <a:p>
            <a:pPr lvl="1">
              <a:buFont typeface="Arial" charset="0"/>
              <a:buNone/>
            </a:pP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Given the index of an element, finding the representative object is</a:t>
            </a:r>
            <a:r>
              <a:rPr lang="en-US" altLang="en-US" dirty="0">
                <a:latin typeface="Times New Roman" pitchFamily="18" charset="0"/>
                <a:cs typeface="Arial" charset="0"/>
              </a:rPr>
              <a:t> </a:t>
            </a:r>
            <a:r>
              <a:rPr lang="en-US" altLang="en-US" b="1" dirty="0">
                <a:latin typeface="Symbol" pitchFamily="18" charset="2"/>
                <a:cs typeface="Arial" charset="0"/>
              </a:rPr>
              <a:t>Q</a:t>
            </a:r>
            <a:r>
              <a:rPr lang="en-US" altLang="en-US" dirty="0">
                <a:latin typeface="Times New Roman" pitchFamily="18" charset="0"/>
                <a:cs typeface="Arial" charset="0"/>
              </a:rPr>
              <a:t>(1)</a:t>
            </a:r>
          </a:p>
          <a:p>
            <a:pPr lvl="1"/>
            <a:r>
              <a:rPr lang="en-US" altLang="en-US" dirty="0">
                <a:latin typeface="Arial" charset="0"/>
                <a:cs typeface="Arial" charset="0"/>
              </a:rPr>
              <a:t>However, taking the union of two sets is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p>
          <a:p>
            <a:pPr lvl="2"/>
            <a:r>
              <a:rPr lang="en-US" altLang="en-US" dirty="0">
                <a:latin typeface="Arial" charset="0"/>
                <a:cs typeface="Arial" charset="0"/>
              </a:rPr>
              <a:t>It would be necessary to check each array entry </a:t>
            </a:r>
          </a:p>
        </p:txBody>
      </p:sp>
      <p:pic>
        <p:nvPicPr>
          <p:cNvPr id="15364" name="Picture 50" descr="tab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95426"/>
            <a:ext cx="7848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2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638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As an alternate implementation, let each disjoint set be represented by a general tree</a:t>
            </a:r>
          </a:p>
          <a:p>
            <a:pPr lvl="1"/>
            <a:r>
              <a:rPr lang="en-US" altLang="en-US" dirty="0">
                <a:latin typeface="Arial" charset="0"/>
                <a:cs typeface="Arial" charset="0"/>
              </a:rPr>
              <a:t>The root of the tree is the representative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take the union of two such sets, we will simply attach one tree to the root of the other</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Find and union are now both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p>
        </p:txBody>
      </p:sp>
      <p:pic>
        <p:nvPicPr>
          <p:cNvPr id="16388" name="Picture 4" descr="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709862"/>
            <a:ext cx="74866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tre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4437112"/>
            <a:ext cx="74866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68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292600"/>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p:cNvSpPr>
          <p:nvPr>
            <p:ph type="title" idx="4294967295"/>
          </p:nvPr>
        </p:nvSpPr>
        <p:spPr/>
        <p:txBody>
          <a:bodyPr/>
          <a:lstStyle/>
          <a:p>
            <a:r>
              <a:rPr lang="en-US" altLang="en-US">
                <a:latin typeface="Arial" charset="0"/>
                <a:cs typeface="Arial" charset="0"/>
              </a:rPr>
              <a:t>Implementation</a:t>
            </a:r>
          </a:p>
        </p:txBody>
      </p:sp>
      <p:sp>
        <p:nvSpPr>
          <p:cNvPr id="17412" name="Rectangle 4"/>
          <p:cNvSpPr>
            <a:spLocks noGrp="1"/>
          </p:cNvSpPr>
          <p:nvPr>
            <p:ph type="body" idx="4294967295"/>
          </p:nvPr>
        </p:nvSpPr>
        <p:spPr/>
        <p:txBody>
          <a:bodyPr/>
          <a:lstStyle/>
          <a:p>
            <a:pPr>
              <a:buFont typeface="Arial" charset="0"/>
              <a:buNone/>
            </a:pPr>
            <a:r>
              <a:rPr lang="en-US" altLang="en-US">
                <a:latin typeface="Arial" charset="0"/>
                <a:cs typeface="Arial" charset="0"/>
              </a:rPr>
              <a:t>	Normally, a node points to its children:</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are only interested in the root; therefore, our interest is in storing the parent</a:t>
            </a:r>
          </a:p>
        </p:txBody>
      </p:sp>
      <p:pic>
        <p:nvPicPr>
          <p:cNvPr id="17413" name="Picture 5"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42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dirty="0">
                <a:latin typeface="Arial" charset="0"/>
                <a:cs typeface="Arial" charset="0"/>
              </a:rPr>
              <a:t>Implementation</a:t>
            </a:r>
          </a:p>
        </p:txBody>
      </p:sp>
      <p:sp>
        <p:nvSpPr>
          <p:cNvPr id="1843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simplicity, assume we are creating disjoint sets for the </a:t>
            </a:r>
            <a:r>
              <a:rPr lang="en-US" altLang="en-US" i="1" dirty="0">
                <a:latin typeface="Times New Roman" pitchFamily="18" charset="0"/>
                <a:cs typeface="Arial" charset="0"/>
              </a:rPr>
              <a:t>n</a:t>
            </a:r>
            <a:r>
              <a:rPr lang="en-US" altLang="en-US" dirty="0">
                <a:latin typeface="Arial" charset="0"/>
                <a:cs typeface="Arial" charset="0"/>
              </a:rPr>
              <a:t> integers</a:t>
            </a:r>
          </a:p>
          <a:p>
            <a:pPr lvl="1" algn="ctr">
              <a:buFont typeface="Arial" charset="0"/>
              <a:buNone/>
            </a:pPr>
            <a:r>
              <a:rPr lang="en-US" altLang="en-US" dirty="0">
                <a:latin typeface="Times New Roman" pitchFamily="18" charset="0"/>
                <a:cs typeface="Arial" charset="0"/>
              </a:rPr>
              <a:t>0, 1, 2, ..., </a:t>
            </a:r>
            <a:r>
              <a:rPr lang="en-US" altLang="en-US" i="1" dirty="0">
                <a:latin typeface="Times New Roman" pitchFamily="18" charset="0"/>
                <a:cs typeface="Arial" charset="0"/>
              </a:rPr>
              <a:t>n</a:t>
            </a:r>
            <a:r>
              <a:rPr lang="en-US" altLang="en-US" dirty="0">
                <a:latin typeface="Times New Roman" pitchFamily="18" charset="0"/>
                <a:cs typeface="Arial" charset="0"/>
              </a:rPr>
              <a:t> – 1</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define an array</a:t>
            </a:r>
          </a:p>
          <a:p>
            <a:pPr>
              <a:buFont typeface="Arial" charset="0"/>
              <a:buNone/>
            </a:pPr>
            <a:r>
              <a:rPr lang="en-US" altLang="en-US" sz="1800" b="1" dirty="0">
                <a:latin typeface="Courier New" pitchFamily="49" charset="0"/>
                <a:cs typeface="Arial" charset="0"/>
              </a:rPr>
              <a:t>	</a:t>
            </a:r>
            <a:r>
              <a:rPr lang="en-US" altLang="en-US" sz="1800" dirty="0">
                <a:latin typeface="Consolas" pitchFamily="49" charset="0"/>
                <a:cs typeface="Arial" charset="0"/>
              </a:rPr>
              <a:t>	parent = new </a:t>
            </a:r>
            <a:r>
              <a:rPr lang="en-US" altLang="en-US" sz="1800" dirty="0" err="1">
                <a:latin typeface="Consolas" pitchFamily="49" charset="0"/>
                <a:cs typeface="Arial" charset="0"/>
              </a:rPr>
              <a:t>int</a:t>
            </a:r>
            <a:r>
              <a:rPr lang="en-US" altLang="en-US" sz="1800" dirty="0">
                <a:latin typeface="Consolas" pitchFamily="49" charset="0"/>
                <a:cs typeface="Arial" charset="0"/>
              </a:rPr>
              <a:t>[n];</a:t>
            </a:r>
          </a:p>
          <a:p>
            <a:pPr>
              <a:buFont typeface="Arial" charset="0"/>
              <a:buNone/>
            </a:pPr>
            <a:endParaRPr lang="en-US" altLang="en-US" sz="1800" dirty="0">
              <a:latin typeface="Consolas" pitchFamily="49" charset="0"/>
              <a:cs typeface="Arial" charset="0"/>
            </a:endParaRPr>
          </a:p>
          <a:p>
            <a:pPr>
              <a:buFont typeface="Arial" charset="0"/>
              <a:buNone/>
            </a:pPr>
            <a:r>
              <a:rPr lang="en-US" altLang="en-US" dirty="0">
                <a:latin typeface="Arial" charset="0"/>
                <a:cs typeface="Arial" charset="0"/>
              </a:rPr>
              <a:t>	If </a:t>
            </a:r>
            <a:r>
              <a:rPr lang="en-US" altLang="en-US" b="1" dirty="0">
                <a:latin typeface="Courier New" pitchFamily="49" charset="0"/>
                <a:cs typeface="Arial" charset="0"/>
              </a:rPr>
              <a:t>parent[</a:t>
            </a:r>
            <a:r>
              <a:rPr lang="en-US" altLang="en-US" b="1" dirty="0" err="1">
                <a:latin typeface="Courier New" pitchFamily="49" charset="0"/>
                <a:cs typeface="Arial" charset="0"/>
              </a:rPr>
              <a:t>i</a:t>
            </a:r>
            <a:r>
              <a:rPr lang="en-US" altLang="en-US" b="1" dirty="0">
                <a:latin typeface="Courier New" pitchFamily="49" charset="0"/>
                <a:cs typeface="Arial" charset="0"/>
              </a:rPr>
              <a:t>] == </a:t>
            </a:r>
            <a:r>
              <a:rPr lang="en-US" altLang="en-US" b="1" dirty="0" err="1">
                <a:latin typeface="Courier New" pitchFamily="49" charset="0"/>
                <a:cs typeface="Arial" charset="0"/>
              </a:rPr>
              <a:t>i</a:t>
            </a:r>
            <a:r>
              <a:rPr lang="en-US" altLang="en-US" dirty="0">
                <a:latin typeface="Arial" charset="0"/>
                <a:cs typeface="Arial" charset="0"/>
              </a:rPr>
              <a:t>, then </a:t>
            </a:r>
            <a:r>
              <a:rPr lang="en-US" altLang="en-US" b="1" dirty="0" err="1">
                <a:latin typeface="Courier New" pitchFamily="49" charset="0"/>
                <a:cs typeface="Arial" charset="0"/>
              </a:rPr>
              <a:t>i</a:t>
            </a:r>
            <a:r>
              <a:rPr lang="en-US" altLang="en-US" dirty="0">
                <a:latin typeface="Arial" charset="0"/>
                <a:cs typeface="Arial" charset="0"/>
              </a:rPr>
              <a:t> is a root node</a:t>
            </a:r>
          </a:p>
          <a:p>
            <a:pPr>
              <a:buFont typeface="Arial" charset="0"/>
              <a:buNone/>
            </a:pPr>
            <a:r>
              <a:rPr lang="en-US" altLang="en-US" dirty="0">
                <a:latin typeface="Arial" charset="0"/>
                <a:cs typeface="Arial" charset="0"/>
              </a:rPr>
              <a:t>	Initially, each integer is in its own set</a:t>
            </a:r>
          </a:p>
          <a:p>
            <a:pPr>
              <a:buNone/>
            </a:pPr>
            <a:r>
              <a:rPr lang="en-US" altLang="en-US" sz="1800" dirty="0">
                <a:latin typeface="Consolas" pitchFamily="49" charset="0"/>
                <a:cs typeface="Arial" charset="0"/>
              </a:rPr>
              <a:t>		for ( </a:t>
            </a:r>
            <a:r>
              <a:rPr lang="en-US" altLang="en-US" sz="1800" dirty="0" err="1">
                <a:latin typeface="Consolas" pitchFamily="49" charset="0"/>
                <a:cs typeface="Arial" charset="0"/>
              </a:rPr>
              <a:t>int</a:t>
            </a: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0; </a:t>
            </a:r>
            <a:r>
              <a:rPr lang="en-US" altLang="en-US" sz="1800" dirty="0" err="1">
                <a:latin typeface="Consolas" pitchFamily="49" charset="0"/>
                <a:cs typeface="Arial" charset="0"/>
              </a:rPr>
              <a:t>i</a:t>
            </a:r>
            <a:r>
              <a:rPr lang="en-US" altLang="en-US" sz="1800" dirty="0">
                <a:latin typeface="Consolas" pitchFamily="49" charset="0"/>
                <a:cs typeface="Arial" charset="0"/>
              </a:rPr>
              <a:t> &lt; n;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None/>
            </a:pPr>
            <a:r>
              <a:rPr lang="en-US" altLang="en-US" sz="1800" dirty="0">
                <a:latin typeface="Consolas" pitchFamily="49" charset="0"/>
                <a:cs typeface="Arial" charset="0"/>
              </a:rPr>
              <a:t>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None/>
            </a:pPr>
            <a:r>
              <a:rPr lang="en-US" altLang="en-US" sz="1800" dirty="0">
                <a:latin typeface="Consolas" pitchFamily="49" charset="0"/>
                <a:cs typeface="Arial" charset="0"/>
              </a:rPr>
              <a:t>		}</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34090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a:latin typeface="Arial" charset="0"/>
                <a:cs typeface="Arial" charset="0"/>
              </a:rPr>
              <a:t>Example</a:t>
            </a:r>
            <a:endParaRPr lang="en-US" altLang="en-US" sz="4400">
              <a:latin typeface="Arial" charset="0"/>
              <a:cs typeface="Arial" charset="0"/>
            </a:endParaRPr>
          </a:p>
        </p:txBody>
      </p:sp>
      <p:sp>
        <p:nvSpPr>
          <p:cNvPr id="22531" name="Rectangle 3"/>
          <p:cNvSpPr>
            <a:spLocks noGrp="1"/>
          </p:cNvSpPr>
          <p:nvPr>
            <p:ph type="body" idx="4294967295"/>
          </p:nvPr>
        </p:nvSpPr>
        <p:spPr/>
        <p:txBody>
          <a:bodyPr/>
          <a:lstStyle/>
          <a:p>
            <a:pPr>
              <a:buFont typeface="Arial" charset="0"/>
              <a:buNone/>
            </a:pPr>
            <a:r>
              <a:rPr lang="en-US" altLang="en-US">
                <a:latin typeface="Arial" charset="0"/>
                <a:cs typeface="Arial" charset="0"/>
              </a:rPr>
              <a:t>	Consider the following disjoint set on the ten decimal digits:</a:t>
            </a:r>
          </a:p>
        </p:txBody>
      </p:sp>
      <p:pic>
        <p:nvPicPr>
          <p:cNvPr id="2253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02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a:t>
            </a:r>
            <a:endParaRPr lang="zh-CN" altLang="en-US" dirty="0"/>
          </a:p>
        </p:txBody>
      </p:sp>
      <p:sp>
        <p:nvSpPr>
          <p:cNvPr id="3" name="Content Placeholder 2"/>
          <p:cNvSpPr>
            <a:spLocks noGrp="1"/>
          </p:cNvSpPr>
          <p:nvPr>
            <p:ph idx="1"/>
          </p:nvPr>
        </p:nvSpPr>
        <p:spPr/>
        <p:txBody>
          <a:bodyPr/>
          <a:lstStyle/>
          <a:p>
            <a:r>
              <a:rPr lang="en-US" altLang="en-US" dirty="0">
                <a:latin typeface="Consolas" pitchFamily="49" charset="0"/>
                <a:cs typeface="Arial" charset="0"/>
              </a:rPr>
              <a:t>find(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p>
          <a:p>
            <a:pPr lvl="1"/>
            <a:r>
              <a:rPr lang="en-US" altLang="zh-CN" dirty="0"/>
              <a:t>Find the root element of the tree that contains </a:t>
            </a:r>
            <a:r>
              <a:rPr lang="en-US" altLang="en-US" dirty="0" err="1">
                <a:latin typeface="Consolas" pitchFamily="49" charset="0"/>
                <a:cs typeface="Arial" charset="0"/>
              </a:rPr>
              <a:t>i</a:t>
            </a:r>
            <a:endParaRPr lang="en-US" altLang="zh-CN" dirty="0"/>
          </a:p>
          <a:p>
            <a:endParaRPr lang="en-US" altLang="zh-CN" dirty="0"/>
          </a:p>
          <a:p>
            <a:r>
              <a:rPr lang="en-US" altLang="en-US" dirty="0" err="1">
                <a:latin typeface="Consolas" pitchFamily="49" charset="0"/>
                <a:cs typeface="Arial" charset="0"/>
              </a:rPr>
              <a:t>set_union</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j )</a:t>
            </a:r>
          </a:p>
          <a:p>
            <a:pPr lvl="1"/>
            <a:r>
              <a:rPr lang="en-US" altLang="zh-CN" dirty="0"/>
              <a:t>Find the root elements of </a:t>
            </a:r>
            <a:r>
              <a:rPr lang="en-US" altLang="en-US" dirty="0" err="1">
                <a:latin typeface="Consolas" pitchFamily="49" charset="0"/>
                <a:cs typeface="Arial" charset="0"/>
              </a:rPr>
              <a:t>i</a:t>
            </a:r>
            <a:r>
              <a:rPr lang="en-US" altLang="zh-CN" dirty="0"/>
              <a:t> and </a:t>
            </a:r>
            <a:r>
              <a:rPr lang="en-US" altLang="en-US" dirty="0">
                <a:latin typeface="Consolas" pitchFamily="49" charset="0"/>
                <a:cs typeface="Arial" charset="0"/>
              </a:rPr>
              <a:t>j</a:t>
            </a:r>
            <a:endParaRPr lang="en-US" altLang="zh-CN" dirty="0"/>
          </a:p>
          <a:p>
            <a:pPr lvl="1"/>
            <a:r>
              <a:rPr lang="en-US" altLang="zh-CN" dirty="0"/>
              <a:t>Update the parent of one root element to be the other root element</a:t>
            </a:r>
            <a:endParaRPr lang="zh-CN" altLang="en-US" dirty="0"/>
          </a:p>
        </p:txBody>
      </p:sp>
    </p:spTree>
    <p:extLst>
      <p:ext uri="{BB962C8B-B14F-4D97-AF65-F5344CB8AC3E}">
        <p14:creationId xmlns:p14="http://schemas.microsoft.com/office/powerpoint/2010/main" val="104804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945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We will define the function</a:t>
            </a:r>
          </a:p>
          <a:p>
            <a:pPr>
              <a:buFont typeface="Arial" charset="0"/>
              <a:buNone/>
            </a:pPr>
            <a:endParaRPr lang="en-US" altLang="en-US" sz="1800" dirty="0">
              <a:latin typeface="Consolas" pitchFamily="49" charset="0"/>
              <a:cs typeface="Arial" charset="0"/>
            </a:endParaRPr>
          </a:p>
          <a:p>
            <a:pPr>
              <a:buNone/>
            </a:pPr>
            <a:r>
              <a:rPr lang="en-US" altLang="en-US" sz="1800" dirty="0">
                <a:latin typeface="Consolas" pitchFamily="49" charset="0"/>
                <a:cs typeface="Arial" charset="0"/>
              </a:rPr>
              <a:t>		size_t </a:t>
            </a:r>
            <a:r>
              <a:rPr lang="en-US" altLang="en-US" sz="1800" dirty="0" err="1">
                <a:latin typeface="Consolas" pitchFamily="49" charset="0"/>
                <a:cs typeface="Arial" charset="0"/>
              </a:rPr>
              <a:t>Disjoint_set</a:t>
            </a:r>
            <a:r>
              <a:rPr lang="en-US" altLang="en-US" sz="1800" dirty="0">
                <a:latin typeface="Consolas" pitchFamily="49" charset="0"/>
                <a:cs typeface="Arial" charset="0"/>
              </a:rPr>
              <a:t>::find( size_t </a:t>
            </a:r>
            <a:r>
              <a:rPr lang="en-US" altLang="en-US" sz="1800" dirty="0" err="1">
                <a:latin typeface="Consolas" pitchFamily="49" charset="0"/>
                <a:cs typeface="Arial" charset="0"/>
              </a:rPr>
              <a:t>i</a:t>
            </a:r>
            <a:r>
              <a:rPr lang="en-US" altLang="en-US" sz="1800" dirty="0">
                <a:latin typeface="Consolas" pitchFamily="49" charset="0"/>
                <a:cs typeface="Arial" charset="0"/>
              </a:rPr>
              <a:t> ) const {</a:t>
            </a:r>
          </a:p>
          <a:p>
            <a:pPr>
              <a:buFont typeface="Arial" charset="0"/>
              <a:buNone/>
            </a:pPr>
            <a:r>
              <a:rPr lang="en-US" altLang="en-US" sz="1800" dirty="0">
                <a:latin typeface="Consolas" pitchFamily="49" charset="0"/>
                <a:cs typeface="Arial" charset="0"/>
              </a:rPr>
              <a:t>		    while(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Font typeface="Arial" charset="0"/>
              <a:buNone/>
            </a:pP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parent[</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a:p>
            <a:pPr>
              <a:buFont typeface="Arial" charset="0"/>
              <a:buNone/>
            </a:pPr>
            <a:endParaRPr lang="en-US" altLang="en-US" sz="1800" dirty="0">
              <a:latin typeface="Consolas" pitchFamily="49" charset="0"/>
              <a:cs typeface="Arial" charset="0"/>
            </a:endParaRPr>
          </a:p>
          <a:p>
            <a:pPr>
              <a:buFont typeface="Arial" charset="0"/>
              <a:buNone/>
            </a:pPr>
            <a:r>
              <a:rPr lang="en-US" altLang="en-US" sz="1800" dirty="0">
                <a:latin typeface="Consolas" pitchFamily="49" charset="0"/>
                <a:cs typeface="Arial" charset="0"/>
              </a:rPr>
              <a:t>		    return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p:txBody>
      </p:sp>
      <p:sp>
        <p:nvSpPr>
          <p:cNvPr id="19460" name="Text Box 4"/>
          <p:cNvSpPr txBox="1">
            <a:spLocks noChangeArrowheads="1"/>
          </p:cNvSpPr>
          <p:nvPr/>
        </p:nvSpPr>
        <p:spPr bwMode="auto">
          <a:xfrm>
            <a:off x="5343525" y="3134295"/>
            <a:ext cx="1516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414382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0483" name="Rectangle 3"/>
          <p:cNvSpPr>
            <a:spLocks noGrp="1"/>
          </p:cNvSpPr>
          <p:nvPr>
            <p:ph type="body" idx="4294967295"/>
          </p:nvPr>
        </p:nvSpPr>
        <p:spPr/>
        <p:txBody>
          <a:bodyPr/>
          <a:lstStyle/>
          <a:p>
            <a:pPr>
              <a:buFont typeface="Arial" charset="0"/>
              <a:buNone/>
            </a:pPr>
            <a:r>
              <a:rPr lang="en-US" altLang="en-US">
                <a:latin typeface="Arial" charset="0"/>
                <a:cs typeface="Arial" charset="0"/>
              </a:rPr>
              <a:t>	Initially, you will note that</a:t>
            </a:r>
          </a:p>
          <a:p>
            <a:pPr>
              <a:buFont typeface="Arial" charset="0"/>
              <a:buNone/>
            </a:pPr>
            <a:r>
              <a:rPr lang="en-US" altLang="en-US">
                <a:latin typeface="Arial" charset="0"/>
                <a:cs typeface="Arial" charset="0"/>
              </a:rPr>
              <a:t>		</a:t>
            </a:r>
            <a:r>
              <a:rPr lang="en-US" altLang="en-US" sz="1800" b="1">
                <a:latin typeface="Courier New" pitchFamily="49" charset="0"/>
                <a:cs typeface="Arial" charset="0"/>
              </a:rPr>
              <a:t>find( i ) != find( j )</a:t>
            </a:r>
          </a:p>
          <a:p>
            <a:pPr>
              <a:buFont typeface="Arial" charset="0"/>
              <a:buNone/>
            </a:pPr>
            <a:r>
              <a:rPr lang="en-US" altLang="en-US">
                <a:latin typeface="Arial" charset="0"/>
                <a:cs typeface="Arial" charset="0"/>
              </a:rPr>
              <a:t>	for </a:t>
            </a:r>
            <a:r>
              <a:rPr lang="en-US" altLang="en-US" b="1">
                <a:latin typeface="Courier New" pitchFamily="49" charset="0"/>
                <a:cs typeface="Arial" charset="0"/>
              </a:rPr>
              <a:t>i != j</a:t>
            </a:r>
            <a:r>
              <a:rPr lang="en-US" altLang="en-US">
                <a:latin typeface="Arial" charset="0"/>
                <a:cs typeface="Arial" charset="0"/>
              </a:rPr>
              <a:t>, and therefore, we begin with each integer being in its own set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must next look at the </a:t>
            </a:r>
            <a:r>
              <a:rPr lang="en-US" altLang="en-US" i="1">
                <a:latin typeface="Arial" charset="0"/>
                <a:cs typeface="Arial" charset="0"/>
              </a:rPr>
              <a:t>union</a:t>
            </a:r>
            <a:r>
              <a:rPr lang="en-US" altLang="en-US">
                <a:latin typeface="Arial" charset="0"/>
                <a:cs typeface="Arial" charset="0"/>
              </a:rPr>
              <a:t> operation</a:t>
            </a:r>
          </a:p>
          <a:p>
            <a:pPr lvl="1"/>
            <a:r>
              <a:rPr lang="en-US" altLang="en-US">
                <a:latin typeface="Arial" charset="0"/>
                <a:cs typeface="Arial" charset="0"/>
              </a:rPr>
              <a:t>how to join two disjoint sets into a single set</a:t>
            </a:r>
          </a:p>
        </p:txBody>
      </p:sp>
    </p:spTree>
    <p:extLst>
      <p:ext uri="{BB962C8B-B14F-4D97-AF65-F5344CB8AC3E}">
        <p14:creationId xmlns:p14="http://schemas.microsoft.com/office/powerpoint/2010/main" val="275974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15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This function is also easy to define:</a:t>
            </a:r>
          </a:p>
          <a:p>
            <a:pPr lvl="1">
              <a:buNone/>
            </a:pPr>
            <a:r>
              <a:rPr lang="en-US" altLang="en-US" dirty="0">
                <a:latin typeface="Consolas" pitchFamily="49" charset="0"/>
                <a:cs typeface="Arial" charset="0"/>
              </a:rPr>
              <a:t>	void </a:t>
            </a:r>
            <a:r>
              <a:rPr lang="en-US" altLang="en-US" dirty="0" err="1">
                <a:latin typeface="Consolas" pitchFamily="49" charset="0"/>
                <a:cs typeface="Arial" charset="0"/>
              </a:rPr>
              <a:t>set_union</a:t>
            </a:r>
            <a:r>
              <a:rPr lang="en-US" altLang="en-US" dirty="0">
                <a:latin typeface="Consolas" pitchFamily="49" charset="0"/>
                <a:cs typeface="Arial" charset="0"/>
              </a:rPr>
              <a:t>( size_t </a:t>
            </a:r>
            <a:r>
              <a:rPr lang="en-US" altLang="en-US" dirty="0" err="1">
                <a:latin typeface="Consolas" pitchFamily="49" charset="0"/>
                <a:cs typeface="Arial" charset="0"/>
              </a:rPr>
              <a:t>i</a:t>
            </a:r>
            <a:r>
              <a:rPr lang="en-US" altLang="en-US" dirty="0">
                <a:latin typeface="Consolas" pitchFamily="49" charset="0"/>
                <a:cs typeface="Arial" charset="0"/>
              </a:rPr>
              <a:t>, size_t j ) {</a:t>
            </a:r>
          </a:p>
          <a:p>
            <a:pPr lvl="1">
              <a:buFont typeface="Arial" charset="0"/>
              <a:buNone/>
            </a:pP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 find( </a:t>
            </a:r>
            <a:r>
              <a:rPr lang="en-US" altLang="en-US" dirty="0" err="1">
                <a:latin typeface="Consolas" pitchFamily="49" charset="0"/>
                <a:cs typeface="Arial" charset="0"/>
              </a:rPr>
              <a:t>i</a:t>
            </a: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j = find( j );</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dirty="0">
                <a:latin typeface="Consolas" pitchFamily="49" charset="0"/>
                <a:cs typeface="Arial" charset="0"/>
              </a:rPr>
              <a:t>	    if ( </a:t>
            </a:r>
            <a:r>
              <a:rPr lang="en-US" altLang="en-US" dirty="0" err="1">
                <a:latin typeface="Consolas" pitchFamily="49" charset="0"/>
                <a:cs typeface="Arial" charset="0"/>
              </a:rPr>
              <a:t>i</a:t>
            </a:r>
            <a:r>
              <a:rPr lang="en-US" altLang="en-US" dirty="0">
                <a:latin typeface="Consolas" pitchFamily="49" charset="0"/>
                <a:cs typeface="Arial" charset="0"/>
              </a:rPr>
              <a:t> != j ) {</a:t>
            </a:r>
          </a:p>
          <a:p>
            <a:pPr lvl="1">
              <a:buFont typeface="Arial" charset="0"/>
              <a:buNone/>
            </a:pPr>
            <a:r>
              <a:rPr lang="en-US" altLang="en-US" dirty="0">
                <a:latin typeface="Consolas" pitchFamily="49" charset="0"/>
                <a:cs typeface="Arial" charset="0"/>
              </a:rPr>
              <a:t>          // slightly sub-optimal...</a:t>
            </a:r>
          </a:p>
          <a:p>
            <a:pPr lvl="1">
              <a:buFont typeface="Arial" charset="0"/>
              <a:buNone/>
            </a:pPr>
            <a:r>
              <a:rPr lang="en-US" altLang="en-US" dirty="0">
                <a:latin typeface="Consolas" pitchFamily="49" charset="0"/>
                <a:cs typeface="Arial" charset="0"/>
              </a:rPr>
              <a:t>	        parent[j] = </a:t>
            </a:r>
            <a:r>
              <a:rPr lang="en-US" altLang="en-US" dirty="0" err="1">
                <a:latin typeface="Consolas" pitchFamily="49" charset="0"/>
                <a:cs typeface="Arial" charset="0"/>
              </a:rPr>
              <a:t>i</a:t>
            </a:r>
            <a:r>
              <a:rPr lang="en-US" altLang="en-US" dirty="0">
                <a:latin typeface="Consolas" pitchFamily="49" charset="0"/>
                <a:cs typeface="Arial" charset="0"/>
              </a:rPr>
              <a:t>;</a:t>
            </a:r>
          </a:p>
          <a:p>
            <a:pPr lvl="1">
              <a:buFont typeface="Arial" charset="0"/>
              <a:buNone/>
            </a:pP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a:t>
            </a:r>
          </a:p>
        </p:txBody>
      </p:sp>
      <p:sp>
        <p:nvSpPr>
          <p:cNvPr id="21509" name="Text Box 5"/>
          <p:cNvSpPr txBox="1">
            <a:spLocks noChangeArrowheads="1"/>
          </p:cNvSpPr>
          <p:nvPr/>
        </p:nvSpPr>
        <p:spPr bwMode="auto">
          <a:xfrm>
            <a:off x="5343525" y="2725738"/>
            <a:ext cx="2865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set_union</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2T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Symbol" pitchFamily="18" charset="2"/>
              </a:rPr>
              <a:t>Q</a:t>
            </a:r>
            <a:r>
              <a:rPr lang="en-US" altLang="en-US">
                <a:latin typeface="Times New Roman" pitchFamily="18" charset="0"/>
              </a:rPr>
              <a:t>(1)</a:t>
            </a:r>
          </a:p>
          <a:p>
            <a:pPr eaLnBrk="1" hangingPunct="1"/>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132006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a:latin typeface="Arial" charset="0"/>
                <a:cs typeface="Arial" charset="0"/>
              </a:rPr>
              <a:t>Example</a:t>
            </a:r>
          </a:p>
        </p:txBody>
      </p:sp>
      <p:sp>
        <p:nvSpPr>
          <p:cNvPr id="2355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If we take the union of the sets containing 1 and 3</a:t>
            </a:r>
          </a:p>
          <a:p>
            <a:pPr>
              <a:buFont typeface="Arial" charset="0"/>
              <a:buNone/>
            </a:pP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(1, 3);</a:t>
            </a:r>
          </a:p>
          <a:p>
            <a:pPr>
              <a:buFont typeface="Arial" charset="0"/>
              <a:buNone/>
            </a:pPr>
            <a:r>
              <a:rPr lang="en-US" altLang="en-US" dirty="0">
                <a:latin typeface="Arial" charset="0"/>
                <a:cs typeface="Arial" charset="0"/>
              </a:rPr>
              <a:t>	we perform a find on both entries and update the second </a:t>
            </a:r>
          </a:p>
        </p:txBody>
      </p:sp>
      <p:pic>
        <p:nvPicPr>
          <p:cNvPr id="23556"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1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a:latin typeface="Arial" charset="0"/>
                <a:cs typeface="Arial" charset="0"/>
              </a:rPr>
              <a:t>Outline</a:t>
            </a:r>
          </a:p>
        </p:txBody>
      </p:sp>
      <p:sp>
        <p:nvSpPr>
          <p:cNvPr id="819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this topic, we will cover disjoint sets, including:</a:t>
            </a:r>
          </a:p>
          <a:p>
            <a:pPr lvl="1"/>
            <a:r>
              <a:rPr lang="en-US" altLang="en-US" dirty="0">
                <a:latin typeface="Arial" charset="0"/>
                <a:cs typeface="Arial" charset="0"/>
              </a:rPr>
              <a:t>A review of equivalence relations</a:t>
            </a:r>
          </a:p>
          <a:p>
            <a:pPr lvl="1"/>
            <a:r>
              <a:rPr lang="en-US" altLang="en-US" dirty="0">
                <a:latin typeface="Arial" charset="0"/>
                <a:cs typeface="Arial" charset="0"/>
              </a:rPr>
              <a:t>The definition of a Disjoint Set</a:t>
            </a:r>
          </a:p>
          <a:p>
            <a:pPr lvl="1"/>
            <a:r>
              <a:rPr lang="en-US" altLang="en-US" dirty="0">
                <a:latin typeface="Arial" charset="0"/>
                <a:cs typeface="Arial" charset="0"/>
              </a:rPr>
              <a:t>An efficient data structure</a:t>
            </a:r>
          </a:p>
          <a:p>
            <a:pPr lvl="2"/>
            <a:r>
              <a:rPr lang="en-US" altLang="en-US" dirty="0">
                <a:latin typeface="Arial" charset="0"/>
                <a:cs typeface="Arial" charset="0"/>
              </a:rPr>
              <a:t>A general tree</a:t>
            </a:r>
          </a:p>
          <a:p>
            <a:pPr lvl="1"/>
            <a:r>
              <a:rPr lang="en-US" altLang="en-US" dirty="0">
                <a:latin typeface="Arial" charset="0"/>
                <a:cs typeface="Arial" charset="0"/>
              </a:rPr>
              <a:t>An optimization which results in</a:t>
            </a:r>
          </a:p>
          <a:p>
            <a:pPr lvl="2"/>
            <a:r>
              <a:rPr lang="en-US" altLang="en-US" dirty="0">
                <a:latin typeface="Arial" charset="0"/>
                <a:cs typeface="Arial" charset="0"/>
              </a:rPr>
              <a:t>Worst case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Average case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Best case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height</a:t>
            </a:r>
          </a:p>
          <a:p>
            <a:pPr lvl="1"/>
            <a:r>
              <a:rPr lang="en-US" altLang="en-US" dirty="0">
                <a:latin typeface="Arial" charset="0"/>
                <a:cs typeface="Arial" charset="0"/>
              </a:rPr>
              <a:t>A few examples and applications</a:t>
            </a:r>
          </a:p>
        </p:txBody>
      </p:sp>
    </p:spTree>
    <p:extLst>
      <p:ext uri="{BB962C8B-B14F-4D97-AF65-F5344CB8AC3E}">
        <p14:creationId xmlns:p14="http://schemas.microsoft.com/office/powerpoint/2010/main" val="57124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altLang="en-US">
                <a:latin typeface="Arial" charset="0"/>
                <a:cs typeface="Arial" charset="0"/>
              </a:rPr>
              <a:t>Example</a:t>
            </a:r>
          </a:p>
        </p:txBody>
      </p:sp>
      <p:sp>
        <p:nvSpPr>
          <p:cNvPr id="24579" name="Rectangle 3"/>
          <p:cNvSpPr>
            <a:spLocks noGrp="1"/>
          </p:cNvSpPr>
          <p:nvPr>
            <p:ph type="body" idx="4294967295"/>
          </p:nvPr>
        </p:nvSpPr>
        <p:spPr/>
        <p:txBody>
          <a:bodyPr/>
          <a:lstStyle/>
          <a:p>
            <a:pPr>
              <a:buFont typeface="Arial" charset="0"/>
              <a:buNone/>
            </a:pPr>
            <a:r>
              <a:rPr lang="en-US" altLang="en-US">
                <a:latin typeface="Arial" charset="0"/>
                <a:cs typeface="Arial" charset="0"/>
              </a:rPr>
              <a:t>	Now, </a:t>
            </a:r>
            <a:r>
              <a:rPr lang="en-US" altLang="en-US" b="1">
                <a:latin typeface="Courier New" pitchFamily="49" charset="0"/>
                <a:cs typeface="Arial" charset="0"/>
              </a:rPr>
              <a:t>find(1)</a:t>
            </a:r>
            <a:r>
              <a:rPr lang="en-US" altLang="en-US">
                <a:latin typeface="Arial" charset="0"/>
                <a:cs typeface="Arial" charset="0"/>
              </a:rPr>
              <a:t> and </a:t>
            </a:r>
            <a:r>
              <a:rPr lang="en-US" altLang="en-US" b="1">
                <a:latin typeface="Courier New" pitchFamily="49" charset="0"/>
                <a:cs typeface="Arial" charset="0"/>
              </a:rPr>
              <a:t>find(3)</a:t>
            </a:r>
            <a:r>
              <a:rPr lang="en-US" altLang="en-US">
                <a:latin typeface="Arial" charset="0"/>
                <a:cs typeface="Arial" charset="0"/>
              </a:rPr>
              <a:t> will both return the integer 1</a:t>
            </a:r>
          </a:p>
        </p:txBody>
      </p:sp>
      <p:pic>
        <p:nvPicPr>
          <p:cNvPr id="24580"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60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p:cNvSpPr>
          <p:nvPr>
            <p:ph type="title" idx="4294967295"/>
          </p:nvPr>
        </p:nvSpPr>
        <p:spPr/>
        <p:txBody>
          <a:bodyPr/>
          <a:lstStyle/>
          <a:p>
            <a:r>
              <a:rPr lang="en-US" altLang="en-US">
                <a:latin typeface="Arial" charset="0"/>
                <a:cs typeface="Arial" charset="0"/>
              </a:rPr>
              <a:t>Example</a:t>
            </a:r>
          </a:p>
        </p:txBody>
      </p:sp>
      <p:sp>
        <p:nvSpPr>
          <p:cNvPr id="25604"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take the union of the sets containing 3 and 5,</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(3, 5);</a:t>
            </a:r>
            <a:endParaRPr lang="en-US" altLang="en-US" dirty="0">
              <a:latin typeface="Arial" charset="0"/>
              <a:cs typeface="Arial" charset="0"/>
            </a:endParaRPr>
          </a:p>
          <a:p>
            <a:pPr>
              <a:buFont typeface="Arial" charset="0"/>
              <a:buNone/>
            </a:pPr>
            <a:r>
              <a:rPr lang="en-US" altLang="en-US" dirty="0">
                <a:latin typeface="Arial" charset="0"/>
                <a:cs typeface="Arial" charset="0"/>
              </a:rPr>
              <a:t>	we perform a find on both entries and update the second </a:t>
            </a:r>
          </a:p>
          <a:p>
            <a:endParaRPr lang="en-US" altLang="en-US" dirty="0">
              <a:latin typeface="Arial" charset="0"/>
              <a:cs typeface="Arial" charset="0"/>
            </a:endParaRPr>
          </a:p>
        </p:txBody>
      </p:sp>
    </p:spTree>
    <p:extLst>
      <p:ext uri="{BB962C8B-B14F-4D97-AF65-F5344CB8AC3E}">
        <p14:creationId xmlns:p14="http://schemas.microsoft.com/office/powerpoint/2010/main" val="331802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p:cNvSpPr>
          <p:nvPr>
            <p:ph type="title" idx="4294967295"/>
          </p:nvPr>
        </p:nvSpPr>
        <p:spPr/>
        <p:txBody>
          <a:bodyPr/>
          <a:lstStyle/>
          <a:p>
            <a:r>
              <a:rPr lang="en-US" altLang="en-US">
                <a:latin typeface="Arial" charset="0"/>
                <a:cs typeface="Arial" charset="0"/>
              </a:rPr>
              <a:t>Example</a:t>
            </a:r>
          </a:p>
        </p:txBody>
      </p:sp>
      <p:sp>
        <p:nvSpPr>
          <p:cNvPr id="26628"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Now, if we take the union of the sets containing 5 and 7 	</a:t>
            </a:r>
            <a:r>
              <a:rPr lang="en-US" altLang="en-US" dirty="0" err="1">
                <a:latin typeface="Consolas" pitchFamily="49" charset="0"/>
                <a:cs typeface="Arial" charset="0"/>
              </a:rPr>
              <a:t>set_union</a:t>
            </a:r>
            <a:r>
              <a:rPr lang="en-US" altLang="en-US" dirty="0">
                <a:latin typeface="Consolas" pitchFamily="49" charset="0"/>
                <a:cs typeface="Arial" charset="0"/>
              </a:rPr>
              <a:t>(5, 7);</a:t>
            </a:r>
          </a:p>
        </p:txBody>
      </p:sp>
    </p:spTree>
    <p:extLst>
      <p:ext uri="{BB962C8B-B14F-4D97-AF65-F5344CB8AC3E}">
        <p14:creationId xmlns:p14="http://schemas.microsoft.com/office/powerpoint/2010/main" val="320400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d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p:txBody>
          <a:bodyPr/>
          <a:lstStyle/>
          <a:p>
            <a:r>
              <a:rPr lang="en-US" altLang="en-US">
                <a:latin typeface="Arial" charset="0"/>
                <a:cs typeface="Arial" charset="0"/>
              </a:rPr>
              <a:t>Example</a:t>
            </a:r>
          </a:p>
        </p:txBody>
      </p:sp>
      <p:sp>
        <p:nvSpPr>
          <p:cNvPr id="2765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6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(6, 8);</a:t>
            </a:r>
          </a:p>
          <a:p>
            <a:endParaRPr lang="en-US" altLang="en-US" dirty="0">
              <a:latin typeface="Arial" charset="0"/>
              <a:cs typeface="Arial" charset="0"/>
            </a:endParaRPr>
          </a:p>
        </p:txBody>
      </p:sp>
    </p:spTree>
    <p:extLst>
      <p:ext uri="{BB962C8B-B14F-4D97-AF65-F5344CB8AC3E}">
        <p14:creationId xmlns:p14="http://schemas.microsoft.com/office/powerpoint/2010/main" val="72468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d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p:cNvSpPr>
          <p:nvPr>
            <p:ph type="title" idx="4294967295"/>
          </p:nvPr>
        </p:nvSpPr>
        <p:spPr/>
        <p:txBody>
          <a:bodyPr/>
          <a:lstStyle/>
          <a:p>
            <a:r>
              <a:rPr lang="en-US" altLang="en-US">
                <a:latin typeface="Arial" charset="0"/>
                <a:cs typeface="Arial" charset="0"/>
              </a:rPr>
              <a:t>Example</a:t>
            </a:r>
          </a:p>
        </p:txBody>
      </p:sp>
      <p:sp>
        <p:nvSpPr>
          <p:cNvPr id="28676"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8 and 9</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(8, 9);</a:t>
            </a:r>
          </a:p>
          <a:p>
            <a:endParaRPr lang="en-US" altLang="en-US" dirty="0">
              <a:latin typeface="Arial" charset="0"/>
              <a:cs typeface="Arial" charset="0"/>
            </a:endParaRPr>
          </a:p>
        </p:txBody>
      </p:sp>
    </p:spTree>
    <p:extLst>
      <p:ext uri="{BB962C8B-B14F-4D97-AF65-F5344CB8AC3E}">
        <p14:creationId xmlns:p14="http://schemas.microsoft.com/office/powerpoint/2010/main" val="220886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descr="ds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p:txBody>
          <a:bodyPr/>
          <a:lstStyle/>
          <a:p>
            <a:r>
              <a:rPr lang="en-US" altLang="en-US">
                <a:latin typeface="Arial" charset="0"/>
                <a:cs typeface="Arial" charset="0"/>
              </a:rPr>
              <a:t>Example</a:t>
            </a:r>
          </a:p>
        </p:txBody>
      </p:sp>
      <p:sp>
        <p:nvSpPr>
          <p:cNvPr id="29700"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4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(4, 8);</a:t>
            </a:r>
          </a:p>
          <a:p>
            <a:endParaRPr lang="en-US" altLang="en-US" dirty="0">
              <a:latin typeface="Arial" charset="0"/>
              <a:cs typeface="Arial" charset="0"/>
            </a:endParaRPr>
          </a:p>
        </p:txBody>
      </p:sp>
    </p:spTree>
    <p:extLst>
      <p:ext uri="{BB962C8B-B14F-4D97-AF65-F5344CB8AC3E}">
        <p14:creationId xmlns:p14="http://schemas.microsoft.com/office/powerpoint/2010/main" val="238568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p:txBody>
          <a:bodyPr/>
          <a:lstStyle/>
          <a:p>
            <a:r>
              <a:rPr lang="en-US" altLang="en-US">
                <a:latin typeface="Arial" charset="0"/>
                <a:cs typeface="Arial" charset="0"/>
              </a:rPr>
              <a:t>Example</a:t>
            </a:r>
          </a:p>
        </p:txBody>
      </p:sp>
      <p:sp>
        <p:nvSpPr>
          <p:cNvPr id="3072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Finally, if we take the union of the sets containing 5 and 6 	</a:t>
            </a:r>
            <a:r>
              <a:rPr lang="en-US" altLang="en-US" dirty="0" err="1">
                <a:latin typeface="Consolas" panose="020B0609020204030204" pitchFamily="49" charset="0"/>
                <a:cs typeface="Consolas" panose="020B0609020204030204" pitchFamily="49" charset="0"/>
              </a:rPr>
              <a:t>set_union</a:t>
            </a:r>
            <a:r>
              <a:rPr lang="en-US" altLang="en-US" dirty="0">
                <a:latin typeface="Consolas" panose="020B0609020204030204" pitchFamily="49" charset="0"/>
                <a:cs typeface="Consolas" panose="020B0609020204030204" pitchFamily="49" charset="0"/>
              </a:rPr>
              <a:t>(5, 6);</a:t>
            </a:r>
          </a:p>
        </p:txBody>
      </p:sp>
    </p:spTree>
    <p:extLst>
      <p:ext uri="{BB962C8B-B14F-4D97-AF65-F5344CB8AC3E}">
        <p14:creationId xmlns:p14="http://schemas.microsoft.com/office/powerpoint/2010/main" val="2142252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Optimization 1</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Problem:</a:t>
            </a:r>
          </a:p>
          <a:p>
            <a:pPr lvl="1"/>
            <a:r>
              <a:rPr lang="en-US" altLang="en-US" dirty="0">
                <a:latin typeface="Arial" charset="0"/>
                <a:cs typeface="Arial" charset="0"/>
              </a:rPr>
              <a:t>The height of the tree may grow very large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optimize both </a:t>
            </a:r>
            <a:r>
              <a:rPr lang="en-US" altLang="en-US" dirty="0">
                <a:latin typeface="Consolas" pitchFamily="49" charset="0"/>
                <a:cs typeface="Arial" charset="0"/>
              </a:rPr>
              <a:t>find</a:t>
            </a:r>
            <a:r>
              <a:rPr lang="en-US" altLang="en-US" dirty="0">
                <a:latin typeface="Arial" charset="0"/>
                <a:cs typeface="Arial" charset="0"/>
              </a:rPr>
              <a:t> and </a:t>
            </a:r>
            <a:r>
              <a:rPr lang="en-US" altLang="en-US" dirty="0" err="1">
                <a:latin typeface="Consolas" pitchFamily="49" charset="0"/>
                <a:cs typeface="Arial" charset="0"/>
              </a:rPr>
              <a:t>set_union</a:t>
            </a:r>
            <a:r>
              <a:rPr lang="en-US" altLang="en-US" dirty="0">
                <a:latin typeface="Arial" charset="0"/>
                <a:cs typeface="Arial" charset="0"/>
              </a:rPr>
              <a:t>, we must minimize the height of the tree</a:t>
            </a:r>
          </a:p>
          <a:p>
            <a:pPr lvl="1"/>
            <a:r>
              <a:rPr lang="en-US" altLang="en-US" dirty="0">
                <a:latin typeface="Arial" charset="0"/>
                <a:cs typeface="Arial" charset="0"/>
              </a:rPr>
              <a:t>Therefore, point the root of the shorter tree to the root of the taller tree</a:t>
            </a:r>
          </a:p>
          <a:p>
            <a:pPr lvl="1"/>
            <a:r>
              <a:rPr lang="en-US" altLang="en-US" dirty="0">
                <a:latin typeface="Arial" charset="0"/>
                <a:cs typeface="Arial" charset="0"/>
              </a:rPr>
              <a:t>The height of the taller will increase if and only if the trees are equal in height</a:t>
            </a:r>
          </a:p>
          <a:p>
            <a:pPr lvl="1">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247419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27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Let us consider creating the worst-case disjoint set</a:t>
            </a:r>
          </a:p>
          <a:p>
            <a:pPr lvl="1"/>
            <a:r>
              <a:rPr lang="en-US" altLang="en-US" dirty="0">
                <a:latin typeface="Arial" charset="0"/>
                <a:cs typeface="Arial" charset="0"/>
              </a:rPr>
              <a:t>The tallest tree with the least number of nodes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worst case tree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Arial" charset="0"/>
                <a:cs typeface="Arial" charset="0"/>
              </a:rPr>
              <a:t> must result from taking union of two worst case trees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1</a:t>
            </a:r>
            <a:endParaRPr lang="en-US" altLang="en-US" dirty="0">
              <a:latin typeface="Arial" charset="0"/>
              <a:cs typeface="Arial" charset="0"/>
            </a:endParaRPr>
          </a:p>
        </p:txBody>
      </p:sp>
    </p:spTree>
    <p:extLst>
      <p:ext uri="{BB962C8B-B14F-4D97-AF65-F5344CB8AC3E}">
        <p14:creationId xmlns:p14="http://schemas.microsoft.com/office/powerpoint/2010/main" val="316350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3795" name="Rectangle 3"/>
          <p:cNvSpPr>
            <a:spLocks noGrp="1"/>
          </p:cNvSpPr>
          <p:nvPr>
            <p:ph type="body" idx="4294967295"/>
          </p:nvPr>
        </p:nvSpPr>
        <p:spPr/>
        <p:txBody>
          <a:bodyPr/>
          <a:lstStyle/>
          <a:p>
            <a:pPr>
              <a:buFont typeface="Arial" charset="0"/>
              <a:buNone/>
            </a:pPr>
            <a:r>
              <a:rPr lang="en-US" altLang="en-US">
                <a:latin typeface="Arial" charset="0"/>
                <a:cs typeface="Arial" charset="0"/>
              </a:rPr>
              <a:t>	Thus, building on this, we take the union of two sets with one element</a:t>
            </a:r>
          </a:p>
          <a:p>
            <a:pPr lvl="1"/>
            <a:r>
              <a:rPr lang="en-US" altLang="en-US">
                <a:latin typeface="Arial" charset="0"/>
                <a:cs typeface="Arial" charset="0"/>
              </a:rPr>
              <a:t>We will keep track of the number of nodes at each depth</a:t>
            </a:r>
          </a:p>
        </p:txBody>
      </p:sp>
      <p:pic>
        <p:nvPicPr>
          <p:cNvPr id="33796" name="Picture 4" descr="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827088" y="2979738"/>
            <a:ext cx="4762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8931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altLang="en-US">
                <a:latin typeface="Arial" charset="0"/>
                <a:cs typeface="Arial" charset="0"/>
              </a:rPr>
              <a:t>Definitions</a:t>
            </a:r>
          </a:p>
        </p:txBody>
      </p:sp>
      <p:sp>
        <p:nvSpPr>
          <p:cNvPr id="921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Recall the properties of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a</a:t>
            </a:r>
            <a:r>
              <a:rPr lang="en-US" altLang="en-US" dirty="0">
                <a:latin typeface="Arial" charset="0"/>
                <a:cs typeface="Arial" charset="0"/>
              </a:rPr>
              <a:t> for all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dirty="0">
                <a:latin typeface="Arial" charset="0"/>
                <a:cs typeface="Arial" charset="0"/>
              </a:rPr>
              <a:t>If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c</a:t>
            </a:r>
            <a:r>
              <a:rPr lang="en-US" altLang="en-US" dirty="0">
                <a:latin typeface="Arial" charset="0"/>
                <a:cs typeface="Arial" charset="0"/>
              </a:rPr>
              <a:t>, it follows that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c</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An equivalence relation </a:t>
            </a:r>
            <a:r>
              <a:rPr lang="en-US" altLang="en-US" i="1" dirty="0">
                <a:latin typeface="Arial" charset="0"/>
                <a:cs typeface="Arial" charset="0"/>
              </a:rPr>
              <a:t>partitions</a:t>
            </a:r>
            <a:r>
              <a:rPr lang="en-US" altLang="en-US" dirty="0">
                <a:latin typeface="Arial" charset="0"/>
                <a:cs typeface="Arial" charset="0"/>
              </a:rPr>
              <a:t> a set into distinct equivalence classes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Each equivalence class may be represented by a single object:  the representative object</a:t>
            </a:r>
          </a:p>
          <a:p>
            <a:pPr lvl="1"/>
            <a:r>
              <a:rPr lang="en-US" altLang="en-US" dirty="0">
                <a:latin typeface="Arial" charset="0"/>
                <a:cs typeface="Arial" charset="0"/>
              </a:rPr>
              <a:t>Another descriptive term for the sets in such a partition is </a:t>
            </a:r>
            <a:r>
              <a:rPr lang="en-US" altLang="en-US" i="1" dirty="0">
                <a:latin typeface="Arial" charset="0"/>
                <a:cs typeface="Arial" charset="0"/>
              </a:rPr>
              <a:t>disjoint sets</a:t>
            </a:r>
          </a:p>
          <a:p>
            <a:endParaRPr lang="en-US" altLang="en-US" dirty="0">
              <a:latin typeface="Arial" charset="0"/>
              <a:cs typeface="Arial" charset="0"/>
            </a:endParaRPr>
          </a:p>
        </p:txBody>
      </p:sp>
    </p:spTree>
    <p:extLst>
      <p:ext uri="{BB962C8B-B14F-4D97-AF65-F5344CB8AC3E}">
        <p14:creationId xmlns:p14="http://schemas.microsoft.com/office/powerpoint/2010/main" val="1021125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4820" name="Rectangle 4"/>
          <p:cNvSpPr>
            <a:spLocks noGrp="1"/>
          </p:cNvSpPr>
          <p:nvPr>
            <p:ph type="body" idx="4294967295"/>
          </p:nvPr>
        </p:nvSpPr>
        <p:spPr/>
        <p:txBody>
          <a:bodyPr/>
          <a:lstStyle/>
          <a:p>
            <a:pPr>
              <a:buFont typeface="Arial" charset="0"/>
              <a:buNone/>
            </a:pPr>
            <a:r>
              <a:rPr lang="en-US" altLang="en-US">
                <a:latin typeface="Arial" charset="0"/>
                <a:cs typeface="Arial" charset="0"/>
              </a:rPr>
              <a:t>	Next, we take the union of two sets, that is, we join two worst-case sets of height 1:</a:t>
            </a:r>
          </a:p>
        </p:txBody>
      </p:sp>
      <p:sp>
        <p:nvSpPr>
          <p:cNvPr id="34821" name="Text Box 5"/>
          <p:cNvSpPr txBox="1">
            <a:spLocks noChangeArrowheads="1"/>
          </p:cNvSpPr>
          <p:nvPr/>
        </p:nvSpPr>
        <p:spPr bwMode="auto">
          <a:xfrm>
            <a:off x="827088" y="2981325"/>
            <a:ext cx="4762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2</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102715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w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5844"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continue, taking the union of two worst-case trees of height 2:</a:t>
            </a:r>
          </a:p>
        </p:txBody>
      </p:sp>
      <p:sp>
        <p:nvSpPr>
          <p:cNvPr id="35845" name="Text Box 5"/>
          <p:cNvSpPr txBox="1">
            <a:spLocks noChangeArrowheads="1"/>
          </p:cNvSpPr>
          <p:nvPr/>
        </p:nvSpPr>
        <p:spPr bwMode="auto">
          <a:xfrm>
            <a:off x="827088" y="2981325"/>
            <a:ext cx="476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2553057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6868" name="Rectangle 4"/>
          <p:cNvSpPr>
            <a:spLocks noGrp="1"/>
          </p:cNvSpPr>
          <p:nvPr>
            <p:ph type="body" idx="4294967295"/>
          </p:nvPr>
        </p:nvSpPr>
        <p:spPr/>
        <p:txBody>
          <a:bodyPr/>
          <a:lstStyle/>
          <a:p>
            <a:pPr>
              <a:buFont typeface="Arial" charset="0"/>
              <a:buNone/>
            </a:pPr>
            <a:r>
              <a:rPr lang="en-US" altLang="en-US">
                <a:latin typeface="Arial" charset="0"/>
                <a:cs typeface="Arial" charset="0"/>
              </a:rPr>
              <a:t>	Taking the union of two worst-case trees of height 3:</a:t>
            </a:r>
          </a:p>
        </p:txBody>
      </p:sp>
      <p:sp>
        <p:nvSpPr>
          <p:cNvPr id="36869" name="Text Box 5"/>
          <p:cNvSpPr txBox="1">
            <a:spLocks noChangeArrowheads="1"/>
          </p:cNvSpPr>
          <p:nvPr/>
        </p:nvSpPr>
        <p:spPr bwMode="auto">
          <a:xfrm>
            <a:off x="827088" y="2981325"/>
            <a:ext cx="4762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99855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7892"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of four:</a:t>
            </a:r>
          </a:p>
        </p:txBody>
      </p:sp>
      <p:sp>
        <p:nvSpPr>
          <p:cNvPr id="37893" name="Text Box 5"/>
          <p:cNvSpPr txBox="1">
            <a:spLocks noChangeArrowheads="1"/>
          </p:cNvSpPr>
          <p:nvPr/>
        </p:nvSpPr>
        <p:spPr bwMode="auto">
          <a:xfrm>
            <a:off x="827088" y="2981325"/>
            <a:ext cx="476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558511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427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891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And finally, take the union of two worst-case trees of height 5:</a:t>
            </a:r>
          </a:p>
          <a:p>
            <a:pPr lvl="1"/>
            <a:r>
              <a:rPr lang="en-US" altLang="en-US" dirty="0">
                <a:latin typeface="Arial" charset="0"/>
                <a:cs typeface="Arial" charset="0"/>
              </a:rPr>
              <a:t>These are </a:t>
            </a:r>
            <a:r>
              <a:rPr lang="en-US" altLang="en-US" i="1" dirty="0">
                <a:latin typeface="Arial" charset="0"/>
                <a:cs typeface="Arial" charset="0"/>
              </a:rPr>
              <a:t>binomial trees</a:t>
            </a:r>
          </a:p>
        </p:txBody>
      </p:sp>
      <p:sp>
        <p:nvSpPr>
          <p:cNvPr id="38917" name="Text Box 5"/>
          <p:cNvSpPr txBox="1">
            <a:spLocks noChangeArrowheads="1"/>
          </p:cNvSpPr>
          <p:nvPr/>
        </p:nvSpPr>
        <p:spPr bwMode="auto">
          <a:xfrm>
            <a:off x="827088" y="2981325"/>
            <a:ext cx="47625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latin typeface="Times New Roman" pitchFamily="18" charset="0"/>
              </a:rPr>
              <a:t>  </a:t>
            </a:r>
            <a:r>
              <a:rPr lang="en-US" altLang="en-US" sz="2300">
                <a:solidFill>
                  <a:srgbClr val="FF0000"/>
                </a:solidFill>
                <a:latin typeface="Times New Roman" pitchFamily="18" charset="0"/>
              </a:rPr>
              <a:t>1</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20</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785609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102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From the construction, it should be clear that this would define Pascal’s triangle</a:t>
            </a:r>
          </a:p>
          <a:p>
            <a:pPr lvl="1"/>
            <a:r>
              <a:rPr lang="en-US" altLang="en-US" dirty="0">
                <a:latin typeface="Arial" charset="0"/>
                <a:cs typeface="Arial" charset="0"/>
              </a:rPr>
              <a:t>The </a:t>
            </a:r>
            <a:r>
              <a:rPr lang="en-US" altLang="en-US" i="1" dirty="0">
                <a:latin typeface="Arial" charset="0"/>
                <a:cs typeface="Arial" charset="0"/>
              </a:rPr>
              <a:t>binomial</a:t>
            </a:r>
            <a:r>
              <a:rPr lang="en-US" altLang="en-US" dirty="0">
                <a:latin typeface="Arial" charset="0"/>
                <a:cs typeface="Arial" charset="0"/>
              </a:rPr>
              <a:t> coefficients</a:t>
            </a:r>
          </a:p>
          <a:p>
            <a:pPr>
              <a:buFont typeface="Arial" charset="0"/>
              <a:buNone/>
            </a:pPr>
            <a:endParaRPr lang="en-US" altLang="en-US" sz="1400" b="1" dirty="0">
              <a:latin typeface="Arial" charset="0"/>
              <a:cs typeface="Arial" charset="0"/>
            </a:endParaRP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1</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1                      5  </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1                    2                      6                     </a:t>
            </a:r>
            <a:r>
              <a:rPr lang="en-US" altLang="en-US" sz="1400" b="1" dirty="0">
                <a:solidFill>
                  <a:srgbClr val="FF0000"/>
                </a:solidFill>
                <a:latin typeface="Arial" charset="0"/>
                <a:cs typeface="Arial" charset="0"/>
              </a:rPr>
              <a:t>20</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1                      5</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  1</a:t>
            </a:r>
            <a:endParaRPr lang="en-US" altLang="en-US" sz="1200" b="1" dirty="0">
              <a:solidFill>
                <a:srgbClr val="FF0000"/>
              </a:solidFill>
              <a:latin typeface="Arial" charset="0"/>
              <a:cs typeface="Arial"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230443606"/>
              </p:ext>
            </p:extLst>
          </p:nvPr>
        </p:nvGraphicFramePr>
        <p:xfrm>
          <a:off x="882650" y="2671763"/>
          <a:ext cx="3689350" cy="1687512"/>
        </p:xfrm>
        <a:graphic>
          <a:graphicData uri="http://schemas.openxmlformats.org/presentationml/2006/ole">
            <mc:AlternateContent xmlns:mc="http://schemas.openxmlformats.org/markup-compatibility/2006">
              <mc:Choice xmlns:v="urn:schemas-microsoft-com:vml" Requires="v">
                <p:oleObj spid="_x0000_s142403" name="Equation" r:id="rId3" imgW="2552400" imgH="1168200" progId="Equation.DSMT4">
                  <p:embed/>
                </p:oleObj>
              </mc:Choice>
              <mc:Fallback>
                <p:oleObj name="Equation" r:id="rId3" imgW="255240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 y="2671763"/>
                        <a:ext cx="3689350" cy="168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10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205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suppose we have a worst-case tree of height </a:t>
            </a:r>
            <a:r>
              <a:rPr lang="en-US" altLang="en-US" i="1" dirty="0">
                <a:latin typeface="Times New Roman" pitchFamily="18" charset="0"/>
                <a:cs typeface="Arial" charset="0"/>
              </a:rPr>
              <a:t>h</a:t>
            </a:r>
          </a:p>
          <a:p>
            <a:pPr lvl="1"/>
            <a:r>
              <a:rPr lang="en-US" altLang="en-US" dirty="0">
                <a:latin typeface="Arial" charset="0"/>
                <a:cs typeface="Arial" charset="0"/>
              </a:rPr>
              <a:t>The number of nodes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 sum of node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Therefore, the average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 </a:t>
            </a:r>
            <a:r>
              <a:rPr lang="en-US" altLang="en-US" dirty="0">
                <a:solidFill>
                  <a:srgbClr val="FF0000"/>
                </a:solidFill>
                <a:latin typeface="Arial" charset="0"/>
                <a:cs typeface="Arial" charset="0"/>
              </a:rPr>
              <a:t>The height and average depth of the worst case are </a:t>
            </a:r>
            <a:r>
              <a:rPr lang="en-US" altLang="en-US" b="1" dirty="0">
                <a:solidFill>
                  <a:srgbClr val="FF0000"/>
                </a:solidFill>
                <a:latin typeface="Times New Roman" pitchFamily="18" charset="0"/>
                <a:cs typeface="Arial" charset="0"/>
              </a:rPr>
              <a:t>O</a:t>
            </a:r>
            <a:r>
              <a:rPr lang="en-US" altLang="en-US" dirty="0">
                <a:solidFill>
                  <a:srgbClr val="FF0000"/>
                </a:solidFill>
                <a:latin typeface="Times New Roman" pitchFamily="18" charset="0"/>
                <a:cs typeface="Arial" charset="0"/>
              </a:rPr>
              <a:t>(ln(</a:t>
            </a:r>
            <a:r>
              <a:rPr lang="en-US" altLang="en-US" i="1" dirty="0">
                <a:solidFill>
                  <a:srgbClr val="FF0000"/>
                </a:solidFill>
                <a:latin typeface="Times New Roman" pitchFamily="18" charset="0"/>
                <a:cs typeface="Arial" charset="0"/>
              </a:rPr>
              <a:t>n</a:t>
            </a:r>
            <a:r>
              <a:rPr lang="en-US" altLang="en-US" dirty="0">
                <a:solidFill>
                  <a:srgbClr val="FF0000"/>
                </a:solidFill>
                <a:latin typeface="Times New Roman" pitchFamily="18" charset="0"/>
                <a:cs typeface="Arial" charset="0"/>
              </a:rPr>
              <a:t>))</a:t>
            </a:r>
          </a:p>
        </p:txBody>
      </p:sp>
      <p:graphicFrame>
        <p:nvGraphicFramePr>
          <p:cNvPr id="2050" name="Object 4"/>
          <p:cNvGraphicFramePr>
            <a:graphicFrameLocks noChangeAspect="1"/>
          </p:cNvGraphicFramePr>
          <p:nvPr>
            <p:extLst>
              <p:ext uri="{D42A27DB-BD31-4B8C-83A1-F6EECF244321}">
                <p14:modId xmlns:p14="http://schemas.microsoft.com/office/powerpoint/2010/main" val="1433576477"/>
              </p:ext>
            </p:extLst>
          </p:nvPr>
        </p:nvGraphicFramePr>
        <p:xfrm>
          <a:off x="4067944" y="3002116"/>
          <a:ext cx="1758950" cy="825500"/>
        </p:xfrm>
        <a:graphic>
          <a:graphicData uri="http://schemas.openxmlformats.org/presentationml/2006/ole">
            <mc:AlternateContent xmlns:mc="http://schemas.openxmlformats.org/markup-compatibility/2006">
              <mc:Choice xmlns:v="urn:schemas-microsoft-com:vml" Requires="v">
                <p:oleObj spid="_x0000_s143552" name="Equation" r:id="rId4" imgW="1028520" imgH="482400" progId="Equation.3">
                  <p:embed/>
                </p:oleObj>
              </mc:Choice>
              <mc:Fallback>
                <p:oleObj name="Equation" r:id="rId4" imgW="10285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3002116"/>
                        <a:ext cx="175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886799592"/>
              </p:ext>
            </p:extLst>
          </p:nvPr>
        </p:nvGraphicFramePr>
        <p:xfrm>
          <a:off x="3847653" y="2024634"/>
          <a:ext cx="1736725" cy="825500"/>
        </p:xfrm>
        <a:graphic>
          <a:graphicData uri="http://schemas.openxmlformats.org/presentationml/2006/ole">
            <mc:AlternateContent xmlns:mc="http://schemas.openxmlformats.org/markup-compatibility/2006">
              <mc:Choice xmlns:v="urn:schemas-microsoft-com:vml" Requires="v">
                <p:oleObj spid="_x0000_s143553" name="Equation" r:id="rId6" imgW="1015920" imgH="482400" progId="Equation.3">
                  <p:embed/>
                </p:oleObj>
              </mc:Choice>
              <mc:Fallback>
                <p:oleObj name="Equation" r:id="rId6" imgW="10159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7653" y="2024634"/>
                        <a:ext cx="1736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extLst>
              <p:ext uri="{D42A27DB-BD31-4B8C-83A1-F6EECF244321}">
                <p14:modId xmlns:p14="http://schemas.microsoft.com/office/powerpoint/2010/main" val="3832051506"/>
              </p:ext>
            </p:extLst>
          </p:nvPr>
        </p:nvGraphicFramePr>
        <p:xfrm>
          <a:off x="4607694" y="4010178"/>
          <a:ext cx="2017712" cy="766763"/>
        </p:xfrm>
        <a:graphic>
          <a:graphicData uri="http://schemas.openxmlformats.org/presentationml/2006/ole">
            <mc:AlternateContent xmlns:mc="http://schemas.openxmlformats.org/markup-compatibility/2006">
              <mc:Choice xmlns:v="urn:schemas-microsoft-com:vml" Requires="v">
                <p:oleObj spid="_x0000_s143554" name="Equation" r:id="rId8" imgW="1168200" imgH="444240" progId="Equation.3">
                  <p:embed/>
                </p:oleObj>
              </mc:Choice>
              <mc:Fallback>
                <p:oleObj name="Equation" r:id="rId8" imgW="116820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7694" y="4010178"/>
                        <a:ext cx="2017712"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164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altLang="en-US">
                <a:latin typeface="Arial" charset="0"/>
                <a:cs typeface="Arial" charset="0"/>
              </a:rPr>
              <a:t>Best-Case Scenario</a:t>
            </a:r>
          </a:p>
        </p:txBody>
      </p:sp>
      <p:sp>
        <p:nvSpPr>
          <p:cNvPr id="39939" name="Rectangle 3"/>
          <p:cNvSpPr>
            <a:spLocks noGrp="1"/>
          </p:cNvSpPr>
          <p:nvPr>
            <p:ph type="body" idx="4294967295"/>
          </p:nvPr>
        </p:nvSpPr>
        <p:spPr/>
        <p:txBody>
          <a:bodyPr/>
          <a:lstStyle/>
          <a:p>
            <a:pPr>
              <a:buFont typeface="Arial" charset="0"/>
              <a:buNone/>
            </a:pPr>
            <a:r>
              <a:rPr lang="en-US" altLang="en-US">
                <a:latin typeface="Arial" charset="0"/>
                <a:cs typeface="Arial" charset="0"/>
              </a:rPr>
              <a:t>	In the best case, all elements point to the same entry with a resulting height of </a:t>
            </a:r>
            <a:r>
              <a:rPr lang="en-US" altLang="en-US" b="1">
                <a:latin typeface="Symbol" pitchFamily="18" charset="2"/>
                <a:cs typeface="Arial" charset="0"/>
              </a:rPr>
              <a:t>Q</a:t>
            </a:r>
            <a:r>
              <a:rPr lang="en-US" altLang="en-US">
                <a:latin typeface="Times New Roman" pitchFamily="18" charset="0"/>
                <a:cs typeface="Arial" charset="0"/>
              </a:rPr>
              <a:t>(1)</a:t>
            </a:r>
            <a:r>
              <a:rPr lang="en-US" altLang="en-US">
                <a:latin typeface="Arial" charset="0"/>
                <a:cs typeface="Arial" charset="0"/>
              </a:rPr>
              <a:t>:</a:t>
            </a:r>
          </a:p>
          <a:p>
            <a:pPr>
              <a:buFont typeface="Arial" charset="0"/>
              <a:buNone/>
            </a:pPr>
            <a:endParaRPr lang="en-US" altLang="en-US">
              <a:latin typeface="Arial" charset="0"/>
              <a:cs typeface="Arial" charset="0"/>
            </a:endParaRPr>
          </a:p>
        </p:txBody>
      </p:sp>
      <p:pic>
        <p:nvPicPr>
          <p:cNvPr id="39940"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997200"/>
            <a:ext cx="35274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8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09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is the average case?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Experiment: given </a:t>
            </a:r>
            <a:r>
              <a:rPr lang="en-US" altLang="en-US" i="1" dirty="0">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  </a:t>
            </a:r>
            <a:r>
              <a:rPr lang="en-US" altLang="en-US" dirty="0">
                <a:latin typeface="Arial" charset="0"/>
                <a:cs typeface="Arial" charset="0"/>
              </a:rPr>
              <a:t>integers, randomly take set union until all integers are in a single set</a:t>
            </a:r>
          </a:p>
          <a:p>
            <a:pPr lvl="1"/>
            <a:r>
              <a:rPr lang="en-US" altLang="en-US" dirty="0">
                <a:latin typeface="Arial" charset="0"/>
                <a:cs typeface="Arial" charset="0"/>
              </a:rPr>
              <a:t>For each </a:t>
            </a:r>
            <a:r>
              <a:rPr lang="en-US" altLang="en-US" i="1" dirty="0">
                <a:latin typeface="Times New Roman" pitchFamily="18" charset="0"/>
                <a:cs typeface="Arial" charset="0"/>
              </a:rPr>
              <a:t>n</a:t>
            </a:r>
            <a:r>
              <a:rPr lang="en-US" altLang="en-US" dirty="0">
                <a:latin typeface="Arial" charset="0"/>
                <a:cs typeface="Arial" charset="0"/>
              </a:rPr>
              <a:t>, do this multiple times and found the mean height</a:t>
            </a:r>
          </a:p>
        </p:txBody>
      </p:sp>
    </p:spTree>
    <p:extLst>
      <p:ext uri="{BB962C8B-B14F-4D97-AF65-F5344CB8AC3E}">
        <p14:creationId xmlns:p14="http://schemas.microsoft.com/office/powerpoint/2010/main" val="37207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2211388"/>
            <a:ext cx="86169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198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resulting graph shows the average height of a randomly generated disjoint set data structure with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a:t>
            </a:r>
            <a:r>
              <a:rPr lang="en-US" altLang="en-US" dirty="0">
                <a:latin typeface="Arial" charset="0"/>
                <a:cs typeface="Arial" charset="0"/>
              </a:rPr>
              <a:t> elements</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suggests that the average height of such a tree is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endParaRPr lang="en-US" altLang="en-US" dirty="0">
              <a:latin typeface="Arial" charset="0"/>
              <a:cs typeface="Arial"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22206412"/>
              </p:ext>
            </p:extLst>
          </p:nvPr>
        </p:nvGraphicFramePr>
        <p:xfrm>
          <a:off x="7884368" y="3765708"/>
          <a:ext cx="1120776" cy="336233"/>
        </p:xfrm>
        <a:graphic>
          <a:graphicData uri="http://schemas.openxmlformats.org/presentationml/2006/ole">
            <mc:AlternateContent xmlns:mc="http://schemas.openxmlformats.org/markup-compatibility/2006">
              <mc:Choice xmlns:v="urn:schemas-microsoft-com:vml" Requires="v">
                <p:oleObj spid="_x0000_s145473" name="Equation" r:id="rId4" imgW="634680" imgH="190440" progId="Equation.DSMT4">
                  <p:embed/>
                </p:oleObj>
              </mc:Choice>
              <mc:Fallback>
                <p:oleObj name="Equation" r:id="rId4" imgW="634680" imgH="190440" progId="Equation.DSMT4">
                  <p:embed/>
                  <p:pic>
                    <p:nvPicPr>
                      <p:cNvPr id="0" name=""/>
                      <p:cNvPicPr/>
                      <p:nvPr/>
                    </p:nvPicPr>
                    <p:blipFill>
                      <a:blip r:embed="rId5"/>
                      <a:stretch>
                        <a:fillRect/>
                      </a:stretch>
                    </p:blipFill>
                    <p:spPr>
                      <a:xfrm>
                        <a:off x="7884368" y="3765708"/>
                        <a:ext cx="1120776" cy="336233"/>
                      </a:xfrm>
                      <a:prstGeom prst="rect">
                        <a:avLst/>
                      </a:prstGeom>
                    </p:spPr>
                  </p:pic>
                </p:oleObj>
              </mc:Fallback>
            </mc:AlternateContent>
          </a:graphicData>
        </a:graphic>
      </p:graphicFrame>
    </p:spTree>
    <p:extLst>
      <p:ext uri="{BB962C8B-B14F-4D97-AF65-F5344CB8AC3E}">
        <p14:creationId xmlns:p14="http://schemas.microsoft.com/office/powerpoint/2010/main" val="275827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a:latin typeface="Arial" charset="0"/>
                <a:cs typeface="Arial" charset="0"/>
              </a:rPr>
              <a:t>Implicitly Defined Relations</a:t>
            </a:r>
          </a:p>
        </p:txBody>
      </p:sp>
      <p:sp>
        <p:nvSpPr>
          <p:cNvPr id="1024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example, big-</a:t>
            </a:r>
            <a:r>
              <a:rPr lang="en-US" altLang="en-US" b="1" dirty="0">
                <a:latin typeface="Symbol" pitchFamily="18" charset="2"/>
                <a:cs typeface="Arial" charset="0"/>
              </a:rPr>
              <a:t>Q</a:t>
            </a:r>
            <a:r>
              <a:rPr lang="en-US" altLang="en-US" dirty="0">
                <a:latin typeface="Arial" charset="0"/>
                <a:cs typeface="Arial" charset="0"/>
              </a:rPr>
              <a:t> defines an equivalence class of functions which grow at the same rate</a:t>
            </a:r>
          </a:p>
          <a:p>
            <a:pPr lvl="1"/>
            <a:r>
              <a:rPr lang="en-US" altLang="en-US" dirty="0">
                <a:latin typeface="Arial" charset="0"/>
                <a:cs typeface="Arial" charset="0"/>
              </a:rPr>
              <a:t>We choose a single function to represent the class</a:t>
            </a:r>
            <a:br>
              <a:rPr lang="en-US" altLang="en-US" dirty="0">
                <a:latin typeface="Arial" charset="0"/>
                <a:cs typeface="Arial" charset="0"/>
              </a:rPr>
            </a:br>
            <a:r>
              <a:rPr lang="en-US" altLang="en-US" dirty="0">
                <a:latin typeface="Arial" charset="0"/>
                <a:cs typeface="Arial" charset="0"/>
              </a:rPr>
              <a:t>e.g., we represent all functions with quadratic growth with </a:t>
            </a:r>
            <a:r>
              <a:rPr lang="en-US" altLang="en-US" i="1" dirty="0">
                <a:latin typeface="Times" pitchFamily="18" charset="0"/>
                <a:cs typeface="Arial" charset="0"/>
              </a:rPr>
              <a:t>n</a:t>
            </a:r>
            <a:r>
              <a:rPr lang="en-US" altLang="en-US" baseline="30000" dirty="0">
                <a:latin typeface="Times" pitchFamily="18" charset="0"/>
                <a:cs typeface="Arial" charset="0"/>
              </a:rPr>
              <a:t>2</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Another example:  partition the numbers from </a:t>
            </a:r>
            <a:r>
              <a:rPr lang="en-US" altLang="en-US" dirty="0">
                <a:latin typeface="Times New Roman" pitchFamily="18" charset="0"/>
                <a:cs typeface="Arial" charset="0"/>
              </a:rPr>
              <a:t>1</a:t>
            </a:r>
            <a:r>
              <a:rPr lang="en-US" altLang="en-US" dirty="0">
                <a:latin typeface="Arial" charset="0"/>
                <a:cs typeface="Arial" charset="0"/>
              </a:rPr>
              <a:t> to </a:t>
            </a:r>
            <a:r>
              <a:rPr lang="en-US" altLang="en-US" dirty="0">
                <a:latin typeface="Times New Roman" pitchFamily="18" charset="0"/>
                <a:cs typeface="Arial" charset="0"/>
              </a:rPr>
              <a:t>20</a:t>
            </a:r>
            <a:r>
              <a:rPr lang="en-US" altLang="en-US" dirty="0">
                <a:latin typeface="Arial" charset="0"/>
                <a:cs typeface="Arial" charset="0"/>
              </a:rPr>
              <a:t> according to the relation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share the same factors of </a:t>
            </a:r>
            <a:r>
              <a:rPr lang="en-US" altLang="en-US" dirty="0">
                <a:latin typeface="Times New Roman" pitchFamily="18" charset="0"/>
                <a:cs typeface="Arial" charset="0"/>
              </a:rPr>
              <a:t>2</a:t>
            </a:r>
            <a:r>
              <a:rPr lang="en-US" altLang="en-US" dirty="0">
                <a:latin typeface="Arial" charset="0"/>
                <a:cs typeface="Arial" charset="0"/>
              </a:rPr>
              <a:t>:</a:t>
            </a:r>
          </a:p>
          <a:p>
            <a:pPr algn="ctr">
              <a:buFont typeface="Arial" charset="0"/>
              <a:buNone/>
            </a:pPr>
            <a:r>
              <a:rPr lang="en-US" altLang="en-US" dirty="0">
                <a:latin typeface="Times New Roman" pitchFamily="18" charset="0"/>
                <a:cs typeface="Arial" charset="0"/>
              </a:rPr>
              <a:t>{1, 3, 5, 7, 9, 11, 13, 15, 17, 19}, {2, 6, 10, 14, 18}, {4, 12, 20}, {8}, {16}</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These equivalence classes are implicitly defined by the relation</a:t>
            </a:r>
            <a:endParaRPr lang="en-US" altLang="en-US" i="1" dirty="0">
              <a:latin typeface="Arial" charset="0"/>
              <a:cs typeface="Arial" charset="0"/>
            </a:endParaRPr>
          </a:p>
        </p:txBody>
      </p:sp>
    </p:spTree>
    <p:extLst>
      <p:ext uri="{BB962C8B-B14F-4D97-AF65-F5344CB8AC3E}">
        <p14:creationId xmlns:p14="http://schemas.microsoft.com/office/powerpoint/2010/main" val="2842405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dirty="0">
                <a:latin typeface="Arial" charset="0"/>
                <a:cs typeface="Arial" charset="0"/>
              </a:rPr>
              <a:t>Optimization 2: Path Compression</a:t>
            </a:r>
          </a:p>
        </p:txBody>
      </p:sp>
      <p:sp>
        <p:nvSpPr>
          <p:cNvPr id="45059" name="Rectangle 3"/>
          <p:cNvSpPr>
            <a:spLocks noGrp="1"/>
          </p:cNvSpPr>
          <p:nvPr>
            <p:ph type="body" idx="4294967295"/>
          </p:nvPr>
        </p:nvSpPr>
        <p:spPr/>
        <p:txBody>
          <a:bodyPr/>
          <a:lstStyle/>
          <a:p>
            <a:pPr>
              <a:buNone/>
            </a:pPr>
            <a:r>
              <a:rPr lang="en-US" altLang="en-US" dirty="0">
                <a:latin typeface="Arial" charset="0"/>
                <a:cs typeface="Arial" charset="0"/>
              </a:rPr>
              <a:t>	Another optimization is that, whenever find is called, update the object to point to the root</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sz="1600" dirty="0">
                <a:latin typeface="Consolas" pitchFamily="49" charset="0"/>
                <a:cs typeface="Arial" charset="0"/>
              </a:rPr>
              <a:t>	size_t </a:t>
            </a:r>
            <a:r>
              <a:rPr lang="en-US" altLang="en-US" sz="1600" dirty="0" err="1">
                <a:latin typeface="Consolas" pitchFamily="49" charset="0"/>
                <a:cs typeface="Arial" charset="0"/>
              </a:rPr>
              <a:t>Disjoint_set</a:t>
            </a:r>
            <a:r>
              <a:rPr lang="en-US" altLang="en-US" sz="1600" dirty="0">
                <a:latin typeface="Consolas" pitchFamily="49" charset="0"/>
                <a:cs typeface="Arial" charset="0"/>
              </a:rPr>
              <a:t>::find( size_t n ) {</a:t>
            </a:r>
          </a:p>
          <a:p>
            <a:pPr lvl="1">
              <a:buFont typeface="Arial" charset="0"/>
              <a:buNone/>
            </a:pPr>
            <a:r>
              <a:rPr lang="en-US" altLang="en-US" sz="1600" dirty="0">
                <a:latin typeface="Consolas" pitchFamily="49" charset="0"/>
                <a:cs typeface="Arial" charset="0"/>
              </a:rPr>
              <a:t>	    if ( parent[n] == n ) {</a:t>
            </a:r>
          </a:p>
          <a:p>
            <a:pPr lvl="1">
              <a:buFont typeface="Arial" charset="0"/>
              <a:buNone/>
            </a:pPr>
            <a:r>
              <a:rPr lang="en-US" altLang="en-US" sz="1600" dirty="0">
                <a:latin typeface="Consolas" pitchFamily="49" charset="0"/>
                <a:cs typeface="Arial" charset="0"/>
              </a:rPr>
              <a:t>	        return n;</a:t>
            </a:r>
          </a:p>
          <a:p>
            <a:pPr lvl="1">
              <a:buFont typeface="Arial" charset="0"/>
              <a:buNone/>
            </a:pPr>
            <a:r>
              <a:rPr lang="en-US" altLang="en-US" sz="1600" dirty="0">
                <a:latin typeface="Consolas" pitchFamily="49" charset="0"/>
                <a:cs typeface="Arial" charset="0"/>
              </a:rPr>
              <a:t>	    } else {</a:t>
            </a:r>
          </a:p>
          <a:p>
            <a:pPr lvl="1">
              <a:buFont typeface="Arial" charset="0"/>
              <a:buNone/>
            </a:pPr>
            <a:r>
              <a:rPr lang="en-US" altLang="en-US" sz="1600" dirty="0">
                <a:latin typeface="Consolas" pitchFamily="49" charset="0"/>
                <a:cs typeface="Arial" charset="0"/>
              </a:rPr>
              <a:t>	        parent[n] = find( parent[n] );</a:t>
            </a:r>
          </a:p>
          <a:p>
            <a:pPr lvl="1">
              <a:buFont typeface="Arial" charset="0"/>
              <a:buNone/>
            </a:pPr>
            <a:r>
              <a:rPr lang="en-US" altLang="en-US" sz="1600" dirty="0">
                <a:latin typeface="Consolas" pitchFamily="49" charset="0"/>
                <a:cs typeface="Arial" charset="0"/>
              </a:rPr>
              <a:t>	        return parent[n];</a:t>
            </a:r>
          </a:p>
          <a:p>
            <a:pPr lvl="1">
              <a:buFont typeface="Arial" charset="0"/>
              <a:buNone/>
            </a:pPr>
            <a:r>
              <a:rPr lang="en-US" altLang="en-US" sz="1600" dirty="0">
                <a:latin typeface="Consolas" pitchFamily="49" charset="0"/>
                <a:cs typeface="Arial" charset="0"/>
              </a:rPr>
              <a:t>	    }</a:t>
            </a:r>
          </a:p>
          <a:p>
            <a:pPr lvl="1">
              <a:buFont typeface="Arial" charset="0"/>
              <a:buNone/>
            </a:pPr>
            <a:r>
              <a:rPr lang="en-US" altLang="en-US" sz="1600" dirty="0">
                <a:latin typeface="Consolas" pitchFamily="49" charset="0"/>
                <a:cs typeface="Arial" charset="0"/>
              </a:rPr>
              <a:t>	}</a:t>
            </a:r>
          </a:p>
          <a:p>
            <a:pPr lvl="1">
              <a:buFont typeface="Arial" charset="0"/>
              <a:buNone/>
            </a:pPr>
            <a:endParaRPr lang="en-US" altLang="en-US" sz="1600" dirty="0">
              <a:latin typeface="Consolas" pitchFamily="49" charset="0"/>
              <a:cs typeface="Arial" charset="0"/>
            </a:endParaRPr>
          </a:p>
          <a:p>
            <a:pPr>
              <a:buFont typeface="Arial" charset="0"/>
              <a:buNone/>
            </a:pPr>
            <a:r>
              <a:rPr lang="en-US" altLang="en-US" dirty="0">
                <a:latin typeface="Arial" charset="0"/>
                <a:cs typeface="Arial" charset="0"/>
              </a:rPr>
              <a:t>	The next call to </a:t>
            </a:r>
            <a:r>
              <a:rPr lang="en-US" altLang="en-US" dirty="0">
                <a:latin typeface="Consolas" pitchFamily="49" charset="0"/>
                <a:cs typeface="Arial" charset="0"/>
              </a:rPr>
              <a:t>find(n)</a:t>
            </a:r>
            <a:r>
              <a:rPr lang="en-US" altLang="en-US" dirty="0">
                <a:latin typeface="Arial" charset="0"/>
                <a:cs typeface="Arial" charset="0"/>
              </a:rPr>
              <a:t> is </a:t>
            </a:r>
            <a:r>
              <a:rPr lang="en-US" altLang="en-US" b="1" dirty="0">
                <a:latin typeface="Symbol" pitchFamily="18" charset="2"/>
                <a:cs typeface="Arial" charset="0"/>
              </a:rPr>
              <a:t>Q</a:t>
            </a:r>
            <a:r>
              <a:rPr lang="en-US" altLang="en-US" dirty="0">
                <a:latin typeface="Times New Roman" pitchFamily="18" charset="0"/>
                <a:cs typeface="Arial" charset="0"/>
              </a:rPr>
              <a:t>(1)</a:t>
            </a: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zh-CN" dirty="0">
                <a:latin typeface="Arial" charset="0"/>
                <a:cs typeface="Arial" charset="0"/>
              </a:rPr>
              <a:t>T</a:t>
            </a:r>
            <a:r>
              <a:rPr lang="en-US" altLang="en-US" dirty="0">
                <a:latin typeface="Arial" charset="0"/>
                <a:cs typeface="Arial" charset="0"/>
              </a:rPr>
              <a:t>he cost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r>
              <a:rPr lang="en-US" altLang="en-US" dirty="0">
                <a:latin typeface="Arial" charset="0"/>
                <a:cs typeface="Arial" charset="0"/>
              </a:rPr>
              <a:t> memory</a:t>
            </a:r>
          </a:p>
        </p:txBody>
      </p:sp>
    </p:spTree>
    <p:extLst>
      <p:ext uri="{BB962C8B-B14F-4D97-AF65-F5344CB8AC3E}">
        <p14:creationId xmlns:p14="http://schemas.microsoft.com/office/powerpoint/2010/main" val="159753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ltLang="en-US" dirty="0"/>
              <a:t>Optimization 2: Path Compression</a:t>
            </a:r>
            <a:endParaRPr lang="en-US" altLang="zh-CN" dirty="0"/>
          </a:p>
        </p:txBody>
      </p:sp>
      <p:sp>
        <p:nvSpPr>
          <p:cNvPr id="3" name="Content Placeholder 2"/>
          <p:cNvSpPr>
            <a:spLocks noGrp="1"/>
          </p:cNvSpPr>
          <p:nvPr>
            <p:ph idx="1"/>
          </p:nvPr>
        </p:nvSpPr>
        <p:spPr/>
        <p:txBody>
          <a:bodyPr/>
          <a:lstStyle/>
          <a:p>
            <a:pPr marL="0" indent="0">
              <a:buNone/>
            </a:pPr>
            <a:r>
              <a:rPr lang="en-US" altLang="zh-CN" dirty="0"/>
              <a:t>find(</a:t>
            </a:r>
            <a:r>
              <a:rPr lang="en-US" altLang="zh-CN" dirty="0">
                <a:solidFill>
                  <a:srgbClr val="FF0000"/>
                </a:solidFill>
              </a:rPr>
              <a:t>e</a:t>
            </a:r>
            <a:r>
              <a:rPr lang="en-US" altLang="zh-CN" dirty="0"/>
              <a:t>)</a:t>
            </a:r>
          </a:p>
          <a:p>
            <a:pPr marL="0" indent="0">
              <a:buNone/>
            </a:pPr>
            <a:endParaRPr lang="zh-CN" altLang="en-US" dirty="0"/>
          </a:p>
        </p:txBody>
      </p:sp>
      <p:sp>
        <p:nvSpPr>
          <p:cNvPr id="1100804" name="Oval 4"/>
          <p:cNvSpPr>
            <a:spLocks noChangeAspect="1" noChangeArrowheads="1"/>
          </p:cNvSpPr>
          <p:nvPr/>
        </p:nvSpPr>
        <p:spPr bwMode="auto">
          <a:xfrm>
            <a:off x="22559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05" name="AutoShape 5"/>
          <p:cNvCxnSpPr>
            <a:cxnSpLocks noChangeShapeType="1"/>
            <a:stCxn id="1100804" idx="0"/>
            <a:endCxn id="1100812" idx="4"/>
          </p:cNvCxnSpPr>
          <p:nvPr/>
        </p:nvCxnSpPr>
        <p:spPr bwMode="auto">
          <a:xfrm flipV="1">
            <a:off x="25099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6" name="Oval 6"/>
          <p:cNvSpPr>
            <a:spLocks noChangeAspect="1" noChangeArrowheads="1"/>
          </p:cNvSpPr>
          <p:nvPr/>
        </p:nvSpPr>
        <p:spPr bwMode="auto">
          <a:xfrm>
            <a:off x="32322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07" name="AutoShape 7"/>
          <p:cNvCxnSpPr>
            <a:cxnSpLocks noChangeShapeType="1"/>
            <a:stCxn id="1100806" idx="0"/>
            <a:endCxn id="1100812" idx="5"/>
          </p:cNvCxnSpPr>
          <p:nvPr/>
        </p:nvCxnSpPr>
        <p:spPr bwMode="auto">
          <a:xfrm flipH="1" flipV="1">
            <a:off x="2689299" y="2873326"/>
            <a:ext cx="796925" cy="442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8" name="Oval 8"/>
          <p:cNvSpPr>
            <a:spLocks noChangeAspect="1" noChangeArrowheads="1"/>
          </p:cNvSpPr>
          <p:nvPr/>
        </p:nvSpPr>
        <p:spPr bwMode="auto">
          <a:xfrm>
            <a:off x="1341512" y="33352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a</a:t>
            </a:r>
          </a:p>
        </p:txBody>
      </p:sp>
      <p:cxnSp>
        <p:nvCxnSpPr>
          <p:cNvPr id="1100809" name="AutoShape 9"/>
          <p:cNvCxnSpPr>
            <a:cxnSpLocks noChangeShapeType="1"/>
            <a:stCxn id="1100808" idx="0"/>
            <a:endCxn id="1100812" idx="3"/>
          </p:cNvCxnSpPr>
          <p:nvPr/>
        </p:nvCxnSpPr>
        <p:spPr bwMode="auto">
          <a:xfrm flipV="1">
            <a:off x="1595512" y="2873326"/>
            <a:ext cx="735012" cy="4429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0" name="Oval 10"/>
          <p:cNvSpPr>
            <a:spLocks noChangeAspect="1" noChangeArrowheads="1"/>
          </p:cNvSpPr>
          <p:nvPr/>
        </p:nvSpPr>
        <p:spPr bwMode="auto">
          <a:xfrm>
            <a:off x="870024" y="41734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b</a:t>
            </a:r>
          </a:p>
        </p:txBody>
      </p:sp>
      <p:cxnSp>
        <p:nvCxnSpPr>
          <p:cNvPr id="1100811" name="AutoShape 11"/>
          <p:cNvCxnSpPr>
            <a:cxnSpLocks noChangeShapeType="1"/>
            <a:stCxn id="1100810" idx="0"/>
            <a:endCxn id="1100808" idx="3"/>
          </p:cNvCxnSpPr>
          <p:nvPr/>
        </p:nvCxnSpPr>
        <p:spPr bwMode="auto">
          <a:xfrm flipV="1">
            <a:off x="1124024" y="3787726"/>
            <a:ext cx="292100" cy="3667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2" name="Oval 12"/>
          <p:cNvSpPr>
            <a:spLocks noChangeAspect="1" noChangeArrowheads="1"/>
          </p:cNvSpPr>
          <p:nvPr/>
        </p:nvSpPr>
        <p:spPr bwMode="auto">
          <a:xfrm>
            <a:off x="2255912" y="24208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c</a:t>
            </a:r>
          </a:p>
        </p:txBody>
      </p:sp>
      <p:sp>
        <p:nvSpPr>
          <p:cNvPr id="1100813" name="Oval 13"/>
          <p:cNvSpPr>
            <a:spLocks noChangeAspect="1" noChangeArrowheads="1"/>
          </p:cNvSpPr>
          <p:nvPr/>
        </p:nvSpPr>
        <p:spPr bwMode="auto">
          <a:xfrm>
            <a:off x="1809824" y="41734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14" name="AutoShape 14"/>
          <p:cNvCxnSpPr>
            <a:cxnSpLocks noChangeShapeType="1"/>
            <a:stCxn id="1100813" idx="0"/>
            <a:endCxn id="1100808" idx="5"/>
          </p:cNvCxnSpPr>
          <p:nvPr/>
        </p:nvCxnSpPr>
        <p:spPr bwMode="auto">
          <a:xfrm flipH="1" flipV="1">
            <a:off x="1774899" y="3787726"/>
            <a:ext cx="288925" cy="3667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5" name="Oval 15"/>
          <p:cNvSpPr>
            <a:spLocks noChangeAspect="1" noChangeArrowheads="1"/>
          </p:cNvSpPr>
          <p:nvPr/>
        </p:nvSpPr>
        <p:spPr bwMode="auto">
          <a:xfrm>
            <a:off x="1581224" y="508153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e</a:t>
            </a:r>
          </a:p>
        </p:txBody>
      </p:sp>
      <p:cxnSp>
        <p:nvCxnSpPr>
          <p:cNvPr id="1100816" name="AutoShape 16"/>
          <p:cNvCxnSpPr>
            <a:cxnSpLocks noChangeShapeType="1"/>
            <a:stCxn id="1100815" idx="0"/>
            <a:endCxn id="1100810" idx="5"/>
          </p:cNvCxnSpPr>
          <p:nvPr/>
        </p:nvCxnSpPr>
        <p:spPr bwMode="auto">
          <a:xfrm flipH="1" flipV="1">
            <a:off x="1303412" y="4625926"/>
            <a:ext cx="531812" cy="4365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8" name="AutoShape 18"/>
          <p:cNvSpPr>
            <a:spLocks noChangeArrowheads="1"/>
          </p:cNvSpPr>
          <p:nvPr/>
        </p:nvSpPr>
        <p:spPr bwMode="auto">
          <a:xfrm>
            <a:off x="4603824" y="3227338"/>
            <a:ext cx="457200" cy="228600"/>
          </a:xfrm>
          <a:prstGeom prst="right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820" name="Oval 20"/>
          <p:cNvSpPr>
            <a:spLocks noChangeAspect="1" noChangeArrowheads="1"/>
          </p:cNvSpPr>
          <p:nvPr/>
        </p:nvSpPr>
        <p:spPr bwMode="auto">
          <a:xfrm>
            <a:off x="870024" y="5081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21" name="AutoShape 21"/>
          <p:cNvCxnSpPr>
            <a:cxnSpLocks noChangeShapeType="1"/>
            <a:stCxn id="1100820" idx="0"/>
            <a:endCxn id="1100810" idx="4"/>
          </p:cNvCxnSpPr>
          <p:nvPr/>
        </p:nvCxnSpPr>
        <p:spPr bwMode="auto">
          <a:xfrm flipV="1">
            <a:off x="1124024" y="4700538"/>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3" name="Oval 23"/>
          <p:cNvSpPr>
            <a:spLocks noChangeAspect="1" noChangeArrowheads="1"/>
          </p:cNvSpPr>
          <p:nvPr/>
        </p:nvSpPr>
        <p:spPr bwMode="auto">
          <a:xfrm>
            <a:off x="69041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24" name="AutoShape 24"/>
          <p:cNvCxnSpPr>
            <a:cxnSpLocks noChangeShapeType="1"/>
            <a:stCxn id="1100823" idx="0"/>
            <a:endCxn id="1100829" idx="4"/>
          </p:cNvCxnSpPr>
          <p:nvPr/>
        </p:nvCxnSpPr>
        <p:spPr bwMode="auto">
          <a:xfrm flipV="1">
            <a:off x="71581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5" name="Oval 25"/>
          <p:cNvSpPr>
            <a:spLocks noChangeAspect="1" noChangeArrowheads="1"/>
          </p:cNvSpPr>
          <p:nvPr/>
        </p:nvSpPr>
        <p:spPr bwMode="auto">
          <a:xfrm>
            <a:off x="78804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26" name="AutoShape 26"/>
          <p:cNvCxnSpPr>
            <a:cxnSpLocks noChangeShapeType="1"/>
            <a:stCxn id="1100825" idx="0"/>
            <a:endCxn id="1100829" idx="6"/>
          </p:cNvCxnSpPr>
          <p:nvPr/>
        </p:nvCxnSpPr>
        <p:spPr bwMode="auto">
          <a:xfrm flipH="1" flipV="1">
            <a:off x="7431162" y="2674888"/>
            <a:ext cx="703262" cy="641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7" name="Oval 27"/>
          <p:cNvSpPr>
            <a:spLocks noChangeAspect="1" noChangeArrowheads="1"/>
          </p:cNvSpPr>
          <p:nvPr/>
        </p:nvSpPr>
        <p:spPr bwMode="auto">
          <a:xfrm>
            <a:off x="59897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a</a:t>
            </a:r>
          </a:p>
        </p:txBody>
      </p:sp>
      <p:cxnSp>
        <p:nvCxnSpPr>
          <p:cNvPr id="1100828" name="AutoShape 28"/>
          <p:cNvCxnSpPr>
            <a:cxnSpLocks noChangeShapeType="1"/>
            <a:stCxn id="1100827" idx="0"/>
            <a:endCxn id="1100829" idx="2"/>
          </p:cNvCxnSpPr>
          <p:nvPr/>
        </p:nvCxnSpPr>
        <p:spPr bwMode="auto">
          <a:xfrm flipV="1">
            <a:off x="6243712" y="2674888"/>
            <a:ext cx="641350" cy="6413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9" name="Oval 29"/>
          <p:cNvSpPr>
            <a:spLocks noChangeAspect="1" noChangeArrowheads="1"/>
          </p:cNvSpPr>
          <p:nvPr/>
        </p:nvSpPr>
        <p:spPr bwMode="auto">
          <a:xfrm>
            <a:off x="6904112" y="24208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c</a:t>
            </a:r>
          </a:p>
        </p:txBody>
      </p:sp>
      <p:sp>
        <p:nvSpPr>
          <p:cNvPr id="1100830" name="Oval 30"/>
          <p:cNvSpPr>
            <a:spLocks noChangeAspect="1" noChangeArrowheads="1"/>
          </p:cNvSpPr>
          <p:nvPr/>
        </p:nvSpPr>
        <p:spPr bwMode="auto">
          <a:xfrm>
            <a:off x="5670624" y="4446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31" name="AutoShape 31"/>
          <p:cNvCxnSpPr>
            <a:cxnSpLocks noChangeShapeType="1"/>
            <a:stCxn id="1100830" idx="0"/>
            <a:endCxn id="1100827" idx="4"/>
          </p:cNvCxnSpPr>
          <p:nvPr/>
        </p:nvCxnSpPr>
        <p:spPr bwMode="auto">
          <a:xfrm flipV="1">
            <a:off x="5924624" y="3862338"/>
            <a:ext cx="319088" cy="565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2" name="Oval 32"/>
          <p:cNvSpPr>
            <a:spLocks noChangeAspect="1" noChangeArrowheads="1"/>
          </p:cNvSpPr>
          <p:nvPr/>
        </p:nvSpPr>
        <p:spPr bwMode="auto">
          <a:xfrm>
            <a:off x="7499424" y="39131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e</a:t>
            </a:r>
          </a:p>
        </p:txBody>
      </p:sp>
      <p:cxnSp>
        <p:nvCxnSpPr>
          <p:cNvPr id="1100833" name="AutoShape 33"/>
          <p:cNvCxnSpPr>
            <a:cxnSpLocks noChangeShapeType="1"/>
            <a:stCxn id="1100832" idx="0"/>
            <a:endCxn id="1100829" idx="5"/>
          </p:cNvCxnSpPr>
          <p:nvPr/>
        </p:nvCxnSpPr>
        <p:spPr bwMode="auto">
          <a:xfrm flipH="1" flipV="1">
            <a:off x="7337499" y="2873326"/>
            <a:ext cx="415925" cy="10207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5" name="Oval 35"/>
          <p:cNvSpPr>
            <a:spLocks noChangeAspect="1" noChangeArrowheads="1"/>
          </p:cNvSpPr>
          <p:nvPr/>
        </p:nvSpPr>
        <p:spPr bwMode="auto">
          <a:xfrm>
            <a:off x="6343724" y="390996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b</a:t>
            </a:r>
          </a:p>
        </p:txBody>
      </p:sp>
      <p:cxnSp>
        <p:nvCxnSpPr>
          <p:cNvPr id="1100836" name="AutoShape 36"/>
          <p:cNvCxnSpPr>
            <a:cxnSpLocks noChangeShapeType="1"/>
            <a:stCxn id="1100835" idx="0"/>
            <a:endCxn id="1100829" idx="3"/>
          </p:cNvCxnSpPr>
          <p:nvPr/>
        </p:nvCxnSpPr>
        <p:spPr bwMode="auto">
          <a:xfrm flipV="1">
            <a:off x="6597724" y="2873326"/>
            <a:ext cx="381000" cy="1017587"/>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7" name="Oval 37"/>
          <p:cNvSpPr>
            <a:spLocks noChangeAspect="1" noChangeArrowheads="1"/>
          </p:cNvSpPr>
          <p:nvPr/>
        </p:nvSpPr>
        <p:spPr bwMode="auto">
          <a:xfrm>
            <a:off x="6343724" y="481801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38" name="AutoShape 38"/>
          <p:cNvCxnSpPr>
            <a:cxnSpLocks noChangeShapeType="1"/>
            <a:stCxn id="1100837" idx="0"/>
            <a:endCxn id="1100835" idx="4"/>
          </p:cNvCxnSpPr>
          <p:nvPr/>
        </p:nvCxnSpPr>
        <p:spPr bwMode="auto">
          <a:xfrm flipV="1">
            <a:off x="6597724" y="4437013"/>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9710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3076" name="Rectangle 3"/>
          <p:cNvSpPr>
            <a:spLocks noGrp="1"/>
          </p:cNvSpPr>
          <p:nvPr>
            <p:ph type="body" idx="4294967295"/>
          </p:nvPr>
        </p:nvSpPr>
        <p:spPr/>
        <p:txBody>
          <a:bodyPr/>
          <a:lstStyle/>
          <a:p>
            <a:pPr>
              <a:buNone/>
            </a:pPr>
            <a:r>
              <a:rPr lang="en-US" altLang="en-US" dirty="0">
                <a:latin typeface="Arial" charset="0"/>
                <a:cs typeface="Arial" charset="0"/>
              </a:rPr>
              <a:t>	With both optimization methods,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amortized time complexity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inverse of the function </a:t>
            </a:r>
            <a:r>
              <a:rPr lang="en-US" altLang="en-US" dirty="0">
                <a:latin typeface="Times New Roman" pitchFamily="18" charset="0"/>
                <a:cs typeface="Arial" charset="0"/>
              </a:rPr>
              <a:t>A(</a:t>
            </a:r>
            <a:r>
              <a:rPr lang="en-US" altLang="en-US" i="1" dirty="0">
                <a:latin typeface="Times New Roman" pitchFamily="18" charset="0"/>
                <a:cs typeface="Arial" charset="0"/>
              </a:rPr>
              <a:t>n</a:t>
            </a:r>
            <a:r>
              <a:rPr lang="en-US" altLang="en-US" dirty="0">
                <a:latin typeface="Times New Roman" pitchFamily="18" charset="0"/>
                <a:cs typeface="Arial" charset="0"/>
              </a:rPr>
              <a:t>, </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Times New Roman" pitchFamily="18" charset="0"/>
                <a:cs typeface="Arial" charset="0"/>
              </a:rPr>
              <a:t>A(</a:t>
            </a:r>
            <a:r>
              <a:rPr lang="en-US" altLang="en-US" i="1" dirty="0">
                <a:latin typeface="Times New Roman" pitchFamily="18" charset="0"/>
                <a:cs typeface="Arial" charset="0"/>
              </a:rPr>
              <a:t>m</a:t>
            </a:r>
            <a:r>
              <a:rPr lang="en-US" altLang="en-US" dirty="0">
                <a:latin typeface="Times New Roman" pitchFamily="18" charset="0"/>
                <a:cs typeface="Arial" charset="0"/>
              </a:rPr>
              <a:t>, </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Ackermann function:</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The first values are:</a:t>
            </a:r>
          </a:p>
          <a:p>
            <a:pPr>
              <a:buFont typeface="Arial" charset="0"/>
              <a:buNone/>
            </a:pPr>
            <a:r>
              <a:rPr lang="en-US" altLang="en-US" dirty="0">
                <a:latin typeface="Arial" charset="0"/>
                <a:cs typeface="Arial" charset="0"/>
              </a:rPr>
              <a:t>             </a:t>
            </a:r>
            <a:r>
              <a:rPr lang="en-US" altLang="en-US" dirty="0">
                <a:latin typeface="Times New Roman" pitchFamily="18" charset="0"/>
                <a:cs typeface="Arial" charset="0"/>
              </a:rPr>
              <a:t>A(0, 0) = 1,   A(1, 1) =3,   A(2, 2) = 7,   A(3, 3) = 61</a:t>
            </a:r>
          </a:p>
        </p:txBody>
      </p:sp>
      <p:graphicFrame>
        <p:nvGraphicFramePr>
          <p:cNvPr id="3074" name="Object 4"/>
          <p:cNvGraphicFramePr>
            <a:graphicFrameLocks noChangeAspect="1"/>
          </p:cNvGraphicFramePr>
          <p:nvPr>
            <p:extLst>
              <p:ext uri="{D42A27DB-BD31-4B8C-83A1-F6EECF244321}">
                <p14:modId xmlns:p14="http://schemas.microsoft.com/office/powerpoint/2010/main" val="2536258786"/>
              </p:ext>
            </p:extLst>
          </p:nvPr>
        </p:nvGraphicFramePr>
        <p:xfrm>
          <a:off x="1547267" y="3450381"/>
          <a:ext cx="5761037" cy="1274763"/>
        </p:xfrm>
        <a:graphic>
          <a:graphicData uri="http://schemas.openxmlformats.org/presentationml/2006/ole">
            <mc:AlternateContent xmlns:mc="http://schemas.openxmlformats.org/markup-compatibility/2006">
              <mc:Choice xmlns:v="urn:schemas-microsoft-com:vml" Requires="v">
                <p:oleObj spid="_x0000_s144449" name="Equation" r:id="rId3" imgW="3213000" imgH="711000" progId="Equation.3">
                  <p:embed/>
                </p:oleObj>
              </mc:Choice>
              <mc:Fallback>
                <p:oleObj name="Equation" r:id="rId3" imgW="3213000" imgH="71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267" y="3450381"/>
                        <a:ext cx="5761037"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81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238595" name="Rectangle 3"/>
          <p:cNvSpPr>
            <a:spLocks noGrp="1"/>
          </p:cNvSpPr>
          <p:nvPr>
            <p:ph type="body" idx="4294967295"/>
          </p:nvPr>
        </p:nvSpPr>
        <p:spPr/>
        <p:txBody>
          <a:bodyPr/>
          <a:lstStyle/>
          <a:p>
            <a:pPr>
              <a:buFont typeface="Arial" charset="0"/>
              <a:buNone/>
              <a:defRPr/>
            </a:pPr>
            <a:r>
              <a:rPr lang="en-US" dirty="0">
                <a:latin typeface="Arial" charset="0"/>
                <a:cs typeface="Arial" charset="0"/>
              </a:rPr>
              <a:t>	</a:t>
            </a:r>
            <a:r>
              <a:rPr lang="en-US" dirty="0">
                <a:latin typeface="Times New Roman" pitchFamily="18" charset="0"/>
                <a:cs typeface="Arial" charset="0"/>
              </a:rPr>
              <a:t>A(4, 4) = 2</a:t>
            </a:r>
            <a:r>
              <a:rPr lang="en-US" baseline="30000" dirty="0">
                <a:latin typeface="Times New Roman" pitchFamily="18" charset="0"/>
                <a:cs typeface="Arial" charset="0"/>
              </a:rPr>
              <a:t>A(3, 4</a:t>
            </a:r>
            <a:r>
              <a:rPr lang="en-US" baseline="30000"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en-US" dirty="0">
                <a:latin typeface="Times New Roman" pitchFamily="18" charset="0"/>
                <a:cs typeface="Arial" charset="0"/>
              </a:rPr>
              <a:t>3</a:t>
            </a:r>
            <a:r>
              <a:rPr lang="en-US" dirty="0">
                <a:latin typeface="Arial" charset="0"/>
                <a:cs typeface="Arial" charset="0"/>
              </a:rPr>
              <a:t> where </a:t>
            </a:r>
            <a:r>
              <a:rPr lang="en-US" dirty="0">
                <a:latin typeface="Times New Roman" pitchFamily="18" charset="0"/>
                <a:cs typeface="Arial" charset="0"/>
              </a:rPr>
              <a:t>A(3,4)</a:t>
            </a:r>
            <a:r>
              <a:rPr lang="en-US" dirty="0">
                <a:latin typeface="Arial" charset="0"/>
                <a:cs typeface="Arial" charset="0"/>
              </a:rPr>
              <a:t> is the</a:t>
            </a:r>
            <a:br>
              <a:rPr lang="en-US" dirty="0">
                <a:latin typeface="Arial" charset="0"/>
                <a:cs typeface="Arial" charset="0"/>
              </a:rPr>
            </a:br>
            <a:r>
              <a:rPr lang="en-US" dirty="0">
                <a:latin typeface="Times New Roman" pitchFamily="18" charset="0"/>
                <a:cs typeface="Arial" charset="0"/>
              </a:rPr>
              <a:t>19729-</a:t>
            </a:r>
            <a:r>
              <a:rPr lang="en-US" dirty="0">
                <a:latin typeface="Arial" charset="0"/>
                <a:cs typeface="Arial" charset="0"/>
              </a:rPr>
              <a:t>decimal-digit number </a:t>
            </a:r>
          </a:p>
          <a:p>
            <a:pPr>
              <a:buFont typeface="Arial" charset="0"/>
              <a:buNone/>
              <a:defRPr/>
            </a:pPr>
            <a:r>
              <a:rPr lang="en-US" dirty="0">
                <a:latin typeface="Arial" charset="0"/>
                <a:cs typeface="Arial" charset="0"/>
              </a:rPr>
              <a:t>	 </a:t>
            </a:r>
            <a:r>
              <a:rPr lang="en-US" dirty="0">
                <a:latin typeface="Times New Roman" pitchFamily="18" charset="0"/>
                <a:cs typeface="Arial" charset="0"/>
              </a:rPr>
              <a:t>A(3, 4) = 2003</a:t>
            </a:r>
            <a:r>
              <a:rPr lang="en-US" sz="1800" dirty="0">
                <a:latin typeface="Times New Roman" pitchFamily="18" charset="0"/>
                <a:cs typeface="Arial" charset="0"/>
              </a:rPr>
              <a:t>5299</a:t>
            </a:r>
            <a:r>
              <a:rPr lang="en-US" sz="1600" dirty="0">
                <a:latin typeface="Times New Roman" pitchFamily="18" charset="0"/>
                <a:cs typeface="Arial" charset="0"/>
              </a:rPr>
              <a:t>3040</a:t>
            </a:r>
            <a:r>
              <a:rPr lang="en-US" sz="1400" dirty="0">
                <a:latin typeface="Times New Roman" pitchFamily="18" charset="0"/>
                <a:cs typeface="Arial" charset="0"/>
              </a:rPr>
              <a:t>68</a:t>
            </a:r>
            <a:r>
              <a:rPr lang="en-US" sz="1200" dirty="0">
                <a:latin typeface="Times New Roman" pitchFamily="18" charset="0"/>
                <a:cs typeface="Arial" charset="0"/>
              </a:rPr>
              <a:t>46</a:t>
            </a:r>
            <a:r>
              <a:rPr lang="en-US" sz="1100" dirty="0">
                <a:latin typeface="Times New Roman" pitchFamily="18" charset="0"/>
                <a:cs typeface="Arial" charset="0"/>
              </a:rPr>
              <a:t>4</a:t>
            </a:r>
            <a:r>
              <a:rPr lang="en-US" sz="1050" dirty="0">
                <a:latin typeface="Times New Roman" pitchFamily="18" charset="0"/>
                <a:cs typeface="Arial" charset="0"/>
              </a:rPr>
              <a:t>6</a:t>
            </a:r>
            <a:r>
              <a:rPr lang="en-US" sz="900" dirty="0">
                <a:latin typeface="Times New Roman" pitchFamily="18" charset="0"/>
                <a:cs typeface="Arial" charset="0"/>
              </a:rPr>
              <a:t>49</a:t>
            </a:r>
            <a:r>
              <a:rPr lang="en-US" sz="800" dirty="0">
                <a:latin typeface="Times New Roman" pitchFamily="18" charset="0"/>
                <a:cs typeface="Arial" charset="0"/>
              </a:rPr>
              <a:t>79</a:t>
            </a:r>
            <a:r>
              <a:rPr lang="en-US" sz="700" dirty="0">
                <a:latin typeface="Times New Roman" pitchFamily="18" charset="0"/>
                <a:cs typeface="Arial" charset="0"/>
              </a:rPr>
              <a:t>0</a:t>
            </a:r>
            <a:r>
              <a:rPr lang="en-US" sz="600" dirty="0">
                <a:latin typeface="Times New Roman" pitchFamily="18" charset="0"/>
                <a:cs typeface="Arial" charset="0"/>
              </a:rPr>
              <a:t>7</a:t>
            </a:r>
            <a:r>
              <a:rPr lang="en-US" sz="500" dirty="0">
                <a:latin typeface="Times New Roman" pitchFamily="18" charset="0"/>
                <a:cs typeface="Arial" charset="0"/>
              </a:rPr>
              <a:t>2</a:t>
            </a:r>
            <a:r>
              <a:rPr lang="en-US" sz="400" dirty="0">
                <a:latin typeface="Times New Roman" pitchFamily="18" charset="0"/>
                <a:cs typeface="Arial" charset="0"/>
              </a:rPr>
              <a:t>35</a:t>
            </a:r>
            <a:r>
              <a:rPr lang="en-US" sz="300" dirty="0">
                <a:latin typeface="Times New Roman" pitchFamily="18" charset="0"/>
                <a:cs typeface="Arial" charset="0"/>
              </a:rPr>
              <a:t>1</a:t>
            </a:r>
            <a:r>
              <a:rPr lang="en-US" sz="200" dirty="0">
                <a:latin typeface="Times New Roman" pitchFamily="18" charset="0"/>
                <a:cs typeface="Arial" charset="0"/>
              </a:rPr>
              <a:t>56025575044782547556975141926501697371089405955631145308950613088093334810103823434290726318182294938211881266886950636476154702916504187191635158796634721944293092798208430910485599057015931895963952486337236720300291696959215610876494888925409080591145703767520850020667156370236612635974714480711177481588091413574272096719015183628256061809</a:t>
            </a:r>
            <a:br>
              <a:rPr lang="en-US" sz="200" dirty="0">
                <a:latin typeface="Times New Roman" pitchFamily="18" charset="0"/>
                <a:cs typeface="Arial" charset="0"/>
              </a:rPr>
            </a:br>
            <a:r>
              <a:rPr lang="en-US" sz="200" dirty="0">
                <a:latin typeface="Times New Roman" pitchFamily="18" charset="0"/>
                <a:cs typeface="Arial" charset="0"/>
              </a:rPr>
              <a:t>1458852699826141425030123391108273603843767876449043205960379124490905707560314035076162562476031863793126484703743782954975613770981604614413308692118102485959152380195331030292162800160568670105651646750568038741529463842244845292537361442533614373729088303794601274724958414864915930647252015155693922628180691650796381064132275307267143998158508811292628901134237782705567421080070065283963322155077831214288551675554073345107213112427399562982719769150054883905223804357045848197956393157853510018992000024141963706813559840464039472194016069517690156119726982337890017641517190051133466306898140219383481435426387306539552969691388024158161859561100640362119796101859534802787167200122604642492385111393400464351623867567078745259464670903886547743483217897012764455529409092021959585751622973333576159552394885297579954028471943529913543763705986928913757153740001986394332464890052543106629669165243419174691389632476560289415199775477703138064781342309596190960654591300890188887588084733625956065444888501447335706058817090162108499714529568344061979690565469813631162053579369791403236328496233046421066136200220175787851857409162050489711781820400187282939943446186224328009837323764931814789848119452713007440220765680910376203999203492023906626264491909167985461515778839060397720759279378852241294301017458086862263369284725851403039615558564330385450688652213114813638408384778263790459607186876728509763471271988890680478243230394718650525660978150729861141430305816927924971409161059417185352275887504477592218301158780701975535722241400019548102005661773589781499532325208589753463547007786690406429016763808161740550405117670093673202804549339027992491867306539931640720492238474815280619166900933805732120816350707634351669869625020969023162859350071874190579161241536897514808261904847946571736601005892476655445840838334790544144817684255327207315586349347605137419779525190365032198020108764738368682531025183377533908861426184800374008082238104076468878471647552945326947661700424461063311238021134588694532200116564076327023074292426051582811070387018345324567635625951430032037432740780879056283663406965030844225855967039271869461158513793386475699748568670079823960604393478850861649260304945061743412365828352144806726676841807083754862211408236579802961200027441324438432402331257403545019352428776430880232850855886089962774458164680857875115807014743763867976955049991643998284357290415378143438847303484261903388841494031366139854257635577105335580206622185577060082551288893332226436281984838613239570676191409638533832374343758830859233722284644287996245605476932428998432652677378373173288063210753211238680604674708428051166488709084770291208161104912555598322366244868556651402684641209694982590565519216188104341226838996283071654868525536914850299539675503954938371853405900096187489473992880432496373165753803673586710175783994818471798498246948060532081996066183434012476096639519778021441199752546704080608499344178256285092726523709898651539462193004607364507926212975917698293892367015170992091531567814439791248475706237804600009918293321306880570046591458387208088016887445835557926258465124763087148566313528934166117490617526671492672176128330845273936469244582892571388877839056300482483799839692029222215486145902373478222682521639957440801727144146179559226175083889020074169926238300282286249284182671243405751424188569994272331606998712986882771820617214453142574944015066139463169197629181506579745526236191224848063890033669074365989226349564114665503062965960199720636202603521917776740668777463549375318899587866282125469797102065747232721372918144666659421872003474508942830911535189271114287108376159222380276605327823351661555149369375778466670145717971901227117812780450240026384758788339396817962950690798817121690686929538248529830023476068454114178139110648560236549754227497231007615131870024053910510913817843721791422528587432098524957878034683703337818421444017138688124249984418618129271198533315382567321870421530631197748535214670955334626336610864667332292409879849256691109516143618601548909740241913509623043612196128165950518666022030715613684732364660868905014263913906515063908199378852318365059897299125404479443425166774299659811849233151555272883274028352688442408752811283289980625912673699546247341543333500147231430612750390307397135252069338173843322950701049061867539433130784798015655130384758155685236218010419650255596181934986315913233036096461905990236112681196023441843363334594927631946101716652913823717182394299216272538461776065694542297877071383198817036964588689811863210976900355735884624464835706291453052757101278872027965364479724025405448132748391794128826423835171949197209797145936887537198729130831738033911016128547415377377715951728084111627597186384924222802373441925469991983672192131287035585307966942713416391033882754318613643490100943197409047331014476299861725424423355612237435715825933382804986243892498222780715951762757847109475119033482241412025182688713728193104253478196128440176479531505057110722974314569915223451643121848657575786528197564843508958384722923534559464521215831657751471298708225909292655638836651120681943836904116252668710044560243704200663709001941185557160472044643696932850060046928140507119069261393993902735534545567470314903886022024639948260501762431969305640666366626090207048887438898907498152865444381862917382901051820869936382661868303915273264581286782806601337500096593364625146091723180312930347877421234679118454791311109897794648216922505629399956793483801699157439700537542134485874586856047286751065423341893839099110586465595113646061055156838541217459801807133163612573079611168343863767667307354583494789788316330129240800836356825939157113130978030516441716682518346573675934198084958947940983292500086389778563494693212473426103062713745077286156922596628573857905533240641849018451328284632709269753830867308409142247659474439973348130810986399417379789657010687026734161967196591599588537834822988270125605842365589539690306474965584147981310997157542043256395776070485100881578291408250777738559790129129407309462785944505859412273194812753225152324801503466519048228961406646890305102510916237770448486230229488966711380555607956620732449373374027836767300203011615227008921843515652121379215748206859356920790214502277133099987729459596952817044582181956080965811702798062669891205061560742325686842271306295009864421853470810407128917646906550836129916694778023822502789667843489199409657361704586786242554006942516693979292624714524945408858422726153755260071904336329196375777502176005195800693847635789586878489536872122898557806826518192703632099480155874455575175312736471421295536494084385586615208012115079075068553344489258693283859653013272046970694571546959353658571788894862333292465202735853188533370948455403336565356988172582528918056635488363743793348411845580168331827676834646291995605513470039147876808640322629616641560667508153710646723108461964247537490553744805318226002710216400980584497526023035640038083472053149941172965736785066421400842696497103241919182121213206939769143923368374709228267738708132236680086924703491586840991153098315412063566123187504305467536983230827966457417620806593177265685841681837966106144963432544111706941700222657817358351259821080769101961052229263879745049019254311900620561906577452416191913187533984049343976823310298465893318373015809592522829206820862230332585280119266496314441316442773003237792274712330696417149945532261035475145631290668854345426869788447742981777493710117614651624183616680254815296335308490849943006763654806102940094693750609845588558043970485914449584445079978497045583550685408745163316464118083123079704389849190506587586425810738422420591191941674182490452700288263983057950057341711487031187142834184499153456702915280104485145176055306971441761368582384102787659324662689978418319620312262421177391477208004883578333569204533935953254564897028558589735505751235129536540502842081022785248776603574246366673148680279486052445782673626230852978265057114624846595914210278122788941448163994973881884622768244851622051817076722169863265701654316919742651230041757329904473537672536845792754365412826553581858046840069367718605020070547247548400805530424951854495267247261347318174742180078574693465447136036975884118029408039616746946288540679172138601225419503819704538417268006398820656328792839582708510919958839448297775647152026132871089526163417707151642899487953564854553553148754978134009964854498635824847690590033116961303766127923464323129706628411307427046202032013368350385425360313636763575212604707425311209233402837482949453104727418969287275572027615272268283376741393425652653283068469997597097750005560889932685025049212884068274139881631540456490350775871680074055685724021758685439053228133770707415830756269628316955687424060527726485853050611356384851965918968649596335568216975437621430778665934730450164822432964891270709898076676625671517269062058815549666382573829274182082278960684488222983394816670984039024283514306813767253460126007269262969468672750794346190439996618979611928750519442356402644303271737341591281496056168353988188569484045342311424613559925272330064881627466723523751234311893442118885085079358163848994487544756331689213869675574302737953785262542329024881047181939037220666894702204258836895840939998453560948869946833852579675161882159410981624918741813364726965123980677561947912557957446471427868624053750576104204267149366084980238274680575982591331006919941904651906531171908926077949119217946407355129633864523035673345588033313197080365457184791550432654899559705862888286866606618021882248602144999973122164138170653480175510438406624412822803616648904257377640956326482825258407669045608439490325290526337532316509087681336614242398309530806549661879381949120033919489494065132398816642080088395554942237096734840072642705701165089075196155370186264797456381187856175457113400473810762763014953309735174180655479112660938034311378532532883533352024934365979129341284854970946826329075830193072665337782559314331110963848053940859283988907796210479847919686876539987477095912788727475874439806779824968278272200926449944559380414608770641941810440758269805688038949654616587983904660587645341810289907194293021774519976104495043196841503455514044820928933378657363052830619990077748726922998608279053171691876578860908941817057993404890218441559791092676862796597583952483926734883634745651687016166240642424241228961118010615682342539392180052483454723779219911228595914191877491793823340010078128326506710281781396029120914720100947878752551263372884222353869490067927664511634758101193875319657242121476038284774774571704578610417385747911301908583877890152334343013005282797038580359815182929600305682612091950943737325454171056383887047528950563961029843641360935641632589408137981511693338619797339821670761004607980096016024823096943043806956620123213650140549586250615282588033022908385812478469315720323233601899469437647726721879376826431828382603564520699468630216048874528424363593558622333506235945002890558581611275341783750455936126130852640828051213873177490200249552738734585956405160830583053770732533971552620444705429573538361113677523169972740292941674204423248113875075631319078272188864053374694213842169928862940479635305150560788126366206497231257579019598873041195626227343728900516561111094111745277965482790471250581999077498063821559376885546498822938985408291325129076478386322494781016753491693489288104203015610283386143827378160946341335383578340765314321417150655877547820252454780657301342277470616744241968952613164274104695474621483756288299771804186785084546965619150908695874251184435837306590951460980451247409411373899927822492983367796011015387096129749705566301637307202750734759922943792393824427421186158236161317886392553095117188421298508307238259729144142251579403883011359083331651858234967221259621812507058113759495525022747274674369887131926670769299199084467161228738858457584622726573330753735572823951616964175198675012681745429323738294143824814377139861906716657572945807804820559511881687188075212971832636442155336787751274766940790117057509819575084563565217389544179875074523854455200133572033332379895074393905312918212255259833790909463630202185353848854825062897715616963860712382771725621313460549401770413581731931763370136332252819127547191443450920711848838366818174263342949611870091503049165339464763717766439120798347494627397822171502090670190302469762151278521956142070806461631373236517853976292092025500288962012970141379640038055734949269073535145961208674796547733692958773628635660143767964038430796864138563447801328261284589184898528048048844180821639423974014362903481665458114454366460032490618763039502356402044530748210241366895196644221339200757479128683805175150634662569391937740283512075666260829890491877287833852178522792045771846965855278790447562192663992008409302075673925363735628390829817577902153202106409617373283598494066652141198183810884515459772895164572131897797907491941013148368544639616904607030107596818933741217575988165127000761262789169510406315857637534787420070222051070891257612361658026806815858499852631465878086616800733264676830206391697203064894405628195406190685242003053463156621891327309069687353181641094514288036605995220248248886711554429104721929134248346438705368508648749099178812670565665387191049721820042371492740164460943459845392536706132210616533085662021188968234005752675486101476993688738209584552211571923479686888160853631615862880150395949418529489227074410828207169303387818084936204018255222271010985653444817207470756019245915599431072949578197878590578940052540122867517142511184356437184053563024181225473266093302710397968091064939272722683035410467632591355279683837705019855234621222858410557119921731717969804339317707750755627056047831779844447637560254637033369247114220815519973691371975163241302748712199863404548248524570118553342675264715978310731245663429805221455494156252724028915333354349341217862037007260315279870771872491234494477147909520734761385425485311552773301030342476835865496093722324007154518129732692081058424090557725645803681462234493189708138897143299831347617799679712453782310703739151473878692119187566700319321281896803322696594459286210607438827416919465162267632540665070881071030394178860564893769816734159025925194611823642945652669372203155504700213598846292758012527715422016629954863130324912311029627923723899766416803497141226527931907636326136814145516376656559839788489381733082668779901962886932296597379951931621187215455287394170243669885593888793316744533363119541518404088283815193421234122820030950313341050704760159987985472529190665222479319715440331794836837373220821885773341623856441380700541913530245943913502554531886454796252260251762928374330465102361057583514550739443339610216229675461415781127197001738611494279501411253280621254775810512972088465263158094806633687670147310733540717710876615935856814098212967730759197382973441445256688770855324570888958320993823432102718224114763732791357568615421252849657903335093152776925505845644010552192644505312073756287744998163646332835816140330175813967359427327690448920361880386754955751806890058532927201493923500525845146706982628548257883267398735220457228239290207144822219885587102896991935873074277815159757620764023951243860202032596596250212578349957710085626386118233813318509014686577064010676278617583772772895892746039403930337271873850536912957126715066896688493880885142943609962012966759079225082275313812849851526902931700263136328942095797577959327635531162066753488651317323872438748063513314512644889967589828812925480076425186586490241111127301357197181381602583178506932244007998656635371544088454866393181708395735780799059730839094881804060935959190907473960904410150516321749681412100765719177483767355751000733616922386537429079457803200042337452807566153042929014495780629634138383551783599764708851349004856973697965238695845994595592090709058956891451141412684505462117945026611750166928260250950770778211950432617383223562437601776799362796099368975191394965033358507155418436456852616674243688920371037495328425927131610537834980740739158633817967658425258036737206469351248652238481341663808061505704829059890696451936440018597120425723007316410009916987524260377362177763430621616744884930810929901009517974541564251204822086714586849255132444266777127863728211331536224301091824391243380214046242223349153559516890816288487989988273630445372432174280215755777967021666317047969728172483392841015642274507271779269399929740308072770395013581545142494049026536105825409373114653104943382484379718606937214444600826798002471229489405761853892203425608302697052876621377373594394224114707074072902725461307358541745691419446487624357682397065703184168467540733466346293673983620004041400714054277632480132742202685393698869787607009590048684650626771363070979821006557285101306601010780633743344773073478653881742681230743766066643312775356466578603715192922768440458273283243808212841218776132042460464900801054731426749260826922155637405486241717031027919996942645620955619816454547662045022411449404749349832206807191352767986747813458203859570413466177937228534940031631599544093684089572533438702986717829770373332806801764639502090023941931499115009105276821119510999063166150311585582835582607179410052528583611369961303442790173811787412061288182062023263849861515656451230047792967563618345768105043341769543067538041113928553792529241347339481050532025708728186307291158911335942014761872664291564036371927602306283840650425441742335464549987055318726887926424102147363698625463747159744354943443899730051742525110877357886390946812096673428152585919924857640488055071329814299359911463239919113959926752576359007446572810191805841807342227734721397723218231771716916400108826112549093361186780575722391018186168549108500885272274374212086524852372456248697662245384819298671129452945515497030585919307198497105414181636968976131126744027009648667545934567059936995464500558921628047976365686133316563907395703272034389175415267500915011198856872708848195531676931681272892143031376818016445477367518353497857924276463354162433601125960252109501612264110346083465648235597934274056868849224458745493776752120324703803035491157544831295275891939893680876327685438769557694881422844311998595700727521393176837831770339130423060958999137314684569010422095161967070506420256733873446115655276175992727151877660010238944760539789516945708802728736225121076224091810066700883474737605156285533943565843756271241244457651663064085939507947550920463932245202535463634444791755661725962187199279186575490857852950012840229035061514937310107009446151011613712423761426722541732055959202782129325725947146417224977321316381845326555279604270541871496236585252458648933254145062642337885651464670604298564781968461593663288954299780722542264790400616019751975007460545150060291806638271497016110987951336633771378434416194053121445291855180136575558667615019373029691932076120009255065081583275508499340768797252369987023567931026804136745718956641431852679054717169962990363015545645090044802789055701968328313630718997699153166679208958768572290600915472919636381673596673959975710326015571920237348580521128117458610065152598883843114511894880552129145775699146577530041384717124577965048175856395072895337539755822087777506072339445587895905719156733</a:t>
            </a:r>
          </a:p>
          <a:p>
            <a:pPr>
              <a:buFont typeface="Arial" charset="0"/>
              <a:buNone/>
              <a:defRPr/>
            </a:pPr>
            <a:endParaRPr lang="en-US" dirty="0">
              <a:latin typeface="Arial" charset="0"/>
              <a:cs typeface="Arial" charset="0"/>
            </a:endParaRPr>
          </a:p>
          <a:p>
            <a:pPr>
              <a:buFont typeface="Arial" charset="0"/>
              <a:buNone/>
              <a:defRPr/>
            </a:pPr>
            <a:r>
              <a:rPr lang="en-US" dirty="0">
                <a:latin typeface="Arial" charset="0"/>
                <a:cs typeface="Arial" charset="0"/>
              </a:rPr>
              <a:t>	Thus, </a:t>
            </a:r>
            <a:r>
              <a:rPr lang="en-US" dirty="0">
                <a:latin typeface="Times New Roman" pitchFamily="18" charset="0"/>
                <a:cs typeface="Arial" charset="0"/>
              </a:rPr>
              <a:t>A(4, 4) </a:t>
            </a:r>
            <a:r>
              <a:rPr lang="en-US" dirty="0">
                <a:latin typeface="Times New Roman" pitchFamily="18" charset="0"/>
                <a:cs typeface="Times New Roman" pitchFamily="18" charset="0"/>
              </a:rPr>
              <a:t>–</a:t>
            </a:r>
            <a:r>
              <a:rPr lang="en-US" dirty="0">
                <a:latin typeface="Times New Roman" pitchFamily="18" charset="0"/>
                <a:cs typeface="Arial" charset="0"/>
              </a:rPr>
              <a:t> 3</a:t>
            </a:r>
            <a:r>
              <a:rPr lang="en-US" dirty="0">
                <a:latin typeface="Arial" charset="0"/>
                <a:cs typeface="Arial" charset="0"/>
              </a:rPr>
              <a:t>, in binary, is </a:t>
            </a:r>
            <a:r>
              <a:rPr lang="en-US" dirty="0">
                <a:latin typeface="Times New Roman" pitchFamily="18" charset="0"/>
                <a:cs typeface="Arial" charset="0"/>
              </a:rPr>
              <a:t>1</a:t>
            </a:r>
            <a:r>
              <a:rPr lang="en-US" dirty="0">
                <a:latin typeface="Arial" charset="0"/>
                <a:cs typeface="Arial" charset="0"/>
              </a:rPr>
              <a:t> followed by this many zeros....</a:t>
            </a:r>
          </a:p>
        </p:txBody>
      </p:sp>
    </p:spTree>
    <p:extLst>
      <p:ext uri="{BB962C8B-B14F-4D97-AF65-F5344CB8AC3E}">
        <p14:creationId xmlns:p14="http://schemas.microsoft.com/office/powerpoint/2010/main" val="515197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44035" name="Rectangle 3"/>
          <p:cNvSpPr>
            <a:spLocks noGrp="1"/>
          </p:cNvSpPr>
          <p:nvPr>
            <p:ph type="body" idx="4294967295"/>
          </p:nvPr>
        </p:nvSpPr>
        <p:spPr/>
        <p:txBody>
          <a:bodyPr/>
          <a:lstStyle/>
          <a:p>
            <a:pPr>
              <a:buNone/>
            </a:pPr>
            <a:r>
              <a:rPr lang="en-US" altLang="en-US" dirty="0">
                <a:latin typeface="Arial" charset="0"/>
                <a:cs typeface="Arial" charset="0"/>
              </a:rPr>
              <a:t>	Therefore, we (as engineers) can, in clear conscience, state that the time complexity is </a:t>
            </a:r>
            <a:r>
              <a:rPr lang="en-US" altLang="en-US" b="1" dirty="0">
                <a:latin typeface="Symbol" panose="05050102010706020507" pitchFamily="18" charset="2"/>
                <a:cs typeface="Consolas" panose="020B0609020204030204" pitchFamily="49" charset="0"/>
              </a:rPr>
              <a:t>Q</a:t>
            </a:r>
            <a:r>
              <a:rPr lang="en-US" altLang="en-US" dirty="0">
                <a:latin typeface="Times New Roman" pitchFamily="18" charset="0"/>
                <a:cs typeface="Arial" charset="0"/>
              </a:rPr>
              <a:t>(1)</a:t>
            </a:r>
          </a:p>
          <a:p>
            <a:pPr lvl="1"/>
            <a:r>
              <a:rPr lang="en-US" altLang="en-US" dirty="0">
                <a:latin typeface="Arial" charset="0"/>
                <a:cs typeface="Arial" charset="0"/>
              </a:rPr>
              <a:t>There are no physical circumstances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 </a:t>
            </a:r>
            <a:r>
              <a:rPr lang="en-US" altLang="en-US" dirty="0">
                <a:latin typeface="Arial" charset="0"/>
                <a:cs typeface="Arial" charset="0"/>
              </a:rPr>
              <a:t>could by anything more than </a:t>
            </a:r>
            <a:r>
              <a:rPr lang="en-US" altLang="en-US" dirty="0">
                <a:latin typeface="Times New Roman" pitchFamily="18" charset="0"/>
                <a:cs typeface="Arial" charset="0"/>
              </a:rPr>
              <a:t>4</a:t>
            </a:r>
          </a:p>
        </p:txBody>
      </p:sp>
    </p:spTree>
    <p:extLst>
      <p:ext uri="{BB962C8B-B14F-4D97-AF65-F5344CB8AC3E}">
        <p14:creationId xmlns:p14="http://schemas.microsoft.com/office/powerpoint/2010/main" val="3128459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How do you randomly select 6 numbers from 1-49 without ever selecting the same number twice?</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array[49] = {1, 2, 3, 4, ..., 49};</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a:t>
            </a: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6;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    std::cout &lt;&lt; array[index];</a:t>
            </a:r>
          </a:p>
          <a:p>
            <a:pPr lvl="2">
              <a:buNone/>
            </a:pPr>
            <a:r>
              <a:rPr lang="en-US" altLang="en-US" dirty="0">
                <a:solidFill>
                  <a:prstClr val="black"/>
                </a:solidFill>
                <a:latin typeface="Consolas" panose="020B0609020204030204" pitchFamily="49" charset="0"/>
                <a:cs typeface="Consolas" panose="020B0609020204030204" pitchFamily="49" charset="0"/>
              </a:rPr>
              <a:t>    array[index] = array[49 -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02892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Let’s play Lotto 2/20:  Pick a random number from 0 to 19, say 7:</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Move the object in the last entry to its</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Now pick a random number from 0 to 18, and so on</a:t>
            </a:r>
          </a:p>
        </p:txBody>
      </p:sp>
      <p:graphicFrame>
        <p:nvGraphicFramePr>
          <p:cNvPr id="4" name="Table 3"/>
          <p:cNvGraphicFramePr>
            <a:graphicFrameLocks noGrp="1"/>
          </p:cNvGraphicFramePr>
          <p:nvPr>
            <p:extLst>
              <p:ext uri="{D42A27DB-BD31-4B8C-83A1-F6EECF244321}">
                <p14:modId xmlns:p14="http://schemas.microsoft.com/office/powerpoint/2010/main" val="242478347"/>
              </p:ext>
            </p:extLst>
          </p:nvPr>
        </p:nvGraphicFramePr>
        <p:xfrm>
          <a:off x="107504" y="2348880"/>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5737973"/>
              </p:ext>
            </p:extLst>
          </p:nvPr>
        </p:nvGraphicFramePr>
        <p:xfrm>
          <a:off x="107504" y="3706232"/>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solidFill>
                            <a:schemeClr val="bg1">
                              <a:lumMod val="65000"/>
                            </a:schemeClr>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4811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normAutofit lnSpcReduction="10000"/>
          </a:bodyPr>
          <a:lstStyle/>
          <a:p>
            <a:pPr lvl="0">
              <a:buNone/>
            </a:pPr>
            <a:r>
              <a:rPr lang="en-US" altLang="en-US" dirty="0">
                <a:solidFill>
                  <a:prstClr val="black"/>
                </a:solidFill>
                <a:latin typeface="Arial" charset="0"/>
                <a:cs typeface="Arial" charset="0"/>
              </a:rPr>
              <a:t>	This is an easy way to randomly permute a list:</a:t>
            </a:r>
          </a:p>
          <a:p>
            <a:pPr lvl="1"/>
            <a:r>
              <a:rPr lang="en-US" altLang="en-US" dirty="0">
                <a:solidFill>
                  <a:prstClr val="black"/>
                </a:solidFill>
                <a:latin typeface="Arial" charset="0"/>
                <a:cs typeface="Arial" charset="0"/>
              </a:rPr>
              <a:t>The randomly chosen entry is moved to the last position</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array[N];</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N;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array[</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N;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&gt;= 2;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 pick an entry from 0 to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    // swap it and the last entry--it's okay if index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std::swap( array[index], array[</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 );</a:t>
            </a:r>
          </a:p>
          <a:p>
            <a:pPr lvl="2">
              <a:buNone/>
            </a:pPr>
            <a:r>
              <a:rPr lang="en-US" altLang="en-US"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18295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71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One common application is in image processing</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you are attempting to recognize similar features within an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Within a photograph, the same object may be separated by an obstruction; e.g., a road may be split by</a:t>
            </a:r>
          </a:p>
          <a:p>
            <a:pPr lvl="1"/>
            <a:r>
              <a:rPr lang="en-US" altLang="en-US" dirty="0">
                <a:latin typeface="Arial" charset="0"/>
                <a:cs typeface="Arial" charset="0"/>
              </a:rPr>
              <a:t>a telephone pole in an image</a:t>
            </a:r>
          </a:p>
          <a:p>
            <a:pPr lvl="1"/>
            <a:r>
              <a:rPr lang="en-US" altLang="en-US" dirty="0">
                <a:latin typeface="Arial" charset="0"/>
                <a:cs typeface="Arial" charset="0"/>
              </a:rPr>
              <a:t>an overpass on an aerial photograph</a:t>
            </a:r>
          </a:p>
        </p:txBody>
      </p:sp>
    </p:spTree>
    <p:extLst>
      <p:ext uri="{BB962C8B-B14F-4D97-AF65-F5344CB8AC3E}">
        <p14:creationId xmlns:p14="http://schemas.microsoft.com/office/powerpoint/2010/main" val="2704936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813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the following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we have a program</a:t>
            </a:r>
            <a:br>
              <a:rPr lang="en-US" altLang="en-US" dirty="0">
                <a:latin typeface="Arial" charset="0"/>
                <a:cs typeface="Arial" charset="0"/>
              </a:rPr>
            </a:br>
            <a:r>
              <a:rPr lang="en-US" altLang="en-US" dirty="0">
                <a:latin typeface="Arial" charset="0"/>
                <a:cs typeface="Arial" charset="0"/>
              </a:rPr>
              <a:t>which recognizes skin tones</a:t>
            </a:r>
          </a:p>
        </p:txBody>
      </p:sp>
      <p:pic>
        <p:nvPicPr>
          <p:cNvPr id="48132" name="Picture 4" desc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8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altLang="en-US" dirty="0">
                <a:latin typeface="Arial" charset="0"/>
                <a:cs typeface="Arial" charset="0"/>
              </a:rPr>
              <a:t>Explicitly Defined Disjoint Sets</a:t>
            </a:r>
          </a:p>
        </p:txBody>
      </p:sp>
      <p:sp>
        <p:nvSpPr>
          <p:cNvPr id="1126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Alternatively, a partition or collection of disjoint sets may be used to explicitly define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 in the same partition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example, the 10 numerals</a:t>
            </a:r>
          </a:p>
          <a:p>
            <a:pPr lvl="1" algn="ctr">
              <a:buFont typeface="Arial" charset="0"/>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Font typeface="Arial" charset="0"/>
              <a:buNone/>
            </a:pPr>
            <a:r>
              <a:rPr lang="en-US" altLang="en-US" dirty="0">
                <a:latin typeface="Arial" charset="0"/>
                <a:cs typeface="Arial" charset="0"/>
              </a:rPr>
              <a:t>	can be partitioned into the three sets</a:t>
            </a:r>
          </a:p>
          <a:p>
            <a:pPr lvl="1" algn="ctr">
              <a:buFont typeface="Arial" charset="0"/>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a:t>
            </a:r>
            <a:r>
              <a:rPr lang="en-US" altLang="en-US" dirty="0">
                <a:latin typeface="Times New Roman" pitchFamily="18" charset="0"/>
                <a:cs typeface="Arial" charset="0"/>
              </a:rPr>
              <a:t>1</a:t>
            </a:r>
            <a:r>
              <a:rPr lang="en-US" altLang="en-US" i="1" dirty="0">
                <a:latin typeface="Times New Roman" pitchFamily="18" charset="0"/>
                <a:cs typeface="Arial" charset="0"/>
              </a:rPr>
              <a:t> </a:t>
            </a:r>
            <a:r>
              <a:rPr lang="en-US" altLang="en-US" dirty="0">
                <a:latin typeface="Times New Roman" pitchFamily="18" charset="0"/>
                <a:cs typeface="Arial" charset="0"/>
              </a:rPr>
              <a:t>~</a:t>
            </a:r>
            <a:r>
              <a:rPr lang="en-US" altLang="en-US" i="1" dirty="0">
                <a:latin typeface="Times New Roman" pitchFamily="18"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2 ~</a:t>
            </a:r>
            <a:r>
              <a:rPr lang="en-US" altLang="en-US" i="1" dirty="0">
                <a:latin typeface="Times New Roman" pitchFamily="18"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i="1" dirty="0">
                <a:latin typeface="Arial" charset="0"/>
                <a:cs typeface="Arial" charset="0"/>
              </a:rPr>
              <a:t>etc</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315218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4"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9156" name="Rectangle 4"/>
          <p:cNvSpPr>
            <a:spLocks noGrp="1"/>
          </p:cNvSpPr>
          <p:nvPr>
            <p:ph type="body" idx="4294967295"/>
          </p:nvPr>
        </p:nvSpPr>
        <p:spPr/>
        <p:txBody>
          <a:bodyPr/>
          <a:lstStyle/>
          <a:p>
            <a:pPr>
              <a:buFont typeface="Arial" charset="0"/>
              <a:buNone/>
            </a:pPr>
            <a:r>
              <a:rPr lang="en-US" altLang="en-US">
                <a:latin typeface="Arial" charset="0"/>
                <a:cs typeface="Arial" charset="0"/>
              </a:rPr>
              <a:t>	A first algorithm may make an initial pass and recognize five different regions which are recognized as exposed skin</a:t>
            </a:r>
          </a:p>
          <a:p>
            <a:pPr lvl="1"/>
            <a:r>
              <a:rPr lang="en-US" altLang="en-US">
                <a:latin typeface="Arial" charset="0"/>
                <a:cs typeface="Arial" charset="0"/>
              </a:rPr>
              <a:t>the left arm and hand are separated by a watch</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Each region would be represented by a</a:t>
            </a:r>
            <a:br>
              <a:rPr lang="en-US" altLang="en-US">
                <a:latin typeface="Arial" charset="0"/>
                <a:cs typeface="Arial" charset="0"/>
              </a:rPr>
            </a:br>
            <a:r>
              <a:rPr lang="en-US" altLang="en-US">
                <a:latin typeface="Arial" charset="0"/>
                <a:cs typeface="Arial" charset="0"/>
              </a:rPr>
              <a:t>separate disjoint set</a:t>
            </a:r>
          </a:p>
        </p:txBody>
      </p:sp>
    </p:spTree>
    <p:extLst>
      <p:ext uri="{BB962C8B-B14F-4D97-AF65-F5344CB8AC3E}">
        <p14:creationId xmlns:p14="http://schemas.microsoft.com/office/powerpoint/2010/main" val="1083300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descr="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018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a second algorithm may take sets which are close in proximity and attempt to determine if they are from the same person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case, the algorithm takes the union of:</a:t>
            </a:r>
          </a:p>
          <a:p>
            <a:pPr lvl="1"/>
            <a:r>
              <a:rPr lang="en-US" altLang="en-US" dirty="0">
                <a:latin typeface="Arial" charset="0"/>
                <a:cs typeface="Arial" charset="0"/>
              </a:rPr>
              <a:t>the red and yellow regions, and</a:t>
            </a:r>
          </a:p>
          <a:p>
            <a:pPr lvl="1"/>
            <a:r>
              <a:rPr lang="en-US" altLang="en-US" dirty="0">
                <a:latin typeface="Arial" charset="0"/>
                <a:cs typeface="Arial" charset="0"/>
              </a:rPr>
              <a:t>the dark and light blue regions</a:t>
            </a:r>
          </a:p>
        </p:txBody>
      </p:sp>
    </p:spTree>
    <p:extLst>
      <p:ext uri="{BB962C8B-B14F-4D97-AF65-F5344CB8AC3E}">
        <p14:creationId xmlns:p14="http://schemas.microsoft.com/office/powerpoint/2010/main" val="1235682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descr="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1204" name="Rectangle 4"/>
          <p:cNvSpPr>
            <a:spLocks noGrp="1"/>
          </p:cNvSpPr>
          <p:nvPr>
            <p:ph type="body" idx="4294967295"/>
          </p:nvPr>
        </p:nvSpPr>
        <p:spPr/>
        <p:txBody>
          <a:bodyPr/>
          <a:lstStyle/>
          <a:p>
            <a:pPr>
              <a:buFont typeface="Arial" charset="0"/>
              <a:buNone/>
            </a:pPr>
            <a:r>
              <a:rPr lang="en-US" altLang="en-US">
                <a:latin typeface="Arial" charset="0"/>
                <a:cs typeface="Arial" charset="0"/>
              </a:rPr>
              <a:t>	Finally, a third algorithm may take more distant sets and, depending on skin tone and other properties, may determine that they come </a:t>
            </a:r>
            <a:br>
              <a:rPr lang="en-US" altLang="en-US">
                <a:latin typeface="Arial" charset="0"/>
                <a:cs typeface="Arial" charset="0"/>
              </a:rPr>
            </a:br>
            <a:r>
              <a:rPr lang="en-US" altLang="en-US">
                <a:latin typeface="Arial" charset="0"/>
                <a:cs typeface="Arial" charset="0"/>
              </a:rPr>
              <a:t>from the same individual</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this example, the third pass may, if</a:t>
            </a:r>
            <a:br>
              <a:rPr lang="en-US" altLang="en-US">
                <a:latin typeface="Arial" charset="0"/>
                <a:cs typeface="Arial" charset="0"/>
              </a:rPr>
            </a:br>
            <a:r>
              <a:rPr lang="en-US" altLang="en-US">
                <a:latin typeface="Arial" charset="0"/>
                <a:cs typeface="Arial" charset="0"/>
              </a:rPr>
              <a:t>successful, take the union of the red, blue,</a:t>
            </a:r>
            <a:br>
              <a:rPr lang="en-US" altLang="en-US">
                <a:latin typeface="Arial" charset="0"/>
                <a:cs typeface="Arial" charset="0"/>
              </a:rPr>
            </a:br>
            <a:r>
              <a:rPr lang="en-US" altLang="en-US">
                <a:latin typeface="Arial" charset="0"/>
                <a:cs typeface="Arial" charset="0"/>
              </a:rPr>
              <a:t>and green regions</a:t>
            </a:r>
          </a:p>
        </p:txBody>
      </p:sp>
    </p:spTree>
    <p:extLst>
      <p:ext uri="{BB962C8B-B14F-4D97-AF65-F5344CB8AC3E}">
        <p14:creationId xmlns:p14="http://schemas.microsoft.com/office/powerpoint/2010/main" val="4103388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22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 fun application is in the generation of mazes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Impress your (non-engineering) friends</a:t>
            </a:r>
          </a:p>
          <a:p>
            <a:pPr lvl="1"/>
            <a:r>
              <a:rPr lang="en-US" altLang="en-US" dirty="0">
                <a:latin typeface="Arial" charset="0"/>
                <a:cs typeface="Arial" charset="0"/>
              </a:rPr>
              <a:t>They’ll never guess how easy this is...</a:t>
            </a:r>
          </a:p>
        </p:txBody>
      </p:sp>
      <p:pic>
        <p:nvPicPr>
          <p:cNvPr id="146436" name="Picture 4" descr="Image result for ma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284984"/>
            <a:ext cx="20955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74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3252" name="Rectangle 4"/>
          <p:cNvSpPr>
            <a:spLocks noGrp="1"/>
          </p:cNvSpPr>
          <p:nvPr>
            <p:ph type="body" idx="4294967295"/>
          </p:nvPr>
        </p:nvSpPr>
        <p:spPr/>
        <p:txBody>
          <a:bodyPr/>
          <a:lstStyle/>
          <a:p>
            <a:pPr>
              <a:buNone/>
            </a:pPr>
            <a:r>
              <a:rPr lang="en-US" altLang="en-US" dirty="0">
                <a:latin typeface="Arial" charset="0"/>
                <a:cs typeface="Arial" charset="0"/>
              </a:rPr>
              <a:t>	Here we have a maze which spans</a:t>
            </a:r>
            <a:br>
              <a:rPr lang="en-US" altLang="en-US" dirty="0">
                <a:latin typeface="Arial" charset="0"/>
                <a:cs typeface="Arial" charset="0"/>
              </a:rPr>
            </a:br>
            <a:r>
              <a:rPr lang="en-US" altLang="en-US" dirty="0">
                <a:latin typeface="Arial" charset="0"/>
                <a:cs typeface="Arial" charset="0"/>
              </a:rPr>
              <a:t>a 500 </a:t>
            </a:r>
            <a:r>
              <a:rPr lang="en-CA" dirty="0"/>
              <a:t>×</a:t>
            </a:r>
            <a:r>
              <a:rPr lang="en-US" altLang="en-US" dirty="0">
                <a:latin typeface="Arial" charset="0"/>
                <a:cs typeface="Arial" charset="0"/>
              </a:rPr>
              <a:t> 500 grid of</a:t>
            </a:r>
            <a:br>
              <a:rPr lang="en-US" altLang="en-US" dirty="0">
                <a:latin typeface="Arial" charset="0"/>
                <a:cs typeface="Arial" charset="0"/>
              </a:rPr>
            </a:br>
            <a:r>
              <a:rPr lang="en-US" altLang="en-US" dirty="0">
                <a:latin typeface="Arial" charset="0"/>
                <a:cs typeface="Arial" charset="0"/>
              </a:rPr>
              <a:t>squares where:</a:t>
            </a:r>
          </a:p>
          <a:p>
            <a:pPr lvl="1"/>
            <a:r>
              <a:rPr lang="en-US" altLang="en-US" dirty="0">
                <a:latin typeface="Arial" charset="0"/>
                <a:cs typeface="Arial" charset="0"/>
              </a:rPr>
              <a:t>There is one unique solution</a:t>
            </a:r>
          </a:p>
          <a:p>
            <a:pPr lvl="1"/>
            <a:r>
              <a:rPr lang="en-US" altLang="en-US" dirty="0">
                <a:latin typeface="Arial" charset="0"/>
                <a:cs typeface="Arial" charset="0"/>
              </a:rPr>
              <a:t>Each point can be reached by</a:t>
            </a:r>
            <a:br>
              <a:rPr lang="en-US" altLang="en-US" dirty="0">
                <a:latin typeface="Arial" charset="0"/>
                <a:cs typeface="Arial" charset="0"/>
              </a:rPr>
            </a:br>
            <a:r>
              <a:rPr lang="en-US" altLang="en-US" dirty="0">
                <a:latin typeface="Arial" charset="0"/>
                <a:cs typeface="Arial" charset="0"/>
              </a:rPr>
              <a:t>one unique path from the start</a:t>
            </a:r>
          </a:p>
        </p:txBody>
      </p:sp>
      <p:sp>
        <p:nvSpPr>
          <p:cNvPr id="53253"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1964057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427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Zooming in on the maze, you will note that it is rather complex</a:t>
            </a:r>
            <a:br>
              <a:rPr lang="en-US" altLang="en-US" dirty="0">
                <a:latin typeface="Arial" charset="0"/>
                <a:cs typeface="Arial" charset="0"/>
              </a:rPr>
            </a:br>
            <a:r>
              <a:rPr lang="en-US" altLang="en-US" dirty="0">
                <a:latin typeface="Arial" charset="0"/>
                <a:cs typeface="Arial" charset="0"/>
              </a:rPr>
              <a:t>and seemingly random </a:t>
            </a:r>
          </a:p>
        </p:txBody>
      </p:sp>
      <p:pic>
        <p:nvPicPr>
          <p:cNvPr id="54277" name="Picture 5"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716338"/>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Line 6"/>
          <p:cNvSpPr>
            <a:spLocks noChangeShapeType="1"/>
          </p:cNvSpPr>
          <p:nvPr/>
        </p:nvSpPr>
        <p:spPr bwMode="auto">
          <a:xfrm flipV="1">
            <a:off x="2627313" y="2708275"/>
            <a:ext cx="2592387"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79" name="Line 7"/>
          <p:cNvSpPr>
            <a:spLocks noChangeShapeType="1"/>
          </p:cNvSpPr>
          <p:nvPr/>
        </p:nvSpPr>
        <p:spPr bwMode="auto">
          <a:xfrm flipV="1">
            <a:off x="5076825" y="2708275"/>
            <a:ext cx="6477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0" name="Line 8"/>
          <p:cNvSpPr>
            <a:spLocks noChangeShapeType="1"/>
          </p:cNvSpPr>
          <p:nvPr/>
        </p:nvSpPr>
        <p:spPr bwMode="auto">
          <a:xfrm flipV="1">
            <a:off x="5065713" y="3213100"/>
            <a:ext cx="658812" cy="2941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1" name="Line 9"/>
          <p:cNvSpPr>
            <a:spLocks noChangeShapeType="1"/>
          </p:cNvSpPr>
          <p:nvPr/>
        </p:nvSpPr>
        <p:spPr bwMode="auto">
          <a:xfrm>
            <a:off x="5219700" y="27082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2" name="Line 10"/>
          <p:cNvSpPr>
            <a:spLocks noChangeShapeType="1"/>
          </p:cNvSpPr>
          <p:nvPr/>
        </p:nvSpPr>
        <p:spPr bwMode="auto">
          <a:xfrm>
            <a:off x="5724525"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3" name="Line 11"/>
          <p:cNvSpPr>
            <a:spLocks noChangeShapeType="1"/>
          </p:cNvSpPr>
          <p:nvPr/>
        </p:nvSpPr>
        <p:spPr bwMode="auto">
          <a:xfrm>
            <a:off x="5219700"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4" name="Line 12"/>
          <p:cNvSpPr>
            <a:spLocks noChangeShapeType="1"/>
          </p:cNvSpPr>
          <p:nvPr/>
        </p:nvSpPr>
        <p:spPr bwMode="auto">
          <a:xfrm>
            <a:off x="5219700" y="32131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5" name="Line 13"/>
          <p:cNvSpPr>
            <a:spLocks noChangeShapeType="1"/>
          </p:cNvSpPr>
          <p:nvPr/>
        </p:nvSpPr>
        <p:spPr bwMode="auto">
          <a:xfrm flipV="1">
            <a:off x="4787900" y="3213100"/>
            <a:ext cx="4318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6" name="Text Box 14"/>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dirty="0">
                <a:solidFill>
                  <a:schemeClr val="tx1">
                    <a:lumMod val="50000"/>
                    <a:lumOff val="50000"/>
                  </a:schemeClr>
                </a:solidFill>
              </a:rPr>
              <a:t>Ref:  Lance Hampton   http://littlebadwolf.com/mazes/</a:t>
            </a:r>
            <a:endParaRPr lang="en-US" altLang="en-US" dirty="0">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3841901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529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Finding the solution is a problem for a different lecture</a:t>
            </a:r>
          </a:p>
          <a:p>
            <a:pPr lvl="1"/>
            <a:r>
              <a:rPr lang="en-US" altLang="en-US" dirty="0">
                <a:latin typeface="Arial" charset="0"/>
                <a:cs typeface="Arial" charset="0"/>
              </a:rPr>
              <a:t>Backtracking algorithms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look at creating the</a:t>
            </a:r>
            <a:br>
              <a:rPr lang="en-US" altLang="en-US" dirty="0">
                <a:latin typeface="Arial" charset="0"/>
                <a:cs typeface="Arial" charset="0"/>
              </a:rPr>
            </a:br>
            <a:r>
              <a:rPr lang="en-US" altLang="en-US" dirty="0">
                <a:latin typeface="Arial" charset="0"/>
                <a:cs typeface="Arial" charset="0"/>
              </a:rPr>
              <a:t>maze using disjoint sets</a:t>
            </a:r>
            <a:endParaRPr lang="en-US" altLang="en-US" sz="1200" b="1" dirty="0">
              <a:solidFill>
                <a:schemeClr val="bg2"/>
              </a:solidFill>
              <a:latin typeface="Arial" charset="0"/>
              <a:cs typeface="Arial" charset="0"/>
            </a:endParaRPr>
          </a:p>
        </p:txBody>
      </p:sp>
      <p:pic>
        <p:nvPicPr>
          <p:cNvPr id="553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4095523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63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we will do is the following:</a:t>
            </a:r>
          </a:p>
          <a:p>
            <a:pPr lvl="1"/>
            <a:r>
              <a:rPr lang="en-US" altLang="en-US" dirty="0">
                <a:latin typeface="Arial" charset="0"/>
                <a:cs typeface="Arial" charset="0"/>
              </a:rPr>
              <a:t>Start with the entire grid subdivided into squares</a:t>
            </a:r>
          </a:p>
          <a:p>
            <a:pPr lvl="1"/>
            <a:r>
              <a:rPr lang="en-US" altLang="en-US" dirty="0">
                <a:latin typeface="Arial" charset="0"/>
                <a:cs typeface="Arial" charset="0"/>
              </a:rPr>
              <a:t>Represent each square as a separate disjoint set</a:t>
            </a:r>
          </a:p>
          <a:p>
            <a:pPr lvl="1"/>
            <a:r>
              <a:rPr lang="en-US" altLang="en-US" dirty="0">
                <a:latin typeface="Arial" charset="0"/>
                <a:cs typeface="Arial" charset="0"/>
              </a:rPr>
              <a:t>Repeat the following algorithm:</a:t>
            </a:r>
          </a:p>
          <a:p>
            <a:pPr lvl="2"/>
            <a:r>
              <a:rPr lang="en-US" altLang="en-US" dirty="0">
                <a:latin typeface="Arial" charset="0"/>
                <a:cs typeface="Arial" charset="0"/>
              </a:rPr>
              <a:t>Randomly choose a wall</a:t>
            </a:r>
          </a:p>
          <a:p>
            <a:pPr lvl="2"/>
            <a:r>
              <a:rPr lang="en-US" altLang="en-US" dirty="0">
                <a:latin typeface="Arial" charset="0"/>
                <a:cs typeface="Arial" charset="0"/>
              </a:rPr>
              <a:t>If that wall connects two disjoint sets of cells, then remove the wall and union the two sets</a:t>
            </a:r>
          </a:p>
          <a:p>
            <a:pPr lvl="2"/>
            <a:endParaRPr lang="en-US" altLang="en-US" dirty="0">
              <a:latin typeface="Arial" charset="0"/>
              <a:cs typeface="Arial" charset="0"/>
            </a:endParaRPr>
          </a:p>
          <a:p>
            <a:pPr lvl="1"/>
            <a:r>
              <a:rPr lang="en-US" altLang="en-US" dirty="0">
                <a:latin typeface="Arial" charset="0"/>
                <a:cs typeface="Arial" charset="0"/>
              </a:rPr>
              <a:t>To ensure that you do not randomly remove the same wall twice, we can have an array of unchecked walls</a:t>
            </a:r>
          </a:p>
        </p:txBody>
      </p:sp>
    </p:spTree>
    <p:extLst>
      <p:ext uri="{BB962C8B-B14F-4D97-AF65-F5344CB8AC3E}">
        <p14:creationId xmlns:p14="http://schemas.microsoft.com/office/powerpoint/2010/main" val="1864955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7347" name="Rectangle 3"/>
          <p:cNvSpPr>
            <a:spLocks noGrp="1"/>
          </p:cNvSpPr>
          <p:nvPr>
            <p:ph type="body" idx="4294967295"/>
          </p:nvPr>
        </p:nvSpPr>
        <p:spPr/>
        <p:txBody>
          <a:bodyPr/>
          <a:lstStyle/>
          <a:p>
            <a:pPr>
              <a:buFont typeface="Arial" charset="0"/>
              <a:buNone/>
            </a:pPr>
            <a:r>
              <a:rPr lang="en-US" altLang="en-US">
                <a:latin typeface="Arial" charset="0"/>
                <a:cs typeface="Arial" charset="0"/>
              </a:rPr>
              <a:t>	Let us begin with an entrance, an exit, and a disjoint set of 20 squares and 31 interior walls</a:t>
            </a:r>
          </a:p>
        </p:txBody>
      </p:sp>
      <p:pic>
        <p:nvPicPr>
          <p:cNvPr id="57348" name="Picture 4" desc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 y="2780928"/>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461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8371" name="Rectangle 3"/>
          <p:cNvSpPr>
            <a:spLocks noGrp="1"/>
          </p:cNvSpPr>
          <p:nvPr>
            <p:ph type="body" idx="4294967295"/>
          </p:nvPr>
        </p:nvSpPr>
        <p:spPr/>
        <p:txBody>
          <a:bodyPr/>
          <a:lstStyle/>
          <a:p>
            <a:pPr>
              <a:buFont typeface="Arial" charset="0"/>
              <a:buNone/>
            </a:pPr>
            <a:r>
              <a:rPr lang="en-US" altLang="en-US">
                <a:latin typeface="Arial" charset="0"/>
                <a:cs typeface="Arial" charset="0"/>
              </a:rPr>
              <a:t>	First, we select 6 which joins cells B and G </a:t>
            </a:r>
          </a:p>
          <a:p>
            <a:pPr lvl="1"/>
            <a:r>
              <a:rPr lang="en-US" altLang="en-US">
                <a:latin typeface="Arial" charset="0"/>
                <a:cs typeface="Arial" charset="0"/>
              </a:rPr>
              <a:t>Both have height 0</a:t>
            </a:r>
          </a:p>
        </p:txBody>
      </p:sp>
      <p:pic>
        <p:nvPicPr>
          <p:cNvPr id="58372" name="Picture 4" descr="d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19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24175"/>
            <a:ext cx="48577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altLang="en-US">
                <a:latin typeface="Arial" charset="0"/>
                <a:cs typeface="Arial" charset="0"/>
              </a:rPr>
              <a:t>Explicitly Defined Disjoint Sets</a:t>
            </a:r>
          </a:p>
        </p:txBody>
      </p:sp>
      <p:sp>
        <p:nvSpPr>
          <p:cNvPr id="1229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simulating a device and tracking the connected components in a circuit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forms an equivalence relation:</a:t>
            </a:r>
          </a:p>
          <a:p>
            <a:pPr lvl="1">
              <a:buFont typeface="Arial" charset="0"/>
              <a:buNone/>
            </a:pP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a:t>
            </a:r>
          </a:p>
          <a:p>
            <a:pPr lvl="1">
              <a:buFont typeface="Arial" charset="0"/>
              <a:buNone/>
            </a:pPr>
            <a:r>
              <a:rPr lang="en-US" altLang="en-US" dirty="0">
                <a:latin typeface="Arial" charset="0"/>
                <a:cs typeface="Arial" charset="0"/>
              </a:rPr>
              <a:t>connected</a:t>
            </a:r>
          </a:p>
        </p:txBody>
      </p:sp>
      <p:sp>
        <p:nvSpPr>
          <p:cNvPr id="203781" name="Text Box 5"/>
          <p:cNvSpPr txBox="1">
            <a:spLocks noChangeArrowheads="1"/>
          </p:cNvSpPr>
          <p:nvPr/>
        </p:nvSpPr>
        <p:spPr bwMode="auto">
          <a:xfrm>
            <a:off x="4572000" y="6165850"/>
            <a:ext cx="3754438" cy="307975"/>
          </a:xfrm>
          <a:prstGeom prst="rect">
            <a:avLst/>
          </a:prstGeom>
          <a:noFill/>
          <a:ln w="9525">
            <a:noFill/>
            <a:miter lim="800000"/>
            <a:headEnd/>
            <a:tailEnd/>
          </a:ln>
          <a:effectLst/>
        </p:spPr>
        <p:txBody>
          <a:bodyPr wrap="none">
            <a:spAutoFit/>
          </a:bodyPr>
          <a:lstStyle/>
          <a:p>
            <a:pPr>
              <a:defRPr/>
            </a:pPr>
            <a:r>
              <a:rPr lang="en-US" sz="1400" dirty="0">
                <a:solidFill>
                  <a:schemeClr val="tx1">
                    <a:lumMod val="50000"/>
                    <a:lumOff val="50000"/>
                  </a:schemeClr>
                </a:solidFill>
              </a:rPr>
              <a:t>http://www.morphet.org.uk/ferro/s6mono.html</a:t>
            </a:r>
          </a:p>
        </p:txBody>
      </p:sp>
    </p:spTree>
    <p:extLst>
      <p:ext uri="{BB962C8B-B14F-4D97-AF65-F5344CB8AC3E}">
        <p14:creationId xmlns:p14="http://schemas.microsoft.com/office/powerpoint/2010/main" val="362064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939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18 which joins regions J and O</a:t>
            </a:r>
          </a:p>
        </p:txBody>
      </p:sp>
      <p:pic>
        <p:nvPicPr>
          <p:cNvPr id="59396" name="Picture 4" descr="d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521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0419" name="Rectangle 3"/>
          <p:cNvSpPr>
            <a:spLocks noGrp="1"/>
          </p:cNvSpPr>
          <p:nvPr>
            <p:ph type="body" idx="4294967295"/>
          </p:nvPr>
        </p:nvSpPr>
        <p:spPr>
          <a:xfrm>
            <a:off x="457200" y="1600200"/>
            <a:ext cx="8435975" cy="4525963"/>
          </a:xfrm>
        </p:spPr>
        <p:txBody>
          <a:bodyPr/>
          <a:lstStyle/>
          <a:p>
            <a:pPr>
              <a:buFont typeface="Arial" charset="0"/>
              <a:buNone/>
            </a:pPr>
            <a:r>
              <a:rPr lang="en-US" altLang="en-US">
                <a:latin typeface="Arial" charset="0"/>
                <a:cs typeface="Arial" charset="0"/>
              </a:rPr>
              <a:t>	Next we select wall 9 which joins the disjoint sets E and J</a:t>
            </a:r>
          </a:p>
          <a:p>
            <a:pPr lvl="1"/>
            <a:r>
              <a:rPr lang="en-US" altLang="en-US">
                <a:latin typeface="Arial" charset="0"/>
                <a:cs typeface="Arial" charset="0"/>
              </a:rPr>
              <a:t>The disjoint set containing E has height 0, and therefore it is attached to J </a:t>
            </a:r>
          </a:p>
        </p:txBody>
      </p:sp>
      <p:pic>
        <p:nvPicPr>
          <p:cNvPr id="60420" name="Picture 4" descr="d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580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144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11 which joins the sets identified by B and H</a:t>
            </a:r>
          </a:p>
          <a:p>
            <a:pPr lvl="1"/>
            <a:r>
              <a:rPr lang="en-US" altLang="en-US">
                <a:latin typeface="Arial" charset="0"/>
                <a:cs typeface="Arial" charset="0"/>
              </a:rPr>
              <a:t>H has height 0 and therefore we attach it to B </a:t>
            </a:r>
          </a:p>
        </p:txBody>
      </p:sp>
      <p:pic>
        <p:nvPicPr>
          <p:cNvPr id="61444" name="Picture 4" descr="d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272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246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20 which joins disjoint sets L and M</a:t>
            </a:r>
          </a:p>
          <a:p>
            <a:pPr lvl="1"/>
            <a:r>
              <a:rPr lang="en-US" altLang="en-US">
                <a:latin typeface="Arial" charset="0"/>
                <a:cs typeface="Arial" charset="0"/>
              </a:rPr>
              <a:t>Both are height 0</a:t>
            </a:r>
          </a:p>
        </p:txBody>
      </p:sp>
      <p:pic>
        <p:nvPicPr>
          <p:cNvPr id="62468" name="Picture 4" descr="d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062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3491"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17 which joins disjoint sets I and N</a:t>
            </a:r>
          </a:p>
          <a:p>
            <a:pPr lvl="1"/>
            <a:r>
              <a:rPr lang="en-US" altLang="en-US">
                <a:latin typeface="Arial" charset="0"/>
                <a:cs typeface="Arial" charset="0"/>
              </a:rPr>
              <a:t>Both are height 0</a:t>
            </a:r>
          </a:p>
        </p:txBody>
      </p:sp>
      <p:pic>
        <p:nvPicPr>
          <p:cNvPr id="63492" name="Picture 4" descr="d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409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7 which joins the disjoint set C and the disjoint set identified by B</a:t>
            </a:r>
          </a:p>
          <a:p>
            <a:pPr lvl="1"/>
            <a:r>
              <a:rPr lang="en-US" altLang="en-US">
                <a:latin typeface="Arial" charset="0"/>
                <a:cs typeface="Arial" charset="0"/>
              </a:rPr>
              <a:t>C has height 0 and thus we attach it to B</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308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Can we select wall 2 and remove it?</a:t>
            </a:r>
          </a:p>
          <a:p>
            <a:pPr lvl="1"/>
            <a:r>
              <a:rPr lang="en-US" altLang="en-US" dirty="0">
                <a:latin typeface="Arial" charset="0"/>
                <a:cs typeface="Arial" charset="0"/>
              </a:rPr>
              <a:t>No, because it does not connect two disjoint sets of cells</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24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55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Next we select wall 19 which joins the disjoint set K to the disjoint set identified by L</a:t>
            </a:r>
          </a:p>
          <a:p>
            <a:pPr lvl="1"/>
            <a:r>
              <a:rPr lang="en-US" altLang="en-US" dirty="0">
                <a:latin typeface="Arial" charset="0"/>
                <a:cs typeface="Arial" charset="0"/>
              </a:rPr>
              <a:t>Because K has height 0, we attach it to L</a:t>
            </a:r>
          </a:p>
        </p:txBody>
      </p:sp>
      <p:pic>
        <p:nvPicPr>
          <p:cNvPr id="65540" name="Picture 4" descr="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657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656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23 and join the disjoint set Q with the set identified by L</a:t>
            </a:r>
          </a:p>
          <a:p>
            <a:pPr lvl="1"/>
            <a:r>
              <a:rPr lang="en-US" altLang="en-US">
                <a:latin typeface="Arial" charset="0"/>
                <a:cs typeface="Arial" charset="0"/>
              </a:rPr>
              <a:t>Again, Q has height 0 so we attach it to L</a:t>
            </a:r>
          </a:p>
        </p:txBody>
      </p:sp>
      <p:pic>
        <p:nvPicPr>
          <p:cNvPr id="66564" name="Picture 4" descr="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13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758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12 which joints the disjoint sets identified by B and I</a:t>
            </a:r>
          </a:p>
          <a:p>
            <a:pPr lvl="1"/>
            <a:r>
              <a:rPr lang="en-US" altLang="en-US">
                <a:latin typeface="Arial" charset="0"/>
                <a:cs typeface="Arial" charset="0"/>
              </a:rPr>
              <a:t>They both have the same height, but B has more nodes, so we add I to the node B</a:t>
            </a:r>
          </a:p>
        </p:txBody>
      </p:sp>
      <p:pic>
        <p:nvPicPr>
          <p:cNvPr id="67588" name="Picture 4" desc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71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Disjoint Sets</a:t>
            </a:r>
            <a:endParaRPr lang="zh-CN" altLang="en-US" dirty="0"/>
          </a:p>
        </p:txBody>
      </p:sp>
      <p:sp>
        <p:nvSpPr>
          <p:cNvPr id="3" name="Content Placeholder 2"/>
          <p:cNvSpPr>
            <a:spLocks noGrp="1"/>
          </p:cNvSpPr>
          <p:nvPr>
            <p:ph idx="1"/>
          </p:nvPr>
        </p:nvSpPr>
        <p:spPr/>
        <p:txBody>
          <a:bodyPr>
            <a:normAutofit/>
          </a:bodyPr>
          <a:lstStyle/>
          <a:p>
            <a:r>
              <a:rPr lang="en-US" altLang="zh-CN" dirty="0"/>
              <a:t>Definition: a set of elements partitioned into a number of disjoint subsets</a:t>
            </a:r>
          </a:p>
          <a:p>
            <a:pPr>
              <a:buNone/>
            </a:pPr>
            <a:r>
              <a:rPr lang="en-US" altLang="en-US" dirty="0">
                <a:latin typeface="Arial" charset="0"/>
                <a:cs typeface="Arial" charset="0"/>
              </a:rPr>
              <a:t>	For example, a partition of the 10 numerals</a:t>
            </a:r>
          </a:p>
          <a:p>
            <a:pPr lvl="1" algn="ctr">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None/>
            </a:pPr>
            <a:r>
              <a:rPr lang="en-US" altLang="en-US" dirty="0">
                <a:latin typeface="Arial" charset="0"/>
                <a:cs typeface="Arial" charset="0"/>
              </a:rPr>
              <a:t>	into three disjoint subsets</a:t>
            </a:r>
          </a:p>
          <a:p>
            <a:pPr lvl="1" algn="ctr">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endParaRPr lang="en-US" altLang="zh-CN" dirty="0"/>
          </a:p>
          <a:p>
            <a:endParaRPr lang="en-US" altLang="zh-CN" dirty="0"/>
          </a:p>
          <a:p>
            <a:r>
              <a:rPr lang="en-US" altLang="zh-CN" dirty="0"/>
              <a:t>Also called:</a:t>
            </a:r>
          </a:p>
          <a:p>
            <a:pPr lvl="1"/>
            <a:r>
              <a:rPr lang="en-US" altLang="zh-CN" dirty="0"/>
              <a:t>union–find data structure </a:t>
            </a:r>
          </a:p>
          <a:p>
            <a:pPr lvl="1"/>
            <a:r>
              <a:rPr lang="en-US" altLang="zh-CN" dirty="0"/>
              <a:t>merge–find set</a:t>
            </a:r>
            <a:endParaRPr lang="zh-CN" altLang="en-US" dirty="0"/>
          </a:p>
        </p:txBody>
      </p:sp>
    </p:spTree>
    <p:extLst>
      <p:ext uri="{BB962C8B-B14F-4D97-AF65-F5344CB8AC3E}">
        <p14:creationId xmlns:p14="http://schemas.microsoft.com/office/powerpoint/2010/main" val="41162868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861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15 joints the sets identified by B and L</a:t>
            </a:r>
          </a:p>
          <a:p>
            <a:pPr lvl="1"/>
            <a:r>
              <a:rPr lang="en-US" altLang="en-US">
                <a:latin typeface="Arial" charset="0"/>
                <a:cs typeface="Arial" charset="0"/>
              </a:rPr>
              <a:t>The tree B has height 2 while L has height 1 and therefore we attach L to B</a:t>
            </a:r>
          </a:p>
        </p:txBody>
      </p:sp>
      <p:pic>
        <p:nvPicPr>
          <p:cNvPr id="68612" name="Picture 4" descr="d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83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963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5 which joins disjoint sets A and F</a:t>
            </a:r>
          </a:p>
          <a:p>
            <a:pPr lvl="1"/>
            <a:r>
              <a:rPr lang="en-US" altLang="en-US">
                <a:latin typeface="Arial" charset="0"/>
                <a:cs typeface="Arial" charset="0"/>
              </a:rPr>
              <a:t>Both are height 0</a:t>
            </a:r>
          </a:p>
        </p:txBody>
      </p:sp>
      <p:pic>
        <p:nvPicPr>
          <p:cNvPr id="69636" name="Picture 4" descr="d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3145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065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30 also joins two disjoint sets R and S</a:t>
            </a:r>
          </a:p>
        </p:txBody>
      </p:sp>
      <p:pic>
        <p:nvPicPr>
          <p:cNvPr id="70660" name="Picture 4" descr="d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188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1683"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4 joints the disjoint set D and the disjoint set identified by J</a:t>
            </a:r>
          </a:p>
          <a:p>
            <a:pPr lvl="1"/>
            <a:r>
              <a:rPr lang="en-US" altLang="en-US">
                <a:latin typeface="Arial" charset="0"/>
                <a:cs typeface="Arial" charset="0"/>
              </a:rPr>
              <a:t>D has height 0, J has height 1, and thus we add D to J</a:t>
            </a:r>
          </a:p>
        </p:txBody>
      </p:sp>
      <p:pic>
        <p:nvPicPr>
          <p:cNvPr id="71684" name="Picture 4" descr="d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69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270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10 which joins the sets identified by A and B</a:t>
            </a:r>
          </a:p>
          <a:p>
            <a:pPr lvl="1"/>
            <a:r>
              <a:rPr lang="en-US" altLang="en-US">
                <a:latin typeface="Arial" charset="0"/>
                <a:cs typeface="Arial" charset="0"/>
              </a:rPr>
              <a:t>A has height 1 while B has height 2, so we attach A to B </a:t>
            </a:r>
          </a:p>
        </p:txBody>
      </p:sp>
      <p:pic>
        <p:nvPicPr>
          <p:cNvPr id="72708" name="Picture 4" descr="d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1462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373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31, we union the sets identified by R and T</a:t>
            </a:r>
          </a:p>
          <a:p>
            <a:pPr lvl="1"/>
            <a:r>
              <a:rPr lang="en-US" altLang="en-US">
                <a:latin typeface="Arial" charset="0"/>
                <a:cs typeface="Arial" charset="0"/>
              </a:rPr>
              <a:t>T has height 0 so we attach it to I</a:t>
            </a:r>
          </a:p>
        </p:txBody>
      </p:sp>
      <p:pic>
        <p:nvPicPr>
          <p:cNvPr id="73732" name="Picture 4" descr="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139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4755"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27 joins the disjoint sets identified by J and R</a:t>
            </a:r>
          </a:p>
          <a:p>
            <a:pPr lvl="1"/>
            <a:r>
              <a:rPr lang="en-US" altLang="en-US">
                <a:latin typeface="Arial" charset="0"/>
                <a:cs typeface="Arial" charset="0"/>
              </a:rPr>
              <a:t>They both have height 1, but J has more elements, so we add R to J</a:t>
            </a:r>
          </a:p>
        </p:txBody>
      </p:sp>
      <p:pic>
        <p:nvPicPr>
          <p:cNvPr id="74756" name="Picture 4" descr="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27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577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8 joins sets identified by B and J</a:t>
            </a:r>
          </a:p>
          <a:p>
            <a:pPr lvl="1"/>
            <a:r>
              <a:rPr lang="en-US" altLang="en-US">
                <a:latin typeface="Arial" charset="0"/>
                <a:cs typeface="Arial" charset="0"/>
              </a:rPr>
              <a:t>They both have height 2 so we note that J has fewer nodes than B, so we add J to B</a:t>
            </a:r>
          </a:p>
        </p:txBody>
      </p:sp>
      <p:pic>
        <p:nvPicPr>
          <p:cNvPr id="75780" name="Picture 4" descr="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026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6803" name="Rectangle 3"/>
          <p:cNvSpPr>
            <a:spLocks noGrp="1"/>
          </p:cNvSpPr>
          <p:nvPr>
            <p:ph type="body" idx="4294967295"/>
          </p:nvPr>
        </p:nvSpPr>
        <p:spPr/>
        <p:txBody>
          <a:bodyPr/>
          <a:lstStyle/>
          <a:p>
            <a:pPr>
              <a:buFont typeface="Arial" charset="0"/>
              <a:buNone/>
            </a:pPr>
            <a:r>
              <a:rPr lang="en-US" altLang="en-US">
                <a:latin typeface="Arial" charset="0"/>
                <a:cs typeface="Arial" charset="0"/>
              </a:rPr>
              <a:t>	Finally we select wall 23 which joins the disjoint set P and the disjoint set identified by B</a:t>
            </a:r>
          </a:p>
          <a:p>
            <a:pPr lvl="1"/>
            <a:r>
              <a:rPr lang="en-US" altLang="en-US">
                <a:latin typeface="Arial" charset="0"/>
                <a:cs typeface="Arial" charset="0"/>
              </a:rPr>
              <a:t>P has height 0, so we attach it to B</a:t>
            </a:r>
          </a:p>
        </p:txBody>
      </p:sp>
      <p:pic>
        <p:nvPicPr>
          <p:cNvPr id="76804" name="Picture 4" descr="d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972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p:txBody>
          <a:bodyPr/>
          <a:lstStyle/>
          <a:p>
            <a:r>
              <a:rPr lang="en-US" altLang="en-US" dirty="0">
                <a:latin typeface="Arial" charset="0"/>
                <a:cs typeface="Arial" charset="0"/>
              </a:rPr>
              <a:t>Application:  Maze Generation</a:t>
            </a:r>
          </a:p>
        </p:txBody>
      </p:sp>
      <p:sp>
        <p:nvSpPr>
          <p:cNvPr id="778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we have a (rather trivial) maze where:</a:t>
            </a:r>
          </a:p>
          <a:p>
            <a:pPr lvl="1"/>
            <a:r>
              <a:rPr lang="en-US" altLang="en-US" dirty="0">
                <a:latin typeface="Arial" charset="0"/>
                <a:cs typeface="Arial" charset="0"/>
              </a:rPr>
              <a:t>there is one unique solution, and</a:t>
            </a:r>
          </a:p>
          <a:p>
            <a:pPr lvl="1"/>
            <a:r>
              <a:rPr lang="en-US" altLang="en-US" dirty="0">
                <a:latin typeface="Arial" charset="0"/>
                <a:cs typeface="Arial" charset="0"/>
              </a:rPr>
              <a:t>you can reach any square by a unique path from the starting point</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r>
              <a:rPr lang="en-US" altLang="en-US" dirty="0">
                <a:latin typeface="Arial" charset="0"/>
                <a:cs typeface="Arial" charset="0"/>
              </a:rPr>
              <a:t>	How can we prove these two properties?</a:t>
            </a:r>
          </a:p>
        </p:txBody>
      </p:sp>
      <p:pic>
        <p:nvPicPr>
          <p:cNvPr id="77828" name="Picture 4" descr="d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8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altLang="en-US">
                <a:latin typeface="Arial" charset="0"/>
                <a:cs typeface="Arial" charset="0"/>
              </a:rPr>
              <a:t>Operations on Disjoint Sets</a:t>
            </a:r>
            <a:endParaRPr lang="en-US" altLang="en-US" sz="4400">
              <a:latin typeface="Arial" charset="0"/>
              <a:cs typeface="Arial" charset="0"/>
            </a:endParaRPr>
          </a:p>
        </p:txBody>
      </p:sp>
      <p:sp>
        <p:nvSpPr>
          <p:cNvPr id="133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There are two operations we would like to perform on disjoint sets:</a:t>
            </a:r>
          </a:p>
          <a:p>
            <a:pPr lvl="1"/>
            <a:r>
              <a:rPr lang="en-US" altLang="en-US" dirty="0">
                <a:latin typeface="Arial" charset="0"/>
                <a:cs typeface="Arial" charset="0"/>
              </a:rPr>
              <a:t>Determine if two elements are in the same disjoint set, and</a:t>
            </a:r>
          </a:p>
          <a:p>
            <a:pPr lvl="1"/>
            <a:r>
              <a:rPr lang="en-US" altLang="en-US" dirty="0">
                <a:latin typeface="Arial" charset="0"/>
                <a:cs typeface="Arial" charset="0"/>
              </a:rPr>
              <a:t>Take the union of two disjoint sets creating a single set</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determine if two objects are in the same disjoint set by defining a </a:t>
            </a:r>
            <a:r>
              <a:rPr lang="en-US" altLang="en-US" b="1" dirty="0">
                <a:latin typeface="Courier New" pitchFamily="49" charset="0"/>
                <a:cs typeface="Arial" charset="0"/>
              </a:rPr>
              <a:t>find</a:t>
            </a:r>
            <a:r>
              <a:rPr lang="en-US" altLang="en-US" dirty="0">
                <a:latin typeface="Arial" charset="0"/>
                <a:cs typeface="Arial" charset="0"/>
              </a:rPr>
              <a:t> function</a:t>
            </a:r>
          </a:p>
          <a:p>
            <a:pPr lvl="1"/>
            <a:r>
              <a:rPr lang="en-US" altLang="en-US" b="1" dirty="0">
                <a:latin typeface="Courier New" pitchFamily="49" charset="0"/>
                <a:cs typeface="Arial" charset="0"/>
              </a:rPr>
              <a:t>find(a)</a:t>
            </a:r>
            <a:r>
              <a:rPr lang="en-US" altLang="en-US" dirty="0">
                <a:latin typeface="Arial" charset="0"/>
                <a:cs typeface="Arial" charset="0"/>
              </a:rPr>
              <a:t>: find the representative object of the disjoint set that </a:t>
            </a:r>
            <a:r>
              <a:rPr lang="en-US" altLang="en-US" b="1" dirty="0">
                <a:latin typeface="Courier New" pitchFamily="49" charset="0"/>
                <a:cs typeface="Arial" charset="0"/>
              </a:rPr>
              <a:t>a</a:t>
            </a:r>
            <a:r>
              <a:rPr lang="en-US" altLang="en-US" dirty="0">
                <a:latin typeface="Arial" charset="0"/>
                <a:cs typeface="Arial" charset="0"/>
              </a:rPr>
              <a:t> belongs to</a:t>
            </a:r>
          </a:p>
          <a:p>
            <a:pPr lvl="1"/>
            <a:r>
              <a:rPr lang="en-US" altLang="en-US" dirty="0">
                <a:latin typeface="Arial" charset="0"/>
                <a:cs typeface="Arial" charset="0"/>
              </a:rPr>
              <a:t>Given two elements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they are in the same set if</a:t>
            </a:r>
          </a:p>
          <a:p>
            <a:pPr>
              <a:buNone/>
            </a:pPr>
            <a:r>
              <a:rPr lang="en-US" altLang="en-US" sz="1800" dirty="0">
                <a:latin typeface="Arial" charset="0"/>
                <a:cs typeface="Arial" charset="0"/>
              </a:rPr>
              <a:t>			</a:t>
            </a:r>
            <a:r>
              <a:rPr lang="en-US" altLang="en-US" sz="1800" b="1" dirty="0">
                <a:latin typeface="Courier New" pitchFamily="49" charset="0"/>
                <a:cs typeface="Arial" charset="0"/>
              </a:rPr>
              <a:t>find( a ) == find( b )</a:t>
            </a:r>
            <a:endParaRPr lang="en-US" altLang="en-US" sz="1800" dirty="0">
              <a:latin typeface="Arial" charset="0"/>
              <a:cs typeface="Arial" charset="0"/>
            </a:endParaRPr>
          </a:p>
        </p:txBody>
      </p:sp>
    </p:spTree>
    <p:extLst>
      <p:ext uri="{BB962C8B-B14F-4D97-AF65-F5344CB8AC3E}">
        <p14:creationId xmlns:p14="http://schemas.microsoft.com/office/powerpoint/2010/main" val="1426221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d31"/>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76056"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charset="0"/>
                <a:cs typeface="Arial" charset="0"/>
              </a:rPr>
              <a:t>Application:  Maze Generation</a:t>
            </a:r>
            <a:endParaRPr lang="zh-CN" altLang="en-US" dirty="0"/>
          </a:p>
        </p:txBody>
      </p:sp>
      <p:pic>
        <p:nvPicPr>
          <p:cNvPr id="4" name="Picture 4" descr="d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61"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550810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88224" y="4074593"/>
            <a:ext cx="0" cy="792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4826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6814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08104" y="4866681"/>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4434633"/>
            <a:ext cx="1080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08104" y="4863249"/>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5222137"/>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84621" y="4074593"/>
            <a:ext cx="3708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2818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8" name="Picture 4" descr="d01"/>
          <p:cNvPicPr>
            <a:picLocks noChangeAspect="1" noChangeArrowheads="1"/>
          </p:cNvPicPr>
          <p:nvPr/>
        </p:nvPicPr>
        <p:blipFill rotWithShape="1">
          <a:blip r:embed="rId5">
            <a:extLst>
              <a:ext uri="{28A0092B-C50C-407E-A947-70E740481C1C}">
                <a14:useLocalDpi xmlns:a14="http://schemas.microsoft.com/office/drawing/2010/main" val="0"/>
              </a:ext>
            </a:extLst>
          </a:blip>
          <a:srcRect r="79542" b="38475"/>
          <a:stretch/>
        </p:blipFill>
        <p:spPr bwMode="auto">
          <a:xfrm>
            <a:off x="1835696"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d01"/>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r="79542" b="38475"/>
          <a:stretch/>
        </p:blipFill>
        <p:spPr bwMode="auto">
          <a:xfrm>
            <a:off x="5232043"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lowchart: Connector 40"/>
          <p:cNvSpPr/>
          <p:nvPr/>
        </p:nvSpPr>
        <p:spPr>
          <a:xfrm>
            <a:off x="543609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2" name="Flowchart: Connector 41"/>
          <p:cNvSpPr/>
          <p:nvPr/>
        </p:nvSpPr>
        <p:spPr>
          <a:xfrm>
            <a:off x="5790818"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Flowchart: Connector 42"/>
          <p:cNvSpPr/>
          <p:nvPr/>
        </p:nvSpPr>
        <p:spPr>
          <a:xfrm>
            <a:off x="615617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Flowchart: Connector 43"/>
          <p:cNvSpPr/>
          <p:nvPr/>
        </p:nvSpPr>
        <p:spPr>
          <a:xfrm>
            <a:off x="6519819"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5" name="Flowchart: Connector 44"/>
          <p:cNvSpPr/>
          <p:nvPr/>
        </p:nvSpPr>
        <p:spPr>
          <a:xfrm>
            <a:off x="687625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Flowchart: Connector 45"/>
          <p:cNvSpPr/>
          <p:nvPr/>
        </p:nvSpPr>
        <p:spPr>
          <a:xfrm>
            <a:off x="543609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Flowchart: Connector 46"/>
          <p:cNvSpPr/>
          <p:nvPr/>
        </p:nvSpPr>
        <p:spPr>
          <a:xfrm>
            <a:off x="5790818"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Flowchart: Connector 47"/>
          <p:cNvSpPr/>
          <p:nvPr/>
        </p:nvSpPr>
        <p:spPr>
          <a:xfrm>
            <a:off x="615617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9" name="Flowchart: Connector 48"/>
          <p:cNvSpPr/>
          <p:nvPr/>
        </p:nvSpPr>
        <p:spPr>
          <a:xfrm>
            <a:off x="6519819"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0" name="Flowchart: Connector 49"/>
          <p:cNvSpPr/>
          <p:nvPr/>
        </p:nvSpPr>
        <p:spPr>
          <a:xfrm>
            <a:off x="687625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1" name="Flowchart: Connector 50"/>
          <p:cNvSpPr/>
          <p:nvPr/>
        </p:nvSpPr>
        <p:spPr>
          <a:xfrm>
            <a:off x="543609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Flowchart: Connector 51"/>
          <p:cNvSpPr/>
          <p:nvPr/>
        </p:nvSpPr>
        <p:spPr>
          <a:xfrm>
            <a:off x="5790818"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3" name="Flowchart: Connector 52"/>
          <p:cNvSpPr/>
          <p:nvPr/>
        </p:nvSpPr>
        <p:spPr>
          <a:xfrm>
            <a:off x="615617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4" name="Flowchart: Connector 53"/>
          <p:cNvSpPr/>
          <p:nvPr/>
        </p:nvSpPr>
        <p:spPr>
          <a:xfrm>
            <a:off x="6519819"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5" name="Flowchart: Connector 54"/>
          <p:cNvSpPr/>
          <p:nvPr/>
        </p:nvSpPr>
        <p:spPr>
          <a:xfrm>
            <a:off x="687625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6" name="Flowchart: Connector 55"/>
          <p:cNvSpPr/>
          <p:nvPr/>
        </p:nvSpPr>
        <p:spPr>
          <a:xfrm>
            <a:off x="543609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7" name="Flowchart: Connector 56"/>
          <p:cNvSpPr/>
          <p:nvPr/>
        </p:nvSpPr>
        <p:spPr>
          <a:xfrm>
            <a:off x="5790818"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8" name="Flowchart: Connector 57"/>
          <p:cNvSpPr/>
          <p:nvPr/>
        </p:nvSpPr>
        <p:spPr>
          <a:xfrm>
            <a:off x="615617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9" name="Flowchart: Connector 58"/>
          <p:cNvSpPr/>
          <p:nvPr/>
        </p:nvSpPr>
        <p:spPr>
          <a:xfrm>
            <a:off x="6519819"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0" name="Flowchart: Connector 59"/>
          <p:cNvSpPr/>
          <p:nvPr/>
        </p:nvSpPr>
        <p:spPr>
          <a:xfrm>
            <a:off x="687625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1" name="Flowchart: Connector 60"/>
          <p:cNvSpPr/>
          <p:nvPr/>
        </p:nvSpPr>
        <p:spPr>
          <a:xfrm>
            <a:off x="543609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2" name="Flowchart: Connector 61"/>
          <p:cNvSpPr/>
          <p:nvPr/>
        </p:nvSpPr>
        <p:spPr>
          <a:xfrm>
            <a:off x="5790818"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3" name="Flowchart: Connector 62"/>
          <p:cNvSpPr/>
          <p:nvPr/>
        </p:nvSpPr>
        <p:spPr>
          <a:xfrm>
            <a:off x="615617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4" name="Flowchart: Connector 63"/>
          <p:cNvSpPr/>
          <p:nvPr/>
        </p:nvSpPr>
        <p:spPr>
          <a:xfrm>
            <a:off x="6519819"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5" name="Flowchart: Connector 64"/>
          <p:cNvSpPr/>
          <p:nvPr/>
        </p:nvSpPr>
        <p:spPr>
          <a:xfrm>
            <a:off x="687625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6" name="Flowchart: Connector 65"/>
          <p:cNvSpPr/>
          <p:nvPr/>
        </p:nvSpPr>
        <p:spPr>
          <a:xfrm>
            <a:off x="543609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7" name="Flowchart: Connector 66"/>
          <p:cNvSpPr/>
          <p:nvPr/>
        </p:nvSpPr>
        <p:spPr>
          <a:xfrm>
            <a:off x="5790818"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8" name="Flowchart: Connector 67"/>
          <p:cNvSpPr/>
          <p:nvPr/>
        </p:nvSpPr>
        <p:spPr>
          <a:xfrm>
            <a:off x="615617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9" name="Flowchart: Connector 68"/>
          <p:cNvSpPr/>
          <p:nvPr/>
        </p:nvSpPr>
        <p:spPr>
          <a:xfrm>
            <a:off x="6519819"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0" name="Flowchart: Connector 69"/>
          <p:cNvSpPr/>
          <p:nvPr/>
        </p:nvSpPr>
        <p:spPr>
          <a:xfrm>
            <a:off x="687625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1" name="Flowchart: Connector 70"/>
          <p:cNvSpPr/>
          <p:nvPr/>
        </p:nvSpPr>
        <p:spPr>
          <a:xfrm>
            <a:off x="543609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2" name="Flowchart: Connector 71"/>
          <p:cNvSpPr/>
          <p:nvPr/>
        </p:nvSpPr>
        <p:spPr>
          <a:xfrm>
            <a:off x="5790818"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3" name="Flowchart: Connector 72"/>
          <p:cNvSpPr/>
          <p:nvPr/>
        </p:nvSpPr>
        <p:spPr>
          <a:xfrm>
            <a:off x="615617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4" name="Flowchart: Connector 73"/>
          <p:cNvSpPr/>
          <p:nvPr/>
        </p:nvSpPr>
        <p:spPr>
          <a:xfrm>
            <a:off x="6519819"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5" name="Flowchart: Connector 74"/>
          <p:cNvSpPr/>
          <p:nvPr/>
        </p:nvSpPr>
        <p:spPr>
          <a:xfrm>
            <a:off x="687625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6" name="Flowchart: Connector 75"/>
          <p:cNvSpPr/>
          <p:nvPr/>
        </p:nvSpPr>
        <p:spPr>
          <a:xfrm>
            <a:off x="543609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7" name="Flowchart: Connector 76"/>
          <p:cNvSpPr/>
          <p:nvPr/>
        </p:nvSpPr>
        <p:spPr>
          <a:xfrm>
            <a:off x="5790818"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8" name="Flowchart: Connector 77"/>
          <p:cNvSpPr/>
          <p:nvPr/>
        </p:nvSpPr>
        <p:spPr>
          <a:xfrm>
            <a:off x="615617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9" name="Flowchart: Connector 78"/>
          <p:cNvSpPr/>
          <p:nvPr/>
        </p:nvSpPr>
        <p:spPr>
          <a:xfrm>
            <a:off x="6519819"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0" name="Flowchart: Connector 79"/>
          <p:cNvSpPr/>
          <p:nvPr/>
        </p:nvSpPr>
        <p:spPr>
          <a:xfrm>
            <a:off x="687625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19936159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8851" name="Rectangle 3"/>
          <p:cNvSpPr>
            <a:spLocks noGrp="1"/>
          </p:cNvSpPr>
          <p:nvPr>
            <p:ph type="body" idx="4294967295"/>
          </p:nvPr>
        </p:nvSpPr>
        <p:spPr/>
        <p:txBody>
          <a:bodyPr/>
          <a:lstStyle/>
          <a:p>
            <a:pPr>
              <a:buFont typeface="Arial" charset="0"/>
              <a:buNone/>
            </a:pPr>
            <a:r>
              <a:rPr lang="en-US" altLang="en-US">
                <a:latin typeface="Arial" charset="0"/>
                <a:cs typeface="Arial" charset="0"/>
              </a:rPr>
              <a:t>	You may also note that the average depth is 1.6 whereas the average depth of the worst-case disjoint tree is 2:</a:t>
            </a:r>
          </a:p>
        </p:txBody>
      </p:sp>
      <p:pic>
        <p:nvPicPr>
          <p:cNvPr id="78852" name="Picture 4" descr="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273"/>
            <a:ext cx="6219101" cy="237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91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7953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5" name="Rectangle 3"/>
          <p:cNvSpPr>
            <a:spLocks noChangeArrowheads="1"/>
          </p:cNvSpPr>
          <p:nvPr/>
        </p:nvSpPr>
        <p:spPr bwMode="auto">
          <a:xfrm>
            <a:off x="2660650"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6" name="Rectangle 4"/>
          <p:cNvSpPr>
            <a:spLocks noChangeArrowheads="1"/>
          </p:cNvSpPr>
          <p:nvPr/>
        </p:nvSpPr>
        <p:spPr bwMode="auto">
          <a:xfrm>
            <a:off x="1371600" y="2970581"/>
            <a:ext cx="215900"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7" name="Rectangle 5"/>
          <p:cNvSpPr>
            <a:spLocks noChangeArrowheads="1"/>
          </p:cNvSpPr>
          <p:nvPr/>
        </p:nvSpPr>
        <p:spPr bwMode="auto">
          <a:xfrm>
            <a:off x="1947863"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8" name="Rectangle 6"/>
          <p:cNvSpPr>
            <a:spLocks noChangeArrowheads="1"/>
          </p:cNvSpPr>
          <p:nvPr/>
        </p:nvSpPr>
        <p:spPr bwMode="auto">
          <a:xfrm>
            <a:off x="868363"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9" name="Rectangle 7"/>
          <p:cNvSpPr>
            <a:spLocks noChangeArrowheads="1"/>
          </p:cNvSpPr>
          <p:nvPr/>
        </p:nvSpPr>
        <p:spPr bwMode="auto">
          <a:xfrm>
            <a:off x="3811588" y="2970581"/>
            <a:ext cx="217487"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0" name="Rectangle 8"/>
          <p:cNvSpPr>
            <a:spLocks noChangeArrowheads="1"/>
          </p:cNvSpPr>
          <p:nvPr/>
        </p:nvSpPr>
        <p:spPr bwMode="auto">
          <a:xfrm>
            <a:off x="2660650" y="3619868"/>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1" name="Rectangle 9"/>
          <p:cNvSpPr>
            <a:spLocks noChangeArrowheads="1"/>
          </p:cNvSpPr>
          <p:nvPr/>
        </p:nvSpPr>
        <p:spPr bwMode="auto">
          <a:xfrm>
            <a:off x="2660650" y="4196131"/>
            <a:ext cx="1255713"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2" name="Rectangle 10"/>
          <p:cNvSpPr>
            <a:spLocks noChangeArrowheads="1"/>
          </p:cNvSpPr>
          <p:nvPr/>
        </p:nvSpPr>
        <p:spPr bwMode="auto">
          <a:xfrm>
            <a:off x="2660650" y="3619868"/>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3" name="Rectangle 11"/>
          <p:cNvSpPr>
            <a:spLocks noChangeArrowheads="1"/>
          </p:cNvSpPr>
          <p:nvPr/>
        </p:nvSpPr>
        <p:spPr bwMode="auto">
          <a:xfrm>
            <a:off x="4387850" y="297058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4" name="Rectangle 12"/>
          <p:cNvSpPr>
            <a:spLocks noChangeArrowheads="1"/>
          </p:cNvSpPr>
          <p:nvPr/>
        </p:nvSpPr>
        <p:spPr bwMode="auto">
          <a:xfrm>
            <a:off x="5756275" y="2970581"/>
            <a:ext cx="215900"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5" name="Rectangle 13"/>
          <p:cNvSpPr>
            <a:spLocks noChangeArrowheads="1"/>
          </p:cNvSpPr>
          <p:nvPr/>
        </p:nvSpPr>
        <p:spPr bwMode="auto">
          <a:xfrm>
            <a:off x="4387850"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6" name="Rectangle 14"/>
          <p:cNvSpPr>
            <a:spLocks noChangeArrowheads="1"/>
          </p:cNvSpPr>
          <p:nvPr/>
        </p:nvSpPr>
        <p:spPr bwMode="auto">
          <a:xfrm>
            <a:off x="4387850" y="3546843"/>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7" name="Rectangle 15"/>
          <p:cNvSpPr>
            <a:spLocks noChangeArrowheads="1"/>
          </p:cNvSpPr>
          <p:nvPr/>
        </p:nvSpPr>
        <p:spPr bwMode="auto">
          <a:xfrm>
            <a:off x="4387850" y="419613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8" name="Rectangle 16"/>
          <p:cNvSpPr>
            <a:spLocks noChangeArrowheads="1"/>
          </p:cNvSpPr>
          <p:nvPr/>
        </p:nvSpPr>
        <p:spPr bwMode="auto">
          <a:xfrm>
            <a:off x="63325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9" name="Rectangle 17"/>
          <p:cNvSpPr>
            <a:spLocks noChangeArrowheads="1"/>
          </p:cNvSpPr>
          <p:nvPr/>
        </p:nvSpPr>
        <p:spPr bwMode="auto">
          <a:xfrm>
            <a:off x="6332538"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0" name="Rectangle 18"/>
          <p:cNvSpPr>
            <a:spLocks noChangeArrowheads="1"/>
          </p:cNvSpPr>
          <p:nvPr/>
        </p:nvSpPr>
        <p:spPr bwMode="auto">
          <a:xfrm>
            <a:off x="6332538"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1" name="Rectangle 19"/>
          <p:cNvSpPr>
            <a:spLocks noChangeArrowheads="1"/>
          </p:cNvSpPr>
          <p:nvPr/>
        </p:nvSpPr>
        <p:spPr bwMode="auto">
          <a:xfrm>
            <a:off x="6332538" y="419613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79892" name="Rectangle 20"/>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9893" name="Rectangle 21"/>
          <p:cNvSpPr>
            <a:spLocks noGrp="1"/>
          </p:cNvSpPr>
          <p:nvPr>
            <p:ph type="body" idx="4294967295"/>
          </p:nvPr>
        </p:nvSpPr>
        <p:spPr/>
        <p:txBody>
          <a:bodyPr/>
          <a:lstStyle/>
          <a:p>
            <a:pPr>
              <a:buFont typeface="Arial" charset="0"/>
              <a:buNone/>
            </a:pPr>
            <a:r>
              <a:rPr lang="en-US" altLang="en-US" dirty="0">
                <a:latin typeface="Arial" charset="0"/>
                <a:cs typeface="Arial" charset="0"/>
              </a:rPr>
              <a:t>	For fun, the following C code generates mazes of arbitrary length: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sz="1600" b="1" dirty="0">
                <a:latin typeface="Courier New" pitchFamily="49" charset="0"/>
                <a:cs typeface="Arial" charset="0"/>
              </a:rPr>
              <a:t>char M[2],A,Z,E=40,J[40],T[40];main(C){for(*J=A=</a:t>
            </a:r>
            <a:r>
              <a:rPr lang="en-US" altLang="en-US" sz="1600" b="1" dirty="0" err="1">
                <a:latin typeface="Courier New" pitchFamily="49" charset="0"/>
                <a:cs typeface="Arial" charset="0"/>
              </a:rPr>
              <a:t>scanf</a:t>
            </a:r>
            <a:r>
              <a:rPr lang="en-US" altLang="en-US" sz="1600" b="1" dirty="0">
                <a:latin typeface="Courier New" pitchFamily="49" charset="0"/>
                <a:cs typeface="Arial" charset="0"/>
              </a:rPr>
              <a:t>("%</a:t>
            </a:r>
            <a:r>
              <a:rPr lang="en-US" altLang="en-US" sz="1600" b="1" dirty="0" err="1">
                <a:latin typeface="Courier New" pitchFamily="49" charset="0"/>
                <a:cs typeface="Arial" charset="0"/>
              </a:rPr>
              <a:t>d",&amp;C</a:t>
            </a:r>
            <a:r>
              <a:rPr lang="en-US" altLang="en-US" sz="1600" b="1" dirty="0">
                <a:latin typeface="Courier New" pitchFamily="49" charset="0"/>
                <a:cs typeface="Arial" charset="0"/>
              </a:rPr>
              <a:t>);</a:t>
            </a:r>
          </a:p>
          <a:p>
            <a:pPr>
              <a:buFont typeface="Arial" charset="0"/>
              <a:buNone/>
            </a:pPr>
            <a:r>
              <a:rPr lang="en-US" altLang="en-US" sz="1600" b="1" dirty="0">
                <a:latin typeface="Courier New" pitchFamily="49" charset="0"/>
                <a:cs typeface="Arial" charset="0"/>
              </a:rPr>
              <a:t>--            E;             J[              E]             =T</a:t>
            </a:r>
          </a:p>
          <a:p>
            <a:pPr>
              <a:buFont typeface="Arial" charset="0"/>
              <a:buNone/>
            </a:pPr>
            <a:r>
              <a:rPr lang="en-US" altLang="en-US" sz="1600" b="1" dirty="0">
                <a:latin typeface="Courier New" pitchFamily="49" charset="0"/>
                <a:cs typeface="Arial" charset="0"/>
              </a:rPr>
              <a:t>[E   ]=  E)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("._");  for(;(A-=Z=!Z)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("\n|"</a:t>
            </a:r>
          </a:p>
          <a:p>
            <a:pPr>
              <a:buFont typeface="Arial" charset="0"/>
              <a:buNone/>
            </a:pPr>
            <a:r>
              <a:rPr lang="en-US" altLang="en-US" sz="1600" b="1" dirty="0">
                <a:latin typeface="Courier New" pitchFamily="49" charset="0"/>
                <a:cs typeface="Arial" charset="0"/>
              </a:rPr>
              <a:t>)    ,   A    =              39              ,C             --</a:t>
            </a:r>
          </a:p>
          <a:p>
            <a:pPr>
              <a:buFont typeface="Arial" charset="0"/>
              <a:buNone/>
            </a:pPr>
            <a:r>
              <a:rPr lang="en-US" altLang="en-US" sz="1600" b="1" dirty="0">
                <a:latin typeface="Courier New" pitchFamily="49" charset="0"/>
                <a:cs typeface="Arial" charset="0"/>
              </a:rPr>
              <a:t>)    ;   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   (M   ))M[Z]=Z[A-(E   =A[J-Z])&amp;&amp;!C</a:t>
            </a:r>
          </a:p>
          <a:p>
            <a:pPr>
              <a:buFont typeface="Arial" charset="0"/>
              <a:buNone/>
            </a:pPr>
            <a:r>
              <a:rPr lang="en-US" altLang="en-US" sz="1600" b="1" dirty="0">
                <a:latin typeface="Courier New" pitchFamily="49" charset="0"/>
                <a:cs typeface="Arial" charset="0"/>
              </a:rPr>
              <a:t>&amp;    A   ==                  T[                             A]</a:t>
            </a:r>
          </a:p>
          <a:p>
            <a:pPr>
              <a:buFont typeface="Arial" charset="0"/>
              <a:buNone/>
            </a:pPr>
            <a:r>
              <a:rPr lang="en-US" altLang="en-US" sz="1600" b="1" dirty="0">
                <a:latin typeface="Courier New" pitchFamily="49" charset="0"/>
                <a:cs typeface="Arial" charset="0"/>
              </a:rPr>
              <a:t>|6&lt;&lt;27&lt;rand()||!C&amp;!Z?J[T[E]=T[A]]=E,J[T[A]=A-Z]=A,"_.":"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It does not use disjoint sets...</a:t>
            </a:r>
          </a:p>
          <a:p>
            <a:pPr>
              <a:buFont typeface="Arial" charset="0"/>
              <a:buNone/>
            </a:pPr>
            <a:endParaRPr lang="en-US" altLang="en-US" sz="1200" b="1" dirty="0">
              <a:latin typeface="Courier New" pitchFamily="49" charset="0"/>
              <a:cs typeface="Arial" charset="0"/>
            </a:endParaRPr>
          </a:p>
          <a:p>
            <a:pPr>
              <a:buFont typeface="Arial" charset="0"/>
              <a:buNone/>
            </a:pPr>
            <a:endParaRPr lang="en-US" altLang="en-US" sz="1200" b="1" dirty="0">
              <a:latin typeface="Courier New" pitchFamily="49" charset="0"/>
              <a:cs typeface="Arial" charset="0"/>
            </a:endParaRPr>
          </a:p>
        </p:txBody>
      </p:sp>
    </p:spTree>
    <p:extLst>
      <p:ext uri="{BB962C8B-B14F-4D97-AF65-F5344CB8AC3E}">
        <p14:creationId xmlns:p14="http://schemas.microsoft.com/office/powerpoint/2010/main" val="1666160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4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5" grpId="0" animBg="1"/>
      <p:bldP spid="274436" grpId="0" animBg="1"/>
      <p:bldP spid="274437" grpId="0" animBg="1"/>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P spid="274447" grpId="0" animBg="1"/>
      <p:bldP spid="274448" grpId="0" animBg="1"/>
      <p:bldP spid="274449" grpId="0" animBg="1"/>
      <p:bldP spid="274450" grpId="0" animBg="1"/>
      <p:bldP spid="27445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0899" name="Rectangle 3"/>
          <p:cNvSpPr>
            <a:spLocks noGrp="1"/>
          </p:cNvSpPr>
          <p:nvPr>
            <p:ph type="body" idx="4294967295"/>
          </p:nvPr>
        </p:nvSpPr>
        <p:spPr/>
        <p:txBody>
          <a:bodyPr/>
          <a:lstStyle/>
          <a:p>
            <a:pPr>
              <a:buFont typeface="Arial" charset="0"/>
              <a:buNone/>
            </a:pPr>
            <a:r>
              <a:rPr lang="en-US" altLang="en-US" sz="1050" b="1" dirty="0">
                <a:solidFill>
                  <a:srgbClr val="00B0F0"/>
                </a:solidFill>
                <a:latin typeface="Courier New" pitchFamily="49" charset="0"/>
                <a:cs typeface="Arial" charset="0"/>
              </a:rPr>
              <a:t>$</a:t>
            </a:r>
            <a:r>
              <a:rPr lang="en-US" altLang="en-US" sz="1050" b="1" dirty="0">
                <a:latin typeface="Courier New" pitchFamily="49" charset="0"/>
                <a:cs typeface="Arial" charset="0"/>
              </a:rPr>
              <a:t> </a:t>
            </a:r>
            <a:r>
              <a:rPr lang="en-US" altLang="en-US" sz="1050" b="1" dirty="0" err="1">
                <a:latin typeface="Courier New" pitchFamily="49" charset="0"/>
                <a:cs typeface="Arial" charset="0"/>
              </a:rPr>
              <a:t>gcc</a:t>
            </a:r>
            <a:r>
              <a:rPr lang="en-US" altLang="en-US" sz="1050" b="1" dirty="0">
                <a:latin typeface="Courier New" pitchFamily="49" charset="0"/>
                <a:cs typeface="Arial" charset="0"/>
              </a:rPr>
              <a:t> </a:t>
            </a:r>
            <a:r>
              <a:rPr lang="en-US" altLang="en-US" sz="1050" b="1" dirty="0" err="1">
                <a:latin typeface="Courier New" pitchFamily="49" charset="0"/>
                <a:cs typeface="Arial" charset="0"/>
              </a:rPr>
              <a:t>maze.c</a:t>
            </a:r>
            <a:endParaRPr lang="en-US" altLang="en-US" sz="1050" b="1" dirty="0">
              <a:latin typeface="Courier New" pitchFamily="49" charset="0"/>
              <a:cs typeface="Arial" charset="0"/>
            </a:endParaRPr>
          </a:p>
          <a:p>
            <a:pPr>
              <a:buFont typeface="Arial" charset="0"/>
              <a:buNone/>
            </a:pPr>
            <a:r>
              <a:rPr lang="en-US" altLang="en-US" sz="1050" b="1" dirty="0" err="1">
                <a:solidFill>
                  <a:srgbClr val="00B0F0"/>
                </a:solidFill>
                <a:latin typeface="Courier New" pitchFamily="49" charset="0"/>
                <a:cs typeface="Arial" charset="0"/>
              </a:rPr>
              <a:t>maze.c</a:t>
            </a:r>
            <a:r>
              <a:rPr lang="en-US" altLang="en-US" sz="1050" b="1" dirty="0">
                <a:solidFill>
                  <a:srgbClr val="00B0F0"/>
                </a:solidFill>
                <a:latin typeface="Courier New" pitchFamily="49" charset="0"/>
                <a:cs typeface="Arial" charset="0"/>
              </a:rPr>
              <a:t>: In function </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main</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a:t>
            </a:r>
          </a:p>
          <a:p>
            <a:pPr>
              <a:buFont typeface="Arial" charset="0"/>
              <a:buNone/>
            </a:pPr>
            <a:r>
              <a:rPr lang="en-US" altLang="en-US" sz="1050" b="1" dirty="0">
                <a:solidFill>
                  <a:srgbClr val="00B0F0"/>
                </a:solidFill>
                <a:latin typeface="Courier New" pitchFamily="49" charset="0"/>
                <a:cs typeface="Arial" charset="0"/>
              </a:rPr>
              <a:t>maze.c:1: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scanf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maze.c:3: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printf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 </a:t>
            </a:r>
            <a:r>
              <a:rPr lang="en-US" altLang="en-US" sz="1050" b="1" dirty="0">
                <a:latin typeface="Courier New" pitchFamily="49" charset="0"/>
                <a:cs typeface="Arial" charset="0"/>
              </a:rPr>
              <a:t>./</a:t>
            </a:r>
            <a:r>
              <a:rPr lang="en-US" altLang="en-US" sz="1050" b="1" dirty="0" err="1">
                <a:latin typeface="Courier New" pitchFamily="49" charset="0"/>
                <a:cs typeface="Arial" charset="0"/>
              </a:rPr>
              <a:t>a.out</a:t>
            </a:r>
            <a:endParaRPr lang="en-US" altLang="en-US" sz="1050" b="1" dirty="0">
              <a:latin typeface="Courier New" pitchFamily="49" charset="0"/>
              <a:cs typeface="Arial" charset="0"/>
            </a:endParaRPr>
          </a:p>
          <a:p>
            <a:pPr>
              <a:buFont typeface="Arial" charset="0"/>
              <a:buNone/>
            </a:pPr>
            <a:r>
              <a:rPr lang="en-US" altLang="en-US" sz="1050" b="1" dirty="0">
                <a:solidFill>
                  <a:srgbClr val="002060"/>
                </a:solidFill>
                <a:latin typeface="Courier New" pitchFamily="49" charset="0"/>
                <a:cs typeface="Arial" charset="0"/>
              </a:rPr>
              <a:t>30</a:t>
            </a:r>
          </a:p>
          <a:p>
            <a:pPr>
              <a:buFont typeface="Arial" charset="0"/>
              <a:buNone/>
            </a:pPr>
            <a:r>
              <a:rPr lang="en-US" altLang="en-US" sz="700" b="1" dirty="0">
                <a:solidFill>
                  <a:srgbClr val="002060"/>
                </a:solidFill>
                <a:latin typeface="Courier New" pitchFamily="49" charset="0"/>
                <a:cs typeface="Arial" charset="0"/>
              </a:rPr>
              <a:t>._._._._._._._._._._._._._._._._._._._._._._._._._._._._._._._._._._._._._._._</a:t>
            </a:r>
          </a:p>
          <a:p>
            <a:pPr>
              <a:buFont typeface="Arial" charset="0"/>
              <a:buNone/>
            </a:pPr>
            <a:r>
              <a:rPr lang="en-US" altLang="en-US" sz="700" b="1" dirty="0">
                <a:solidFill>
                  <a:srgbClr val="002060"/>
                </a:solidFill>
                <a:latin typeface="Courier New" pitchFamily="49" charset="0"/>
                <a:cs typeface="Arial" charset="0"/>
              </a:rPr>
              <a:t>|_._. ._| |_. ._._. . . | . ._| |_. ._._._|_._. | |_. |_. | |_. | | | ._|_. | |</a:t>
            </a:r>
          </a:p>
          <a:p>
            <a:pPr>
              <a:buFont typeface="Arial" charset="0"/>
              <a:buNone/>
            </a:pPr>
            <a:r>
              <a:rPr lang="en-US" altLang="en-US" sz="700" b="1" dirty="0">
                <a:solidFill>
                  <a:srgbClr val="002060"/>
                </a:solidFill>
                <a:latin typeface="Courier New" pitchFamily="49" charset="0"/>
                <a:cs typeface="Arial" charset="0"/>
              </a:rPr>
              <a:t>|_._._. |_._._| . ._|_| . | ._._._._._._._| ._._._| | . |_. | ._|_._._. | | | |</a:t>
            </a:r>
          </a:p>
          <a:p>
            <a:pPr>
              <a:buFont typeface="Arial" charset="0"/>
              <a:buNone/>
            </a:pPr>
            <a:r>
              <a:rPr lang="en-US" altLang="en-US" sz="700" b="1" dirty="0">
                <a:solidFill>
                  <a:srgbClr val="002060"/>
                </a:solidFill>
                <a:latin typeface="Courier New" pitchFamily="49" charset="0"/>
                <a:cs typeface="Arial" charset="0"/>
              </a:rPr>
              <a:t>| ._| | . . . . |_._._|_| |_| | | |_._. | | . . . ._|_| | |_. ._._._| ._._. ._|</a:t>
            </a:r>
          </a:p>
          <a:p>
            <a:pPr>
              <a:buFont typeface="Arial" charset="0"/>
              <a:buNone/>
            </a:pPr>
            <a:r>
              <a:rPr lang="en-US" altLang="en-US" sz="700" b="1" dirty="0">
                <a:solidFill>
                  <a:srgbClr val="002060"/>
                </a:solidFill>
                <a:latin typeface="Courier New" pitchFamily="49" charset="0"/>
                <a:cs typeface="Arial" charset="0"/>
              </a:rPr>
              <a:t>|_._._._|_|_|_|_| . . . . | | ._. ._._|_. ._|_| |_| ._. . . ._._. |_. . ._|_. |</a:t>
            </a:r>
          </a:p>
          <a:p>
            <a:pPr>
              <a:buFont typeface="Arial" charset="0"/>
              <a:buNone/>
            </a:pPr>
            <a:r>
              <a:rPr lang="en-US" altLang="en-US" sz="700" b="1" dirty="0">
                <a:solidFill>
                  <a:srgbClr val="002060"/>
                </a:solidFill>
                <a:latin typeface="Courier New" pitchFamily="49" charset="0"/>
                <a:cs typeface="Arial" charset="0"/>
              </a:rPr>
              <a:t>| ._| . |_. . . |_| |_| |_|_._. |_._._._| ._._|_. |_._|_|_| |_. |_._. |_| | | |</a:t>
            </a:r>
          </a:p>
          <a:p>
            <a:pPr>
              <a:buFont typeface="Arial" charset="0"/>
              <a:buNone/>
            </a:pPr>
            <a:r>
              <a:rPr lang="en-US" altLang="en-US" sz="700" b="1" dirty="0">
                <a:solidFill>
                  <a:srgbClr val="002060"/>
                </a:solidFill>
                <a:latin typeface="Courier New" pitchFamily="49" charset="0"/>
                <a:cs typeface="Arial" charset="0"/>
              </a:rPr>
              <a:t>| |_._|_. ._|_| . |_| | | | |_. ._. ._. ._._. |_. . . ._. |_._|_. |_. | ._. | |</a:t>
            </a:r>
          </a:p>
          <a:p>
            <a:pPr>
              <a:buFont typeface="Arial" charset="0"/>
              <a:buNone/>
            </a:pPr>
            <a:r>
              <a:rPr lang="en-US" altLang="en-US" sz="700" b="1" dirty="0">
                <a:solidFill>
                  <a:srgbClr val="002060"/>
                </a:solidFill>
                <a:latin typeface="Courier New" pitchFamily="49" charset="0"/>
                <a:cs typeface="Arial" charset="0"/>
              </a:rPr>
              <a:t>|_._. |_._. |_. |_._._| | | . . . | ._| ._|_. | |_| |_._|_| | ._._| |_._| |_| |</a:t>
            </a:r>
          </a:p>
          <a:p>
            <a:pPr>
              <a:buFont typeface="Arial" charset="0"/>
              <a:buNone/>
            </a:pPr>
            <a:r>
              <a:rPr lang="en-US" altLang="en-US" sz="700" b="1" dirty="0">
                <a:solidFill>
                  <a:srgbClr val="002060"/>
                </a:solidFill>
                <a:latin typeface="Courier New" pitchFamily="49" charset="0"/>
                <a:cs typeface="Arial" charset="0"/>
              </a:rPr>
              <a:t>|_._. . ._._._| ._. . | ._._| | | |_| ._|_. | ._|_. ._._._._|_._._._._. ._._._|</a:t>
            </a:r>
          </a:p>
          <a:p>
            <a:pPr>
              <a:buFont typeface="Arial" charset="0"/>
              <a:buNone/>
            </a:pPr>
            <a:r>
              <a:rPr lang="en-US" altLang="en-US" sz="700" b="1" dirty="0">
                <a:solidFill>
                  <a:srgbClr val="002060"/>
                </a:solidFill>
                <a:latin typeface="Courier New" pitchFamily="49" charset="0"/>
                <a:cs typeface="Arial" charset="0"/>
              </a:rPr>
              <a:t>| ._. |_._._._|_. |_|_|_. ._|_| |_._| . . ._|_._._| ._| ._|_._._._. . ._._. ._|</a:t>
            </a:r>
          </a:p>
          <a:p>
            <a:pPr>
              <a:buFont typeface="Arial" charset="0"/>
              <a:buNone/>
            </a:pPr>
            <a:r>
              <a:rPr lang="en-US" altLang="en-US" sz="700" b="1" dirty="0">
                <a:solidFill>
                  <a:srgbClr val="002060"/>
                </a:solidFill>
                <a:latin typeface="Courier New" pitchFamily="49" charset="0"/>
                <a:cs typeface="Arial" charset="0"/>
              </a:rPr>
              <a:t>|_._|_| ._._._| |_. |_. | |_._._| . | |_|_._._|_._. | ._. . ._._. | |_| | |_| |</a:t>
            </a:r>
          </a:p>
          <a:p>
            <a:pPr>
              <a:buFont typeface="Arial" charset="0"/>
              <a:buNone/>
            </a:pPr>
            <a:r>
              <a:rPr lang="en-US" altLang="en-US" sz="700" b="1" dirty="0">
                <a:solidFill>
                  <a:srgbClr val="002060"/>
                </a:solidFill>
                <a:latin typeface="Courier New" pitchFamily="49" charset="0"/>
                <a:cs typeface="Arial" charset="0"/>
              </a:rPr>
              <a:t>| | | |_. . ._. ._| ._|_._| | ._. |_. |_._. . . . . | | ._| ._. | ._._._. ._| |</a:t>
            </a:r>
          </a:p>
          <a:p>
            <a:pPr>
              <a:buFont typeface="Arial" charset="0"/>
              <a:buNone/>
            </a:pPr>
            <a:r>
              <a:rPr lang="en-US" altLang="en-US" sz="700" b="1" dirty="0">
                <a:solidFill>
                  <a:srgbClr val="002060"/>
                </a:solidFill>
                <a:latin typeface="Courier New" pitchFamily="49" charset="0"/>
                <a:cs typeface="Arial" charset="0"/>
              </a:rPr>
              <a:t>| . ._| ._|_. | ._| | ._. ._. . |_|_._._. | | | | | ._|_._| |_. | |_. |_._|_. |</a:t>
            </a:r>
          </a:p>
          <a:p>
            <a:pPr>
              <a:buFont typeface="Arial" charset="0"/>
              <a:buNone/>
            </a:pPr>
            <a:r>
              <a:rPr lang="en-US" altLang="en-US" sz="700" b="1" dirty="0">
                <a:solidFill>
                  <a:srgbClr val="002060"/>
                </a:solidFill>
                <a:latin typeface="Courier New" pitchFamily="49" charset="0"/>
                <a:cs typeface="Arial" charset="0"/>
              </a:rPr>
              <a:t>| |_._._| . |_|_| | |_. |_. |_|_. . ._| |_| |_|_| |_._| ._| ._| |_| | . ._._._|</a:t>
            </a:r>
          </a:p>
          <a:p>
            <a:pPr>
              <a:buFont typeface="Arial" charset="0"/>
              <a:buNone/>
            </a:pPr>
            <a:r>
              <a:rPr lang="en-US" altLang="en-US" sz="700" b="1" dirty="0">
                <a:solidFill>
                  <a:srgbClr val="002060"/>
                </a:solidFill>
                <a:latin typeface="Courier New" pitchFamily="49" charset="0"/>
                <a:cs typeface="Arial" charset="0"/>
              </a:rPr>
              <a:t>| | | . ._|_._._._._| | ._|_._._|_|_._._. |_. | |_. . ._| | . |_| ._._| |_. ._|</a:t>
            </a:r>
          </a:p>
          <a:p>
            <a:pPr>
              <a:buFont typeface="Arial" charset="0"/>
              <a:buNone/>
            </a:pPr>
            <a:r>
              <a:rPr lang="en-US" altLang="en-US" sz="700" b="1" dirty="0">
                <a:solidFill>
                  <a:srgbClr val="002060"/>
                </a:solidFill>
                <a:latin typeface="Courier New" pitchFamily="49" charset="0"/>
                <a:cs typeface="Arial" charset="0"/>
              </a:rPr>
              <a:t>|_._. |_._. | . |_. ._| ._. . . ._._._. | | ._|_. |_| | | |_|_|_. |_. | ._._._|</a:t>
            </a:r>
          </a:p>
          <a:p>
            <a:pPr>
              <a:buFont typeface="Arial" charset="0"/>
              <a:buNone/>
            </a:pPr>
            <a:r>
              <a:rPr lang="en-US" altLang="en-US" sz="700" b="1" dirty="0">
                <a:solidFill>
                  <a:srgbClr val="002060"/>
                </a:solidFill>
                <a:latin typeface="Courier New" pitchFamily="49" charset="0"/>
                <a:cs typeface="Arial" charset="0"/>
              </a:rPr>
              <a:t>|_. . . . |_._|_. . |_._| | |_| . |_._. | |_|_._. | ._._| | ._._._. | |_._| | |</a:t>
            </a:r>
          </a:p>
          <a:p>
            <a:pPr>
              <a:buFont typeface="Arial" charset="0"/>
              <a:buNone/>
            </a:pPr>
            <a:r>
              <a:rPr lang="en-US" altLang="en-US" sz="700" b="1" dirty="0">
                <a:solidFill>
                  <a:srgbClr val="002060"/>
                </a:solidFill>
                <a:latin typeface="Courier New" pitchFamily="49" charset="0"/>
                <a:cs typeface="Arial" charset="0"/>
              </a:rPr>
              <a:t>| |_|_| |_._._. |_| ._. ._._| ._| ._._| | | . . . ._._._._|_| | | ._| ._._| | |</a:t>
            </a:r>
          </a:p>
          <a:p>
            <a:pPr>
              <a:buFont typeface="Arial" charset="0"/>
              <a:buNone/>
            </a:pPr>
            <a:r>
              <a:rPr lang="en-US" altLang="en-US" sz="700" b="1" dirty="0">
                <a:solidFill>
                  <a:srgbClr val="002060"/>
                </a:solidFill>
                <a:latin typeface="Courier New" pitchFamily="49" charset="0"/>
                <a:cs typeface="Arial" charset="0"/>
              </a:rPr>
              <a:t>| ._. . . ._|_._._|_. | | |_._|_._._|_._|_| |_|_|_. | | . | | ._. | |_. ._|_. |</a:t>
            </a:r>
          </a:p>
          <a:p>
            <a:pPr>
              <a:buFont typeface="Arial" charset="0"/>
              <a:buNone/>
            </a:pPr>
            <a:r>
              <a:rPr lang="en-US" altLang="en-US" sz="700" b="1" dirty="0">
                <a:solidFill>
                  <a:srgbClr val="002060"/>
                </a:solidFill>
                <a:latin typeface="Courier New" pitchFamily="49" charset="0"/>
                <a:cs typeface="Arial" charset="0"/>
              </a:rPr>
              <a:t>|_|_. |_|_. . |_. |_._|_._._. ._._. . . ._|_._._| | ._._| ._|_. | | | |_. |_. |</a:t>
            </a:r>
          </a:p>
          <a:p>
            <a:pPr>
              <a:buFont typeface="Arial" charset="0"/>
              <a:buNone/>
            </a:pPr>
            <a:r>
              <a:rPr lang="en-US" altLang="en-US" sz="700" b="1" dirty="0">
                <a:solidFill>
                  <a:srgbClr val="002060"/>
                </a:solidFill>
                <a:latin typeface="Courier New" pitchFamily="49" charset="0"/>
                <a:cs typeface="Arial" charset="0"/>
              </a:rPr>
              <a:t>|_. . ._| ._| ._._._. . | | | |_._. |_|_| |_. . . |_| | |_| . ._|_._. . | ._._|</a:t>
            </a:r>
          </a:p>
          <a:p>
            <a:pPr>
              <a:buFont typeface="Arial" charset="0"/>
              <a:buNone/>
            </a:pPr>
            <a:r>
              <a:rPr lang="en-US" altLang="en-US" sz="700" b="1" dirty="0">
                <a:solidFill>
                  <a:srgbClr val="002060"/>
                </a:solidFill>
                <a:latin typeface="Courier New" pitchFamily="49" charset="0"/>
                <a:cs typeface="Arial" charset="0"/>
              </a:rPr>
              <a:t>|_. |_. | ._| . | | | |_|_. ._._._|_._| . . |_| | . | ._| ._|_| |_._. |_|_._. |</a:t>
            </a:r>
          </a:p>
          <a:p>
            <a:pPr>
              <a:buFont typeface="Arial" charset="0"/>
              <a:buNone/>
            </a:pPr>
            <a:r>
              <a:rPr lang="en-US" altLang="en-US" sz="700" b="1" dirty="0">
                <a:solidFill>
                  <a:srgbClr val="002060"/>
                </a:solidFill>
                <a:latin typeface="Courier New" pitchFamily="49" charset="0"/>
                <a:cs typeface="Arial" charset="0"/>
              </a:rPr>
              <a:t>|_._._|_| ._|_| ._._| |_. | . ._._._|_._|_| |_._|_| | ._|_._._. ._. |_| | |_. |</a:t>
            </a:r>
          </a:p>
          <a:p>
            <a:pPr>
              <a:buFont typeface="Arial" charset="0"/>
              <a:buNone/>
            </a:pPr>
            <a:r>
              <a:rPr lang="en-US" altLang="en-US" sz="700" b="1" dirty="0">
                <a:solidFill>
                  <a:srgbClr val="002060"/>
                </a:solidFill>
                <a:latin typeface="Courier New" pitchFamily="49" charset="0"/>
                <a:cs typeface="Arial" charset="0"/>
              </a:rPr>
              <a:t>|_._._. |_| |_._._._| . | | |_|_._. | . . ._| | ._| . ._._|_._. | |_. . ._| ._|</a:t>
            </a:r>
          </a:p>
          <a:p>
            <a:pPr>
              <a:buFont typeface="Arial" charset="0"/>
              <a:buNone/>
            </a:pPr>
            <a:r>
              <a:rPr lang="en-US" altLang="en-US" sz="700" b="1" dirty="0">
                <a:solidFill>
                  <a:srgbClr val="002060"/>
                </a:solidFill>
                <a:latin typeface="Courier New" pitchFamily="49" charset="0"/>
                <a:cs typeface="Arial" charset="0"/>
              </a:rPr>
              <a:t>|_. ._._|_. | |_. ._._|_. |_. |_. ._. | |_|_. ._| |_|_. | |_. ._| ._. | ._._| |</a:t>
            </a:r>
          </a:p>
          <a:p>
            <a:pPr>
              <a:buFont typeface="Arial" charset="0"/>
              <a:buNone/>
            </a:pPr>
            <a:r>
              <a:rPr lang="en-US" altLang="en-US" sz="700" b="1" dirty="0">
                <a:solidFill>
                  <a:srgbClr val="002060"/>
                </a:solidFill>
                <a:latin typeface="Courier New" pitchFamily="49" charset="0"/>
                <a:cs typeface="Arial" charset="0"/>
              </a:rPr>
              <a:t>|_._._. | . | | |_| |_. |_. |_|_. ._|_|_._. ._| ._. | | | | | ._|_._| |_._._| |</a:t>
            </a:r>
          </a:p>
          <a:p>
            <a:pPr>
              <a:buFont typeface="Arial" charset="0"/>
              <a:buNone/>
            </a:pPr>
            <a:r>
              <a:rPr lang="en-US" altLang="en-US" sz="700" b="1" dirty="0">
                <a:solidFill>
                  <a:srgbClr val="002060"/>
                </a:solidFill>
                <a:latin typeface="Courier New" pitchFamily="49" charset="0"/>
                <a:cs typeface="Arial" charset="0"/>
              </a:rPr>
              <a:t>| . | ._._|_._. ._._|_. ._._| ._| . . |_. | | ._. | ._._|_. |_._. ._| | | |_. |</a:t>
            </a:r>
          </a:p>
          <a:p>
            <a:pPr>
              <a:buFont typeface="Arial" charset="0"/>
              <a:buNone/>
            </a:pPr>
            <a:r>
              <a:rPr lang="en-US" altLang="en-US" sz="700" b="1" dirty="0">
                <a:solidFill>
                  <a:srgbClr val="002060"/>
                </a:solidFill>
                <a:latin typeface="Courier New" pitchFamily="49" charset="0"/>
                <a:cs typeface="Arial" charset="0"/>
              </a:rPr>
              <a:t>| | ._| ._._. . ._| | ._._._. | |_| | | |_._. |_._| ._. ._._._._._._|_._. |_. |</a:t>
            </a:r>
          </a:p>
          <a:p>
            <a:pPr>
              <a:buFont typeface="Arial" charset="0"/>
              <a:buNone/>
            </a:pPr>
            <a:r>
              <a:rPr lang="en-US" altLang="en-US" sz="700" b="1" dirty="0">
                <a:solidFill>
                  <a:srgbClr val="002060"/>
                </a:solidFill>
                <a:latin typeface="Courier New" pitchFamily="49" charset="0"/>
                <a:cs typeface="Arial" charset="0"/>
              </a:rPr>
              <a:t>| | ._| ._. | | ._|_._|_. . . | | |_| ._. |_._._. |_._|_. ._|_. . ._| . | ._._|</a:t>
            </a:r>
          </a:p>
          <a:p>
            <a:pPr>
              <a:buFont typeface="Arial" charset="0"/>
              <a:buNone/>
            </a:pPr>
            <a:r>
              <a:rPr lang="en-US" altLang="en-US" sz="700" b="1" dirty="0">
                <a:solidFill>
                  <a:srgbClr val="002060"/>
                </a:solidFill>
                <a:latin typeface="Courier New" pitchFamily="49" charset="0"/>
                <a:cs typeface="Arial" charset="0"/>
              </a:rPr>
              <a:t>| | | ._._|_|_|_._. ._._|_|_|_. | | ._. |_._| | |_|_. | |_._. ._|_._._|_| ._| |</a:t>
            </a:r>
          </a:p>
          <a:p>
            <a:pPr>
              <a:buFont typeface="Arial" charset="0"/>
              <a:buNone/>
            </a:pPr>
            <a:r>
              <a:rPr lang="en-US" altLang="en-US" sz="700" b="1" dirty="0">
                <a:solidFill>
                  <a:srgbClr val="002060"/>
                </a:solidFill>
                <a:latin typeface="Courier New" pitchFamily="49" charset="0"/>
                <a:cs typeface="Arial" charset="0"/>
              </a:rPr>
              <a:t>|_|_|_._._|_._._._._._._._._._._._._._|_|_._._._._._._._._._._|_._._._._._._._|</a:t>
            </a:r>
          </a:p>
        </p:txBody>
      </p:sp>
    </p:spTree>
    <p:extLst>
      <p:ext uri="{BB962C8B-B14F-4D97-AF65-F5344CB8AC3E}">
        <p14:creationId xmlns:p14="http://schemas.microsoft.com/office/powerpoint/2010/main" val="3460144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19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actual maze generation code is quite short:</a:t>
            </a:r>
          </a:p>
          <a:p>
            <a:pPr lvl="2">
              <a:buFont typeface="Arial" charset="0"/>
              <a:buNone/>
            </a:pP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Disjoint_sets</a:t>
            </a:r>
            <a:r>
              <a:rPr lang="en-US" altLang="en-US" sz="1400" dirty="0">
                <a:solidFill>
                  <a:srgbClr val="000000"/>
                </a:solidFill>
                <a:latin typeface="Consolas" pitchFamily="49" charset="0"/>
                <a:cs typeface="Arial" charset="0"/>
              </a:rPr>
              <a:t> rooms( m*n );</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 2*m*n - m - n;</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bool</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Permutation </a:t>
            </a:r>
            <a:r>
              <a:rPr lang="en-US" altLang="en-US" sz="1400" dirty="0" err="1">
                <a:solidFill>
                  <a:srgbClr val="000000"/>
                </a:solidFill>
                <a:latin typeface="Consolas" pitchFamily="49" charset="0"/>
                <a:cs typeface="Arial" charset="0"/>
              </a:rPr>
              <a:t>untested_walls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for (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0;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&lt;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true;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while ( </a:t>
            </a:r>
            <a:r>
              <a:rPr lang="en-US" altLang="en-US" sz="1400" dirty="0" err="1">
                <a:solidFill>
                  <a:srgbClr val="000000"/>
                </a:solidFill>
                <a:latin typeface="Consolas" pitchFamily="49" charset="0"/>
                <a:cs typeface="Arial" charset="0"/>
              </a:rPr>
              <a:t>rooms.disjoint_sets</a:t>
            </a:r>
            <a:r>
              <a:rPr lang="en-US" altLang="en-US" sz="1400" dirty="0">
                <a:solidFill>
                  <a:srgbClr val="000000"/>
                </a:solidFill>
                <a:latin typeface="Consolas" pitchFamily="49" charset="0"/>
                <a:cs typeface="Arial" charset="0"/>
              </a:rPr>
              <a:t>() &gt; 1 )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wall = </a:t>
            </a:r>
            <a:r>
              <a:rPr lang="en-US" altLang="en-US" sz="1400" dirty="0" err="1">
                <a:solidFill>
                  <a:srgbClr val="000000"/>
                </a:solidFill>
                <a:latin typeface="Consolas" pitchFamily="49" charset="0"/>
                <a:cs typeface="Arial" charset="0"/>
              </a:rPr>
              <a:t>untested_walls.next</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room[2];</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find_adjacent_rooms</a:t>
            </a:r>
            <a:r>
              <a:rPr lang="en-US" altLang="en-US" sz="1400" dirty="0">
                <a:solidFill>
                  <a:srgbClr val="000000"/>
                </a:solidFill>
                <a:latin typeface="Consolas" pitchFamily="49" charset="0"/>
                <a:cs typeface="Arial" charset="0"/>
              </a:rPr>
              <a:t>( room, wall, n );</a:t>
            </a:r>
          </a:p>
          <a:p>
            <a:pPr lvl="2">
              <a:buFont typeface="Arial" charset="0"/>
              <a:buNone/>
            </a:pP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if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room[0] )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room[1] )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[wall] = false;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rooms.set_union</a:t>
            </a:r>
            <a:r>
              <a:rPr lang="en-US" altLang="en-US" sz="1400" dirty="0">
                <a:solidFill>
                  <a:srgbClr val="000000"/>
                </a:solidFill>
                <a:latin typeface="Consolas" pitchFamily="49" charset="0"/>
                <a:cs typeface="Arial" charset="0"/>
              </a:rPr>
              <a:t>( room[0], room[1]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r>
              <a:rPr lang="en-US" altLang="en-US" sz="1400" dirty="0">
                <a:latin typeface="Consolas" pitchFamily="49" charset="0"/>
                <a:cs typeface="Arial" charset="0"/>
              </a:rPr>
              <a:t> </a:t>
            </a:r>
            <a:endParaRPr lang="en-US" altLang="en-US" sz="1400" b="1" dirty="0">
              <a:latin typeface="Consolas" pitchFamily="49" charset="0"/>
              <a:cs typeface="Arial" charset="0"/>
            </a:endParaRPr>
          </a:p>
        </p:txBody>
      </p:sp>
    </p:spTree>
    <p:extLst>
      <p:ext uri="{BB962C8B-B14F-4D97-AF65-F5344CB8AC3E}">
        <p14:creationId xmlns:p14="http://schemas.microsoft.com/office/powerpoint/2010/main" val="13286800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altLang="en-US">
                <a:latin typeface="Arial" charset="0"/>
                <a:cs typeface="Arial" charset="0"/>
              </a:rPr>
              <a:t>Summary</a:t>
            </a:r>
          </a:p>
        </p:txBody>
      </p:sp>
      <p:sp>
        <p:nvSpPr>
          <p:cNvPr id="829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Disjoint sets</a:t>
            </a:r>
          </a:p>
          <a:p>
            <a:pPr lvl="1"/>
            <a:r>
              <a:rPr lang="en-US" altLang="en-US" dirty="0">
                <a:latin typeface="Arial" charset="0"/>
                <a:cs typeface="Arial" charset="0"/>
              </a:rPr>
              <a:t>Definition</a:t>
            </a:r>
          </a:p>
          <a:p>
            <a:pPr lvl="1"/>
            <a:r>
              <a:rPr lang="en-US" altLang="en-US" dirty="0">
                <a:latin typeface="Arial" charset="0"/>
                <a:cs typeface="Arial" charset="0"/>
              </a:rPr>
              <a:t>An efficient data structure based on general trees</a:t>
            </a:r>
          </a:p>
          <a:p>
            <a:pPr lvl="1"/>
            <a:r>
              <a:rPr lang="en-US" altLang="en-US" dirty="0">
                <a:latin typeface="Arial" charset="0"/>
                <a:cs typeface="Arial" charset="0"/>
              </a:rPr>
              <a:t>Optimizations which result in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time complexity</a:t>
            </a:r>
          </a:p>
          <a:p>
            <a:pPr lvl="1"/>
            <a:r>
              <a:rPr lang="en-US" altLang="en-US" dirty="0">
                <a:latin typeface="Arial" charset="0"/>
                <a:cs typeface="Arial" charset="0"/>
              </a:rPr>
              <a:t>Application</a:t>
            </a:r>
          </a:p>
          <a:p>
            <a:endParaRPr lang="en-US" altLang="en-US" dirty="0">
              <a:latin typeface="Arial" charset="0"/>
              <a:cs typeface="Arial" charset="0"/>
            </a:endParaRPr>
          </a:p>
        </p:txBody>
      </p:sp>
    </p:spTree>
    <p:extLst>
      <p:ext uri="{BB962C8B-B14F-4D97-AF65-F5344CB8AC3E}">
        <p14:creationId xmlns:p14="http://schemas.microsoft.com/office/powerpoint/2010/main" val="34932356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p:txBody>
          <a:bodyPr/>
          <a:lstStyle/>
          <a:p>
            <a:r>
              <a:rPr lang="en-US" altLang="en-US">
                <a:latin typeface="Arial" charset="0"/>
                <a:cs typeface="Arial" charset="0"/>
              </a:rPr>
              <a:t>References</a:t>
            </a:r>
          </a:p>
        </p:txBody>
      </p:sp>
      <p:sp>
        <p:nvSpPr>
          <p:cNvPr id="83971" name="Rectangle 3"/>
          <p:cNvSpPr>
            <a:spLocks noGrp="1"/>
          </p:cNvSpPr>
          <p:nvPr>
            <p:ph type="body" idx="4294967295"/>
          </p:nvPr>
        </p:nvSpPr>
        <p:spPr/>
        <p:txBody>
          <a:bodyPr/>
          <a:lstStyle/>
          <a:p>
            <a:pPr marL="533400" indent="-533400">
              <a:buFont typeface="Arial" charset="0"/>
              <a:buNone/>
            </a:pPr>
            <a:r>
              <a:rPr lang="en-US" altLang="en-US" sz="1800" dirty="0">
                <a:latin typeface="Arial" charset="0"/>
                <a:cs typeface="Arial" charset="0"/>
              </a:rPr>
              <a:t>[1]	</a:t>
            </a:r>
            <a:r>
              <a:rPr lang="en-US" altLang="en-US" sz="1800" dirty="0" err="1">
                <a:latin typeface="Arial" charset="0"/>
                <a:cs typeface="Arial" charset="0"/>
              </a:rPr>
              <a:t>Cormen</a:t>
            </a:r>
            <a:r>
              <a:rPr lang="en-US" altLang="en-US" sz="1800" dirty="0">
                <a:latin typeface="Arial" charset="0"/>
                <a:cs typeface="Arial" charset="0"/>
              </a:rPr>
              <a:t>, </a:t>
            </a:r>
            <a:r>
              <a:rPr lang="en-US" altLang="en-US" sz="1800" dirty="0" err="1">
                <a:latin typeface="Arial" charset="0"/>
                <a:cs typeface="Arial" charset="0"/>
              </a:rPr>
              <a:t>Leiserson</a:t>
            </a:r>
            <a:r>
              <a:rPr lang="en-US" altLang="en-US" sz="1800" dirty="0">
                <a:latin typeface="Arial" charset="0"/>
                <a:cs typeface="Arial" charset="0"/>
              </a:rPr>
              <a:t>, and </a:t>
            </a:r>
            <a:r>
              <a:rPr lang="en-US" altLang="en-US" sz="1800" dirty="0" err="1">
                <a:latin typeface="Arial" charset="0"/>
                <a:cs typeface="Arial" charset="0"/>
              </a:rPr>
              <a:t>Rivest</a:t>
            </a:r>
            <a:r>
              <a:rPr lang="en-US" altLang="en-US" sz="1800" dirty="0">
                <a:latin typeface="Arial" charset="0"/>
                <a:cs typeface="Arial" charset="0"/>
              </a:rPr>
              <a:t>, </a:t>
            </a:r>
            <a:r>
              <a:rPr lang="en-US" altLang="en-US" sz="1800" i="1" dirty="0">
                <a:latin typeface="Arial" charset="0"/>
                <a:cs typeface="Arial" charset="0"/>
              </a:rPr>
              <a:t>Introduction to Algorithms</a:t>
            </a:r>
            <a:r>
              <a:rPr lang="en-US" altLang="en-US" sz="1800" dirty="0">
                <a:latin typeface="Arial" charset="0"/>
                <a:cs typeface="Arial" charset="0"/>
              </a:rPr>
              <a:t>, McGraw Hill, 1990, Ch.22, pp.440-461.</a:t>
            </a:r>
          </a:p>
          <a:p>
            <a:pPr marL="533400" indent="-533400">
              <a:buFont typeface="Arial" charset="0"/>
              <a:buNone/>
            </a:pPr>
            <a:r>
              <a:rPr lang="en-US" altLang="en-US" sz="1800" dirty="0">
                <a:latin typeface="Arial" charset="0"/>
                <a:cs typeface="Arial" charset="0"/>
              </a:rPr>
              <a:t>[2]	Weiss, Data Structures and Algorithm Analysis in C++, 3</a:t>
            </a:r>
            <a:r>
              <a:rPr lang="en-US" altLang="en-US" sz="1800" baseline="30000" dirty="0">
                <a:latin typeface="Arial" charset="0"/>
                <a:cs typeface="Arial" charset="0"/>
              </a:rPr>
              <a:t>rd</a:t>
            </a:r>
            <a:r>
              <a:rPr lang="en-US" altLang="en-US" sz="1800" dirty="0">
                <a:latin typeface="Arial" charset="0"/>
                <a:cs typeface="Arial" charset="0"/>
              </a:rPr>
              <a:t> Ed., Addison Wesley, Ch.8, pp.315-337.</a:t>
            </a:r>
          </a:p>
          <a:p>
            <a:pPr marL="533400" indent="-533400"/>
            <a:endParaRPr lang="en-US" altLang="en-US" sz="1800" dirty="0">
              <a:latin typeface="Arial" charset="0"/>
              <a:cs typeface="Arial" charset="0"/>
            </a:endParaRPr>
          </a:p>
        </p:txBody>
      </p:sp>
    </p:spTree>
    <p:extLst>
      <p:ext uri="{BB962C8B-B14F-4D97-AF65-F5344CB8AC3E}">
        <p14:creationId xmlns:p14="http://schemas.microsoft.com/office/powerpoint/2010/main" val="42901856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a:t>
            </a:r>
            <a:r>
              <a:rPr lang="en-US" sz="1400">
                <a:latin typeface="Arial" charset="0"/>
                <a:cs typeface="Arial" charset="0"/>
              </a:rPr>
              <a:t>://en.wikipedia.org/wiki/Disjoint_set_(data_structure)</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Ch.22, pp.440-461.</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Ch.8, pp.315-337.</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4339" name="Rectangle 3"/>
          <p:cNvSpPr>
            <a:spLocks noGrp="1"/>
          </p:cNvSpPr>
          <p:nvPr>
            <p:ph type="body" idx="4294967295"/>
          </p:nvPr>
        </p:nvSpPr>
        <p:spPr/>
        <p:txBody>
          <a:bodyPr/>
          <a:lstStyle/>
          <a:p>
            <a:pPr>
              <a:buNone/>
            </a:pPr>
            <a:r>
              <a:rPr lang="en-US" altLang="en-US" dirty="0">
                <a:latin typeface="Arial" charset="0"/>
                <a:cs typeface="Arial" charset="0"/>
              </a:rPr>
              <a:t>	What </a:t>
            </a:r>
            <a:r>
              <a:rPr lang="en-US" altLang="en-US" b="1" dirty="0">
                <a:latin typeface="Courier New" pitchFamily="49" charset="0"/>
                <a:cs typeface="Arial" charset="0"/>
              </a:rPr>
              <a:t>find</a:t>
            </a:r>
            <a:r>
              <a:rPr lang="en-US" altLang="en-US" dirty="0">
                <a:latin typeface="Arial" charset="0"/>
                <a:cs typeface="Arial" charset="0"/>
              </a:rPr>
              <a:t> returns is irrelevant so long as:</a:t>
            </a: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not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Here we assume </a:t>
            </a:r>
            <a:r>
              <a:rPr lang="en-US" altLang="en-US" b="1" dirty="0">
                <a:latin typeface="Courier New" pitchFamily="49" charset="0"/>
                <a:cs typeface="Arial" charset="0"/>
              </a:rPr>
              <a:t>find</a:t>
            </a:r>
            <a:r>
              <a:rPr lang="en-US" altLang="en-US" dirty="0">
                <a:latin typeface="Arial" charset="0"/>
                <a:cs typeface="Arial" charset="0"/>
              </a:rPr>
              <a:t> returns an integer</a:t>
            </a:r>
          </a:p>
          <a:p>
            <a:pPr lvl="1"/>
            <a:endParaRPr lang="en-US" altLang="en-US" dirty="0">
              <a:latin typeface="Arial" charset="0"/>
              <a:cs typeface="Arial" charset="0"/>
            </a:endParaRPr>
          </a:p>
        </p:txBody>
      </p:sp>
    </p:spTree>
    <p:extLst>
      <p:ext uri="{BB962C8B-B14F-4D97-AF65-F5344CB8AC3E}">
        <p14:creationId xmlns:p14="http://schemas.microsoft.com/office/powerpoint/2010/main" val="37585686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16880</TotalTime>
  <Words>5240</Words>
  <Application>Microsoft Office PowerPoint</Application>
  <PresentationFormat>On-screen Show (4:3)</PresentationFormat>
  <Paragraphs>620</Paragraphs>
  <Slides>87</Slides>
  <Notes>8</Notes>
  <HiddenSlides>37</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7" baseType="lpstr">
      <vt:lpstr>宋体</vt:lpstr>
      <vt:lpstr>Arial</vt:lpstr>
      <vt:lpstr>Calibri</vt:lpstr>
      <vt:lpstr>Consolas</vt:lpstr>
      <vt:lpstr>Courier New</vt:lpstr>
      <vt:lpstr>Symbol</vt:lpstr>
      <vt:lpstr>Times</vt:lpstr>
      <vt:lpstr>Times New Roman</vt:lpstr>
      <vt:lpstr>Custom Design</vt:lpstr>
      <vt:lpstr>Equation</vt:lpstr>
      <vt:lpstr>CS101  Algorithms and Data Structures</vt:lpstr>
      <vt:lpstr>Outline</vt:lpstr>
      <vt:lpstr>Definitions</vt:lpstr>
      <vt:lpstr>Implicitly Defined Relations</vt:lpstr>
      <vt:lpstr>Explicitly Defined Disjoint Sets</vt:lpstr>
      <vt:lpstr>Explicitly Defined Disjoint Sets</vt:lpstr>
      <vt:lpstr>Disjoint Sets</vt:lpstr>
      <vt:lpstr>Operations on Disjoint Sets</vt:lpstr>
      <vt:lpstr>Implementation</vt:lpstr>
      <vt:lpstr>Implementation</vt:lpstr>
      <vt:lpstr>Implementation</vt:lpstr>
      <vt:lpstr>Implementation</vt:lpstr>
      <vt:lpstr>Implementation</vt:lpstr>
      <vt:lpstr>Example</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Optimization 1</vt:lpstr>
      <vt:lpstr>Worst-Case Scenario</vt:lpstr>
      <vt:lpstr>Worst-Case Scenario</vt:lpstr>
      <vt:lpstr>Worst-Case Scenario</vt:lpstr>
      <vt:lpstr>Worst-Case Scenario</vt:lpstr>
      <vt:lpstr>Worst-Case Scenario</vt:lpstr>
      <vt:lpstr>Worst-Case Scenario</vt:lpstr>
      <vt:lpstr>Worst-Case Scenario</vt:lpstr>
      <vt:lpstr>Worst-Case Scenario</vt:lpstr>
      <vt:lpstr>Worst-Case Scenario</vt:lpstr>
      <vt:lpstr>Best-Case Scenario</vt:lpstr>
      <vt:lpstr>Average-Case Scenario</vt:lpstr>
      <vt:lpstr>Average-Case Scenario</vt:lpstr>
      <vt:lpstr>Optimization 2: Path Compression</vt:lpstr>
      <vt:lpstr>Optimization 2: Path Compression</vt:lpstr>
      <vt:lpstr>Time complexity</vt:lpstr>
      <vt:lpstr>Time complexity</vt:lpstr>
      <vt:lpstr>Time complexity</vt:lpstr>
      <vt:lpstr>Lotto 6/49 problem</vt:lpstr>
      <vt:lpstr>Lotto 6/49 problem</vt:lpstr>
      <vt:lpstr>Lotto 6/49 problem</vt:lpstr>
      <vt:lpstr>Application:  Image Processing</vt:lpstr>
      <vt:lpstr>Application:  Image Processing</vt:lpstr>
      <vt:lpstr>Application:  Image Processing</vt:lpstr>
      <vt:lpstr>Application:  Image Processing</vt:lpstr>
      <vt:lpstr>Application:  Image Processing</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Zhice YANG</cp:lastModifiedBy>
  <cp:revision>1210</cp:revision>
  <dcterms:created xsi:type="dcterms:W3CDTF">2009-09-11T23:00:44Z</dcterms:created>
  <dcterms:modified xsi:type="dcterms:W3CDTF">2020-11-09T14:27:52Z</dcterms:modified>
</cp:coreProperties>
</file>