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13" r:id="rId40"/>
    <p:sldId id="373" r:id="rId41"/>
    <p:sldId id="511" r:id="rId42"/>
    <p:sldId id="432" r:id="rId43"/>
    <p:sldId id="429" r:id="rId44"/>
    <p:sldId id="430" r:id="rId45"/>
    <p:sldId id="431" r:id="rId46"/>
    <p:sldId id="438" r:id="rId47"/>
    <p:sldId id="442" r:id="rId48"/>
    <p:sldId id="443" r:id="rId49"/>
    <p:sldId id="444" r:id="rId50"/>
    <p:sldId id="445"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1" r:id="rId64"/>
    <p:sldId id="460" r:id="rId65"/>
    <p:sldId id="461" r:id="rId66"/>
    <p:sldId id="462" r:id="rId67"/>
    <p:sldId id="463" r:id="rId68"/>
    <p:sldId id="464" r:id="rId69"/>
    <p:sldId id="496" r:id="rId70"/>
    <p:sldId id="499" r:id="rId71"/>
    <p:sldId id="500" r:id="rId72"/>
    <p:sldId id="502" r:id="rId73"/>
    <p:sldId id="503" r:id="rId74"/>
    <p:sldId id="504" r:id="rId75"/>
    <p:sldId id="505" r:id="rId76"/>
    <p:sldId id="513" r:id="rId77"/>
    <p:sldId id="509" r:id="rId78"/>
    <p:sldId id="514" r:id="rId79"/>
    <p:sldId id="507" r:id="rId80"/>
    <p:sldId id="508" r:id="rId81"/>
    <p:sldId id="51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13"/>
            <p14:sldId id="373"/>
          </p14:sldIdLst>
        </p14:section>
        <p14:section name="Untitled Section" id="{6494D7D2-D52B-4874-A888-A46F5A4E308C}">
          <p14:sldIdLst>
            <p14:sldId id="511"/>
            <p14:sldId id="432"/>
            <p14:sldId id="429"/>
            <p14:sldId id="430"/>
            <p14:sldId id="431"/>
            <p14:sldId id="438"/>
            <p14:sldId id="442"/>
            <p14:sldId id="443"/>
            <p14:sldId id="444"/>
            <p14:sldId id="445"/>
            <p14:sldId id="478"/>
            <p14:sldId id="479"/>
            <p14:sldId id="480"/>
            <p14:sldId id="481"/>
            <p14:sldId id="482"/>
            <p14:sldId id="483"/>
            <p14:sldId id="484"/>
            <p14:sldId id="485"/>
            <p14:sldId id="486"/>
            <p14:sldId id="487"/>
            <p14:sldId id="488"/>
            <p14:sldId id="489"/>
            <p14:sldId id="491"/>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79373"/>
  </p:normalViewPr>
  <p:slideViewPr>
    <p:cSldViewPr>
      <p:cViewPr varScale="1">
        <p:scale>
          <a:sx n="55" d="100"/>
          <a:sy n="55" d="100"/>
        </p:scale>
        <p:origin x="1299" y="45"/>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2020-11-06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11/6/2020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顶点导出子图</a:t>
            </a:r>
            <a:endParaRPr lang="en-CA" altLang="en-US" dirty="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Pictorially, we will represent weights by numbers next to the edges</a:t>
            </a:r>
          </a:p>
          <a:p>
            <a:endParaRPr lang="en-CA" altLang="en-US" dirty="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39</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1.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4.wmf"/><Relationship Id="rId4" Type="http://schemas.openxmlformats.org/officeDocument/2006/relationships/oleObject" Target="../embeddings/oleObject3.bin"/><Relationship Id="rId9" Type="http://schemas.openxmlformats.org/officeDocument/2006/relationships/image" Target="../media/image2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B.4, B.5.1, 22.1</a:t>
            </a:r>
          </a:p>
        </p:txBody>
      </p:sp>
    </p:spTree>
    <p:extLst>
      <p:ext uri="{BB962C8B-B14F-4D97-AF65-F5344CB8AC3E}">
        <p14:creationId xmlns:p14="http://schemas.microsoft.com/office/powerpoint/2010/main" val="32010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of a graph contains a </a:t>
            </a:r>
            <a:r>
              <a:rPr lang="en-US" altLang="en-US" dirty="0">
                <a:solidFill>
                  <a:srgbClr val="FF0000"/>
                </a:solidFill>
                <a:latin typeface="Arial" charset="0"/>
                <a:cs typeface="Arial" charset="0"/>
              </a:rPr>
              <a:t>subset</a:t>
            </a:r>
            <a:r>
              <a:rPr lang="en-US" altLang="en-US" dirty="0">
                <a:latin typeface="Arial" charset="0"/>
                <a:cs typeface="Arial" charset="0"/>
              </a:rPr>
              <a:t> of the vertices and a subset of the edges that connect the </a:t>
            </a:r>
            <a:r>
              <a:rPr lang="en-US" altLang="en-US" dirty="0">
                <a:solidFill>
                  <a:srgbClr val="FF0000"/>
                </a:solidFill>
                <a:latin typeface="Arial" charset="0"/>
                <a:cs typeface="Arial" charset="0"/>
              </a:rPr>
              <a:t>subset</a:t>
            </a:r>
            <a:r>
              <a:rPr lang="en-US" altLang="en-US" dirty="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contains a 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29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vertex-induced</a:t>
            </a:r>
            <a:r>
              <a:rPr lang="en-US" altLang="en-US" dirty="0">
                <a:solidFill>
                  <a:srgbClr val="FF0000"/>
                </a:solidFill>
                <a:latin typeface="Arial" charset="0"/>
                <a:cs typeface="Arial" charset="0"/>
              </a:rPr>
              <a:t>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contains a subset of the vertices and all the edges in the original graph between those vertices</a:t>
            </a:r>
          </a:p>
          <a:p>
            <a:pPr>
              <a:buFont typeface="Arial" charset="0"/>
              <a:buNone/>
            </a:pPr>
            <a:endParaRPr lang="en-US" altLang="en-US" dirty="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a:t>
            </a:r>
            <a:r>
              <a:rPr lang="en-US" altLang="en-US" i="1" dirty="0">
                <a:latin typeface="Arial" charset="0"/>
                <a:cs typeface="Arial" charset="0"/>
              </a:rPr>
              <a:t>to</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t>
            </a:r>
            <a:r>
              <a:rPr lang="en-US" altLang="en-US" dirty="0">
                <a:solidFill>
                  <a:srgbClr val="FF0000"/>
                </a:solidFill>
                <a:latin typeface="Arial" charset="0"/>
                <a:cs typeface="Arial" charset="0"/>
              </a:rPr>
              <a:t>A </a:t>
            </a:r>
            <a:r>
              <a:rPr lang="en-US" altLang="en-US" i="1" dirty="0">
                <a:solidFill>
                  <a:srgbClr val="FF0000"/>
                </a:solidFill>
                <a:latin typeface="Arial" charset="0"/>
                <a:cs typeface="Arial" charset="0"/>
              </a:rPr>
              <a:t>trivial </a:t>
            </a:r>
            <a:r>
              <a:rPr lang="en-US" altLang="en-US" dirty="0">
                <a:solidFill>
                  <a:srgbClr val="FF0000"/>
                </a:solidFill>
                <a:latin typeface="Arial" charset="0"/>
                <a:cs typeface="Arial" charset="0"/>
              </a:rPr>
              <a:t>path of length 0</a:t>
            </a:r>
            <a:r>
              <a:rPr lang="en-US" altLang="en-US" dirty="0">
                <a:latin typeface="Arial" charset="0"/>
                <a:cs typeface="Arial" charset="0"/>
              </a:rPr>
              <a:t>:</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F)</a:t>
            </a:r>
          </a:p>
        </p:txBody>
      </p:sp>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a:r>
            <a:r>
              <a:rPr lang="en-US" altLang="en-US" dirty="0">
                <a:solidFill>
                  <a:srgbClr val="FF0000"/>
                </a:solidFill>
                <a:latin typeface="Arial" charset="0"/>
                <a:cs typeface="Arial" charset="0"/>
              </a:rPr>
              <a:t>at least two vertices </a:t>
            </a:r>
            <a:r>
              <a:rPr lang="en-US" altLang="en-US" dirty="0">
                <a:latin typeface="Arial" charset="0"/>
                <a:cs typeface="Arial" charset="0"/>
              </a:rPr>
              <a:t>with the first and last vertices equal</a:t>
            </a:r>
            <a:endParaRPr lang="en-US" altLang="en-US" i="1"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D, A)</a:t>
            </a:r>
          </a:p>
        </p:txBody>
      </p:sp>
    </p:spTree>
    <p:extLst>
      <p:ext uri="{BB962C8B-B14F-4D97-AF65-F5344CB8AC3E}">
        <p14:creationId xmlns:p14="http://schemas.microsoft.com/office/powerpoint/2010/main" val="11636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254418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6334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a:t>
            </a:r>
            <a:r>
              <a:rPr lang="en-US" altLang="en-US" i="1" dirty="0">
                <a:solidFill>
                  <a:srgbClr val="FF0000"/>
                </a:solidFill>
                <a:latin typeface="Arial" charset="0"/>
                <a:cs typeface="Arial" charset="0"/>
              </a:rPr>
              <a:t>length</a:t>
            </a:r>
            <a:r>
              <a:rPr lang="en-US" altLang="en-US" dirty="0">
                <a:solidFill>
                  <a:srgbClr val="FF0000"/>
                </a:solidFill>
                <a:latin typeface="Arial" charset="0"/>
                <a:cs typeface="Arial" charset="0"/>
              </a:rPr>
              <a:t> </a:t>
            </a:r>
            <a:r>
              <a:rPr lang="en-US" altLang="en-US" dirty="0">
                <a:latin typeface="Arial" charset="0"/>
                <a:cs typeface="Arial" charset="0"/>
              </a:rPr>
              <a:t>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Problem: find the shortest path between two vertices</a:t>
            </a: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a:t>	</a:t>
            </a:r>
            <a:r>
              <a:rPr lang="en-CA" dirty="0">
                <a:solidFill>
                  <a:srgbClr val="FF0000"/>
                </a:solidFill>
              </a:rPr>
              <a:t>A graph is a tree if it is connected and there is a unique path between any two vertices</a:t>
            </a:r>
          </a:p>
          <a:p>
            <a:pPr lvl="1"/>
            <a:r>
              <a:rPr lang="en-CA" dirty="0"/>
              <a:t>Example: 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Properties: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unconnected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t>
            </a:r>
            <a:r>
              <a:rPr lang="en-CA" dirty="0">
                <a:solidFill>
                  <a:srgbClr val="FF0000"/>
                </a:solidFill>
              </a:rPr>
              <a:t>Any tree can be converted into a rooted tree </a:t>
            </a:r>
            <a:r>
              <a:rPr lang="en-CA" dirty="0"/>
              <a:t>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8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a:t>	</a:t>
            </a:r>
            <a:r>
              <a:rPr lang="en-CA" dirty="0">
                <a:solidFill>
                  <a:srgbClr val="FF0000"/>
                </a:solidFill>
              </a:rPr>
              <a:t>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solidFill>
                  <a:srgbClr val="FF0000"/>
                </a:solidFill>
              </a:rPr>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899368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a:t>
            </a:r>
            <a:r>
              <a:rPr lang="en-US" altLang="en-US" dirty="0">
                <a:solidFill>
                  <a:srgbClr val="FF0000"/>
                </a:solidFill>
                <a:latin typeface="Arial" charset="0"/>
                <a:cs typeface="Arial" charset="0"/>
              </a:rPr>
              <a:t>edges</a:t>
            </a:r>
            <a:r>
              <a:rPr lang="en-US" altLang="en-US" dirty="0">
                <a:latin typeface="Arial" charset="0"/>
                <a:cs typeface="Arial" charset="0"/>
              </a:rPr>
              <a:t> on a graph are be </a:t>
            </a:r>
            <a:r>
              <a:rPr lang="en-US" altLang="en-US" dirty="0">
                <a:solidFill>
                  <a:srgbClr val="FF0000"/>
                </a:solidFill>
                <a:latin typeface="Arial" charset="0"/>
                <a:cs typeface="Arial" charset="0"/>
              </a:rPr>
              <a:t>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a:latin typeface="Arial" charset="0"/>
                <a:cs typeface="Arial" charset="0"/>
              </a:rPr>
              <a:t>	Given a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spid="_x0000_s305209" name="Equation" r:id="rId4" imgW="2781000" imgH="469800" progId="Equation.DSMT4">
                  <p:embed/>
                </p:oleObj>
              </mc:Choice>
              <mc:Fallback>
                <p:oleObj name="Equation" r:id="rId4" imgW="2781000" imgH="469800" progId="Equation.DSMT4">
                  <p:embed/>
                  <p:pic>
                    <p:nvPicPr>
                      <p:cNvPr id="0" name=""/>
                      <p:cNvPicPr>
                        <a:picLocks noChangeAspect="1" noChangeArrowheads="1"/>
                      </p:cNvPicPr>
                      <p:nvPr/>
                    </p:nvPicPr>
                    <p:blipFill>
                      <a:blip r:embed="rId5"/>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degree of a vertex in a directed graph:</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outward edges from the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inward edges to the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Definitions:</a:t>
            </a:r>
          </a:p>
          <a:p>
            <a:pPr lvl="1"/>
            <a:r>
              <a:rPr lang="en-US" altLang="en-US" dirty="0">
                <a:latin typeface="Arial" charset="0"/>
                <a:cs typeface="Arial" charset="0"/>
              </a:rPr>
              <a:t>Vertices with an in-degree of zero are described as </a:t>
            </a:r>
            <a:r>
              <a:rPr lang="en-US" altLang="en-US" i="1" dirty="0">
                <a:solidFill>
                  <a:srgbClr val="FF0000"/>
                </a:solidFill>
                <a:latin typeface="Arial" charset="0"/>
                <a:cs typeface="Arial" charset="0"/>
              </a:rPr>
              <a:t>sources</a:t>
            </a:r>
            <a:endParaRPr lang="en-US" altLang="en-US" dirty="0">
              <a:solidFill>
                <a:srgbClr val="FF0000"/>
              </a:solidFill>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solidFill>
                  <a:srgbClr val="FF0000"/>
                </a:solidFill>
                <a:latin typeface="Arial" charset="0"/>
                <a:cs typeface="Arial" charset="0"/>
              </a:rPr>
              <a:t>sinks</a:t>
            </a:r>
            <a:endParaRPr lang="en-US" altLang="en-US" dirty="0">
              <a:solidFill>
                <a:srgbClr val="FF0000"/>
              </a:solidFill>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a:t>
            </a:r>
            <a:r>
              <a:rPr lang="en-US" altLang="en-US" dirty="0">
                <a:solidFill>
                  <a:srgbClr val="FF0000"/>
                </a:solidFill>
                <a:latin typeface="Arial" charset="0"/>
                <a:cs typeface="Arial" charset="0"/>
              </a:rPr>
              <a:t>no cycle</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solidFill>
                  <a:srgbClr val="FF0000"/>
                </a:solidFill>
              </a:rPr>
              <a:t>Representation</a:t>
            </a:r>
          </a:p>
          <a:p>
            <a:pPr lvl="1"/>
            <a:r>
              <a:rPr lang="en-US" altLang="zh-CN" dirty="0">
                <a:solidFill>
                  <a:srgbClr val="FF0000"/>
                </a:solidFill>
              </a:rPr>
              <a:t>Adjacency matrix</a:t>
            </a:r>
          </a:p>
          <a:p>
            <a:pPr lvl="1"/>
            <a:r>
              <a:rPr lang="en-US" altLang="zh-CN" dirty="0">
                <a:solidFill>
                  <a:srgbClr val="FF0000"/>
                </a:solidFill>
              </a:rPr>
              <a:t>Adjacency list</a:t>
            </a:r>
            <a:endParaRPr lang="zh-CN" altLang="en-US" dirty="0">
              <a:solidFill>
                <a:srgbClr val="FF0000"/>
              </a:solidFill>
            </a:endParaRPr>
          </a:p>
        </p:txBody>
      </p:sp>
    </p:spTree>
    <p:extLst>
      <p:ext uri="{BB962C8B-B14F-4D97-AF65-F5344CB8AC3E}">
        <p14:creationId xmlns:p14="http://schemas.microsoft.com/office/powerpoint/2010/main" val="2792335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spTree>
    <p:extLst>
      <p:ext uri="{BB962C8B-B14F-4D97-AF65-F5344CB8AC3E}">
        <p14:creationId xmlns:p14="http://schemas.microsoft.com/office/powerpoint/2010/main" val="19437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spTree>
    <p:extLst>
      <p:ext uri="{BB962C8B-B14F-4D97-AF65-F5344CB8AC3E}">
        <p14:creationId xmlns:p14="http://schemas.microsoft.com/office/powerpoint/2010/main" val="3242173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extLst/>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53902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zh-CN" altLang="en-US" dirty="0"/>
          </a:p>
          <a:p>
            <a:pPr lvl="1"/>
            <a:endParaRPr lang="zh-CN" altLang="en-US"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extLst/>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spid="_x0000_s311313" name="Equation" r:id="rId4" imgW="914400" imgH="190080" progId="Equation.DSMT4">
                  <p:embed/>
                </p:oleObj>
              </mc:Choice>
              <mc:Fallback>
                <p:oleObj name="Equation" r:id="rId4" imgW="914400" imgH="190080" progId="Equation.DSMT4">
                  <p:embed/>
                  <p:pic>
                    <p:nvPicPr>
                      <p:cNvPr id="7" name="Object 6"/>
                      <p:cNvPicPr/>
                      <p:nvPr/>
                    </p:nvPicPr>
                    <p:blipFill>
                      <a:blip r:embed="rId5"/>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spid="_x0000_s311314" name="Equation" r:id="rId6" imgW="609480" imgH="419040" progId="Equation.DSMT4">
                  <p:embed/>
                </p:oleObj>
              </mc:Choice>
              <mc:Fallback>
                <p:oleObj name="Equation" r:id="rId6" imgW="609480" imgH="419040" progId="Equation.DSMT4">
                  <p:embed/>
                  <p:pic>
                    <p:nvPicPr>
                      <p:cNvPr id="8" name="Object 7"/>
                      <p:cNvPicPr/>
                      <p:nvPr/>
                    </p:nvPicPr>
                    <p:blipFill>
                      <a:blip r:embed="rId7"/>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spid="_x0000_s311315" name="Equation" r:id="rId8" imgW="609480" imgH="419040" progId="Equation.DSMT4">
                  <p:embed/>
                </p:oleObj>
              </mc:Choice>
              <mc:Fallback>
                <p:oleObj name="Equation" r:id="rId8" imgW="609480" imgH="419040" progId="Equation.DSMT4">
                  <p:embed/>
                  <p:pic>
                    <p:nvPicPr>
                      <p:cNvPr id="9" name="Object 8"/>
                      <p:cNvPicPr/>
                      <p:nvPr/>
                    </p:nvPicPr>
                    <p:blipFill>
                      <a:blip r:embed="rId9"/>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265049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372021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marL="400050" lvl="1" indent="0">
              <a:buNone/>
            </a:pPr>
            <a:endParaRPr lang="en-US" altLang="en-US" sz="2000" dirty="0">
              <a:solidFill>
                <a:prstClr val="black"/>
              </a:solidFill>
            </a:endParaRPr>
          </a:p>
          <a:p>
            <a:pPr marL="400050" lvl="1" indent="0">
              <a:buNone/>
            </a:pPr>
            <a:r>
              <a:rPr lang="en-US" altLang="en-US" sz="2000" dirty="0">
                <a:solidFill>
                  <a:prstClr val="black"/>
                </a:solidFill>
              </a:rPr>
              <a:t>edges</a:t>
            </a:r>
            <a:endParaRPr lang="en-US" altLang="en-US" dirty="0"/>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spid="_x0000_s307236" name="Equation" r:id="rId3" imgW="1460160" imgH="457200" progId="Equation.3">
                  <p:embed/>
                </p:oleObj>
              </mc:Choice>
              <mc:Fallback>
                <p:oleObj name="Equation" r:id="rId3" imgW="1460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971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35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 </a:t>
            </a:r>
            <a:r>
              <a:rPr lang="en-US" altLang="zh-CN" dirty="0">
                <a:latin typeface="Times New Roman" pitchFamily="18" charset="0"/>
                <a:cs typeface="Arial" charset="0"/>
              </a:rPr>
              <a:t>= 9</a:t>
            </a:r>
            <a:endParaRPr lang="en-US" altLang="en-US" dirty="0">
              <a:latin typeface="Times New Roman" pitchFamily="18" charset="0"/>
              <a:cs typeface="Arial" charset="0"/>
            </a:endParaRP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96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spTree>
    <p:extLst>
      <p:ext uri="{BB962C8B-B14F-4D97-AF65-F5344CB8AC3E}">
        <p14:creationId xmlns:p14="http://schemas.microsoft.com/office/powerpoint/2010/main" val="3742889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spTree>
    <p:extLst>
      <p:ext uri="{BB962C8B-B14F-4D97-AF65-F5344CB8AC3E}">
        <p14:creationId xmlns:p14="http://schemas.microsoft.com/office/powerpoint/2010/main" val="1843735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spTree>
    <p:extLst>
      <p:ext uri="{BB962C8B-B14F-4D97-AF65-F5344CB8AC3E}">
        <p14:creationId xmlns:p14="http://schemas.microsoft.com/office/powerpoint/2010/main" val="143010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spTree>
    <p:extLst>
      <p:ext uri="{BB962C8B-B14F-4D97-AF65-F5344CB8AC3E}">
        <p14:creationId xmlns:p14="http://schemas.microsoft.com/office/powerpoint/2010/main" val="789713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64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4641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7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7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0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spTree>
    <p:extLst>
      <p:ext uri="{BB962C8B-B14F-4D97-AF65-F5344CB8AC3E}">
        <p14:creationId xmlns:p14="http://schemas.microsoft.com/office/powerpoint/2010/main" val="65136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spTree>
    <p:extLst>
      <p:ext uri="{BB962C8B-B14F-4D97-AF65-F5344CB8AC3E}">
        <p14:creationId xmlns:p14="http://schemas.microsoft.com/office/powerpoint/2010/main" val="3006105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877328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a:t>The last is the most logical, in that it makes sense that two vertices which are not connected have an infinite distance between them</a:t>
            </a:r>
          </a:p>
          <a:p>
            <a:pPr marL="400050" lvl="1" indent="0">
              <a:buNone/>
            </a:pPr>
            <a:endParaRPr lang="en-US" altLang="en-US" sz="2000" dirty="0"/>
          </a:p>
          <a:p>
            <a:pPr marL="400050" lvl="1" indent="0">
              <a:buNone/>
            </a:pPr>
            <a:r>
              <a:rPr lang="en-US" altLang="en-US" sz="2000" dirty="0"/>
              <a:t>The 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spTree>
    <p:extLst>
      <p:ext uri="{BB962C8B-B14F-4D97-AF65-F5344CB8AC3E}">
        <p14:creationId xmlns:p14="http://schemas.microsoft.com/office/powerpoint/2010/main" val="316707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90164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1834692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903547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2363522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 2D array is </a:t>
                </a:r>
                <a:r>
                  <a:rPr lang="en-US" altLang="en-US" b="1" dirty="0">
                    <a:latin typeface="Symbol" pitchFamily="18" charset="2"/>
                  </a:rPr>
                  <a:t>Q</a:t>
                </a:r>
                <a:r>
                  <a:rPr lang="en-US" altLang="en-US" dirty="0">
                    <a:latin typeface="Times New Roman" pitchFamily="18" charset="0"/>
                  </a:rPr>
                  <a:t>(</a:t>
                </a:r>
                <a:r>
                  <a:rPr lang="en-US" altLang="en-US" i="1" dirty="0">
                    <a:latin typeface="Times New Roman" pitchFamily="18" charset="0"/>
                  </a:rPr>
                  <a:t>n</a:t>
                </a:r>
                <a:r>
                  <a:rPr lang="en-US" altLang="en-US" baseline="30000" dirty="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a:t>Consider a friendship graph: nodes represent persons and edges represent friendship</a:t>
                </a:r>
              </a:p>
              <a:p>
                <a:pPr lvl="1"/>
                <a:r>
                  <a:rPr lang="en-US" altLang="en-US" dirty="0"/>
                  <a:t>The world population is 7.4 billion =&gt; the size of the matrix is (7.4</a:t>
                </a:r>
                <a:r>
                  <a:rPr lang="en-US" altLang="en-US" dirty="0">
                    <a:sym typeface="Symbol" panose="05050102010706020507" pitchFamily="18" charset="2"/>
                  </a:rPr>
                  <a:t>10</a:t>
                </a:r>
                <a:r>
                  <a:rPr lang="en-US" altLang="en-US" baseline="30000" dirty="0"/>
                  <a:t>9</a:t>
                </a:r>
                <a:r>
                  <a:rPr lang="en-US" altLang="en-US" dirty="0"/>
                  <a:t>)</a:t>
                </a:r>
                <a:r>
                  <a:rPr lang="en-US" altLang="en-US" baseline="30000" dirty="0"/>
                  <a:t>2</a:t>
                </a:r>
                <a:r>
                  <a:rPr lang="en-US" altLang="en-US" dirty="0"/>
                  <a:t> </a:t>
                </a:r>
                <a:r>
                  <a:rPr lang="en-US" altLang="en-US" dirty="0">
                    <a:sym typeface="Symbol" panose="05050102010706020507" pitchFamily="18" charset="2"/>
                  </a:rPr>
                  <a:t> 5510</a:t>
                </a:r>
                <a:r>
                  <a:rPr lang="en-US" altLang="en-US" baseline="30000" dirty="0"/>
                  <a:t>18</a:t>
                </a:r>
              </a:p>
              <a:p>
                <a:pPr lvl="1"/>
                <a:r>
                  <a:rPr lang="en-US" altLang="en-US" dirty="0"/>
                  <a:t>However, each person on average has, say, 100 friends. Hence only </a:t>
                </a:r>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a:t> of the matrix elements are true. The other elements are the default value: false.</a:t>
                </a:r>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90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assume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1152316096"/>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spid="_x0000_s298051" name="Equation" r:id="rId4" imgW="1904760" imgH="469800" progId="Equation.DSMT4">
                  <p:embed/>
                </p:oleObj>
              </mc:Choice>
              <mc:Fallback>
                <p:oleObj name="Equation" r:id="rId4" imgW="1904760" imgH="469800" progId="Equation.DSMT4">
                  <p:embed/>
                  <p:pic>
                    <p:nvPicPr>
                      <p:cNvPr id="0" name=""/>
                      <p:cNvPicPr>
                        <a:picLocks noChangeAspect="1" noChangeArrowheads="1"/>
                      </p:cNvPicPr>
                      <p:nvPr/>
                    </p:nvPicPr>
                    <p:blipFill>
                      <a:blip r:embed="rId5"/>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3866613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Adjacency list</a:t>
            </a:r>
          </a:p>
        </p:txBody>
      </p:sp>
      <p:sp>
        <p:nvSpPr>
          <p:cNvPr id="504835" name="Rectangle 3"/>
          <p:cNvSpPr>
            <a:spLocks noGrp="1" noChangeArrowheads="1"/>
          </p:cNvSpPr>
          <p:nvPr>
            <p:ph type="body" idx="1"/>
          </p:nvPr>
        </p:nvSpPr>
        <p:spPr/>
        <p:txBody>
          <a:bodyPr/>
          <a:lstStyle/>
          <a:p>
            <a:r>
              <a:rPr lang="en-US" altLang="en-US" dirty="0"/>
              <a:t>For an undirected graph, use an array of linked lists to store edges</a:t>
            </a:r>
          </a:p>
          <a:p>
            <a:pPr lvl="1"/>
            <a:r>
              <a:rPr lang="en-US" altLang="en-US" dirty="0"/>
              <a:t>Each vertex has a linked list that stores all the edges connected to the vertex</a:t>
            </a:r>
          </a:p>
          <a:p>
            <a:pPr lvl="1"/>
            <a:r>
              <a:rPr lang="en-US" altLang="en-US" dirty="0"/>
              <a:t>Each node in a linked list must store two items of information: the connecting vertex and the weight</a:t>
            </a:r>
          </a:p>
        </p:txBody>
      </p:sp>
    </p:spTree>
    <p:extLst>
      <p:ext uri="{BB962C8B-B14F-4D97-AF65-F5344CB8AC3E}">
        <p14:creationId xmlns:p14="http://schemas.microsoft.com/office/powerpoint/2010/main" val="2538951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a:t>We may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4094539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22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a:t>To reduce redundancy, we would only insert the pair into the linked list corresponding to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4021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4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  </a:t>
            </a:r>
            <a:r>
              <a:rPr lang="en-US" sz="1600" dirty="0">
                <a:latin typeface="Times New Roman" panose="02020603050405020304" pitchFamily="18" charset="0"/>
                <a:cs typeface="Times New Roman" panose="02020603050405020304" pitchFamily="18" charset="0"/>
              </a:rPr>
              <a:t>    </a:t>
            </a: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a,2 </a:t>
            </a:r>
            <a:r>
              <a:rPr lang="en-US" sz="1600" dirty="0">
                <a:latin typeface="Times New Roman" panose="02020603050405020304" pitchFamily="18" charset="0"/>
                <a:cs typeface="Times New Roman" panose="02020603050405020304" pitchFamily="18" charset="0"/>
              </a:rPr>
              <a:t>     </a:t>
            </a: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a:t>
            </a:r>
            <a:r>
              <a:rPr lang="en-US" sz="1600" dirty="0">
                <a:latin typeface="Times New Roman" panose="02020603050405020304" pitchFamily="18" charset="0"/>
                <a:cs typeface="Times New Roman" panose="02020603050405020304" pitchFamily="18" charset="0"/>
              </a:rPr>
              <a:t>      </a:t>
            </a: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         </a:t>
            </a: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a,1</a:t>
            </a:r>
            <a:r>
              <a:rPr lang="en-US" sz="1600" dirty="0">
                <a:latin typeface="Times New Roman" panose="02020603050405020304" pitchFamily="18" charset="0"/>
                <a:cs typeface="Times New Roman" panose="02020603050405020304" pitchFamily="18" charset="0"/>
              </a:rPr>
              <a:t>      </a:t>
            </a: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c,5</a:t>
            </a:r>
            <a:r>
              <a:rPr lang="en-US" sz="1600" dirty="0">
                <a:latin typeface="Times New Roman" panose="02020603050405020304" pitchFamily="18" charset="0"/>
                <a:cs typeface="Times New Roman" panose="02020603050405020304" pitchFamily="18" charset="0"/>
              </a:rPr>
              <a:t>         </a:t>
            </a: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Tree>
    <p:extLst>
      <p:ext uri="{BB962C8B-B14F-4D97-AF65-F5344CB8AC3E}">
        <p14:creationId xmlns:p14="http://schemas.microsoft.com/office/powerpoint/2010/main" val="788598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a:t>To store a </a:t>
            </a:r>
            <a:r>
              <a:rPr lang="en-US" altLang="zh-CN" dirty="0">
                <a:solidFill>
                  <a:srgbClr val="FF0000"/>
                </a:solidFill>
              </a:rPr>
              <a:t>directed graph</a:t>
            </a:r>
          </a:p>
          <a:p>
            <a:pPr lvl="1"/>
            <a:r>
              <a:rPr lang="en-US" altLang="en-US" dirty="0"/>
              <a:t>Each vertex has a linked list that stores all the edges originated from the vertex</a:t>
            </a:r>
          </a:p>
          <a:p>
            <a:pPr lvl="1"/>
            <a:r>
              <a:rPr lang="en-US" altLang="en-US" dirty="0"/>
              <a:t>Each node in a linked list stores two items of information: the vertex that the edge connects to, the weight</a:t>
            </a:r>
          </a:p>
          <a:p>
            <a:pPr lvl="1"/>
            <a:endParaRPr lang="zh-CN" altLang="en-US" dirty="0"/>
          </a:p>
        </p:txBody>
      </p:sp>
    </p:spTree>
    <p:extLst>
      <p:ext uri="{BB962C8B-B14F-4D97-AF65-F5344CB8AC3E}">
        <p14:creationId xmlns:p14="http://schemas.microsoft.com/office/powerpoint/2010/main" val="4229790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 </a:t>
            </a:r>
            <a:r>
              <a:rPr lang="en-US" sz="1600" dirty="0">
                <a:latin typeface="Times New Roman" panose="02020603050405020304" pitchFamily="18" charset="0"/>
                <a:cs typeface="Times New Roman" panose="02020603050405020304" pitchFamily="18" charset="0"/>
              </a:rPr>
              <a:t>     </a:t>
            </a: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6632384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191945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3709940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p>
        </p:txBody>
      </p:sp>
    </p:spTree>
    <p:extLst>
      <p:ext uri="{BB962C8B-B14F-4D97-AF65-F5344CB8AC3E}">
        <p14:creationId xmlns:p14="http://schemas.microsoft.com/office/powerpoint/2010/main" val="27412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23360</TotalTime>
  <Words>4283</Words>
  <Application>Microsoft Office PowerPoint</Application>
  <PresentationFormat>On-screen Show (4:3)</PresentationFormat>
  <Paragraphs>657</Paragraphs>
  <Slides>81</Slides>
  <Notes>36</Notes>
  <HiddenSlides>27</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2" baseType="lpstr">
      <vt:lpstr>宋体</vt:lpstr>
      <vt:lpstr>Arial</vt:lpstr>
      <vt:lpstr>Calibri</vt:lpstr>
      <vt:lpstr>Cambria Math</vt:lpstr>
      <vt:lpstr>Consolas</vt:lpstr>
      <vt:lpstr>Courier New</vt:lpstr>
      <vt:lpstr>Symbol</vt:lpstr>
      <vt:lpstr>Tahoma</vt:lpstr>
      <vt:lpstr>Times New Roman</vt:lpstr>
      <vt:lpstr>Custom Design</vt:lpstr>
      <vt:lpstr>Equation</vt:lpstr>
      <vt:lpstr>CS101  Algorithms and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Summary</vt:lpstr>
      <vt:lpstr>References</vt:lpstr>
      <vt:lpstr>Outline</vt:lpstr>
      <vt:lpstr>The Graph ADT</vt:lpstr>
      <vt:lpstr>Binary-relation list</vt:lpstr>
      <vt:lpstr>Adjacency matrix</vt:lpstr>
      <vt:lpstr>Adjacency list</vt:lpstr>
      <vt:lpstr>Outline</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Zhice YANG</cp:lastModifiedBy>
  <cp:revision>1365</cp:revision>
  <dcterms:created xsi:type="dcterms:W3CDTF">2009-09-11T23:00:44Z</dcterms:created>
  <dcterms:modified xsi:type="dcterms:W3CDTF">2020-11-06T10:23:43Z</dcterms:modified>
</cp:coreProperties>
</file>