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4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6" r:id="rId2"/>
    <p:sldMasterId id="2147483659" r:id="rId3"/>
    <p:sldMasterId id="2147483662" r:id="rId4"/>
    <p:sldMasterId id="2147483665" r:id="rId5"/>
  </p:sldMasterIdLst>
  <p:notesMasterIdLst>
    <p:notesMasterId r:id="rId81"/>
  </p:notesMasterIdLst>
  <p:sldIdLst>
    <p:sldId id="508" r:id="rId6"/>
    <p:sldId id="509" r:id="rId7"/>
    <p:sldId id="464" r:id="rId8"/>
    <p:sldId id="465" r:id="rId9"/>
    <p:sldId id="466" r:id="rId10"/>
    <p:sldId id="467" r:id="rId11"/>
    <p:sldId id="468" r:id="rId12"/>
    <p:sldId id="469" r:id="rId13"/>
    <p:sldId id="471" r:id="rId14"/>
    <p:sldId id="472" r:id="rId15"/>
    <p:sldId id="473" r:id="rId16"/>
    <p:sldId id="474" r:id="rId17"/>
    <p:sldId id="475" r:id="rId18"/>
    <p:sldId id="477" r:id="rId19"/>
    <p:sldId id="534" r:id="rId20"/>
    <p:sldId id="265" r:id="rId21"/>
    <p:sldId id="267" r:id="rId22"/>
    <p:sldId id="268" r:id="rId23"/>
    <p:sldId id="269" r:id="rId24"/>
    <p:sldId id="524" r:id="rId25"/>
    <p:sldId id="525" r:id="rId26"/>
    <p:sldId id="526" r:id="rId27"/>
    <p:sldId id="527" r:id="rId28"/>
    <p:sldId id="528" r:id="rId29"/>
    <p:sldId id="529" r:id="rId30"/>
    <p:sldId id="530" r:id="rId31"/>
    <p:sldId id="531" r:id="rId32"/>
    <p:sldId id="532" r:id="rId33"/>
    <p:sldId id="533" r:id="rId34"/>
    <p:sldId id="270" r:id="rId35"/>
    <p:sldId id="538" r:id="rId36"/>
    <p:sldId id="535" r:id="rId37"/>
    <p:sldId id="274" r:id="rId38"/>
    <p:sldId id="275" r:id="rId39"/>
    <p:sldId id="277" r:id="rId40"/>
    <p:sldId id="278" r:id="rId41"/>
    <p:sldId id="279" r:id="rId42"/>
    <p:sldId id="540" r:id="rId43"/>
    <p:sldId id="541" r:id="rId44"/>
    <p:sldId id="542" r:id="rId45"/>
    <p:sldId id="543" r:id="rId46"/>
    <p:sldId id="544" r:id="rId47"/>
    <p:sldId id="545" r:id="rId48"/>
    <p:sldId id="546" r:id="rId49"/>
    <p:sldId id="547" r:id="rId50"/>
    <p:sldId id="548" r:id="rId51"/>
    <p:sldId id="549" r:id="rId52"/>
    <p:sldId id="280" r:id="rId53"/>
    <p:sldId id="281" r:id="rId54"/>
    <p:sldId id="551" r:id="rId55"/>
    <p:sldId id="282" r:id="rId56"/>
    <p:sldId id="537" r:id="rId57"/>
    <p:sldId id="284" r:id="rId58"/>
    <p:sldId id="286" r:id="rId59"/>
    <p:sldId id="287" r:id="rId60"/>
    <p:sldId id="288" r:id="rId61"/>
    <p:sldId id="289" r:id="rId62"/>
    <p:sldId id="290" r:id="rId63"/>
    <p:sldId id="291" r:id="rId64"/>
    <p:sldId id="292" r:id="rId65"/>
    <p:sldId id="293" r:id="rId66"/>
    <p:sldId id="294" r:id="rId67"/>
    <p:sldId id="536" r:id="rId68"/>
    <p:sldId id="299" r:id="rId69"/>
    <p:sldId id="301" r:id="rId70"/>
    <p:sldId id="303" r:id="rId71"/>
    <p:sldId id="304" r:id="rId72"/>
    <p:sldId id="305" r:id="rId73"/>
    <p:sldId id="306" r:id="rId74"/>
    <p:sldId id="307" r:id="rId75"/>
    <p:sldId id="308" r:id="rId76"/>
    <p:sldId id="309" r:id="rId77"/>
    <p:sldId id="310" r:id="rId78"/>
    <p:sldId id="311" r:id="rId79"/>
    <p:sldId id="312" r:id="rId80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449492" rtl="0" fontAlgn="auto" latinLnBrk="0" hangingPunct="0">
      <a:lnSpc>
        <a:spcPct val="130000"/>
      </a:lnSpc>
      <a:spcBef>
        <a:spcPts val="0"/>
      </a:spcBef>
      <a:spcAft>
        <a:spcPts val="0"/>
      </a:spcAft>
      <a:buClr>
        <a:srgbClr val="000000"/>
      </a:buClr>
      <a:buSzTx/>
      <a:buFont typeface="Lucida Sans"/>
      <a:buNone/>
      <a:tabLst>
        <a:tab pos="1066800" algn="l"/>
      </a:tabLst>
      <a:defRPr kumimoji="0" sz="1600" b="0" i="0" u="none" strike="noStrike" cap="none" spc="0" normalizeH="0" baseline="0">
        <a:ln>
          <a:noFill/>
        </a:ln>
        <a:solidFill>
          <a:srgbClr val="8D3124"/>
        </a:solidFill>
        <a:effectLst/>
        <a:uFillTx/>
        <a:latin typeface="+mn-lt"/>
        <a:ea typeface="+mn-ea"/>
        <a:cs typeface="+mn-cs"/>
        <a:sym typeface="Lucida Sans"/>
      </a:defRPr>
    </a:lvl1pPr>
    <a:lvl2pPr marL="0" marR="0" indent="342900" algn="ctr" defTabSz="1449492" rtl="0" fontAlgn="auto" latinLnBrk="0" hangingPunct="0">
      <a:lnSpc>
        <a:spcPct val="130000"/>
      </a:lnSpc>
      <a:spcBef>
        <a:spcPts val="0"/>
      </a:spcBef>
      <a:spcAft>
        <a:spcPts val="0"/>
      </a:spcAft>
      <a:buClr>
        <a:srgbClr val="000000"/>
      </a:buClr>
      <a:buSzTx/>
      <a:buFont typeface="Lucida Sans"/>
      <a:buNone/>
      <a:tabLst>
        <a:tab pos="1066800" algn="l"/>
      </a:tabLst>
      <a:defRPr kumimoji="0" sz="1600" b="0" i="0" u="none" strike="noStrike" cap="none" spc="0" normalizeH="0" baseline="0">
        <a:ln>
          <a:noFill/>
        </a:ln>
        <a:solidFill>
          <a:srgbClr val="8D3124"/>
        </a:solidFill>
        <a:effectLst/>
        <a:uFillTx/>
        <a:latin typeface="+mn-lt"/>
        <a:ea typeface="+mn-ea"/>
        <a:cs typeface="+mn-cs"/>
        <a:sym typeface="Lucida Sans"/>
      </a:defRPr>
    </a:lvl2pPr>
    <a:lvl3pPr marL="0" marR="0" indent="685800" algn="ctr" defTabSz="1449492" rtl="0" fontAlgn="auto" latinLnBrk="0" hangingPunct="0">
      <a:lnSpc>
        <a:spcPct val="130000"/>
      </a:lnSpc>
      <a:spcBef>
        <a:spcPts val="0"/>
      </a:spcBef>
      <a:spcAft>
        <a:spcPts val="0"/>
      </a:spcAft>
      <a:buClr>
        <a:srgbClr val="000000"/>
      </a:buClr>
      <a:buSzTx/>
      <a:buFont typeface="Lucida Sans"/>
      <a:buNone/>
      <a:tabLst>
        <a:tab pos="1066800" algn="l"/>
      </a:tabLst>
      <a:defRPr kumimoji="0" sz="1600" b="0" i="0" u="none" strike="noStrike" cap="none" spc="0" normalizeH="0" baseline="0">
        <a:ln>
          <a:noFill/>
        </a:ln>
        <a:solidFill>
          <a:srgbClr val="8D3124"/>
        </a:solidFill>
        <a:effectLst/>
        <a:uFillTx/>
        <a:latin typeface="+mn-lt"/>
        <a:ea typeface="+mn-ea"/>
        <a:cs typeface="+mn-cs"/>
        <a:sym typeface="Lucida Sans"/>
      </a:defRPr>
    </a:lvl3pPr>
    <a:lvl4pPr marL="0" marR="0" indent="1028700" algn="ctr" defTabSz="1449492" rtl="0" fontAlgn="auto" latinLnBrk="0" hangingPunct="0">
      <a:lnSpc>
        <a:spcPct val="130000"/>
      </a:lnSpc>
      <a:spcBef>
        <a:spcPts val="0"/>
      </a:spcBef>
      <a:spcAft>
        <a:spcPts val="0"/>
      </a:spcAft>
      <a:buClr>
        <a:srgbClr val="000000"/>
      </a:buClr>
      <a:buSzTx/>
      <a:buFont typeface="Lucida Sans"/>
      <a:buNone/>
      <a:tabLst>
        <a:tab pos="1066800" algn="l"/>
      </a:tabLst>
      <a:defRPr kumimoji="0" sz="1600" b="0" i="0" u="none" strike="noStrike" cap="none" spc="0" normalizeH="0" baseline="0">
        <a:ln>
          <a:noFill/>
        </a:ln>
        <a:solidFill>
          <a:srgbClr val="8D3124"/>
        </a:solidFill>
        <a:effectLst/>
        <a:uFillTx/>
        <a:latin typeface="+mn-lt"/>
        <a:ea typeface="+mn-ea"/>
        <a:cs typeface="+mn-cs"/>
        <a:sym typeface="Lucida Sans"/>
      </a:defRPr>
    </a:lvl4pPr>
    <a:lvl5pPr marL="0" marR="0" indent="1371600" algn="ctr" defTabSz="1449492" rtl="0" fontAlgn="auto" latinLnBrk="0" hangingPunct="0">
      <a:lnSpc>
        <a:spcPct val="130000"/>
      </a:lnSpc>
      <a:spcBef>
        <a:spcPts val="0"/>
      </a:spcBef>
      <a:spcAft>
        <a:spcPts val="0"/>
      </a:spcAft>
      <a:buClr>
        <a:srgbClr val="000000"/>
      </a:buClr>
      <a:buSzTx/>
      <a:buFont typeface="Lucida Sans"/>
      <a:buNone/>
      <a:tabLst>
        <a:tab pos="1066800" algn="l"/>
      </a:tabLst>
      <a:defRPr kumimoji="0" sz="1600" b="0" i="0" u="none" strike="noStrike" cap="none" spc="0" normalizeH="0" baseline="0">
        <a:ln>
          <a:noFill/>
        </a:ln>
        <a:solidFill>
          <a:srgbClr val="8D3124"/>
        </a:solidFill>
        <a:effectLst/>
        <a:uFillTx/>
        <a:latin typeface="+mn-lt"/>
        <a:ea typeface="+mn-ea"/>
        <a:cs typeface="+mn-cs"/>
        <a:sym typeface="Lucida Sans"/>
      </a:defRPr>
    </a:lvl5pPr>
    <a:lvl6pPr marL="0" marR="0" indent="1714500" algn="ctr" defTabSz="1449492" rtl="0" fontAlgn="auto" latinLnBrk="0" hangingPunct="0">
      <a:lnSpc>
        <a:spcPct val="130000"/>
      </a:lnSpc>
      <a:spcBef>
        <a:spcPts val="0"/>
      </a:spcBef>
      <a:spcAft>
        <a:spcPts val="0"/>
      </a:spcAft>
      <a:buClr>
        <a:srgbClr val="000000"/>
      </a:buClr>
      <a:buSzTx/>
      <a:buFont typeface="Lucida Sans"/>
      <a:buNone/>
      <a:tabLst>
        <a:tab pos="1066800" algn="l"/>
      </a:tabLst>
      <a:defRPr kumimoji="0" sz="1600" b="0" i="0" u="none" strike="noStrike" cap="none" spc="0" normalizeH="0" baseline="0">
        <a:ln>
          <a:noFill/>
        </a:ln>
        <a:solidFill>
          <a:srgbClr val="8D3124"/>
        </a:solidFill>
        <a:effectLst/>
        <a:uFillTx/>
        <a:latin typeface="+mn-lt"/>
        <a:ea typeface="+mn-ea"/>
        <a:cs typeface="+mn-cs"/>
        <a:sym typeface="Lucida Sans"/>
      </a:defRPr>
    </a:lvl6pPr>
    <a:lvl7pPr marL="0" marR="0" indent="2057400" algn="ctr" defTabSz="1449492" rtl="0" fontAlgn="auto" latinLnBrk="0" hangingPunct="0">
      <a:lnSpc>
        <a:spcPct val="130000"/>
      </a:lnSpc>
      <a:spcBef>
        <a:spcPts val="0"/>
      </a:spcBef>
      <a:spcAft>
        <a:spcPts val="0"/>
      </a:spcAft>
      <a:buClr>
        <a:srgbClr val="000000"/>
      </a:buClr>
      <a:buSzTx/>
      <a:buFont typeface="Lucida Sans"/>
      <a:buNone/>
      <a:tabLst>
        <a:tab pos="1066800" algn="l"/>
      </a:tabLst>
      <a:defRPr kumimoji="0" sz="1600" b="0" i="0" u="none" strike="noStrike" cap="none" spc="0" normalizeH="0" baseline="0">
        <a:ln>
          <a:noFill/>
        </a:ln>
        <a:solidFill>
          <a:srgbClr val="8D3124"/>
        </a:solidFill>
        <a:effectLst/>
        <a:uFillTx/>
        <a:latin typeface="+mn-lt"/>
        <a:ea typeface="+mn-ea"/>
        <a:cs typeface="+mn-cs"/>
        <a:sym typeface="Lucida Sans"/>
      </a:defRPr>
    </a:lvl7pPr>
    <a:lvl8pPr marL="0" marR="0" indent="2400300" algn="ctr" defTabSz="1449492" rtl="0" fontAlgn="auto" latinLnBrk="0" hangingPunct="0">
      <a:lnSpc>
        <a:spcPct val="130000"/>
      </a:lnSpc>
      <a:spcBef>
        <a:spcPts val="0"/>
      </a:spcBef>
      <a:spcAft>
        <a:spcPts val="0"/>
      </a:spcAft>
      <a:buClr>
        <a:srgbClr val="000000"/>
      </a:buClr>
      <a:buSzTx/>
      <a:buFont typeface="Lucida Sans"/>
      <a:buNone/>
      <a:tabLst>
        <a:tab pos="1066800" algn="l"/>
      </a:tabLst>
      <a:defRPr kumimoji="0" sz="1600" b="0" i="0" u="none" strike="noStrike" cap="none" spc="0" normalizeH="0" baseline="0">
        <a:ln>
          <a:noFill/>
        </a:ln>
        <a:solidFill>
          <a:srgbClr val="8D3124"/>
        </a:solidFill>
        <a:effectLst/>
        <a:uFillTx/>
        <a:latin typeface="+mn-lt"/>
        <a:ea typeface="+mn-ea"/>
        <a:cs typeface="+mn-cs"/>
        <a:sym typeface="Lucida Sans"/>
      </a:defRPr>
    </a:lvl8pPr>
    <a:lvl9pPr marL="0" marR="0" indent="2743200" algn="ctr" defTabSz="1449492" rtl="0" fontAlgn="auto" latinLnBrk="0" hangingPunct="0">
      <a:lnSpc>
        <a:spcPct val="130000"/>
      </a:lnSpc>
      <a:spcBef>
        <a:spcPts val="0"/>
      </a:spcBef>
      <a:spcAft>
        <a:spcPts val="0"/>
      </a:spcAft>
      <a:buClr>
        <a:srgbClr val="000000"/>
      </a:buClr>
      <a:buSzTx/>
      <a:buFont typeface="Lucida Sans"/>
      <a:buNone/>
      <a:tabLst>
        <a:tab pos="1066800" algn="l"/>
      </a:tabLst>
      <a:defRPr kumimoji="0" sz="1600" b="0" i="0" u="none" strike="noStrike" cap="none" spc="0" normalizeH="0" baseline="0">
        <a:ln>
          <a:noFill/>
        </a:ln>
        <a:solidFill>
          <a:srgbClr val="8D3124"/>
        </a:solidFill>
        <a:effectLst/>
        <a:uFillTx/>
        <a:latin typeface="+mn-lt"/>
        <a:ea typeface="+mn-ea"/>
        <a:cs typeface="+mn-cs"/>
        <a:sym typeface="Lucida San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E7EAEB"/>
              </a:solidFill>
              <a:prstDash val="solid"/>
              <a:miter lim="400000"/>
            </a:ln>
          </a:left>
          <a:right>
            <a:ln w="12700" cap="flat">
              <a:solidFill>
                <a:srgbClr val="E7EAEB"/>
              </a:solidFill>
              <a:prstDash val="solid"/>
              <a:miter lim="400000"/>
            </a:ln>
          </a:right>
          <a:top>
            <a:ln w="12700" cap="flat">
              <a:solidFill>
                <a:srgbClr val="E7EAEB"/>
              </a:solidFill>
              <a:prstDash val="solid"/>
              <a:miter lim="400000"/>
            </a:ln>
          </a:top>
          <a:bottom>
            <a:ln w="12700" cap="flat">
              <a:solidFill>
                <a:srgbClr val="E7EAEB"/>
              </a:solidFill>
              <a:prstDash val="solid"/>
              <a:miter lim="400000"/>
            </a:ln>
          </a:bottom>
          <a:insideH>
            <a:ln w="12700" cap="flat">
              <a:solidFill>
                <a:srgbClr val="E7EAEB"/>
              </a:solidFill>
              <a:prstDash val="solid"/>
              <a:miter lim="400000"/>
            </a:ln>
          </a:insideH>
          <a:insideV>
            <a:ln w="12700" cap="flat">
              <a:solidFill>
                <a:srgbClr val="E7EAEB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FF1F3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8575" cap="flat">
              <a:noFill/>
              <a:miter lim="400000"/>
            </a:ln>
          </a:left>
          <a:right>
            <a:ln w="12700" cap="flat">
              <a:solidFill>
                <a:srgbClr val="E7EAEB"/>
              </a:solidFill>
              <a:prstDash val="solid"/>
              <a:miter lim="400000"/>
            </a:ln>
          </a:right>
          <a:top>
            <a:ln w="12700" cap="flat">
              <a:solidFill>
                <a:srgbClr val="E7EAEB"/>
              </a:solidFill>
              <a:prstDash val="solid"/>
              <a:miter lim="400000"/>
            </a:ln>
          </a:top>
          <a:bottom>
            <a:ln w="12700" cap="flat">
              <a:solidFill>
                <a:srgbClr val="E7EAEB"/>
              </a:solidFill>
              <a:prstDash val="solid"/>
              <a:miter lim="400000"/>
            </a:ln>
          </a:bottom>
          <a:insideH>
            <a:ln w="12700" cap="flat">
              <a:solidFill>
                <a:srgbClr val="E7EAEB"/>
              </a:solidFill>
              <a:prstDash val="solid"/>
              <a:miter lim="400000"/>
            </a:ln>
          </a:insideH>
          <a:insideV>
            <a:ln w="12700" cap="flat">
              <a:solidFill>
                <a:srgbClr val="E7EAEB"/>
              </a:solidFill>
              <a:prstDash val="solid"/>
              <a:miter lim="400000"/>
            </a:ln>
          </a:insideV>
        </a:tcBdr>
        <a:fill>
          <a:solidFill>
            <a:srgbClr val="5E5E5E"/>
          </a:solidFill>
        </a:fill>
      </a:tcStyle>
    </a:firstCol>
    <a:lastRow>
      <a:tcTxStyle b="off" i="on">
        <a:font>
          <a:latin typeface="Times"/>
          <a:ea typeface="Times"/>
          <a:cs typeface="Times"/>
        </a:font>
        <a:srgbClr val="0048A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8575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A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E7EAEB"/>
              </a:solidFill>
              <a:prstDash val="solid"/>
              <a:miter lim="400000"/>
            </a:ln>
          </a:left>
          <a:right>
            <a:ln w="12700" cap="flat">
              <a:solidFill>
                <a:srgbClr val="E7EAEB"/>
              </a:solidFill>
              <a:prstDash val="solid"/>
              <a:miter lim="400000"/>
            </a:ln>
          </a:right>
          <a:top>
            <a:ln w="28575" cap="flat">
              <a:noFill/>
              <a:miter lim="400000"/>
            </a:ln>
          </a:top>
          <a:bottom>
            <a:ln w="12700" cap="flat">
              <a:solidFill>
                <a:srgbClr val="E7EAEB"/>
              </a:solidFill>
              <a:prstDash val="solid"/>
              <a:miter lim="400000"/>
            </a:ln>
          </a:bottom>
          <a:insideH>
            <a:ln w="12700" cap="flat">
              <a:solidFill>
                <a:srgbClr val="E7EAEB"/>
              </a:solidFill>
              <a:prstDash val="solid"/>
              <a:miter lim="400000"/>
            </a:ln>
          </a:insideH>
          <a:insideV>
            <a:ln w="12700" cap="flat">
              <a:solidFill>
                <a:srgbClr val="E7EAEB"/>
              </a:solidFill>
              <a:prstDash val="solid"/>
              <a:miter lim="400000"/>
            </a:ln>
          </a:insideV>
        </a:tcBdr>
        <a:fill>
          <a:solidFill>
            <a:srgbClr val="5E5E5E"/>
          </a:solidFill>
        </a:fill>
      </a:tcStyle>
    </a:firstRow>
  </a:tblStyle>
  <a:tblStyle styleId="{C7B018BB-80A7-4F77-B60F-C8B233D01FF8}" styleName="">
    <a:tblBg/>
    <a:wholeTbl>
      <a:tcTxStyle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70" autoAdjust="0"/>
    <p:restoredTop sz="73883" autoAdjust="0"/>
  </p:normalViewPr>
  <p:slideViewPr>
    <p:cSldViewPr snapToGrid="0">
      <p:cViewPr varScale="1">
        <p:scale>
          <a:sx n="36" d="100"/>
          <a:sy n="36" d="100"/>
        </p:scale>
        <p:origin x="1572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slide" Target="slides/slide58.xml"/><Relationship Id="rId68" Type="http://schemas.openxmlformats.org/officeDocument/2006/relationships/slide" Target="slides/slide63.xml"/><Relationship Id="rId84" Type="http://schemas.openxmlformats.org/officeDocument/2006/relationships/theme" Target="theme/theme1.xml"/><Relationship Id="rId16" Type="http://schemas.openxmlformats.org/officeDocument/2006/relationships/slide" Target="slides/slide11.xml"/><Relationship Id="rId11" Type="http://schemas.openxmlformats.org/officeDocument/2006/relationships/slide" Target="slides/slide6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74" Type="http://schemas.openxmlformats.org/officeDocument/2006/relationships/slide" Target="slides/slide69.xml"/><Relationship Id="rId79" Type="http://schemas.openxmlformats.org/officeDocument/2006/relationships/slide" Target="slides/slide74.xml"/><Relationship Id="rId5" Type="http://schemas.openxmlformats.org/officeDocument/2006/relationships/slideMaster" Target="slideMasters/slideMaster5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slide" Target="slides/slide59.xml"/><Relationship Id="rId69" Type="http://schemas.openxmlformats.org/officeDocument/2006/relationships/slide" Target="slides/slide64.xml"/><Relationship Id="rId77" Type="http://schemas.openxmlformats.org/officeDocument/2006/relationships/slide" Target="slides/slide72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slide" Target="slides/slide67.xml"/><Relationship Id="rId80" Type="http://schemas.openxmlformats.org/officeDocument/2006/relationships/slide" Target="slides/slide75.xml"/><Relationship Id="rId85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67" Type="http://schemas.openxmlformats.org/officeDocument/2006/relationships/slide" Target="slides/slide62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slide" Target="slides/slide57.xml"/><Relationship Id="rId70" Type="http://schemas.openxmlformats.org/officeDocument/2006/relationships/slide" Target="slides/slide65.xml"/><Relationship Id="rId75" Type="http://schemas.openxmlformats.org/officeDocument/2006/relationships/slide" Target="slides/slide70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73" Type="http://schemas.openxmlformats.org/officeDocument/2006/relationships/slide" Target="slides/slide68.xml"/><Relationship Id="rId78" Type="http://schemas.openxmlformats.org/officeDocument/2006/relationships/slide" Target="slides/slide73.xml"/><Relationship Id="rId81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6" Type="http://schemas.openxmlformats.org/officeDocument/2006/relationships/slide" Target="slides/slide71.xml"/><Relationship Id="rId7" Type="http://schemas.openxmlformats.org/officeDocument/2006/relationships/slide" Target="slides/slide2.xml"/><Relationship Id="rId71" Type="http://schemas.openxmlformats.org/officeDocument/2006/relationships/slide" Target="slides/slide66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4" Type="http://schemas.openxmlformats.org/officeDocument/2006/relationships/slide" Target="slides/slide19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66" Type="http://schemas.openxmlformats.org/officeDocument/2006/relationships/slide" Target="slides/slide61.xml"/><Relationship Id="rId61" Type="http://schemas.openxmlformats.org/officeDocument/2006/relationships/slide" Target="slides/slide56.xml"/><Relationship Id="rId8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2" name="Shape 8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600">
        <a:latin typeface="Lucida Grande"/>
        <a:ea typeface="Lucida Grande"/>
        <a:cs typeface="Lucida Grande"/>
        <a:sym typeface="Lucida Grande"/>
      </a:defRPr>
    </a:lvl1pPr>
    <a:lvl2pPr indent="228600" defTabSz="457200" latinLnBrk="0">
      <a:defRPr sz="1600">
        <a:latin typeface="Lucida Grande"/>
        <a:ea typeface="Lucida Grande"/>
        <a:cs typeface="Lucida Grande"/>
        <a:sym typeface="Lucida Grande"/>
      </a:defRPr>
    </a:lvl2pPr>
    <a:lvl3pPr indent="457200" defTabSz="457200" latinLnBrk="0">
      <a:defRPr sz="1600">
        <a:latin typeface="Lucida Grande"/>
        <a:ea typeface="Lucida Grande"/>
        <a:cs typeface="Lucida Grande"/>
        <a:sym typeface="Lucida Grande"/>
      </a:defRPr>
    </a:lvl3pPr>
    <a:lvl4pPr indent="685800" defTabSz="457200" latinLnBrk="0">
      <a:defRPr sz="1600">
        <a:latin typeface="Lucida Grande"/>
        <a:ea typeface="Lucida Grande"/>
        <a:cs typeface="Lucida Grande"/>
        <a:sym typeface="Lucida Grande"/>
      </a:defRPr>
    </a:lvl4pPr>
    <a:lvl5pPr indent="914400" defTabSz="457200" latinLnBrk="0">
      <a:defRPr sz="1600">
        <a:latin typeface="Lucida Grande"/>
        <a:ea typeface="Lucida Grande"/>
        <a:cs typeface="Lucida Grande"/>
        <a:sym typeface="Lucida Grande"/>
      </a:defRPr>
    </a:lvl5pPr>
    <a:lvl6pPr indent="1143000" defTabSz="457200" latinLnBrk="0">
      <a:defRPr sz="1600">
        <a:latin typeface="Lucida Grande"/>
        <a:ea typeface="Lucida Grande"/>
        <a:cs typeface="Lucida Grande"/>
        <a:sym typeface="Lucida Grande"/>
      </a:defRPr>
    </a:lvl6pPr>
    <a:lvl7pPr indent="1371600" defTabSz="457200" latinLnBrk="0">
      <a:defRPr sz="1600">
        <a:latin typeface="Lucida Grande"/>
        <a:ea typeface="Lucida Grande"/>
        <a:cs typeface="Lucida Grande"/>
        <a:sym typeface="Lucida Grande"/>
      </a:defRPr>
    </a:lvl7pPr>
    <a:lvl8pPr indent="1600200" defTabSz="457200" latinLnBrk="0">
      <a:defRPr sz="1600">
        <a:latin typeface="Lucida Grande"/>
        <a:ea typeface="Lucida Grande"/>
        <a:cs typeface="Lucida Grande"/>
        <a:sym typeface="Lucida Grande"/>
      </a:defRPr>
    </a:lvl8pPr>
    <a:lvl9pPr indent="1828800" defTabSz="457200" latinLnBrk="0">
      <a:defRPr sz="1600">
        <a:latin typeface="Lucida Grande"/>
        <a:ea typeface="Lucida Grande"/>
        <a:cs typeface="Lucida Grande"/>
        <a:sym typeface="Lucida Grand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altLang="zh-CN" sz="1200" dirty="0">
                <a:solidFill>
                  <a:srgbClr val="000000"/>
                </a:solidFill>
                <a:latin typeface="Arial"/>
                <a:cs typeface="+mn-cs"/>
              </a:rPr>
              <a:t>Adapted from the </a:t>
            </a:r>
            <a:r>
              <a:rPr lang="en-US" sz="1200" dirty="0"/>
              <a:t>Lecture slides by Kevin Wayne </a:t>
            </a:r>
            <a:r>
              <a:rPr lang="en-US" altLang="zh-CN" sz="1200" dirty="0"/>
              <a:t>at http://www.cs.princeton.edu/~wayne/kleinberg-tardos</a:t>
            </a:r>
            <a:endParaRPr lang="en-CA" altLang="zh-CN" sz="1200" dirty="0">
              <a:solidFill>
                <a:srgbClr val="000000"/>
              </a:solidFill>
              <a:latin typeface="Arial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altLang="zh-CN" sz="1200" dirty="0">
                <a:solidFill>
                  <a:srgbClr val="000000"/>
                </a:solidFill>
                <a:latin typeface="Arial"/>
                <a:cs typeface="+mn-cs"/>
              </a:rPr>
              <a:t>May also contain</a:t>
            </a:r>
            <a:r>
              <a:rPr lang="en-CA" altLang="zh-CN" sz="1200" baseline="0" dirty="0">
                <a:solidFill>
                  <a:srgbClr val="000000"/>
                </a:solidFill>
                <a:latin typeface="Arial"/>
                <a:cs typeface="+mn-cs"/>
              </a:rPr>
              <a:t> material from the s</a:t>
            </a:r>
            <a:r>
              <a:rPr lang="en-US" altLang="zh-CN" dirty="0" err="1"/>
              <a:t>lides</a:t>
            </a:r>
            <a:r>
              <a:rPr lang="en-US" altLang="zh-CN" dirty="0"/>
              <a:t> at </a:t>
            </a:r>
            <a:r>
              <a:rPr lang="en-CA" altLang="zh-CN" sz="1600" dirty="0">
                <a:solidFill>
                  <a:srgbClr val="000000"/>
                </a:solidFill>
                <a:latin typeface="Arial"/>
                <a:ea typeface="Lucida Grande"/>
                <a:cs typeface="Lucida Grande"/>
                <a:sym typeface="Lucida Grande"/>
              </a:rPr>
              <a:t>https://ece.uwaterloo.ca/~dwharder/aads/Lecture_materials/</a:t>
            </a:r>
            <a:r>
              <a:rPr lang="en-US" altLang="zh-CN" dirty="0"/>
              <a:t> (by Dan Suciu of U Washington)</a:t>
            </a:r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E6226FB-55D5-4CAA-90EF-D8DC53E1A20F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9144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51" name="Shape 25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40639" marR="40639" defTabSz="914400">
              <a:spcBef>
                <a:spcPts val="400"/>
              </a:spcBef>
              <a:buClr>
                <a:srgbClr val="000000"/>
              </a:buClr>
              <a:buFont typeface="Lucida Sans"/>
              <a:defRPr sz="12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Sans"/>
              </a:defRPr>
            </a:pPr>
            <a:r>
              <a:t>Activity selection = interval scheduling</a:t>
            </a:r>
          </a:p>
          <a:p>
            <a:pPr marL="40639" marR="40639" defTabSz="914400">
              <a:spcBef>
                <a:spcPts val="400"/>
              </a:spcBef>
              <a:buClr>
                <a:srgbClr val="000000"/>
              </a:buClr>
              <a:buFont typeface="Lucida Sans"/>
              <a:defRPr sz="12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Sans"/>
              </a:defRPr>
            </a:pPr>
            <a:r>
              <a:t>OPT = B, E, H</a:t>
            </a:r>
          </a:p>
          <a:p>
            <a:pPr marL="40639" marR="40639" defTabSz="914400">
              <a:spcBef>
                <a:spcPts val="400"/>
              </a:spcBef>
              <a:buClr>
                <a:srgbClr val="000000"/>
              </a:buClr>
              <a:buFont typeface="Lucida Sans"/>
              <a:defRPr sz="12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Sans"/>
              </a:defRPr>
            </a:pPr>
            <a:r>
              <a:t>Note: smallest job (C) is not in any optimal solution, job that starts first (A) is not in any optimal solution.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4708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7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276E6C6-4168-4F8F-BE12-C4DA31A78DFC}" type="slidenum">
              <a:rPr lang="en-CA" smtClean="0"/>
              <a:pPr>
                <a:defRPr/>
              </a:pPr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739576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82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69359E3-E8C7-4F5B-B04F-2A19171B327A}" type="slidenum">
              <a:rPr lang="en-CA" smtClean="0"/>
              <a:pPr>
                <a:defRPr/>
              </a:pPr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209802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56" name="Shape 35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40639" marR="40639" defTabSz="914400">
              <a:spcBef>
                <a:spcPts val="400"/>
              </a:spcBef>
              <a:buClr>
                <a:srgbClr val="000000"/>
              </a:buClr>
              <a:buFont typeface="Lucida Sans"/>
              <a:defRPr sz="12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Sans"/>
              </a:defRPr>
            </a:pPr>
            <a:r>
              <a:rPr dirty="0"/>
              <a:t>job j_r+1 exists because m &gt; k (by assumption, greedy is not optimal) </a:t>
            </a:r>
          </a:p>
          <a:p>
            <a:pPr marL="40639" marR="40639" defTabSz="914400">
              <a:spcBef>
                <a:spcPts val="400"/>
              </a:spcBef>
              <a:buClr>
                <a:srgbClr val="000000"/>
              </a:buClr>
              <a:buFont typeface="Lucida Sans"/>
              <a:defRPr sz="12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Sans"/>
              </a:defRPr>
            </a:pPr>
            <a:r>
              <a:rPr dirty="0"/>
              <a:t>job i_r+1 exists because optimal schedule does same thing for first r jobs, so greedy would schedule some job next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56" name="Shape 35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40639" marR="40639" defTabSz="914400">
              <a:spcBef>
                <a:spcPts val="400"/>
              </a:spcBef>
              <a:buClr>
                <a:srgbClr val="000000"/>
              </a:buClr>
              <a:buFont typeface="Lucida Sans"/>
              <a:defRPr sz="12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Sans"/>
              </a:defRPr>
            </a:pPr>
            <a:r>
              <a:rPr dirty="0"/>
              <a:t>job j_r+1 exists because m &gt; k (by assumption, greedy is not optimal) </a:t>
            </a:r>
          </a:p>
          <a:p>
            <a:pPr marL="40639" marR="40639" defTabSz="914400">
              <a:spcBef>
                <a:spcPts val="400"/>
              </a:spcBef>
              <a:buClr>
                <a:srgbClr val="000000"/>
              </a:buClr>
              <a:buFont typeface="Lucida Sans"/>
              <a:defRPr sz="12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Sans"/>
              </a:defRPr>
            </a:pPr>
            <a:r>
              <a:rPr dirty="0"/>
              <a:t>job i_r+1 exists because optimal schedule does same thing for first r jobs, so greedy would schedule some job next</a:t>
            </a:r>
          </a:p>
        </p:txBody>
      </p:sp>
    </p:spTree>
    <p:extLst>
      <p:ext uri="{BB962C8B-B14F-4D97-AF65-F5344CB8AC3E}">
        <p14:creationId xmlns:p14="http://schemas.microsoft.com/office/powerpoint/2010/main" val="1945544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BF7B1FF-DFE5-4B27-8E0E-F1DDF2FB76BC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Lucida San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  <a:sym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30948320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85" name="Shape 48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another way to think about this problem is that you want to color the intervals in such a way that no two overlapping intervals have the same color. Use as few colors as possible.</a:t>
            </a:r>
          </a:p>
          <a:p>
            <a:r>
              <a:t>(interval graph = (u, v) is an edge iff intervals u and v overlap.)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Shape 62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22" name="Shape 62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40639" marR="40639" defTabSz="914400">
              <a:spcBef>
                <a:spcPts val="400"/>
              </a:spcBef>
              <a:buClr>
                <a:srgbClr val="000000"/>
              </a:buClr>
              <a:buFont typeface="Lucida Sans"/>
              <a:defRPr sz="12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Sans"/>
              </a:defRPr>
            </a:pPr>
            <a:r>
              <a:t>[wayne s18] could use better counterexamples where *every* execution of algorithms yields suboptimal solution</a:t>
            </a:r>
          </a:p>
          <a:p>
            <a:pPr marL="40639" marR="40639" defTabSz="914400">
              <a:spcBef>
                <a:spcPts val="400"/>
              </a:spcBef>
              <a:buClr>
                <a:srgbClr val="000000"/>
              </a:buClr>
              <a:buFont typeface="Lucida Sans"/>
              <a:defRPr sz="12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Sans"/>
              </a:defRPr>
            </a:pPr>
            <a:r>
              <a:t>in earliest finish time, the short interval could be assigned to classroom 2 or 3; if 2, then it requires a 3</a:t>
            </a:r>
            <a:r>
              <a:rPr baseline="31999"/>
              <a:t>rd</a:t>
            </a:r>
            <a:r>
              <a:t> classroom</a:t>
            </a:r>
          </a:p>
          <a:p>
            <a:pPr marL="40639" marR="40639" defTabSz="914400">
              <a:spcBef>
                <a:spcPts val="400"/>
              </a:spcBef>
              <a:buClr>
                <a:srgbClr val="000000"/>
              </a:buClr>
              <a:buFont typeface="Lucida Sans"/>
              <a:defRPr sz="12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Sans"/>
              </a:defRPr>
            </a:pPr>
            <a:r>
              <a:t>in shortest interval, the 3</a:t>
            </a:r>
            <a:r>
              <a:rPr baseline="31999"/>
              <a:t>rd</a:t>
            </a:r>
            <a:r>
              <a:t> smallest job could be assigned to classroom 1 or 2; if 1 then it requires a 3</a:t>
            </a:r>
            <a:r>
              <a:rPr baseline="31999"/>
              <a:t>rd</a:t>
            </a:r>
            <a:r>
              <a:t> classroom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85" name="Shape 48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another way to think about this problem is that you want to color the intervals in such a way that no two overlapping intervals have the same color. Use as few colors as possible.</a:t>
            </a:r>
          </a:p>
          <a:p>
            <a:r>
              <a:t>(interval graph = (u, v) is an edge iff intervals u and v overlap.)</a:t>
            </a:r>
          </a:p>
        </p:txBody>
      </p:sp>
    </p:spTree>
    <p:extLst>
      <p:ext uri="{BB962C8B-B14F-4D97-AF65-F5344CB8AC3E}">
        <p14:creationId xmlns:p14="http://schemas.microsoft.com/office/powerpoint/2010/main" val="11030278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BF7B1FF-DFE5-4B27-8E0E-F1DDF2FB76BC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30077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85" name="Shape 48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another way to think about this problem is that you want to color the intervals in such a way that no two overlapping intervals have the same color. Use as few colors as possible.</a:t>
            </a:r>
          </a:p>
          <a:p>
            <a:r>
              <a:t>(interval graph = (u, v) is an edge iff intervals u and v overlap.)</a:t>
            </a:r>
          </a:p>
        </p:txBody>
      </p:sp>
    </p:spTree>
    <p:extLst>
      <p:ext uri="{BB962C8B-B14F-4D97-AF65-F5344CB8AC3E}">
        <p14:creationId xmlns:p14="http://schemas.microsoft.com/office/powerpoint/2010/main" val="9308643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85" name="Shape 48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another way to think about this problem is that you want to color the intervals in such a way that no two overlapping intervals have the same color. Use as few colors as possible.</a:t>
            </a:r>
          </a:p>
          <a:p>
            <a:r>
              <a:t>(interval graph = (u, v) is an edge iff intervals u and v overlap.)</a:t>
            </a:r>
          </a:p>
        </p:txBody>
      </p:sp>
    </p:spTree>
    <p:extLst>
      <p:ext uri="{BB962C8B-B14F-4D97-AF65-F5344CB8AC3E}">
        <p14:creationId xmlns:p14="http://schemas.microsoft.com/office/powerpoint/2010/main" val="7182715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85" name="Shape 48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another way to think about this problem is that you want to color the intervals in such a way that no two overlapping intervals have the same color. Use as few colors as possible.</a:t>
            </a:r>
          </a:p>
          <a:p>
            <a:r>
              <a:t>(interval graph = (u, v) is an edge iff intervals u and v overlap.)</a:t>
            </a:r>
          </a:p>
        </p:txBody>
      </p:sp>
    </p:spTree>
    <p:extLst>
      <p:ext uri="{BB962C8B-B14F-4D97-AF65-F5344CB8AC3E}">
        <p14:creationId xmlns:p14="http://schemas.microsoft.com/office/powerpoint/2010/main" val="14545169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85" name="Shape 48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another way to think about this problem is that you want to color the intervals in such a way that no two overlapping intervals have the same color. Use as few colors as possible.</a:t>
            </a:r>
          </a:p>
          <a:p>
            <a:r>
              <a:t>(interval graph = (u, v) is an edge iff intervals u and v overlap.)</a:t>
            </a:r>
          </a:p>
        </p:txBody>
      </p:sp>
    </p:spTree>
    <p:extLst>
      <p:ext uri="{BB962C8B-B14F-4D97-AF65-F5344CB8AC3E}">
        <p14:creationId xmlns:p14="http://schemas.microsoft.com/office/powerpoint/2010/main" val="10941510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85" name="Shape 48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another way to think about this problem is that you want to color the intervals in such a way that no two overlapping intervals have the same color. Use as few colors as possible.</a:t>
            </a:r>
          </a:p>
          <a:p>
            <a:r>
              <a:t>(interval graph = (u, v) is an edge iff intervals u and v overlap.)</a:t>
            </a:r>
          </a:p>
        </p:txBody>
      </p:sp>
    </p:spTree>
    <p:extLst>
      <p:ext uri="{BB962C8B-B14F-4D97-AF65-F5344CB8AC3E}">
        <p14:creationId xmlns:p14="http://schemas.microsoft.com/office/powerpoint/2010/main" val="289257405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85" name="Shape 48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another way to think about this problem is that you want to color the intervals in such a way that no two overlapping intervals have the same color. Use as few colors as possible.</a:t>
            </a:r>
          </a:p>
          <a:p>
            <a:r>
              <a:t>(interval graph = (u, v) is an edge iff intervals u and v overlap.)</a:t>
            </a:r>
          </a:p>
        </p:txBody>
      </p:sp>
    </p:spTree>
    <p:extLst>
      <p:ext uri="{BB962C8B-B14F-4D97-AF65-F5344CB8AC3E}">
        <p14:creationId xmlns:p14="http://schemas.microsoft.com/office/powerpoint/2010/main" val="38929781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85" name="Shape 48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another way to think about this problem is that you want to color the intervals in such a way that no two overlapping intervals have the same color. Use as few colors as possible.</a:t>
            </a:r>
          </a:p>
          <a:p>
            <a:r>
              <a:t>(interval graph = (u, v) is an edge iff intervals u and v overlap.)</a:t>
            </a:r>
          </a:p>
        </p:txBody>
      </p:sp>
    </p:spTree>
    <p:extLst>
      <p:ext uri="{BB962C8B-B14F-4D97-AF65-F5344CB8AC3E}">
        <p14:creationId xmlns:p14="http://schemas.microsoft.com/office/powerpoint/2010/main" val="9162710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85" name="Shape 48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another way to think about this problem is that you want to color the intervals in such a way that no two overlapping intervals have the same color. Use as few colors as possible.</a:t>
            </a:r>
          </a:p>
          <a:p>
            <a:r>
              <a:t>(interval graph = (u, v) is an edge iff intervals u and v overlap.)</a:t>
            </a:r>
          </a:p>
        </p:txBody>
      </p:sp>
    </p:spTree>
    <p:extLst>
      <p:ext uri="{BB962C8B-B14F-4D97-AF65-F5344CB8AC3E}">
        <p14:creationId xmlns:p14="http://schemas.microsoft.com/office/powerpoint/2010/main" val="181369228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85" name="Shape 48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another way to think about this problem is that you want to color the intervals in such a way that no two overlapping intervals have the same color. Use as few colors as possible.</a:t>
            </a:r>
          </a:p>
          <a:p>
            <a:r>
              <a:t>(interval graph = (u, v) is an edge iff intervals u and v overlap.)</a:t>
            </a:r>
          </a:p>
        </p:txBody>
      </p:sp>
    </p:spTree>
    <p:extLst>
      <p:ext uri="{BB962C8B-B14F-4D97-AF65-F5344CB8AC3E}">
        <p14:creationId xmlns:p14="http://schemas.microsoft.com/office/powerpoint/2010/main" val="11985998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Shape 63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38" name="Shape 63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lr>
                <a:srgbClr val="000000"/>
              </a:buClr>
              <a:buFont typeface="Lucida Sans"/>
            </a:pPr>
            <a:r>
              <a:t>Remark. Even though we are assignment to a specific classroom (finish time of last lecture is earliest), the proof of correctness of algorithm applies as long as we assign it to any compatible classroom.</a:t>
            </a:r>
          </a:p>
          <a:p>
            <a:pPr>
              <a:buClr>
                <a:srgbClr val="000000"/>
              </a:buClr>
              <a:buFont typeface="Lucida Sans"/>
            </a:pPr>
            <a:endParaRPr/>
          </a:p>
          <a:p>
            <a:pPr>
              <a:buClr>
                <a:srgbClr val="000000"/>
              </a:buClr>
              <a:buFont typeface="Lucida Sans"/>
            </a:pPr>
            <a:r>
              <a:t>Challenge.  Efficient implementation that choose the classroom k whose finish time of its last lecture is the latest among those whose finish time ≤ sj.</a:t>
            </a:r>
          </a:p>
          <a:p>
            <a:pPr>
              <a:buClr>
                <a:srgbClr val="000000"/>
              </a:buClr>
              <a:buFont typeface="Lucida Sans"/>
            </a:pPr>
            <a:r>
              <a:t>Solution:  use a BST. Key operation needed is ceiling.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567AE4-64D3-46EE-92F2-A29F7E5DEC09}" type="slidenum">
              <a:rPr kumimoji="0" lang="en-CA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Shape 70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05" name="Shape 70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lr>
                <a:srgbClr val="000000"/>
              </a:buClr>
              <a:buFont typeface="Lucida Sans"/>
            </a:pPr>
            <a:r>
              <a:t>open interval = don’t include left or right endpoint</a:t>
            </a:r>
          </a:p>
          <a:p>
            <a:pPr>
              <a:buClr>
                <a:srgbClr val="000000"/>
              </a:buClr>
              <a:buFont typeface="Lucida Sans"/>
            </a:pPr>
            <a:r>
              <a:t>this provides one reason why we need at least d classrooms. Are there any other reasons? No!</a:t>
            </a:r>
          </a:p>
          <a:p>
            <a:endParaRPr/>
          </a:p>
          <a:p>
            <a:r>
              <a:t>(in terms of interval graph terminology, the chromatic number = max clique size)</a:t>
            </a: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Shape 70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05" name="Shape 70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lr>
                <a:srgbClr val="000000"/>
              </a:buClr>
              <a:buFont typeface="Lucida Sans"/>
            </a:pPr>
            <a:r>
              <a:t>open interval = don’t include left or right endpoint</a:t>
            </a:r>
          </a:p>
          <a:p>
            <a:pPr>
              <a:buClr>
                <a:srgbClr val="000000"/>
              </a:buClr>
              <a:buFont typeface="Lucida Sans"/>
            </a:pPr>
            <a:r>
              <a:t>this provides one reason why we need at least d classrooms. Are there any other reasons? No!</a:t>
            </a:r>
          </a:p>
          <a:p>
            <a:endParaRPr/>
          </a:p>
          <a:p>
            <a:r>
              <a:t>(in terms of interval graph terminology, the chromatic number = max clique size)</a:t>
            </a:r>
          </a:p>
        </p:txBody>
      </p:sp>
    </p:spTree>
    <p:extLst>
      <p:ext uri="{BB962C8B-B14F-4D97-AF65-F5344CB8AC3E}">
        <p14:creationId xmlns:p14="http://schemas.microsoft.com/office/powerpoint/2010/main" val="57653649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这里这个证明的逻辑是任何一个其它算法都会需要最少</a:t>
            </a:r>
            <a:r>
              <a:rPr lang="en-US" altLang="zh-CN" dirty="0"/>
              <a:t>d</a:t>
            </a:r>
            <a:r>
              <a:rPr lang="zh-CN" altLang="en-US" dirty="0"/>
              <a:t>个房间。他这里给的算法根课本不太一样。还有个思路是，这里需要证明的是新开的教室数量小于等于</a:t>
            </a:r>
            <a:r>
              <a:rPr lang="en-US" altLang="zh-CN" dirty="0"/>
              <a:t>depth </a:t>
            </a:r>
            <a:r>
              <a:rPr lang="zh-CN" altLang="en-US" dirty="0"/>
              <a:t>就可以，可以假设某个时刻大于</a:t>
            </a:r>
            <a:r>
              <a:rPr lang="en-US" altLang="zh-CN" dirty="0"/>
              <a:t>d&gt;depth</a:t>
            </a:r>
            <a:r>
              <a:rPr lang="zh-CN" altLang="en-US" dirty="0"/>
              <a:t>了，原因只有一个，就是</a:t>
            </a:r>
            <a:r>
              <a:rPr lang="en-US" altLang="zh-CN" dirty="0" err="1"/>
              <a:t>sj</a:t>
            </a:r>
            <a:r>
              <a:rPr lang="zh-CN" altLang="en-US" dirty="0"/>
              <a:t>的时候已经有</a:t>
            </a:r>
            <a:r>
              <a:rPr lang="en-US" altLang="zh-CN" dirty="0"/>
              <a:t>depth+1</a:t>
            </a:r>
            <a:r>
              <a:rPr lang="zh-CN" altLang="en-US" dirty="0"/>
              <a:t>个任务重合了，这是不合理的</a:t>
            </a:r>
            <a:endParaRPr lang="en-US" altLang="zh-CN" dirty="0"/>
          </a:p>
          <a:p>
            <a:r>
              <a:rPr lang="zh-CN" altLang="en-US" dirty="0"/>
              <a:t>做开始时间排序是为了在判断冲突的时候只用考虑已经分配的任务。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5292775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BF7B1FF-DFE5-4B27-8E0E-F1DDF2FB76BC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Lucida San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  <a:sym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33198736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Shape 82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29" name="Shape 82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rgbClr val="000000"/>
              </a:buClr>
              <a:buFont typeface="Lucida Sans"/>
            </a:lvl1pPr>
          </a:lstStyle>
          <a:p>
            <a:r>
              <a:t>Note: finding a maximal size subset of jobs that meet deadline is NP-hard.</a:t>
            </a: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Shape 96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66" name="Shape 96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rgbClr val="000000"/>
              </a:buClr>
              <a:buFont typeface="Lucida Sans"/>
            </a:lvl1pPr>
          </a:lstStyle>
          <a:p>
            <a:r>
              <a:t>“machine not working for some reason, yet work still to be done"</a:t>
            </a: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Shape 98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89" name="Shape 98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lr>
                <a:srgbClr val="000000"/>
              </a:buClr>
              <a:buFont typeface="Lucida Sans"/>
            </a:pPr>
            <a:endParaRPr/>
          </a:p>
          <a:p>
            <a:pPr>
              <a:buClr>
                <a:srgbClr val="000000"/>
              </a:buClr>
              <a:buFont typeface="Lucida Sans"/>
            </a:pPr>
            <a:r>
              <a:t>Recall: jobs sorted in ascending order of due dates</a:t>
            </a:r>
          </a:p>
          <a:p>
            <a:pPr>
              <a:buClr>
                <a:srgbClr val="000000"/>
              </a:buClr>
              <a:buFont typeface="Lucida Sans"/>
            </a:pPr>
            <a:endParaRPr/>
          </a:p>
          <a:p>
            <a:pPr>
              <a:buClr>
                <a:srgbClr val="000000"/>
              </a:buClr>
              <a:buFont typeface="Lucida Sans"/>
            </a:pPr>
            <a:r>
              <a:t>[wayne s18] our definition of inversion is slightly stronger than K-T. We still consider i-j an inversion even if di = dj, as long as i &lt; j and j scheduled before i.</a:t>
            </a: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Shape 101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16" name="Shape 101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rgbClr val="000000"/>
              </a:buClr>
              <a:buFont typeface="Lucida Sans"/>
            </a:lvl1pPr>
          </a:lstStyle>
          <a:p>
            <a:r>
              <a:t>k can equal i (if so, i-j would be adjacent inversion and we would be in case 1)</a:t>
            </a: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Shape 106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64" name="Shape 106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40639" marR="40639" defTabSz="914400">
              <a:spcBef>
                <a:spcPts val="400"/>
              </a:spcBef>
              <a:buClr>
                <a:srgbClr val="000000"/>
              </a:buClr>
              <a:buFont typeface="Lucida Sans"/>
              <a:defRPr sz="12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Sans"/>
              </a:defRPr>
            </a:lvl1pPr>
          </a:lstStyle>
          <a:p>
            <a:r>
              <a:t>fi - di &lt;= max {0, fi - di} = li</a:t>
            </a: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Shape 108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86" name="Shape 108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optimal schedule can have inversions, either because two jobs have same due times or because there is slack in schedule (and non-late jobs can be permuted)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98C610-702C-4BC5-93CF-67C7A85EE808}" type="slidenum">
              <a:rPr kumimoji="0" lang="en-CA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Shape 109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94" name="Shape 109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lr>
                <a:srgbClr val="000000"/>
              </a:buClr>
              <a:buFont typeface="Lucida Sans"/>
            </a:pPr>
            <a:r>
              <a:t>Hard, if not impossible, to precisely define "greedy algorithm." Though there are some formalizations, e.g., matroids.</a:t>
            </a:r>
          </a:p>
          <a:p>
            <a:pPr>
              <a:buClr>
                <a:srgbClr val="000000"/>
              </a:buClr>
              <a:buFont typeface="Lucida Sans"/>
            </a:pPr>
            <a:r>
              <a:t>myopic</a:t>
            </a:r>
          </a:p>
          <a:p>
            <a:pPr>
              <a:buClr>
                <a:srgbClr val="000000"/>
              </a:buClr>
              <a:buFont typeface="Lucida Sans"/>
            </a:pPr>
            <a:r>
              <a:t>greedy: "at every iteration, the algorithm chooses the best morsel it can swallow, without worrying about the future"</a:t>
            </a:r>
          </a:p>
          <a:p>
            <a:pPr>
              <a:buClr>
                <a:srgbClr val="000000"/>
              </a:buClr>
              <a:buFont typeface="Lucida Sans"/>
            </a:pPr>
            <a:r>
              <a:t>Objective function.  Does not explicitly appear in greedy algorithm!</a:t>
            </a: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Abstract Data Type Sorted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BF7B1FF-DFE5-4B27-8E0E-F1DDF2FB76BC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Lucida San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63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  <a:sym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251487093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Shape 114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42" name="Shape 114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lr>
                <a:srgbClr val="000000"/>
              </a:buClr>
              <a:buFont typeface="Lucida Sans"/>
            </a:pPr>
            <a:r>
              <a:t>There is a small amount of data that can be accessed very quickly, and a large amount of data that requires more time to access. You must decide which pieces of data to have close at hand. </a:t>
            </a:r>
          </a:p>
          <a:p>
            <a:pPr>
              <a:buClr>
                <a:srgbClr val="000000"/>
              </a:buClr>
              <a:buFont typeface="Lucida Sans"/>
            </a:pPr>
            <a:endParaRPr/>
          </a:p>
          <a:p>
            <a:pPr>
              <a:buClr>
                <a:srgbClr val="000000"/>
              </a:buClr>
              <a:buFont typeface="Lucida Sans"/>
            </a:pPr>
            <a:r>
              <a:t>[wayne s18] emphasize that we are solving offline version of problem</a:t>
            </a:r>
          </a:p>
          <a:p>
            <a:pPr>
              <a:buClr>
                <a:srgbClr val="000000"/>
              </a:buClr>
              <a:buFont typeface="Lucida Sans"/>
            </a:pPr>
            <a:r>
              <a:t># evictions may not equal # cache misses in unreduced schedule</a:t>
            </a:r>
          </a:p>
          <a:p>
            <a:pPr>
              <a:buClr>
                <a:srgbClr val="000000"/>
              </a:buClr>
              <a:buFont typeface="Lucida Sans"/>
            </a:pPr>
            <a:r>
              <a:t>we’ll assume cache always has k items</a:t>
            </a: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" name="Shape 119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99" name="Shape 119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schedule can do some crazy stuff (e.g., evict item when it is requested or insert multiple items in a step in which they are not requested)</a:t>
            </a: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" name="Shape 123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40" name="Shape 124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j’ is first time d is requested after step j</a:t>
            </a: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3" name="Shape 129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94" name="Shape 129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rgbClr val="000000"/>
              </a:buClr>
              <a:buFont typeface="Lucida Sans"/>
            </a:lvl1pPr>
          </a:lstStyle>
          <a:p>
            <a:r>
              <a:t>Note: c is now in the cache twice.</a:t>
            </a: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" name="Shape 134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42" name="Shape 134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Case 3a is the only place in the proof where we use the farthest-in-future rule.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BF66F1C-B6DC-4C13-9FFB-5DF160F4276D}" type="slidenum">
              <a:rPr kumimoji="0" lang="en-CA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6586E3-9905-4C97-AA21-F48677EF5F20}" type="slidenum">
              <a:rPr kumimoji="0" lang="en-CA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CC27B77-86EA-461A-BC03-DE4BF2A85C3F}" type="slidenum">
              <a:rPr kumimoji="0" lang="en-CA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小数点后每个数字都可以被不多于三个</a:t>
            </a:r>
            <a:r>
              <a:rPr lang="en-US" altLang="zh-CN" dirty="0"/>
              <a:t>coin </a:t>
            </a:r>
            <a:r>
              <a:rPr lang="zh-CN" altLang="en-US" dirty="0"/>
              <a:t>组合出来，比如</a:t>
            </a:r>
            <a:r>
              <a:rPr lang="en-US" altLang="zh-CN" dirty="0"/>
              <a:t>0.97</a:t>
            </a:r>
            <a:r>
              <a:rPr lang="zh-CN" altLang="en-US" dirty="0"/>
              <a:t>，</a:t>
            </a:r>
            <a:r>
              <a:rPr lang="en-US" altLang="zh-CN" dirty="0"/>
              <a:t>0.9</a:t>
            </a:r>
            <a:r>
              <a:rPr lang="zh-CN" altLang="en-US" dirty="0"/>
              <a:t>和</a:t>
            </a:r>
            <a:r>
              <a:rPr lang="en-US" altLang="zh-CN" dirty="0"/>
              <a:t>0.07</a:t>
            </a:r>
            <a:r>
              <a:rPr lang="zh-CN" altLang="en-US" dirty="0"/>
              <a:t>可以分开，</a:t>
            </a:r>
            <a:r>
              <a:rPr lang="en-US" altLang="zh-CN" dirty="0"/>
              <a:t>0.9=0.5+0.2+0.2</a:t>
            </a:r>
            <a:r>
              <a:rPr lang="zh-CN" altLang="en-US" dirty="0"/>
              <a:t>，</a:t>
            </a:r>
            <a:r>
              <a:rPr lang="en-US" altLang="zh-CN" dirty="0"/>
              <a:t>0.07=0.05+0.02</a:t>
            </a:r>
            <a:endParaRPr lang="en-CA" altLang="en-US" dirty="0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BAC28F-F4F8-4528-9A99-AEC1D4D54CF5}" type="slidenum">
              <a:rPr kumimoji="0" lang="en-CA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BF7B1FF-DFE5-4B27-8E0E-F1DDF2FB76BC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Lucida San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  <a:sym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894165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2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982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44"/>
            </a:lvl1pPr>
            <a:lvl2pPr>
              <a:defRPr sz="2560"/>
            </a:lvl2pPr>
            <a:lvl3pPr>
              <a:defRPr sz="2276"/>
            </a:lvl3pPr>
            <a:lvl4pPr>
              <a:defRPr sz="1991"/>
            </a:lvl4pPr>
            <a:lvl5pPr>
              <a:defRPr sz="1991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31777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44"/>
            </a:lvl1pPr>
            <a:lvl2pPr>
              <a:defRPr sz="2560"/>
            </a:lvl2pPr>
            <a:lvl3pPr>
              <a:defRPr sz="2276"/>
            </a:lvl3pPr>
            <a:lvl4pPr>
              <a:defRPr sz="1991"/>
            </a:lvl4pPr>
            <a:lvl5pPr>
              <a:defRPr sz="1991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88328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5360" y="3029939"/>
            <a:ext cx="11054080" cy="2090702"/>
          </a:xfrm>
        </p:spPr>
        <p:txBody>
          <a:bodyPr>
            <a:normAutofit/>
          </a:bodyPr>
          <a:lstStyle>
            <a:lvl1pPr>
              <a:defRPr sz="5689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46043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982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44"/>
            </a:lvl1pPr>
            <a:lvl2pPr>
              <a:defRPr sz="2560"/>
            </a:lvl2pPr>
            <a:lvl3pPr>
              <a:defRPr sz="2276"/>
            </a:lvl3pPr>
            <a:lvl4pPr>
              <a:defRPr sz="1991"/>
            </a:lvl4pPr>
            <a:lvl5pPr>
              <a:defRPr sz="1991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57088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5360" y="3029939"/>
            <a:ext cx="11054080" cy="2090702"/>
          </a:xfrm>
        </p:spPr>
        <p:txBody>
          <a:bodyPr>
            <a:normAutofit/>
          </a:bodyPr>
          <a:lstStyle>
            <a:lvl1pPr>
              <a:defRPr sz="5689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6" name="Text Box 14"/>
          <p:cNvSpPr txBox="1">
            <a:spLocks noChangeArrowheads="1"/>
          </p:cNvSpPr>
          <p:nvPr userDrawn="1"/>
        </p:nvSpPr>
        <p:spPr bwMode="auto">
          <a:xfrm>
            <a:off x="5375769" y="353679"/>
            <a:ext cx="7168444" cy="602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25400" dir="2700000" algn="tl" rotWithShape="0">
              <a:prstClr val="black"/>
            </a:outerShdw>
          </a:effectLst>
        </p:spPr>
        <p:txBody>
          <a:bodyPr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44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ECE 250 </a:t>
            </a:r>
            <a:r>
              <a:rPr lang="en-US" sz="2844" i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Algorithms and Data Structures</a:t>
            </a:r>
          </a:p>
        </p:txBody>
      </p:sp>
      <p:sp>
        <p:nvSpPr>
          <p:cNvPr id="7" name="Text Box 14"/>
          <p:cNvSpPr txBox="1">
            <a:spLocks noChangeArrowheads="1"/>
          </p:cNvSpPr>
          <p:nvPr userDrawn="1"/>
        </p:nvSpPr>
        <p:spPr bwMode="auto">
          <a:xfrm>
            <a:off x="7782562" y="6208889"/>
            <a:ext cx="5222239" cy="3907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25400" dir="2700000" algn="tl" rotWithShape="0">
              <a:prstClr val="black"/>
            </a:outerShdw>
          </a:effectLst>
        </p:spPr>
        <p:txBody>
          <a:bodyPr>
            <a:spAutoFit/>
          </a:bodyPr>
          <a:lstStyle/>
          <a:p>
            <a:pPr defTabSz="650230">
              <a:spcBef>
                <a:spcPct val="20000"/>
              </a:spcBef>
              <a:defRPr/>
            </a:pPr>
            <a:r>
              <a:rPr lang="en-US" sz="1707" b="1" kern="0" dirty="0">
                <a:solidFill>
                  <a:srgbClr val="FFFFFF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Douglas Wilhelm Harder, </a:t>
            </a:r>
            <a:r>
              <a:rPr lang="en-US" sz="1707" b="1" kern="0" dirty="0" err="1">
                <a:solidFill>
                  <a:srgbClr val="FFFFFF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M.Math</a:t>
            </a:r>
            <a:r>
              <a:rPr lang="en-US" sz="1707" b="1" kern="0" dirty="0">
                <a:solidFill>
                  <a:srgbClr val="FFFFFF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. LEL</a:t>
            </a:r>
          </a:p>
          <a:p>
            <a:pPr defTabSz="650230">
              <a:spcBef>
                <a:spcPct val="20000"/>
              </a:spcBef>
              <a:defRPr/>
            </a:pPr>
            <a:r>
              <a:rPr lang="en-US" sz="1564" kern="0" dirty="0">
                <a:solidFill>
                  <a:srgbClr val="FFFFFF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Department of Electrical and Computer Engineering</a:t>
            </a:r>
          </a:p>
          <a:p>
            <a:pPr defTabSz="650230">
              <a:spcBef>
                <a:spcPct val="20000"/>
              </a:spcBef>
              <a:defRPr/>
            </a:pPr>
            <a:r>
              <a:rPr lang="en-US" sz="1564" kern="0" dirty="0">
                <a:solidFill>
                  <a:srgbClr val="FFFFFF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University of Waterloo</a:t>
            </a:r>
          </a:p>
          <a:p>
            <a:pPr defTabSz="650230">
              <a:spcBef>
                <a:spcPct val="20000"/>
              </a:spcBef>
              <a:defRPr/>
            </a:pPr>
            <a:r>
              <a:rPr lang="en-US" sz="1564" kern="0" dirty="0">
                <a:solidFill>
                  <a:srgbClr val="FFFFFF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Waterloo, Ontario, Canada</a:t>
            </a:r>
          </a:p>
          <a:p>
            <a:pPr defTabSz="650230">
              <a:spcBef>
                <a:spcPct val="20000"/>
              </a:spcBef>
              <a:defRPr/>
            </a:pPr>
            <a:endParaRPr lang="en-US" sz="1564" kern="0" dirty="0">
              <a:solidFill>
                <a:srgbClr val="FFFFFF"/>
              </a:solidFill>
              <a:latin typeface="Arial" pitchFamily="34" charset="0"/>
              <a:ea typeface="ＭＳ Ｐゴシック" charset="-128"/>
              <a:cs typeface="Arial" pitchFamily="34" charset="0"/>
            </a:endParaRPr>
          </a:p>
          <a:p>
            <a:pPr defTabSz="650230">
              <a:spcBef>
                <a:spcPct val="20000"/>
              </a:spcBef>
              <a:defRPr/>
            </a:pPr>
            <a:r>
              <a:rPr lang="en-US" sz="1564" kern="0" dirty="0">
                <a:solidFill>
                  <a:srgbClr val="FFFFFF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ece.uwaterloo.ca</a:t>
            </a:r>
          </a:p>
          <a:p>
            <a:pPr defTabSz="650230">
              <a:spcBef>
                <a:spcPct val="20000"/>
              </a:spcBef>
              <a:defRPr/>
            </a:pPr>
            <a:r>
              <a:rPr lang="en-US" sz="1564" kern="0" dirty="0">
                <a:solidFill>
                  <a:srgbClr val="FFFFFF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dwharder@alumni.uwaterloo.ca</a:t>
            </a:r>
          </a:p>
          <a:p>
            <a:pPr defTabSz="650230">
              <a:spcBef>
                <a:spcPct val="20000"/>
              </a:spcBef>
              <a:defRPr/>
            </a:pPr>
            <a:endParaRPr lang="en-CA" sz="1280" dirty="0">
              <a:solidFill>
                <a:srgbClr val="FFFFFF"/>
              </a:solidFill>
              <a:latin typeface="Arial"/>
              <a:ea typeface="ＭＳ Ｐゴシック" charset="-128"/>
            </a:endParaRPr>
          </a:p>
          <a:p>
            <a:pPr defTabSz="650230">
              <a:spcBef>
                <a:spcPct val="20000"/>
              </a:spcBef>
              <a:defRPr/>
            </a:pPr>
            <a:r>
              <a:rPr lang="en-CA" sz="1280" dirty="0">
                <a:solidFill>
                  <a:srgbClr val="FFFFFF"/>
                </a:solidFill>
                <a:latin typeface="Arial"/>
                <a:ea typeface="ＭＳ Ｐゴシック" charset="-128"/>
              </a:rPr>
              <a:t>© 2006-2013 by Douglas Wilhelm Harder.  Some rights reserved.</a:t>
            </a:r>
            <a:endParaRPr lang="en-US" sz="1280" kern="0" dirty="0">
              <a:solidFill>
                <a:srgbClr val="FFFFFF"/>
              </a:solidFill>
              <a:latin typeface="Arial" pitchFamily="34" charset="0"/>
              <a:ea typeface="ＭＳ Ｐゴシック" charset="-128"/>
              <a:cs typeface="Arial" pitchFamily="34" charset="0"/>
            </a:endParaRPr>
          </a:p>
          <a:p>
            <a:pPr defTabSz="650230">
              <a:spcBef>
                <a:spcPct val="20000"/>
              </a:spcBef>
              <a:defRPr/>
            </a:pPr>
            <a:endParaRPr lang="en-CA" sz="3413" dirty="0">
              <a:solidFill>
                <a:srgbClr val="FFFFFF"/>
              </a:solidFill>
              <a:latin typeface="Arial"/>
              <a:ea typeface="ＭＳ Ｐゴシック" charset="-128"/>
            </a:endParaRPr>
          </a:p>
        </p:txBody>
      </p:sp>
      <p:pic>
        <p:nvPicPr>
          <p:cNvPr id="5" name="Picture 2" descr="C:\Users\dwharder\Desktop\cc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01405" y="9064978"/>
            <a:ext cx="966329" cy="4696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75823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44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24097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5360" y="3029939"/>
            <a:ext cx="11054080" cy="2090702"/>
          </a:xfrm>
        </p:spPr>
        <p:txBody>
          <a:bodyPr>
            <a:normAutofit/>
          </a:bodyPr>
          <a:lstStyle>
            <a:lvl1pPr>
              <a:defRPr sz="5689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6" name="Text Box 14"/>
          <p:cNvSpPr txBox="1">
            <a:spLocks noChangeArrowheads="1"/>
          </p:cNvSpPr>
          <p:nvPr userDrawn="1"/>
        </p:nvSpPr>
        <p:spPr bwMode="auto">
          <a:xfrm>
            <a:off x="5375769" y="353679"/>
            <a:ext cx="7168444" cy="602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25400" dir="2700000" algn="tl" rotWithShape="0">
              <a:prstClr val="black"/>
            </a:outerShdw>
          </a:effectLst>
        </p:spPr>
        <p:txBody>
          <a:bodyPr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44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ECE 250 </a:t>
            </a:r>
            <a:r>
              <a:rPr lang="en-US" sz="2844" i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Algorithms and Data Structures</a:t>
            </a:r>
          </a:p>
        </p:txBody>
      </p:sp>
      <p:sp>
        <p:nvSpPr>
          <p:cNvPr id="7" name="Text Box 14"/>
          <p:cNvSpPr txBox="1">
            <a:spLocks noChangeArrowheads="1"/>
          </p:cNvSpPr>
          <p:nvPr userDrawn="1"/>
        </p:nvSpPr>
        <p:spPr bwMode="auto">
          <a:xfrm>
            <a:off x="7782562" y="6208889"/>
            <a:ext cx="5222239" cy="3907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25400" dir="2700000" algn="tl" rotWithShape="0">
              <a:prstClr val="black"/>
            </a:outerShdw>
          </a:effectLst>
        </p:spPr>
        <p:txBody>
          <a:bodyPr>
            <a:spAutoFit/>
          </a:bodyPr>
          <a:lstStyle/>
          <a:p>
            <a:pPr defTabSz="650230">
              <a:spcBef>
                <a:spcPct val="20000"/>
              </a:spcBef>
              <a:defRPr/>
            </a:pPr>
            <a:r>
              <a:rPr lang="en-US" sz="1707" b="1" kern="0" dirty="0">
                <a:solidFill>
                  <a:srgbClr val="FFFFFF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Douglas Wilhelm Harder, </a:t>
            </a:r>
            <a:r>
              <a:rPr lang="en-US" sz="1707" b="1" kern="0" dirty="0" err="1">
                <a:solidFill>
                  <a:srgbClr val="FFFFFF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M.Math</a:t>
            </a:r>
            <a:r>
              <a:rPr lang="en-US" sz="1707" b="1" kern="0" dirty="0">
                <a:solidFill>
                  <a:srgbClr val="FFFFFF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. LEL</a:t>
            </a:r>
          </a:p>
          <a:p>
            <a:pPr defTabSz="650230">
              <a:spcBef>
                <a:spcPct val="20000"/>
              </a:spcBef>
              <a:defRPr/>
            </a:pPr>
            <a:r>
              <a:rPr lang="en-US" sz="1564" kern="0" dirty="0">
                <a:solidFill>
                  <a:srgbClr val="FFFFFF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Department of Electrical and Computer Engineering</a:t>
            </a:r>
          </a:p>
          <a:p>
            <a:pPr defTabSz="650230">
              <a:spcBef>
                <a:spcPct val="20000"/>
              </a:spcBef>
              <a:defRPr/>
            </a:pPr>
            <a:r>
              <a:rPr lang="en-US" sz="1564" kern="0" dirty="0">
                <a:solidFill>
                  <a:srgbClr val="FFFFFF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University of Waterloo</a:t>
            </a:r>
          </a:p>
          <a:p>
            <a:pPr defTabSz="650230">
              <a:spcBef>
                <a:spcPct val="20000"/>
              </a:spcBef>
              <a:defRPr/>
            </a:pPr>
            <a:r>
              <a:rPr lang="en-US" sz="1564" kern="0" dirty="0">
                <a:solidFill>
                  <a:srgbClr val="FFFFFF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Waterloo, Ontario, Canada</a:t>
            </a:r>
          </a:p>
          <a:p>
            <a:pPr defTabSz="650230">
              <a:spcBef>
                <a:spcPct val="20000"/>
              </a:spcBef>
              <a:defRPr/>
            </a:pPr>
            <a:endParaRPr lang="en-US" sz="1564" kern="0" dirty="0">
              <a:solidFill>
                <a:srgbClr val="FFFFFF"/>
              </a:solidFill>
              <a:latin typeface="Arial" pitchFamily="34" charset="0"/>
              <a:ea typeface="ＭＳ Ｐゴシック" charset="-128"/>
              <a:cs typeface="Arial" pitchFamily="34" charset="0"/>
            </a:endParaRPr>
          </a:p>
          <a:p>
            <a:pPr defTabSz="650230">
              <a:spcBef>
                <a:spcPct val="20000"/>
              </a:spcBef>
              <a:defRPr/>
            </a:pPr>
            <a:r>
              <a:rPr lang="en-US" sz="1564" kern="0" dirty="0">
                <a:solidFill>
                  <a:srgbClr val="FFFFFF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ece.uwaterloo.ca</a:t>
            </a:r>
          </a:p>
          <a:p>
            <a:pPr defTabSz="650230">
              <a:spcBef>
                <a:spcPct val="20000"/>
              </a:spcBef>
              <a:defRPr/>
            </a:pPr>
            <a:r>
              <a:rPr lang="en-US" sz="1564" kern="0" dirty="0">
                <a:solidFill>
                  <a:srgbClr val="FFFFFF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dwharder@alumni.uwaterloo.ca</a:t>
            </a:r>
          </a:p>
          <a:p>
            <a:pPr defTabSz="650230">
              <a:spcBef>
                <a:spcPct val="20000"/>
              </a:spcBef>
              <a:defRPr/>
            </a:pPr>
            <a:endParaRPr lang="en-CA" sz="1280" dirty="0">
              <a:solidFill>
                <a:srgbClr val="FFFFFF"/>
              </a:solidFill>
              <a:latin typeface="Arial"/>
              <a:ea typeface="ＭＳ Ｐゴシック" charset="-128"/>
            </a:endParaRPr>
          </a:p>
          <a:p>
            <a:pPr defTabSz="650230">
              <a:spcBef>
                <a:spcPct val="20000"/>
              </a:spcBef>
              <a:defRPr/>
            </a:pPr>
            <a:r>
              <a:rPr lang="en-CA" sz="1280" dirty="0">
                <a:solidFill>
                  <a:srgbClr val="FFFFFF"/>
                </a:solidFill>
                <a:latin typeface="Arial"/>
                <a:ea typeface="ＭＳ Ｐゴシック" charset="-128"/>
              </a:rPr>
              <a:t>© 2006-2013 by Douglas Wilhelm Harder.  Some rights reserved.</a:t>
            </a:r>
            <a:endParaRPr lang="en-US" sz="1280" kern="0" dirty="0">
              <a:solidFill>
                <a:srgbClr val="FFFFFF"/>
              </a:solidFill>
              <a:latin typeface="Arial" pitchFamily="34" charset="0"/>
              <a:ea typeface="ＭＳ Ｐゴシック" charset="-128"/>
              <a:cs typeface="Arial" pitchFamily="34" charset="0"/>
            </a:endParaRPr>
          </a:p>
          <a:p>
            <a:pPr defTabSz="650230">
              <a:spcBef>
                <a:spcPct val="20000"/>
              </a:spcBef>
              <a:defRPr/>
            </a:pPr>
            <a:endParaRPr lang="en-CA" sz="3413" dirty="0">
              <a:solidFill>
                <a:srgbClr val="FFFFFF"/>
              </a:solidFill>
              <a:latin typeface="Arial"/>
              <a:ea typeface="ＭＳ Ｐゴシック" charset="-128"/>
            </a:endParaRPr>
          </a:p>
        </p:txBody>
      </p:sp>
      <p:pic>
        <p:nvPicPr>
          <p:cNvPr id="5" name="Picture 2" descr="C:\Users\dwharder\Desktop\cc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01405" y="9064978"/>
            <a:ext cx="966329" cy="4696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50778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7097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5360" y="3029939"/>
            <a:ext cx="11054080" cy="2090702"/>
          </a:xfrm>
        </p:spPr>
        <p:txBody>
          <a:bodyPr>
            <a:normAutofit/>
          </a:bodyPr>
          <a:lstStyle>
            <a:lvl1pPr>
              <a:defRPr sz="5689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6" name="Text Box 14"/>
          <p:cNvSpPr txBox="1">
            <a:spLocks noChangeArrowheads="1"/>
          </p:cNvSpPr>
          <p:nvPr userDrawn="1"/>
        </p:nvSpPr>
        <p:spPr bwMode="auto">
          <a:xfrm>
            <a:off x="5375769" y="353679"/>
            <a:ext cx="7168444" cy="602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25400" dir="2700000" algn="tl" rotWithShape="0">
              <a:prstClr val="black"/>
            </a:outerShdw>
          </a:effectLst>
        </p:spPr>
        <p:txBody>
          <a:bodyPr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44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ECE 250 </a:t>
            </a:r>
            <a:r>
              <a:rPr lang="en-US" sz="2844" i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Algorithms and Data Structures</a:t>
            </a:r>
          </a:p>
        </p:txBody>
      </p:sp>
      <p:sp>
        <p:nvSpPr>
          <p:cNvPr id="7" name="Text Box 14"/>
          <p:cNvSpPr txBox="1">
            <a:spLocks noChangeArrowheads="1"/>
          </p:cNvSpPr>
          <p:nvPr userDrawn="1"/>
        </p:nvSpPr>
        <p:spPr bwMode="auto">
          <a:xfrm>
            <a:off x="7782562" y="6208889"/>
            <a:ext cx="5222239" cy="3907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25400" dir="2700000" algn="tl" rotWithShape="0">
              <a:prstClr val="black"/>
            </a:outerShdw>
          </a:effectLst>
        </p:spPr>
        <p:txBody>
          <a:bodyPr>
            <a:spAutoFit/>
          </a:bodyPr>
          <a:lstStyle/>
          <a:p>
            <a:pPr defTabSz="650230">
              <a:spcBef>
                <a:spcPct val="20000"/>
              </a:spcBef>
              <a:defRPr/>
            </a:pPr>
            <a:r>
              <a:rPr lang="en-US" sz="1707" b="1" kern="0" dirty="0">
                <a:solidFill>
                  <a:srgbClr val="FFFFFF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Douglas Wilhelm Harder, </a:t>
            </a:r>
            <a:r>
              <a:rPr lang="en-US" sz="1707" b="1" kern="0" dirty="0" err="1">
                <a:solidFill>
                  <a:srgbClr val="FFFFFF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M.Math</a:t>
            </a:r>
            <a:r>
              <a:rPr lang="en-US" sz="1707" b="1" kern="0" dirty="0">
                <a:solidFill>
                  <a:srgbClr val="FFFFFF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. LEL</a:t>
            </a:r>
          </a:p>
          <a:p>
            <a:pPr defTabSz="650230">
              <a:spcBef>
                <a:spcPct val="20000"/>
              </a:spcBef>
              <a:defRPr/>
            </a:pPr>
            <a:r>
              <a:rPr lang="en-US" sz="1564" kern="0" dirty="0">
                <a:solidFill>
                  <a:srgbClr val="FFFFFF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Department of Electrical and Computer Engineering</a:t>
            </a:r>
          </a:p>
          <a:p>
            <a:pPr defTabSz="650230">
              <a:spcBef>
                <a:spcPct val="20000"/>
              </a:spcBef>
              <a:defRPr/>
            </a:pPr>
            <a:r>
              <a:rPr lang="en-US" sz="1564" kern="0" dirty="0">
                <a:solidFill>
                  <a:srgbClr val="FFFFFF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University of Waterloo</a:t>
            </a:r>
          </a:p>
          <a:p>
            <a:pPr defTabSz="650230">
              <a:spcBef>
                <a:spcPct val="20000"/>
              </a:spcBef>
              <a:defRPr/>
            </a:pPr>
            <a:r>
              <a:rPr lang="en-US" sz="1564" kern="0" dirty="0">
                <a:solidFill>
                  <a:srgbClr val="FFFFFF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Waterloo, Ontario, Canada</a:t>
            </a:r>
          </a:p>
          <a:p>
            <a:pPr defTabSz="650230">
              <a:spcBef>
                <a:spcPct val="20000"/>
              </a:spcBef>
              <a:defRPr/>
            </a:pPr>
            <a:endParaRPr lang="en-US" sz="1564" kern="0" dirty="0">
              <a:solidFill>
                <a:srgbClr val="FFFFFF"/>
              </a:solidFill>
              <a:latin typeface="Arial" pitchFamily="34" charset="0"/>
              <a:ea typeface="ＭＳ Ｐゴシック" charset="-128"/>
              <a:cs typeface="Arial" pitchFamily="34" charset="0"/>
            </a:endParaRPr>
          </a:p>
          <a:p>
            <a:pPr defTabSz="650230">
              <a:spcBef>
                <a:spcPct val="20000"/>
              </a:spcBef>
              <a:defRPr/>
            </a:pPr>
            <a:r>
              <a:rPr lang="en-US" sz="1564" kern="0" dirty="0">
                <a:solidFill>
                  <a:srgbClr val="FFFFFF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ece.uwaterloo.ca</a:t>
            </a:r>
          </a:p>
          <a:p>
            <a:pPr defTabSz="650230">
              <a:spcBef>
                <a:spcPct val="20000"/>
              </a:spcBef>
              <a:defRPr/>
            </a:pPr>
            <a:r>
              <a:rPr lang="en-US" sz="1564" kern="0" dirty="0">
                <a:solidFill>
                  <a:srgbClr val="FFFFFF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dwharder@alumni.uwaterloo.ca</a:t>
            </a:r>
          </a:p>
          <a:p>
            <a:pPr defTabSz="650230">
              <a:spcBef>
                <a:spcPct val="20000"/>
              </a:spcBef>
              <a:defRPr/>
            </a:pPr>
            <a:endParaRPr lang="en-CA" sz="1280" dirty="0">
              <a:solidFill>
                <a:srgbClr val="FFFFFF"/>
              </a:solidFill>
              <a:latin typeface="Arial"/>
              <a:ea typeface="ＭＳ Ｐゴシック" charset="-128"/>
            </a:endParaRPr>
          </a:p>
          <a:p>
            <a:pPr defTabSz="650230">
              <a:spcBef>
                <a:spcPct val="20000"/>
              </a:spcBef>
              <a:defRPr/>
            </a:pPr>
            <a:r>
              <a:rPr lang="en-CA" sz="1280" dirty="0">
                <a:solidFill>
                  <a:srgbClr val="FFFFFF"/>
                </a:solidFill>
                <a:latin typeface="Arial"/>
                <a:ea typeface="ＭＳ Ｐゴシック" charset="-128"/>
              </a:rPr>
              <a:t>© 2006-2013 by Douglas Wilhelm Harder.  Some rights reserved.</a:t>
            </a:r>
            <a:endParaRPr lang="en-US" sz="1280" kern="0" dirty="0">
              <a:solidFill>
                <a:srgbClr val="FFFFFF"/>
              </a:solidFill>
              <a:latin typeface="Arial" pitchFamily="34" charset="0"/>
              <a:ea typeface="ＭＳ Ｐゴシック" charset="-128"/>
              <a:cs typeface="Arial" pitchFamily="34" charset="0"/>
            </a:endParaRPr>
          </a:p>
          <a:p>
            <a:pPr defTabSz="650230">
              <a:spcBef>
                <a:spcPct val="20000"/>
              </a:spcBef>
              <a:defRPr/>
            </a:pPr>
            <a:endParaRPr lang="en-CA" sz="3413" dirty="0">
              <a:solidFill>
                <a:srgbClr val="FFFFFF"/>
              </a:solidFill>
              <a:latin typeface="Arial"/>
              <a:ea typeface="ＭＳ Ｐゴシック" charset="-128"/>
            </a:endParaRPr>
          </a:p>
        </p:txBody>
      </p:sp>
      <p:pic>
        <p:nvPicPr>
          <p:cNvPr id="5" name="Picture 2" descr="C:\Users\dwharder\Desktop\cc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01405" y="9064978"/>
            <a:ext cx="966329" cy="4696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73781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812800" y="0"/>
            <a:ext cx="11379200" cy="812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b"/>
          <a:lstStyle/>
          <a:p>
            <a:r>
              <a:t>Title Text</a:t>
            </a:r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812800" y="1270000"/>
            <a:ext cx="11379200" cy="817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/>
          <a:lstStyle>
            <a:lvl2pPr>
              <a:buFont typeface="Lucida Sans"/>
              <a:buChar char="・"/>
              <a:defRPr>
                <a:solidFill>
                  <a:srgbClr val="000000"/>
                </a:solidFill>
              </a:defRPr>
            </a:lvl2pPr>
            <a:lvl3pPr>
              <a:buFont typeface="Lucida Sans"/>
              <a:buChar char="-"/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55880" y="9347200"/>
            <a:ext cx="281840" cy="215951"/>
          </a:xfrm>
          <a:prstGeom prst="rect">
            <a:avLst/>
          </a:prstGeom>
          <a:ln w="12700">
            <a:miter lim="400000"/>
          </a:ln>
        </p:spPr>
        <p:txBody>
          <a:bodyPr wrap="none" lIns="38100" tIns="38100" rIns="38100" bIns="38100">
            <a:spAutoFit/>
          </a:bodyPr>
          <a:lstStyle>
            <a:lvl1pPr defTabSz="457200">
              <a:lnSpc>
                <a:spcPts val="1400"/>
              </a:lnSpc>
              <a:buClrTx/>
              <a:buFontTx/>
              <a:defRPr sz="12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51" r:id="rId1"/>
    <p:sldLayoutId id="2147483655" r:id="rId2"/>
  </p:sldLayoutIdLst>
  <p:transition spd="med"/>
  <p:txStyles>
    <p:titleStyle>
      <a:lvl1pPr marL="0" marR="0" indent="0" algn="l" defTabSz="457200" rtl="0" latinLnBrk="0">
        <a:lnSpc>
          <a:spcPts val="38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244600" algn="l"/>
        </a:tabLst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Futura"/>
        </a:defRPr>
      </a:lvl1pPr>
      <a:lvl2pPr marL="0" marR="0" indent="228600" algn="l" defTabSz="457200" rtl="0" latinLnBrk="0">
        <a:lnSpc>
          <a:spcPts val="38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244600" algn="l"/>
        </a:tabLst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Futura"/>
        </a:defRPr>
      </a:lvl2pPr>
      <a:lvl3pPr marL="0" marR="0" indent="457200" algn="l" defTabSz="457200" rtl="0" latinLnBrk="0">
        <a:lnSpc>
          <a:spcPts val="38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244600" algn="l"/>
        </a:tabLst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Futura"/>
        </a:defRPr>
      </a:lvl3pPr>
      <a:lvl4pPr marL="0" marR="0" indent="685800" algn="l" defTabSz="457200" rtl="0" latinLnBrk="0">
        <a:lnSpc>
          <a:spcPts val="38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244600" algn="l"/>
        </a:tabLst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Futura"/>
        </a:defRPr>
      </a:lvl4pPr>
      <a:lvl5pPr marL="0" marR="0" indent="914400" algn="l" defTabSz="457200" rtl="0" latinLnBrk="0">
        <a:lnSpc>
          <a:spcPts val="38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244600" algn="l"/>
        </a:tabLst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Futura"/>
        </a:defRPr>
      </a:lvl5pPr>
      <a:lvl6pPr marL="0" marR="0" indent="1143000" algn="l" defTabSz="457200" rtl="0" latinLnBrk="0">
        <a:lnSpc>
          <a:spcPts val="38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244600" algn="l"/>
        </a:tabLst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Futura"/>
        </a:defRPr>
      </a:lvl6pPr>
      <a:lvl7pPr marL="0" marR="0" indent="1371600" algn="l" defTabSz="457200" rtl="0" latinLnBrk="0">
        <a:lnSpc>
          <a:spcPts val="38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244600" algn="l"/>
        </a:tabLst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Futura"/>
        </a:defRPr>
      </a:lvl7pPr>
      <a:lvl8pPr marL="0" marR="0" indent="1600200" algn="l" defTabSz="457200" rtl="0" latinLnBrk="0">
        <a:lnSpc>
          <a:spcPts val="38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244600" algn="l"/>
        </a:tabLst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Futura"/>
        </a:defRPr>
      </a:lvl8pPr>
      <a:lvl9pPr marL="0" marR="0" indent="1828800" algn="l" defTabSz="457200" rtl="0" latinLnBrk="0">
        <a:lnSpc>
          <a:spcPts val="38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244600" algn="l"/>
        </a:tabLst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Futura"/>
        </a:defRPr>
      </a:lvl9pPr>
    </p:titleStyle>
    <p:bodyStyle>
      <a:lvl1pPr marL="0" marR="0" indent="0" algn="l" defTabSz="457200" rtl="0" latinLnBrk="0">
        <a:lnSpc>
          <a:spcPts val="38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244600" algn="l"/>
        </a:tabLst>
        <a:defRPr sz="2400" b="0" i="0" u="none" strike="noStrike" cap="none" spc="0" baseline="0">
          <a:ln>
            <a:noFill/>
          </a:ln>
          <a:solidFill>
            <a:srgbClr val="0048AA"/>
          </a:solidFill>
          <a:uFillTx/>
          <a:latin typeface="+mn-lt"/>
          <a:ea typeface="+mn-ea"/>
          <a:cs typeface="+mn-cs"/>
          <a:sym typeface="Lucida Sans"/>
        </a:defRPr>
      </a:lvl1pPr>
      <a:lvl2pPr marL="584200" marR="0" indent="-457200" algn="l" defTabSz="457200" rtl="0" latinLnBrk="0">
        <a:lnSpc>
          <a:spcPts val="3800"/>
        </a:lnSpc>
        <a:spcBef>
          <a:spcPts val="0"/>
        </a:spcBef>
        <a:spcAft>
          <a:spcPts val="0"/>
        </a:spcAft>
        <a:buClrTx/>
        <a:buSzPct val="160000"/>
        <a:buFontTx/>
        <a:buChar char="•"/>
        <a:tabLst>
          <a:tab pos="1244600" algn="l"/>
        </a:tabLst>
        <a:defRPr sz="2400" b="0" i="0" u="none" strike="noStrike" cap="none" spc="0" baseline="0">
          <a:ln>
            <a:noFill/>
          </a:ln>
          <a:solidFill>
            <a:srgbClr val="0048AA"/>
          </a:solidFill>
          <a:uFillTx/>
          <a:latin typeface="+mn-lt"/>
          <a:ea typeface="+mn-ea"/>
          <a:cs typeface="+mn-cs"/>
          <a:sym typeface="Lucida Sans"/>
        </a:defRPr>
      </a:lvl2pPr>
      <a:lvl3pPr marL="914400" marR="0" indent="-317500" algn="l" defTabSz="457200" rtl="0" latinLnBrk="0">
        <a:lnSpc>
          <a:spcPts val="38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>
          <a:tab pos="1244600" algn="l"/>
        </a:tabLst>
        <a:defRPr sz="2400" b="0" i="0" u="none" strike="noStrike" cap="none" spc="0" baseline="0">
          <a:ln>
            <a:noFill/>
          </a:ln>
          <a:solidFill>
            <a:srgbClr val="0048AA"/>
          </a:solidFill>
          <a:uFillTx/>
          <a:latin typeface="+mn-lt"/>
          <a:ea typeface="+mn-ea"/>
          <a:cs typeface="+mn-cs"/>
          <a:sym typeface="Lucida Sans"/>
        </a:defRPr>
      </a:lvl3pPr>
      <a:lvl4pPr marL="0" marR="0" indent="0" algn="l" defTabSz="457200" rtl="0" latinLnBrk="0">
        <a:lnSpc>
          <a:spcPts val="38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244600" algn="l"/>
        </a:tabLst>
        <a:defRPr sz="2400" b="0" i="0" u="none" strike="noStrike" cap="none" spc="0" baseline="0">
          <a:ln>
            <a:noFill/>
          </a:ln>
          <a:solidFill>
            <a:srgbClr val="0048AA"/>
          </a:solidFill>
          <a:uFillTx/>
          <a:latin typeface="+mn-lt"/>
          <a:ea typeface="+mn-ea"/>
          <a:cs typeface="+mn-cs"/>
          <a:sym typeface="Lucida Sans"/>
        </a:defRPr>
      </a:lvl4pPr>
      <a:lvl5pPr marL="0" marR="0" indent="0" algn="l" defTabSz="457200" rtl="0" latinLnBrk="0">
        <a:lnSpc>
          <a:spcPts val="38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244600" algn="l"/>
        </a:tabLst>
        <a:defRPr sz="2400" b="0" i="0" u="none" strike="noStrike" cap="none" spc="0" baseline="0">
          <a:ln>
            <a:noFill/>
          </a:ln>
          <a:solidFill>
            <a:srgbClr val="0048AA"/>
          </a:solidFill>
          <a:uFillTx/>
          <a:latin typeface="+mn-lt"/>
          <a:ea typeface="+mn-ea"/>
          <a:cs typeface="+mn-cs"/>
          <a:sym typeface="Lucida Sans"/>
        </a:defRPr>
      </a:lvl5pPr>
      <a:lvl6pPr marL="0" marR="0" indent="355600" algn="l" defTabSz="457200" rtl="0" latinLnBrk="0">
        <a:lnSpc>
          <a:spcPts val="38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244600" algn="l"/>
        </a:tabLst>
        <a:defRPr sz="2400" b="0" i="0" u="none" strike="noStrike" cap="none" spc="0" baseline="0">
          <a:ln>
            <a:noFill/>
          </a:ln>
          <a:solidFill>
            <a:srgbClr val="0048AA"/>
          </a:solidFill>
          <a:uFillTx/>
          <a:latin typeface="+mn-lt"/>
          <a:ea typeface="+mn-ea"/>
          <a:cs typeface="+mn-cs"/>
          <a:sym typeface="Lucida Sans"/>
        </a:defRPr>
      </a:lvl6pPr>
      <a:lvl7pPr marL="0" marR="0" indent="711200" algn="l" defTabSz="457200" rtl="0" latinLnBrk="0">
        <a:lnSpc>
          <a:spcPts val="38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244600" algn="l"/>
        </a:tabLst>
        <a:defRPr sz="2400" b="0" i="0" u="none" strike="noStrike" cap="none" spc="0" baseline="0">
          <a:ln>
            <a:noFill/>
          </a:ln>
          <a:solidFill>
            <a:srgbClr val="0048AA"/>
          </a:solidFill>
          <a:uFillTx/>
          <a:latin typeface="+mn-lt"/>
          <a:ea typeface="+mn-ea"/>
          <a:cs typeface="+mn-cs"/>
          <a:sym typeface="Lucida Sans"/>
        </a:defRPr>
      </a:lvl7pPr>
      <a:lvl8pPr marL="0" marR="0" indent="1066800" algn="l" defTabSz="457200" rtl="0" latinLnBrk="0">
        <a:lnSpc>
          <a:spcPts val="38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244600" algn="l"/>
        </a:tabLst>
        <a:defRPr sz="2400" b="0" i="0" u="none" strike="noStrike" cap="none" spc="0" baseline="0">
          <a:ln>
            <a:noFill/>
          </a:ln>
          <a:solidFill>
            <a:srgbClr val="0048AA"/>
          </a:solidFill>
          <a:uFillTx/>
          <a:latin typeface="+mn-lt"/>
          <a:ea typeface="+mn-ea"/>
          <a:cs typeface="+mn-cs"/>
          <a:sym typeface="Lucida Sans"/>
        </a:defRPr>
      </a:lvl8pPr>
      <a:lvl9pPr marL="0" marR="0" indent="1422400" algn="l" defTabSz="457200" rtl="0" latinLnBrk="0">
        <a:lnSpc>
          <a:spcPts val="38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244600" algn="l"/>
        </a:tabLst>
        <a:defRPr sz="2400" b="0" i="0" u="none" strike="noStrike" cap="none" spc="0" baseline="0">
          <a:ln>
            <a:noFill/>
          </a:ln>
          <a:solidFill>
            <a:srgbClr val="0048AA"/>
          </a:solidFill>
          <a:uFillTx/>
          <a:latin typeface="+mn-lt"/>
          <a:ea typeface="+mn-ea"/>
          <a:cs typeface="+mn-cs"/>
          <a:sym typeface="Lucida Sans"/>
        </a:defRPr>
      </a:lvl9pPr>
    </p:bodyStyle>
    <p:otherStyle>
      <a:lvl1pPr marL="0" marR="0" indent="0" algn="ctr" defTabSz="457200" latinLnBrk="0">
        <a:lnSpc>
          <a:spcPts val="14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066800" algn="l"/>
        </a:tabLst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ucida Sans"/>
        </a:defRPr>
      </a:lvl1pPr>
      <a:lvl2pPr marL="0" marR="0" indent="228600" algn="ctr" defTabSz="457200" latinLnBrk="0">
        <a:lnSpc>
          <a:spcPts val="14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066800" algn="l"/>
        </a:tabLst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ucida Sans"/>
        </a:defRPr>
      </a:lvl2pPr>
      <a:lvl3pPr marL="0" marR="0" indent="457200" algn="ctr" defTabSz="457200" latinLnBrk="0">
        <a:lnSpc>
          <a:spcPts val="14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066800" algn="l"/>
        </a:tabLst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ucida Sans"/>
        </a:defRPr>
      </a:lvl3pPr>
      <a:lvl4pPr marL="0" marR="0" indent="685800" algn="ctr" defTabSz="457200" latinLnBrk="0">
        <a:lnSpc>
          <a:spcPts val="14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066800" algn="l"/>
        </a:tabLst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ucida Sans"/>
        </a:defRPr>
      </a:lvl4pPr>
      <a:lvl5pPr marL="0" marR="0" indent="914400" algn="ctr" defTabSz="457200" latinLnBrk="0">
        <a:lnSpc>
          <a:spcPts val="14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066800" algn="l"/>
        </a:tabLst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ucida Sans"/>
        </a:defRPr>
      </a:lvl5pPr>
      <a:lvl6pPr marL="0" marR="0" indent="1143000" algn="ctr" defTabSz="457200" latinLnBrk="0">
        <a:lnSpc>
          <a:spcPts val="14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066800" algn="l"/>
        </a:tabLst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ucida Sans"/>
        </a:defRPr>
      </a:lvl6pPr>
      <a:lvl7pPr marL="0" marR="0" indent="1371600" algn="ctr" defTabSz="457200" latinLnBrk="0">
        <a:lnSpc>
          <a:spcPts val="14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066800" algn="l"/>
        </a:tabLst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ucida Sans"/>
        </a:defRPr>
      </a:lvl7pPr>
      <a:lvl8pPr marL="0" marR="0" indent="1600200" algn="ctr" defTabSz="457200" latinLnBrk="0">
        <a:lnSpc>
          <a:spcPts val="14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066800" algn="l"/>
        </a:tabLst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ucida Sans"/>
        </a:defRPr>
      </a:lvl8pPr>
      <a:lvl9pPr marL="0" marR="0" indent="1828800" algn="ctr" defTabSz="457200" latinLnBrk="0">
        <a:lnSpc>
          <a:spcPts val="14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066800" algn="l"/>
        </a:tabLst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ucida San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Placeholder 1"/>
          <p:cNvSpPr>
            <a:spLocks noGrp="1"/>
          </p:cNvSpPr>
          <p:nvPr>
            <p:ph type="title"/>
          </p:nvPr>
        </p:nvSpPr>
        <p:spPr bwMode="auto">
          <a:xfrm>
            <a:off x="650240" y="390596"/>
            <a:ext cx="11704320" cy="162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174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50240" y="2275841"/>
            <a:ext cx="11704320" cy="643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0240" y="9040143"/>
            <a:ext cx="3034453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707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9471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982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982">
          <a:solidFill>
            <a:schemeClr val="tx1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982">
          <a:solidFill>
            <a:schemeClr val="tx1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982">
          <a:solidFill>
            <a:schemeClr val="tx1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982">
          <a:solidFill>
            <a:schemeClr val="tx1"/>
          </a:solidFill>
          <a:latin typeface="Arial" charset="0"/>
          <a:cs typeface="Arial" charset="0"/>
        </a:defRPr>
      </a:lvl5pPr>
      <a:lvl6pPr marL="650230" algn="ctr" rtl="0" fontAlgn="base">
        <a:spcBef>
          <a:spcPct val="0"/>
        </a:spcBef>
        <a:spcAft>
          <a:spcPct val="0"/>
        </a:spcAft>
        <a:defRPr sz="6258">
          <a:solidFill>
            <a:schemeClr val="tx1"/>
          </a:solidFill>
          <a:latin typeface="Calibri" pitchFamily="34" charset="0"/>
        </a:defRPr>
      </a:lvl6pPr>
      <a:lvl7pPr marL="1300460" algn="ctr" rtl="0" fontAlgn="base">
        <a:spcBef>
          <a:spcPct val="0"/>
        </a:spcBef>
        <a:spcAft>
          <a:spcPct val="0"/>
        </a:spcAft>
        <a:defRPr sz="6258">
          <a:solidFill>
            <a:schemeClr val="tx1"/>
          </a:solidFill>
          <a:latin typeface="Calibri" pitchFamily="34" charset="0"/>
        </a:defRPr>
      </a:lvl7pPr>
      <a:lvl8pPr marL="1950690" algn="ctr" rtl="0" fontAlgn="base">
        <a:spcBef>
          <a:spcPct val="0"/>
        </a:spcBef>
        <a:spcAft>
          <a:spcPct val="0"/>
        </a:spcAft>
        <a:defRPr sz="6258">
          <a:solidFill>
            <a:schemeClr val="tx1"/>
          </a:solidFill>
          <a:latin typeface="Calibri" pitchFamily="34" charset="0"/>
        </a:defRPr>
      </a:lvl8pPr>
      <a:lvl9pPr marL="2600919" algn="ctr" rtl="0" fontAlgn="base">
        <a:spcBef>
          <a:spcPct val="0"/>
        </a:spcBef>
        <a:spcAft>
          <a:spcPct val="0"/>
        </a:spcAft>
        <a:defRPr sz="6258">
          <a:solidFill>
            <a:schemeClr val="tx1"/>
          </a:solidFill>
          <a:latin typeface="Calibri" pitchFamily="34" charset="0"/>
        </a:defRPr>
      </a:lvl9pPr>
    </p:titleStyle>
    <p:bodyStyle>
      <a:lvl1pPr marL="487672" indent="-48767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44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1056623" indent="-406394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625575" indent="-32511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276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2275804" indent="-32511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991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926034" indent="-32511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991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357626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6pPr>
      <a:lvl7pPr marL="422649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7pPr>
      <a:lvl8pPr marL="487672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8pPr>
      <a:lvl9pPr marL="552695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Placeholder 1"/>
          <p:cNvSpPr>
            <a:spLocks noGrp="1"/>
          </p:cNvSpPr>
          <p:nvPr>
            <p:ph type="title"/>
          </p:nvPr>
        </p:nvSpPr>
        <p:spPr bwMode="auto">
          <a:xfrm>
            <a:off x="650240" y="390596"/>
            <a:ext cx="11704320" cy="162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174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50240" y="2275841"/>
            <a:ext cx="11704320" cy="643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0240" y="9040143"/>
            <a:ext cx="3034453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707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88247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982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982">
          <a:solidFill>
            <a:schemeClr val="tx1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982">
          <a:solidFill>
            <a:schemeClr val="tx1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982">
          <a:solidFill>
            <a:schemeClr val="tx1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982">
          <a:solidFill>
            <a:schemeClr val="tx1"/>
          </a:solidFill>
          <a:latin typeface="Arial" charset="0"/>
          <a:cs typeface="Arial" charset="0"/>
        </a:defRPr>
      </a:lvl5pPr>
      <a:lvl6pPr marL="650230" algn="ctr" rtl="0" fontAlgn="base">
        <a:spcBef>
          <a:spcPct val="0"/>
        </a:spcBef>
        <a:spcAft>
          <a:spcPct val="0"/>
        </a:spcAft>
        <a:defRPr sz="6258">
          <a:solidFill>
            <a:schemeClr val="tx1"/>
          </a:solidFill>
          <a:latin typeface="Calibri" pitchFamily="34" charset="0"/>
        </a:defRPr>
      </a:lvl6pPr>
      <a:lvl7pPr marL="1300460" algn="ctr" rtl="0" fontAlgn="base">
        <a:spcBef>
          <a:spcPct val="0"/>
        </a:spcBef>
        <a:spcAft>
          <a:spcPct val="0"/>
        </a:spcAft>
        <a:defRPr sz="6258">
          <a:solidFill>
            <a:schemeClr val="tx1"/>
          </a:solidFill>
          <a:latin typeface="Calibri" pitchFamily="34" charset="0"/>
        </a:defRPr>
      </a:lvl7pPr>
      <a:lvl8pPr marL="1950690" algn="ctr" rtl="0" fontAlgn="base">
        <a:spcBef>
          <a:spcPct val="0"/>
        </a:spcBef>
        <a:spcAft>
          <a:spcPct val="0"/>
        </a:spcAft>
        <a:defRPr sz="6258">
          <a:solidFill>
            <a:schemeClr val="tx1"/>
          </a:solidFill>
          <a:latin typeface="Calibri" pitchFamily="34" charset="0"/>
        </a:defRPr>
      </a:lvl8pPr>
      <a:lvl9pPr marL="2600919" algn="ctr" rtl="0" fontAlgn="base">
        <a:spcBef>
          <a:spcPct val="0"/>
        </a:spcBef>
        <a:spcAft>
          <a:spcPct val="0"/>
        </a:spcAft>
        <a:defRPr sz="6258">
          <a:solidFill>
            <a:schemeClr val="tx1"/>
          </a:solidFill>
          <a:latin typeface="Calibri" pitchFamily="34" charset="0"/>
        </a:defRPr>
      </a:lvl9pPr>
    </p:titleStyle>
    <p:bodyStyle>
      <a:lvl1pPr marL="487672" indent="-48767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44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1056623" indent="-406394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625575" indent="-32511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276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2275804" indent="-32511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991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926034" indent="-32511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991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357626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6pPr>
      <a:lvl7pPr marL="422649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7pPr>
      <a:lvl8pPr marL="487672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8pPr>
      <a:lvl9pPr marL="552695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Placeholder 1"/>
          <p:cNvSpPr>
            <a:spLocks noGrp="1"/>
          </p:cNvSpPr>
          <p:nvPr>
            <p:ph type="title"/>
          </p:nvPr>
        </p:nvSpPr>
        <p:spPr bwMode="auto">
          <a:xfrm>
            <a:off x="650240" y="390596"/>
            <a:ext cx="11704320" cy="162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174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50240" y="2275841"/>
            <a:ext cx="11704320" cy="643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0240" y="9040143"/>
            <a:ext cx="3034453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707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00682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982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982">
          <a:solidFill>
            <a:schemeClr val="tx1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982">
          <a:solidFill>
            <a:schemeClr val="tx1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982">
          <a:solidFill>
            <a:schemeClr val="tx1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982">
          <a:solidFill>
            <a:schemeClr val="tx1"/>
          </a:solidFill>
          <a:latin typeface="Arial" charset="0"/>
          <a:cs typeface="Arial" charset="0"/>
        </a:defRPr>
      </a:lvl5pPr>
      <a:lvl6pPr marL="650230" algn="ctr" rtl="0" fontAlgn="base">
        <a:spcBef>
          <a:spcPct val="0"/>
        </a:spcBef>
        <a:spcAft>
          <a:spcPct val="0"/>
        </a:spcAft>
        <a:defRPr sz="6258">
          <a:solidFill>
            <a:schemeClr val="tx1"/>
          </a:solidFill>
          <a:latin typeface="Calibri" pitchFamily="34" charset="0"/>
        </a:defRPr>
      </a:lvl6pPr>
      <a:lvl7pPr marL="1300460" algn="ctr" rtl="0" fontAlgn="base">
        <a:spcBef>
          <a:spcPct val="0"/>
        </a:spcBef>
        <a:spcAft>
          <a:spcPct val="0"/>
        </a:spcAft>
        <a:defRPr sz="6258">
          <a:solidFill>
            <a:schemeClr val="tx1"/>
          </a:solidFill>
          <a:latin typeface="Calibri" pitchFamily="34" charset="0"/>
        </a:defRPr>
      </a:lvl7pPr>
      <a:lvl8pPr marL="1950690" algn="ctr" rtl="0" fontAlgn="base">
        <a:spcBef>
          <a:spcPct val="0"/>
        </a:spcBef>
        <a:spcAft>
          <a:spcPct val="0"/>
        </a:spcAft>
        <a:defRPr sz="6258">
          <a:solidFill>
            <a:schemeClr val="tx1"/>
          </a:solidFill>
          <a:latin typeface="Calibri" pitchFamily="34" charset="0"/>
        </a:defRPr>
      </a:lvl8pPr>
      <a:lvl9pPr marL="2600919" algn="ctr" rtl="0" fontAlgn="base">
        <a:spcBef>
          <a:spcPct val="0"/>
        </a:spcBef>
        <a:spcAft>
          <a:spcPct val="0"/>
        </a:spcAft>
        <a:defRPr sz="6258">
          <a:solidFill>
            <a:schemeClr val="tx1"/>
          </a:solidFill>
          <a:latin typeface="Calibri" pitchFamily="34" charset="0"/>
        </a:defRPr>
      </a:lvl9pPr>
    </p:titleStyle>
    <p:bodyStyle>
      <a:lvl1pPr marL="487672" indent="-48767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44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1056623" indent="-406394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625575" indent="-32511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276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2275804" indent="-32511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991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926034" indent="-32511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991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357626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6pPr>
      <a:lvl7pPr marL="422649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7pPr>
      <a:lvl8pPr marL="487672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8pPr>
      <a:lvl9pPr marL="552695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Placeholder 1"/>
          <p:cNvSpPr>
            <a:spLocks noGrp="1"/>
          </p:cNvSpPr>
          <p:nvPr>
            <p:ph type="title"/>
          </p:nvPr>
        </p:nvSpPr>
        <p:spPr bwMode="auto">
          <a:xfrm>
            <a:off x="650240" y="390596"/>
            <a:ext cx="11704320" cy="162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174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50240" y="2275841"/>
            <a:ext cx="11704320" cy="643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0240" y="9040143"/>
            <a:ext cx="3034453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707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5123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982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982">
          <a:solidFill>
            <a:schemeClr val="tx1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982">
          <a:solidFill>
            <a:schemeClr val="tx1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982">
          <a:solidFill>
            <a:schemeClr val="tx1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982">
          <a:solidFill>
            <a:schemeClr val="tx1"/>
          </a:solidFill>
          <a:latin typeface="Arial" charset="0"/>
          <a:cs typeface="Arial" charset="0"/>
        </a:defRPr>
      </a:lvl5pPr>
      <a:lvl6pPr marL="650230" algn="ctr" rtl="0" fontAlgn="base">
        <a:spcBef>
          <a:spcPct val="0"/>
        </a:spcBef>
        <a:spcAft>
          <a:spcPct val="0"/>
        </a:spcAft>
        <a:defRPr sz="6258">
          <a:solidFill>
            <a:schemeClr val="tx1"/>
          </a:solidFill>
          <a:latin typeface="Calibri" pitchFamily="34" charset="0"/>
        </a:defRPr>
      </a:lvl6pPr>
      <a:lvl7pPr marL="1300460" algn="ctr" rtl="0" fontAlgn="base">
        <a:spcBef>
          <a:spcPct val="0"/>
        </a:spcBef>
        <a:spcAft>
          <a:spcPct val="0"/>
        </a:spcAft>
        <a:defRPr sz="6258">
          <a:solidFill>
            <a:schemeClr val="tx1"/>
          </a:solidFill>
          <a:latin typeface="Calibri" pitchFamily="34" charset="0"/>
        </a:defRPr>
      </a:lvl7pPr>
      <a:lvl8pPr marL="1950690" algn="ctr" rtl="0" fontAlgn="base">
        <a:spcBef>
          <a:spcPct val="0"/>
        </a:spcBef>
        <a:spcAft>
          <a:spcPct val="0"/>
        </a:spcAft>
        <a:defRPr sz="6258">
          <a:solidFill>
            <a:schemeClr val="tx1"/>
          </a:solidFill>
          <a:latin typeface="Calibri" pitchFamily="34" charset="0"/>
        </a:defRPr>
      </a:lvl8pPr>
      <a:lvl9pPr marL="2600919" algn="ctr" rtl="0" fontAlgn="base">
        <a:spcBef>
          <a:spcPct val="0"/>
        </a:spcBef>
        <a:spcAft>
          <a:spcPct val="0"/>
        </a:spcAft>
        <a:defRPr sz="6258">
          <a:solidFill>
            <a:schemeClr val="tx1"/>
          </a:solidFill>
          <a:latin typeface="Calibri" pitchFamily="34" charset="0"/>
        </a:defRPr>
      </a:lvl9pPr>
    </p:titleStyle>
    <p:bodyStyle>
      <a:lvl1pPr marL="487672" indent="-48767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44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1056623" indent="-406394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625575" indent="-32511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276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2275804" indent="-32511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991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926034" indent="-32511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991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357626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6pPr>
      <a:lvl7pPr marL="422649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7pPr>
      <a:lvl8pPr marL="487672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8pPr>
      <a:lvl9pPr marL="552695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4.png"/><Relationship Id="rId7" Type="http://schemas.openxmlformats.org/officeDocument/2006/relationships/image" Target="../media/image1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1.png"/><Relationship Id="rId5" Type="http://schemas.openxmlformats.org/officeDocument/2006/relationships/image" Target="../media/image17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7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0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9.png"/><Relationship Id="rId4" Type="http://schemas.openxmlformats.org/officeDocument/2006/relationships/image" Target="../media/image7.png"/><Relationship Id="rId9" Type="http://schemas.openxmlformats.org/officeDocument/2006/relationships/image" Target="../media/image8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0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7.png"/><Relationship Id="rId9" Type="http://schemas.openxmlformats.org/officeDocument/2006/relationships/image" Target="../media/image8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75360" y="3251200"/>
            <a:ext cx="11054080" cy="1625600"/>
          </a:xfrm>
        </p:spPr>
        <p:txBody>
          <a:bodyPr anchor="ctr">
            <a:normAutofit fontScale="90000"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258" dirty="0"/>
              <a:t>CS101</a:t>
            </a:r>
            <a:r>
              <a:rPr lang="zh-CN" altLang="en-US" sz="6258" dirty="0"/>
              <a:t>  </a:t>
            </a:r>
            <a:r>
              <a:rPr lang="en-US" altLang="zh-CN" sz="6258" dirty="0"/>
              <a:t>Algorithms and Data</a:t>
            </a:r>
            <a:r>
              <a:rPr lang="zh-CN" altLang="en-US" sz="6258" dirty="0"/>
              <a:t> </a:t>
            </a:r>
            <a:r>
              <a:rPr lang="en-US" altLang="zh-CN" sz="6258" dirty="0"/>
              <a:t>Structures</a:t>
            </a:r>
          </a:p>
        </p:txBody>
      </p:sp>
      <p:sp>
        <p:nvSpPr>
          <p:cNvPr id="7" name="Subtitle 1"/>
          <p:cNvSpPr txBox="1">
            <a:spLocks/>
          </p:cNvSpPr>
          <p:nvPr/>
        </p:nvSpPr>
        <p:spPr>
          <a:xfrm>
            <a:off x="1625600" y="5122898"/>
            <a:ext cx="9753600" cy="235486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1300460" eaLnBrk="1" hangingPunct="1">
              <a:lnSpc>
                <a:spcPct val="100000"/>
              </a:lnSpc>
              <a:buClrTx/>
              <a:buNone/>
              <a:tabLst/>
            </a:pPr>
            <a:r>
              <a:rPr lang="en-US" altLang="zh-CN" sz="2844" dirty="0">
                <a:solidFill>
                  <a:prstClr val="black"/>
                </a:solidFill>
                <a:ea typeface="宋体" panose="02010600030101010101" pitchFamily="2" charset="-122"/>
              </a:rPr>
              <a:t>Greedy Algorithm</a:t>
            </a:r>
          </a:p>
          <a:p>
            <a:pPr marL="0" indent="0" algn="ctr" defTabSz="1300460" eaLnBrk="1" hangingPunct="1">
              <a:lnSpc>
                <a:spcPct val="100000"/>
              </a:lnSpc>
              <a:buClrTx/>
              <a:buNone/>
              <a:tabLst/>
            </a:pPr>
            <a:r>
              <a:rPr lang="en-US" altLang="zh-CN" sz="2844" dirty="0">
                <a:solidFill>
                  <a:prstClr val="black"/>
                </a:solidFill>
                <a:ea typeface="宋体" panose="02010600030101010101" pitchFamily="2" charset="-122"/>
              </a:rPr>
              <a:t>Algorithm Design Ch 4.1</a:t>
            </a:r>
            <a:r>
              <a:rPr lang="zh-CN" altLang="en-US" sz="2844" dirty="0">
                <a:solidFill>
                  <a:prstClr val="black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44">
                <a:solidFill>
                  <a:prstClr val="black"/>
                </a:solidFill>
                <a:ea typeface="宋体" panose="02010600030101010101" pitchFamily="2" charset="-122"/>
              </a:rPr>
              <a:t>4.2</a:t>
            </a:r>
            <a:endParaRPr lang="en-US" altLang="zh-CN" sz="2844" dirty="0">
              <a:solidFill>
                <a:prstClr val="black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67127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z="4800" dirty="0">
                <a:latin typeface="Arial" charset="0"/>
                <a:cs typeface="Arial" charset="0"/>
              </a:rPr>
              <a:t>Making change</a:t>
            </a:r>
          </a:p>
        </p:txBody>
      </p:sp>
      <p:sp>
        <p:nvSpPr>
          <p:cNvPr id="18435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sz="3600" dirty="0">
                <a:latin typeface="Arial" charset="0"/>
                <a:cs typeface="Arial" charset="0"/>
              </a:rPr>
              <a:t>	Using our algorithm, to make change for </a:t>
            </a:r>
            <a:r>
              <a:rPr lang="en-US" altLang="en-US" sz="3600" dirty="0">
                <a:latin typeface="Times New Roman" pitchFamily="18" charset="0"/>
                <a:cs typeface="Arial" charset="0"/>
              </a:rPr>
              <a:t>72 </a:t>
            </a:r>
            <a:r>
              <a:rPr lang="en-US" altLang="en-US" sz="3600" dirty="0" err="1">
                <a:latin typeface="Arial" charset="0"/>
                <a:cs typeface="Arial" charset="0"/>
              </a:rPr>
              <a:t>dumbledores</a:t>
            </a:r>
            <a:r>
              <a:rPr lang="en-US" altLang="en-US" sz="3600" dirty="0">
                <a:latin typeface="Arial" charset="0"/>
                <a:cs typeface="Arial" charset="0"/>
              </a:rPr>
              <a:t>, we require six coins:</a:t>
            </a:r>
          </a:p>
          <a:p>
            <a:pPr lvl="1" algn="ctr">
              <a:buFont typeface="Arial" charset="0"/>
              <a:buNone/>
            </a:pPr>
            <a:r>
              <a:rPr lang="en-US" altLang="en-US" sz="2400" dirty="0">
                <a:latin typeface="Times New Roman" pitchFamily="18" charset="0"/>
                <a:cs typeface="Arial" charset="0"/>
              </a:rPr>
              <a:t>72 = 49 + 16 + 4 + 1 + 1 + 1</a:t>
            </a:r>
          </a:p>
        </p:txBody>
      </p:sp>
      <p:pic>
        <p:nvPicPr>
          <p:cNvPr id="18436" name="Picture 11" descr="4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161" y="4262684"/>
            <a:ext cx="1058897" cy="1095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7" name="Picture 15" descr="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9991" y="4057228"/>
            <a:ext cx="1058898" cy="1095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8" name="Picture 16" descr="0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5876" y="5490916"/>
            <a:ext cx="1058898" cy="1095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9" name="Picture 18" descr="0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3681" y="4057228"/>
            <a:ext cx="1058897" cy="1095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0" name="Picture 19" descr="0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566" y="5285459"/>
            <a:ext cx="1058897" cy="1095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1" name="Picture 20" descr="0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2508" y="6515947"/>
            <a:ext cx="1058897" cy="1095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2" name="Picture 21" descr="2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4809" y="5317068"/>
            <a:ext cx="1058898" cy="1095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3" name="Picture 22" descr="0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5237" y="4292037"/>
            <a:ext cx="1058897" cy="1095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4" name="Picture 23" descr="0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4489" y="5418667"/>
            <a:ext cx="1058898" cy="1095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5" name="Picture 24" descr="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4321" y="5522524"/>
            <a:ext cx="1058897" cy="1095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6" name="Picture 25" descr="3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0206" y="6649157"/>
            <a:ext cx="1058897" cy="1095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7" name="Picture 26" descr="4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2295" y="6649157"/>
            <a:ext cx="1058897" cy="1095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8" name="Picture 27" descr="0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4747" y="4190436"/>
            <a:ext cx="1058898" cy="1095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13388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z="4800" dirty="0">
                <a:latin typeface="Arial" charset="0"/>
                <a:cs typeface="Arial" charset="0"/>
              </a:rPr>
              <a:t>Making change</a:t>
            </a:r>
          </a:p>
        </p:txBody>
      </p:sp>
      <p:sp>
        <p:nvSpPr>
          <p:cNvPr id="19459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sz="4000" dirty="0">
                <a:latin typeface="Arial" charset="0"/>
                <a:cs typeface="Arial" charset="0"/>
              </a:rPr>
              <a:t>	The optimal solution, however, is two </a:t>
            </a:r>
            <a:r>
              <a:rPr lang="en-US" altLang="en-US" sz="4000" dirty="0">
                <a:latin typeface="Times New Roman" pitchFamily="18" charset="0"/>
                <a:cs typeface="Arial" charset="0"/>
              </a:rPr>
              <a:t>36 </a:t>
            </a:r>
            <a:r>
              <a:rPr lang="en-US" altLang="en-US" sz="4000" dirty="0" err="1">
                <a:latin typeface="Arial" charset="0"/>
                <a:cs typeface="Arial" charset="0"/>
              </a:rPr>
              <a:t>dumbledore</a:t>
            </a:r>
            <a:r>
              <a:rPr lang="en-US" altLang="en-US" sz="4000" dirty="0">
                <a:latin typeface="Arial" charset="0"/>
                <a:cs typeface="Arial" charset="0"/>
              </a:rPr>
              <a:t> coins</a:t>
            </a:r>
          </a:p>
        </p:txBody>
      </p:sp>
      <p:pic>
        <p:nvPicPr>
          <p:cNvPr id="19460" name="Picture 10" descr="2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4809" y="5317068"/>
            <a:ext cx="1058898" cy="1095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1" name="Picture 11" descr="0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5237" y="4292037"/>
            <a:ext cx="1058897" cy="1095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2" name="Picture 12" descr="0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4489" y="5418667"/>
            <a:ext cx="1058898" cy="1095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3" name="Picture 13" descr="1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4321" y="5522524"/>
            <a:ext cx="1058897" cy="1095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4" name="Picture 14" descr="3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0206" y="6649157"/>
            <a:ext cx="1058897" cy="1095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5" name="Picture 15" descr="4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2295" y="6649157"/>
            <a:ext cx="1058897" cy="1095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6" name="Picture 16" descr="0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4747" y="4190436"/>
            <a:ext cx="1058898" cy="1095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7" name="Picture 17" descr="3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0907" y="4876800"/>
            <a:ext cx="1058898" cy="1095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8" name="Picture 18" descr="3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0739" y="5389317"/>
            <a:ext cx="1058897" cy="1095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68674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z="4400" dirty="0">
                <a:latin typeface="Arial" charset="0"/>
                <a:cs typeface="Arial" charset="0"/>
              </a:rPr>
              <a:t>Definition</a:t>
            </a:r>
          </a:p>
        </p:txBody>
      </p:sp>
      <p:sp>
        <p:nvSpPr>
          <p:cNvPr id="20483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sz="3600" dirty="0">
                <a:latin typeface="Arial" charset="0"/>
                <a:cs typeface="Arial" charset="0"/>
              </a:rPr>
              <a:t>	A greedy algorithm is an algorithm which has:</a:t>
            </a:r>
          </a:p>
          <a:p>
            <a:pPr lvl="1"/>
            <a:r>
              <a:rPr lang="en-US" altLang="en-US" sz="2400" dirty="0">
                <a:latin typeface="Arial" charset="0"/>
                <a:cs typeface="Arial" charset="0"/>
              </a:rPr>
              <a:t>A set of partial solutions from which a solution is built</a:t>
            </a:r>
          </a:p>
          <a:p>
            <a:pPr lvl="1"/>
            <a:r>
              <a:rPr lang="en-US" altLang="en-US" sz="2400" dirty="0">
                <a:latin typeface="Arial" charset="0"/>
                <a:cs typeface="Arial" charset="0"/>
              </a:rPr>
              <a:t>An </a:t>
            </a:r>
            <a:r>
              <a:rPr lang="en-US" altLang="en-US" sz="2400" i="1" dirty="0">
                <a:latin typeface="Arial" charset="0"/>
                <a:cs typeface="Arial" charset="0"/>
              </a:rPr>
              <a:t>objective function</a:t>
            </a:r>
            <a:r>
              <a:rPr lang="en-US" altLang="en-US" sz="2400" dirty="0">
                <a:latin typeface="Arial" charset="0"/>
                <a:cs typeface="Arial" charset="0"/>
              </a:rPr>
              <a:t> which assigns a value to any partial solution</a:t>
            </a:r>
          </a:p>
          <a:p>
            <a:pPr>
              <a:buFont typeface="Arial" charset="0"/>
              <a:buNone/>
            </a:pPr>
            <a:endParaRPr lang="en-US" altLang="en-US" sz="3600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sz="3600" dirty="0">
                <a:latin typeface="Arial" charset="0"/>
                <a:cs typeface="Arial" charset="0"/>
              </a:rPr>
              <a:t>	Then given a partial solution, we</a:t>
            </a:r>
          </a:p>
          <a:p>
            <a:pPr lvl="1"/>
            <a:r>
              <a:rPr lang="en-US" altLang="en-US" sz="2400" dirty="0">
                <a:latin typeface="Arial" charset="0"/>
                <a:cs typeface="Arial" charset="0"/>
              </a:rPr>
              <a:t>Consider possible extensions of the partial solution</a:t>
            </a:r>
          </a:p>
          <a:p>
            <a:pPr lvl="1"/>
            <a:r>
              <a:rPr lang="en-US" altLang="en-US" sz="2400" dirty="0">
                <a:latin typeface="Arial" charset="0"/>
                <a:cs typeface="Arial" charset="0"/>
              </a:rPr>
              <a:t>Discard any extensions which are not feasible</a:t>
            </a:r>
          </a:p>
          <a:p>
            <a:pPr lvl="1"/>
            <a:r>
              <a:rPr lang="en-US" altLang="en-US" sz="2400" dirty="0">
                <a:latin typeface="Arial" charset="0"/>
                <a:cs typeface="Arial" charset="0"/>
              </a:rPr>
              <a:t>Choose that extension which minimizes the object function</a:t>
            </a:r>
          </a:p>
          <a:p>
            <a:pPr>
              <a:buFont typeface="Arial" charset="0"/>
              <a:buNone/>
            </a:pPr>
            <a:endParaRPr lang="en-US" altLang="en-US" sz="3600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sz="3600" dirty="0">
                <a:latin typeface="Arial" charset="0"/>
                <a:cs typeface="Arial" charset="0"/>
              </a:rPr>
              <a:t>	This continues until some criteria has been reached</a:t>
            </a:r>
          </a:p>
        </p:txBody>
      </p:sp>
    </p:spTree>
    <p:extLst>
      <p:ext uri="{BB962C8B-B14F-4D97-AF65-F5344CB8AC3E}">
        <p14:creationId xmlns:p14="http://schemas.microsoft.com/office/powerpoint/2010/main" val="42347910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z="4400" dirty="0">
                <a:latin typeface="Arial" charset="0"/>
                <a:cs typeface="Arial" charset="0"/>
              </a:rPr>
              <a:t>Optimal example</a:t>
            </a:r>
          </a:p>
        </p:txBody>
      </p:sp>
      <p:sp>
        <p:nvSpPr>
          <p:cNvPr id="21507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sz="3600">
                <a:latin typeface="Arial" charset="0"/>
                <a:cs typeface="Arial" charset="0"/>
              </a:rPr>
              <a:t>	Prim’s algorithm is a greedy algorithm:</a:t>
            </a:r>
          </a:p>
          <a:p>
            <a:pPr lvl="1"/>
            <a:r>
              <a:rPr lang="en-US" altLang="en-US" sz="2400">
                <a:latin typeface="Arial" charset="0"/>
                <a:cs typeface="Arial" charset="0"/>
              </a:rPr>
              <a:t>Any connected sub-graph of </a:t>
            </a:r>
            <a:r>
              <a:rPr lang="en-US" altLang="en-US" sz="2400" i="1">
                <a:latin typeface="Times New Roman" pitchFamily="18" charset="0"/>
                <a:cs typeface="Arial" charset="0"/>
              </a:rPr>
              <a:t>k</a:t>
            </a:r>
            <a:r>
              <a:rPr lang="en-US" altLang="en-US" sz="2400">
                <a:latin typeface="Arial" charset="0"/>
                <a:cs typeface="Arial" charset="0"/>
              </a:rPr>
              <a:t> vertices and </a:t>
            </a:r>
            <a:r>
              <a:rPr lang="en-US" altLang="en-US" sz="2400" i="1">
                <a:latin typeface="Times New Roman" pitchFamily="18" charset="0"/>
                <a:cs typeface="Arial" charset="0"/>
              </a:rPr>
              <a:t>k</a:t>
            </a:r>
            <a:r>
              <a:rPr lang="en-US" altLang="en-US" sz="2400">
                <a:latin typeface="Times New Roman" pitchFamily="18" charset="0"/>
                <a:cs typeface="Arial" charset="0"/>
              </a:rPr>
              <a:t> – 1</a:t>
            </a:r>
            <a:r>
              <a:rPr lang="en-US" altLang="en-US" sz="2400">
                <a:latin typeface="Arial" charset="0"/>
                <a:cs typeface="Arial" charset="0"/>
              </a:rPr>
              <a:t> edges is a partial solution</a:t>
            </a:r>
          </a:p>
          <a:p>
            <a:pPr lvl="1"/>
            <a:r>
              <a:rPr lang="en-US" altLang="en-US" sz="2400">
                <a:latin typeface="Arial" charset="0"/>
                <a:cs typeface="Arial" charset="0"/>
              </a:rPr>
              <a:t>The value to any partial solution is the sum of the weights of the edges</a:t>
            </a:r>
          </a:p>
          <a:p>
            <a:pPr>
              <a:buFont typeface="Arial" charset="0"/>
              <a:buNone/>
            </a:pPr>
            <a:endParaRPr lang="en-US" altLang="en-US" sz="360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sz="3600">
                <a:latin typeface="Arial" charset="0"/>
                <a:cs typeface="Arial" charset="0"/>
              </a:rPr>
              <a:t>	Then given a partial solution, we</a:t>
            </a:r>
          </a:p>
          <a:p>
            <a:pPr lvl="1"/>
            <a:r>
              <a:rPr lang="en-US" altLang="en-US" sz="2400">
                <a:latin typeface="Arial" charset="0"/>
                <a:cs typeface="Arial" charset="0"/>
              </a:rPr>
              <a:t>Add that edge which does not create a cycle in the partial solution and which minimizes the increase in the total weight</a:t>
            </a:r>
          </a:p>
          <a:p>
            <a:pPr lvl="1"/>
            <a:r>
              <a:rPr lang="en-US" altLang="en-US" sz="2400">
                <a:latin typeface="Arial" charset="0"/>
                <a:cs typeface="Arial" charset="0"/>
              </a:rPr>
              <a:t>We continue building the partial solution until the partial solution has </a:t>
            </a:r>
            <a:r>
              <a:rPr lang="en-US" altLang="en-US" sz="2400" i="1">
                <a:latin typeface="Times New Roman" pitchFamily="18" charset="0"/>
                <a:cs typeface="Arial" charset="0"/>
              </a:rPr>
              <a:t>n</a:t>
            </a:r>
            <a:r>
              <a:rPr lang="en-US" altLang="en-US" sz="2400">
                <a:latin typeface="Arial" charset="0"/>
                <a:cs typeface="Arial" charset="0"/>
              </a:rPr>
              <a:t> vertices </a:t>
            </a:r>
          </a:p>
          <a:p>
            <a:pPr lvl="1"/>
            <a:r>
              <a:rPr lang="en-US" altLang="en-US" sz="2400">
                <a:latin typeface="Arial" charset="0"/>
                <a:cs typeface="Arial" charset="0"/>
              </a:rPr>
              <a:t>An optimal solution is found</a:t>
            </a:r>
          </a:p>
        </p:txBody>
      </p:sp>
    </p:spTree>
    <p:extLst>
      <p:ext uri="{BB962C8B-B14F-4D97-AF65-F5344CB8AC3E}">
        <p14:creationId xmlns:p14="http://schemas.microsoft.com/office/powerpoint/2010/main" val="9406169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z="4400" dirty="0">
                <a:latin typeface="Arial" charset="0"/>
                <a:cs typeface="Arial" charset="0"/>
              </a:rPr>
              <a:t>Optimal and sub-optimal examples</a:t>
            </a:r>
          </a:p>
        </p:txBody>
      </p:sp>
      <p:sp>
        <p:nvSpPr>
          <p:cNvPr id="23555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sz="3600" dirty="0">
                <a:latin typeface="Arial" charset="0"/>
                <a:cs typeface="Arial" charset="0"/>
              </a:rPr>
              <a:t>	Our coin change example is greedy:</a:t>
            </a:r>
          </a:p>
          <a:p>
            <a:pPr lvl="1"/>
            <a:r>
              <a:rPr lang="en-US" altLang="en-US" sz="2400" dirty="0">
                <a:latin typeface="Arial" charset="0"/>
                <a:cs typeface="Arial" charset="0"/>
              </a:rPr>
              <a:t>Any subset of </a:t>
            </a:r>
            <a:r>
              <a:rPr lang="en-US" altLang="en-US" sz="2400" i="1" dirty="0">
                <a:latin typeface="Times New Roman" pitchFamily="18" charset="0"/>
                <a:cs typeface="Arial" charset="0"/>
              </a:rPr>
              <a:t>k</a:t>
            </a:r>
            <a:r>
              <a:rPr lang="en-US" altLang="en-US" sz="2400" dirty="0">
                <a:latin typeface="Arial" charset="0"/>
                <a:cs typeface="Arial" charset="0"/>
              </a:rPr>
              <a:t> coins is a partial solution</a:t>
            </a:r>
          </a:p>
          <a:p>
            <a:pPr lvl="1"/>
            <a:r>
              <a:rPr lang="en-US" altLang="en-US" sz="2400" dirty="0">
                <a:latin typeface="Arial" charset="0"/>
                <a:cs typeface="Arial" charset="0"/>
              </a:rPr>
              <a:t>The value to any partial solution is the sum of the values</a:t>
            </a:r>
          </a:p>
          <a:p>
            <a:pPr>
              <a:buFont typeface="Arial" charset="0"/>
              <a:buNone/>
            </a:pPr>
            <a:r>
              <a:rPr lang="en-US" altLang="en-US" sz="3600" dirty="0">
                <a:latin typeface="Arial" charset="0"/>
                <a:cs typeface="Arial" charset="0"/>
              </a:rPr>
              <a:t>	Then given a partial solution, we</a:t>
            </a:r>
          </a:p>
          <a:p>
            <a:pPr lvl="1"/>
            <a:r>
              <a:rPr lang="en-US" altLang="en-US" sz="2400" dirty="0">
                <a:latin typeface="Arial" charset="0"/>
                <a:cs typeface="Arial" charset="0"/>
              </a:rPr>
              <a:t>Add that coin which maximizes the increase in value without going over the target value</a:t>
            </a:r>
          </a:p>
          <a:p>
            <a:pPr>
              <a:buFont typeface="Arial" charset="0"/>
              <a:buNone/>
            </a:pPr>
            <a:r>
              <a:rPr lang="en-US" altLang="en-US" sz="3600" dirty="0">
                <a:latin typeface="Arial" charset="0"/>
                <a:cs typeface="Arial" charset="0"/>
              </a:rPr>
              <a:t>	We continue building the set of coins until we have reached the target value</a:t>
            </a:r>
          </a:p>
          <a:p>
            <a:pPr>
              <a:buFont typeface="Arial" charset="0"/>
              <a:buNone/>
            </a:pPr>
            <a:r>
              <a:rPr lang="en-US" altLang="en-US" sz="3600" dirty="0">
                <a:latin typeface="Arial" charset="0"/>
                <a:cs typeface="Arial" charset="0"/>
              </a:rPr>
              <a:t>	An optimal solution is found with euros and cents, but not with our </a:t>
            </a:r>
            <a:r>
              <a:rPr lang="en-US" altLang="en-US" sz="3600" i="1" dirty="0">
                <a:latin typeface="Arial" charset="0"/>
                <a:cs typeface="Arial" charset="0"/>
              </a:rPr>
              <a:t>quadratic</a:t>
            </a:r>
            <a:r>
              <a:rPr lang="en-US" altLang="en-US" sz="3600" dirty="0">
                <a:latin typeface="Arial" charset="0"/>
                <a:cs typeface="Arial" charset="0"/>
              </a:rPr>
              <a:t> </a:t>
            </a:r>
            <a:r>
              <a:rPr lang="en-US" altLang="en-US" sz="3600" dirty="0" err="1">
                <a:latin typeface="Arial" charset="0"/>
                <a:cs typeface="Arial" charset="0"/>
              </a:rPr>
              <a:t>dumbledore</a:t>
            </a:r>
            <a:r>
              <a:rPr lang="en-US" altLang="en-US" sz="3600" dirty="0">
                <a:latin typeface="Arial" charset="0"/>
                <a:cs typeface="Arial" charset="0"/>
              </a:rPr>
              <a:t> coins</a:t>
            </a:r>
          </a:p>
        </p:txBody>
      </p:sp>
    </p:spTree>
    <p:extLst>
      <p:ext uri="{BB962C8B-B14F-4D97-AF65-F5344CB8AC3E}">
        <p14:creationId xmlns:p14="http://schemas.microsoft.com/office/powerpoint/2010/main" val="6985691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Coin changing</a:t>
            </a:r>
          </a:p>
          <a:p>
            <a:r>
              <a:rPr lang="en-US" dirty="0">
                <a:solidFill>
                  <a:srgbClr val="FF0000"/>
                </a:solidFill>
              </a:rPr>
              <a:t>Interval scheduling</a:t>
            </a:r>
          </a:p>
          <a:p>
            <a:r>
              <a:rPr lang="en-US" dirty="0"/>
              <a:t>Interval partitioning</a:t>
            </a:r>
          </a:p>
          <a:p>
            <a:r>
              <a:rPr lang="en-US" dirty="0"/>
              <a:t>Scheduling to minimize lateness</a:t>
            </a:r>
          </a:p>
          <a:p>
            <a:r>
              <a:rPr lang="en-US" dirty="0"/>
              <a:t>Optimal caching</a:t>
            </a:r>
          </a:p>
        </p:txBody>
      </p:sp>
    </p:spTree>
    <p:extLst>
      <p:ext uri="{BB962C8B-B14F-4D97-AF65-F5344CB8AC3E}">
        <p14:creationId xmlns:p14="http://schemas.microsoft.com/office/powerpoint/2010/main" val="7860091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05" name="Interval schedul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Interval scheduling</a:t>
            </a:r>
          </a:p>
        </p:txBody>
      </p:sp>
      <p:sp>
        <p:nvSpPr>
          <p:cNvPr id="206" name="Job j starts at sj and finishes at fj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Job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j</a:t>
            </a:r>
            <a:r>
              <a:t> starts at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s</a:t>
            </a:r>
            <a:r>
              <a:rPr sz="2800" i="1" baseline="-19571">
                <a:latin typeface="Times"/>
                <a:ea typeface="Times"/>
                <a:cs typeface="Times"/>
                <a:sym typeface="Times"/>
              </a:rPr>
              <a:t>j</a:t>
            </a:r>
            <a:r>
              <a:t> and finishes at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f</a:t>
            </a:r>
            <a:r>
              <a:rPr sz="2800" i="1" baseline="-19571">
                <a:latin typeface="Times"/>
                <a:ea typeface="Times"/>
                <a:cs typeface="Times"/>
                <a:sym typeface="Times"/>
              </a:rPr>
              <a:t>j</a:t>
            </a:r>
            <a:r>
              <a:t>.</a:t>
            </a:r>
          </a:p>
          <a:p>
            <a:pPr lvl="1"/>
            <a:r>
              <a:t>Two jobs are </a:t>
            </a:r>
            <a:r>
              <a:rPr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compatible</a:t>
            </a:r>
            <a:r>
              <a:rPr>
                <a:solidFill>
                  <a:srgbClr val="D81E00"/>
                </a:solidFill>
                <a:uFill>
                  <a:solidFill>
                    <a:srgbClr val="D81E00"/>
                  </a:solidFill>
                </a:uFill>
              </a:rPr>
              <a:t> </a:t>
            </a:r>
            <a:r>
              <a:t>if they don’t overlap.</a:t>
            </a:r>
          </a:p>
          <a:p>
            <a:pPr lvl="1"/>
            <a:r>
              <a:t>Goal: find maximum subset of mutually compatible jobs.</a:t>
            </a:r>
          </a:p>
        </p:txBody>
      </p:sp>
      <p:sp>
        <p:nvSpPr>
          <p:cNvPr id="20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16</a:t>
            </a:fld>
            <a:endParaRPr/>
          </a:p>
        </p:txBody>
      </p:sp>
      <p:sp>
        <p:nvSpPr>
          <p:cNvPr id="208" name="Line"/>
          <p:cNvSpPr/>
          <p:nvPr/>
        </p:nvSpPr>
        <p:spPr>
          <a:xfrm>
            <a:off x="2038773" y="8864035"/>
            <a:ext cx="8365068" cy="2259"/>
          </a:xfrm>
          <a:prstGeom prst="line">
            <a:avLst/>
          </a:prstGeom>
          <a:ln w="19050">
            <a:solidFill>
              <a:srgbClr val="000000"/>
            </a:solidFill>
            <a:tailEnd type="stealt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09" name="time"/>
          <p:cNvSpPr txBox="1"/>
          <p:nvPr/>
        </p:nvSpPr>
        <p:spPr>
          <a:xfrm>
            <a:off x="10490200" y="8720666"/>
            <a:ext cx="1104900" cy="22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time</a:t>
            </a:r>
          </a:p>
        </p:txBody>
      </p:sp>
      <p:sp>
        <p:nvSpPr>
          <p:cNvPr id="210" name="0"/>
          <p:cNvSpPr txBox="1"/>
          <p:nvPr/>
        </p:nvSpPr>
        <p:spPr>
          <a:xfrm>
            <a:off x="1752600" y="8991035"/>
            <a:ext cx="609600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10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0</a:t>
            </a:r>
          </a:p>
        </p:txBody>
      </p:sp>
      <p:sp>
        <p:nvSpPr>
          <p:cNvPr id="211" name="Line"/>
          <p:cNvSpPr/>
          <p:nvPr/>
        </p:nvSpPr>
        <p:spPr>
          <a:xfrm flipV="1">
            <a:off x="2726266" y="4336062"/>
            <a:ext cx="2259" cy="4529103"/>
          </a:xfrm>
          <a:prstGeom prst="line">
            <a:avLst/>
          </a:prstGeom>
          <a:ln>
            <a:solidFill>
              <a:srgbClr val="000000"/>
            </a:solidFill>
            <a:prstDash val="sysDot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12" name="Line"/>
          <p:cNvSpPr/>
          <p:nvPr/>
        </p:nvSpPr>
        <p:spPr>
          <a:xfrm flipV="1">
            <a:off x="2037644" y="4336062"/>
            <a:ext cx="2259" cy="4529103"/>
          </a:xfrm>
          <a:prstGeom prst="line">
            <a:avLst/>
          </a:prstGeom>
          <a:ln>
            <a:solidFill>
              <a:srgbClr val="000000"/>
            </a:solidFill>
            <a:prstDash val="sysDot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13" name="Line"/>
          <p:cNvSpPr/>
          <p:nvPr/>
        </p:nvSpPr>
        <p:spPr>
          <a:xfrm flipV="1">
            <a:off x="4105769" y="4336062"/>
            <a:ext cx="2258" cy="4529103"/>
          </a:xfrm>
          <a:prstGeom prst="line">
            <a:avLst/>
          </a:prstGeom>
          <a:ln>
            <a:solidFill>
              <a:srgbClr val="000000"/>
            </a:solidFill>
            <a:prstDash val="sysDot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14" name="Line"/>
          <p:cNvSpPr/>
          <p:nvPr/>
        </p:nvSpPr>
        <p:spPr>
          <a:xfrm flipV="1">
            <a:off x="3414888" y="4336062"/>
            <a:ext cx="2259" cy="4529103"/>
          </a:xfrm>
          <a:prstGeom prst="line">
            <a:avLst/>
          </a:prstGeom>
          <a:ln>
            <a:solidFill>
              <a:srgbClr val="000000"/>
            </a:solidFill>
            <a:prstDash val="sysDot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15" name="Line"/>
          <p:cNvSpPr/>
          <p:nvPr/>
        </p:nvSpPr>
        <p:spPr>
          <a:xfrm flipV="1">
            <a:off x="4794391" y="4336062"/>
            <a:ext cx="2258" cy="4529103"/>
          </a:xfrm>
          <a:prstGeom prst="line">
            <a:avLst/>
          </a:prstGeom>
          <a:ln>
            <a:solidFill>
              <a:srgbClr val="000000"/>
            </a:solidFill>
            <a:prstDash val="sysDot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16" name="Line"/>
          <p:cNvSpPr/>
          <p:nvPr/>
        </p:nvSpPr>
        <p:spPr>
          <a:xfrm flipV="1">
            <a:off x="6860258" y="4336062"/>
            <a:ext cx="2258" cy="4529103"/>
          </a:xfrm>
          <a:prstGeom prst="line">
            <a:avLst/>
          </a:prstGeom>
          <a:ln>
            <a:solidFill>
              <a:srgbClr val="000000"/>
            </a:solidFill>
            <a:prstDash val="sysDot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17" name="Line"/>
          <p:cNvSpPr/>
          <p:nvPr/>
        </p:nvSpPr>
        <p:spPr>
          <a:xfrm flipV="1">
            <a:off x="6171635" y="4336062"/>
            <a:ext cx="2259" cy="4529103"/>
          </a:xfrm>
          <a:prstGeom prst="line">
            <a:avLst/>
          </a:prstGeom>
          <a:ln>
            <a:solidFill>
              <a:srgbClr val="000000"/>
            </a:solidFill>
            <a:prstDash val="sysDot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18" name="Line"/>
          <p:cNvSpPr/>
          <p:nvPr/>
        </p:nvSpPr>
        <p:spPr>
          <a:xfrm flipV="1">
            <a:off x="8237502" y="4336062"/>
            <a:ext cx="2259" cy="4529103"/>
          </a:xfrm>
          <a:prstGeom prst="line">
            <a:avLst/>
          </a:prstGeom>
          <a:ln>
            <a:solidFill>
              <a:srgbClr val="000000"/>
            </a:solidFill>
            <a:prstDash val="sysDot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19" name="Line"/>
          <p:cNvSpPr/>
          <p:nvPr/>
        </p:nvSpPr>
        <p:spPr>
          <a:xfrm flipV="1">
            <a:off x="7548880" y="4336062"/>
            <a:ext cx="2259" cy="4529103"/>
          </a:xfrm>
          <a:prstGeom prst="line">
            <a:avLst/>
          </a:prstGeom>
          <a:ln>
            <a:solidFill>
              <a:srgbClr val="000000"/>
            </a:solidFill>
            <a:prstDash val="sysDot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20" name="Line"/>
          <p:cNvSpPr/>
          <p:nvPr/>
        </p:nvSpPr>
        <p:spPr>
          <a:xfrm flipV="1">
            <a:off x="9617004" y="4336062"/>
            <a:ext cx="2259" cy="4529103"/>
          </a:xfrm>
          <a:prstGeom prst="line">
            <a:avLst/>
          </a:prstGeom>
          <a:ln>
            <a:solidFill>
              <a:srgbClr val="000000"/>
            </a:solidFill>
            <a:prstDash val="sysDot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21" name="Line"/>
          <p:cNvSpPr/>
          <p:nvPr/>
        </p:nvSpPr>
        <p:spPr>
          <a:xfrm flipV="1">
            <a:off x="8928382" y="4336062"/>
            <a:ext cx="2258" cy="4529103"/>
          </a:xfrm>
          <a:prstGeom prst="line">
            <a:avLst/>
          </a:prstGeom>
          <a:ln>
            <a:solidFill>
              <a:srgbClr val="000000"/>
            </a:solidFill>
            <a:prstDash val="sysDot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22" name="1"/>
          <p:cNvSpPr txBox="1"/>
          <p:nvPr/>
        </p:nvSpPr>
        <p:spPr>
          <a:xfrm>
            <a:off x="2442068" y="8991035"/>
            <a:ext cx="609601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10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1</a:t>
            </a:r>
          </a:p>
        </p:txBody>
      </p:sp>
      <p:sp>
        <p:nvSpPr>
          <p:cNvPr id="223" name="2"/>
          <p:cNvSpPr txBox="1"/>
          <p:nvPr/>
        </p:nvSpPr>
        <p:spPr>
          <a:xfrm>
            <a:off x="3130691" y="8991035"/>
            <a:ext cx="609601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10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2</a:t>
            </a:r>
          </a:p>
        </p:txBody>
      </p:sp>
      <p:sp>
        <p:nvSpPr>
          <p:cNvPr id="224" name="3"/>
          <p:cNvSpPr txBox="1"/>
          <p:nvPr/>
        </p:nvSpPr>
        <p:spPr>
          <a:xfrm>
            <a:off x="3819313" y="8991035"/>
            <a:ext cx="609601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10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3</a:t>
            </a:r>
          </a:p>
        </p:txBody>
      </p:sp>
      <p:sp>
        <p:nvSpPr>
          <p:cNvPr id="225" name="4"/>
          <p:cNvSpPr txBox="1"/>
          <p:nvPr/>
        </p:nvSpPr>
        <p:spPr>
          <a:xfrm>
            <a:off x="4510193" y="8991035"/>
            <a:ext cx="609601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10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4</a:t>
            </a:r>
          </a:p>
        </p:txBody>
      </p:sp>
      <p:sp>
        <p:nvSpPr>
          <p:cNvPr id="226" name="5"/>
          <p:cNvSpPr txBox="1"/>
          <p:nvPr/>
        </p:nvSpPr>
        <p:spPr>
          <a:xfrm>
            <a:off x="5198815" y="8991035"/>
            <a:ext cx="609601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10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5</a:t>
            </a:r>
          </a:p>
        </p:txBody>
      </p:sp>
      <p:sp>
        <p:nvSpPr>
          <p:cNvPr id="227" name="6"/>
          <p:cNvSpPr txBox="1"/>
          <p:nvPr/>
        </p:nvSpPr>
        <p:spPr>
          <a:xfrm>
            <a:off x="5887437" y="8991035"/>
            <a:ext cx="609601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10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6</a:t>
            </a:r>
          </a:p>
        </p:txBody>
      </p:sp>
      <p:sp>
        <p:nvSpPr>
          <p:cNvPr id="228" name="7"/>
          <p:cNvSpPr txBox="1"/>
          <p:nvPr/>
        </p:nvSpPr>
        <p:spPr>
          <a:xfrm>
            <a:off x="6578600" y="8991035"/>
            <a:ext cx="609600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10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7</a:t>
            </a:r>
          </a:p>
        </p:txBody>
      </p:sp>
      <p:sp>
        <p:nvSpPr>
          <p:cNvPr id="229" name="8"/>
          <p:cNvSpPr txBox="1"/>
          <p:nvPr/>
        </p:nvSpPr>
        <p:spPr>
          <a:xfrm>
            <a:off x="7264682" y="8991035"/>
            <a:ext cx="609601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10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8</a:t>
            </a:r>
          </a:p>
        </p:txBody>
      </p:sp>
      <p:sp>
        <p:nvSpPr>
          <p:cNvPr id="230" name="9"/>
          <p:cNvSpPr txBox="1"/>
          <p:nvPr/>
        </p:nvSpPr>
        <p:spPr>
          <a:xfrm>
            <a:off x="7953304" y="8991035"/>
            <a:ext cx="609601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10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9</a:t>
            </a:r>
          </a:p>
        </p:txBody>
      </p:sp>
      <p:sp>
        <p:nvSpPr>
          <p:cNvPr id="231" name="10"/>
          <p:cNvSpPr txBox="1"/>
          <p:nvPr/>
        </p:nvSpPr>
        <p:spPr>
          <a:xfrm>
            <a:off x="8547100" y="8991035"/>
            <a:ext cx="609600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10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10</a:t>
            </a:r>
          </a:p>
        </p:txBody>
      </p:sp>
      <p:sp>
        <p:nvSpPr>
          <p:cNvPr id="232" name="11"/>
          <p:cNvSpPr txBox="1"/>
          <p:nvPr/>
        </p:nvSpPr>
        <p:spPr>
          <a:xfrm>
            <a:off x="9332807" y="8991035"/>
            <a:ext cx="609601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10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11</a:t>
            </a:r>
          </a:p>
        </p:txBody>
      </p:sp>
      <p:sp>
        <p:nvSpPr>
          <p:cNvPr id="233" name="f"/>
          <p:cNvSpPr/>
          <p:nvPr/>
        </p:nvSpPr>
        <p:spPr>
          <a:xfrm>
            <a:off x="5484142" y="7288107"/>
            <a:ext cx="2754490" cy="392854"/>
          </a:xfrm>
          <a:prstGeom prst="rect">
            <a:avLst/>
          </a:prstGeom>
          <a:solidFill>
            <a:srgbClr val="CBCBCB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61411" marR="61411" defTabSz="457200">
              <a:defRPr sz="2000">
                <a:solidFill>
                  <a:srgbClr val="000000"/>
                </a:solidFill>
              </a:defRPr>
            </a:lvl1pPr>
          </a:lstStyle>
          <a:p>
            <a:r>
              <a:t>f</a:t>
            </a:r>
          </a:p>
        </p:txBody>
      </p:sp>
      <p:sp>
        <p:nvSpPr>
          <p:cNvPr id="234" name="g"/>
          <p:cNvSpPr/>
          <p:nvPr/>
        </p:nvSpPr>
        <p:spPr>
          <a:xfrm>
            <a:off x="6172764" y="7879644"/>
            <a:ext cx="2756748" cy="392854"/>
          </a:xfrm>
          <a:prstGeom prst="rect">
            <a:avLst/>
          </a:prstGeom>
          <a:solidFill>
            <a:srgbClr val="CBCBCB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61411" marR="61411" defTabSz="457200">
              <a:defRPr sz="2000">
                <a:solidFill>
                  <a:srgbClr val="000000"/>
                </a:solidFill>
              </a:defRPr>
            </a:lvl1pPr>
          </a:lstStyle>
          <a:p>
            <a:r>
              <a:t>g</a:t>
            </a:r>
          </a:p>
        </p:txBody>
      </p:sp>
      <p:sp>
        <p:nvSpPr>
          <p:cNvPr id="235" name="Line"/>
          <p:cNvSpPr/>
          <p:nvPr/>
        </p:nvSpPr>
        <p:spPr>
          <a:xfrm flipV="1">
            <a:off x="5483013" y="4336062"/>
            <a:ext cx="2259" cy="4529103"/>
          </a:xfrm>
          <a:prstGeom prst="line">
            <a:avLst/>
          </a:prstGeom>
          <a:ln>
            <a:solidFill>
              <a:srgbClr val="000000"/>
            </a:solidFill>
            <a:prstDash val="sysDot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36" name="h"/>
          <p:cNvSpPr/>
          <p:nvPr/>
        </p:nvSpPr>
        <p:spPr>
          <a:xfrm>
            <a:off x="7543800" y="8458200"/>
            <a:ext cx="2068125" cy="395112"/>
          </a:xfrm>
          <a:prstGeom prst="rect">
            <a:avLst/>
          </a:prstGeom>
          <a:solidFill>
            <a:srgbClr val="CBCBCB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61411" marR="61411" defTabSz="457200">
              <a:defRPr sz="2000">
                <a:solidFill>
                  <a:srgbClr val="000000"/>
                </a:solidFill>
              </a:defRPr>
            </a:lvl1pPr>
          </a:lstStyle>
          <a:p>
            <a:r>
              <a:t>h</a:t>
            </a:r>
          </a:p>
        </p:txBody>
      </p:sp>
      <p:sp>
        <p:nvSpPr>
          <p:cNvPr id="237" name="e"/>
          <p:cNvSpPr/>
          <p:nvPr/>
        </p:nvSpPr>
        <p:spPr>
          <a:xfrm>
            <a:off x="4795520" y="6696568"/>
            <a:ext cx="2065868" cy="395112"/>
          </a:xfrm>
          <a:prstGeom prst="rect">
            <a:avLst/>
          </a:prstGeom>
          <a:solidFill>
            <a:srgbClr val="CBCBCB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61411" marR="61411" defTabSz="457200">
              <a:defRPr sz="2000">
                <a:solidFill>
                  <a:srgbClr val="000000"/>
                </a:solidFill>
              </a:defRPr>
            </a:lvl1pPr>
          </a:lstStyle>
          <a:p>
            <a:r>
              <a:t>e</a:t>
            </a:r>
          </a:p>
        </p:txBody>
      </p:sp>
      <p:sp>
        <p:nvSpPr>
          <p:cNvPr id="238" name="a"/>
          <p:cNvSpPr/>
          <p:nvPr/>
        </p:nvSpPr>
        <p:spPr>
          <a:xfrm>
            <a:off x="2038773" y="4330700"/>
            <a:ext cx="4133992" cy="392854"/>
          </a:xfrm>
          <a:prstGeom prst="rect">
            <a:avLst/>
          </a:prstGeom>
          <a:solidFill>
            <a:srgbClr val="CBCBCB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61411" marR="61411" defTabSz="457200">
              <a:defRPr sz="2000">
                <a:solidFill>
                  <a:srgbClr val="000000"/>
                </a:solidFill>
              </a:defRPr>
            </a:lvl1pPr>
          </a:lstStyle>
          <a:p>
            <a:r>
              <a:t>a</a:t>
            </a:r>
          </a:p>
        </p:txBody>
      </p:sp>
      <p:sp>
        <p:nvSpPr>
          <p:cNvPr id="239" name="b"/>
          <p:cNvSpPr/>
          <p:nvPr/>
        </p:nvSpPr>
        <p:spPr>
          <a:xfrm>
            <a:off x="2730500" y="4926471"/>
            <a:ext cx="2068125" cy="392854"/>
          </a:xfrm>
          <a:prstGeom prst="rect">
            <a:avLst/>
          </a:prstGeom>
          <a:solidFill>
            <a:srgbClr val="CBCBCB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61411" marR="61411" defTabSz="457200">
              <a:defRPr sz="2000">
                <a:solidFill>
                  <a:srgbClr val="000000"/>
                </a:solidFill>
              </a:defRPr>
            </a:lvl1pPr>
          </a:lstStyle>
          <a:p>
            <a:r>
              <a:t>b</a:t>
            </a:r>
          </a:p>
        </p:txBody>
      </p:sp>
      <p:sp>
        <p:nvSpPr>
          <p:cNvPr id="240" name="c"/>
          <p:cNvSpPr/>
          <p:nvPr/>
        </p:nvSpPr>
        <p:spPr>
          <a:xfrm>
            <a:off x="4106897" y="5515751"/>
            <a:ext cx="1377246" cy="395112"/>
          </a:xfrm>
          <a:prstGeom prst="rect">
            <a:avLst/>
          </a:prstGeom>
          <a:solidFill>
            <a:srgbClr val="CBCBCB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61411" marR="61411" defTabSz="457200">
              <a:defRPr sz="2000">
                <a:solidFill>
                  <a:srgbClr val="000000"/>
                </a:solidFill>
              </a:defRPr>
            </a:lvl1pPr>
          </a:lstStyle>
          <a:p>
            <a:r>
              <a:t>c</a:t>
            </a:r>
          </a:p>
        </p:txBody>
      </p:sp>
      <p:sp>
        <p:nvSpPr>
          <p:cNvPr id="241" name="d"/>
          <p:cNvSpPr/>
          <p:nvPr/>
        </p:nvSpPr>
        <p:spPr>
          <a:xfrm>
            <a:off x="4106897" y="6107288"/>
            <a:ext cx="3443112" cy="392855"/>
          </a:xfrm>
          <a:prstGeom prst="rect">
            <a:avLst/>
          </a:prstGeom>
          <a:solidFill>
            <a:srgbClr val="CBCBCB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61411" marR="61411" defTabSz="457200">
              <a:defRPr sz="2000">
                <a:solidFill>
                  <a:srgbClr val="000000"/>
                </a:solidFill>
              </a:defRPr>
            </a:lvl1pPr>
          </a:lstStyle>
          <a:p>
            <a:r>
              <a:t>d</a:t>
            </a:r>
          </a:p>
        </p:txBody>
      </p:sp>
      <p:grpSp>
        <p:nvGrpSpPr>
          <p:cNvPr id="245" name="Group"/>
          <p:cNvGrpSpPr/>
          <p:nvPr/>
        </p:nvGrpSpPr>
        <p:grpSpPr>
          <a:xfrm>
            <a:off x="2730500" y="4927600"/>
            <a:ext cx="6881425" cy="3925712"/>
            <a:chOff x="0" y="0"/>
            <a:chExt cx="6881424" cy="3925711"/>
          </a:xfrm>
        </p:grpSpPr>
        <p:sp>
          <p:nvSpPr>
            <p:cNvPr id="242" name="h"/>
            <p:cNvSpPr/>
            <p:nvPr/>
          </p:nvSpPr>
          <p:spPr>
            <a:xfrm>
              <a:off x="4813300" y="3530600"/>
              <a:ext cx="2068125" cy="395112"/>
            </a:xfrm>
            <a:prstGeom prst="rect">
              <a:avLst/>
            </a:prstGeom>
            <a:solidFill>
              <a:srgbClr val="003F8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61411" marR="61411" defTabSz="457200">
                <a:defRPr sz="2000">
                  <a:solidFill>
                    <a:srgbClr val="FFFFFF"/>
                  </a:solidFill>
                </a:defRPr>
              </a:lvl1pPr>
            </a:lstStyle>
            <a:p>
              <a:r>
                <a:t>h</a:t>
              </a:r>
            </a:p>
          </p:txBody>
        </p:sp>
        <p:sp>
          <p:nvSpPr>
            <p:cNvPr id="243" name="e"/>
            <p:cNvSpPr/>
            <p:nvPr/>
          </p:nvSpPr>
          <p:spPr>
            <a:xfrm>
              <a:off x="2070100" y="1765300"/>
              <a:ext cx="2065867" cy="395112"/>
            </a:xfrm>
            <a:prstGeom prst="rect">
              <a:avLst/>
            </a:prstGeom>
            <a:solidFill>
              <a:srgbClr val="003F8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61411" marR="61411" defTabSz="457200">
                <a:defRPr sz="2000">
                  <a:solidFill>
                    <a:srgbClr val="FFFFFF"/>
                  </a:solidFill>
                </a:defRPr>
              </a:lvl1pPr>
            </a:lstStyle>
            <a:p>
              <a:r>
                <a:t>e</a:t>
              </a:r>
            </a:p>
          </p:txBody>
        </p:sp>
        <p:sp>
          <p:nvSpPr>
            <p:cNvPr id="244" name="b"/>
            <p:cNvSpPr/>
            <p:nvPr/>
          </p:nvSpPr>
          <p:spPr>
            <a:xfrm>
              <a:off x="0" y="0"/>
              <a:ext cx="2068125" cy="392854"/>
            </a:xfrm>
            <a:prstGeom prst="rect">
              <a:avLst/>
            </a:prstGeom>
            <a:solidFill>
              <a:srgbClr val="003F8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61411" marR="61411" defTabSz="457200">
                <a:defRPr sz="2000">
                  <a:solidFill>
                    <a:srgbClr val="FFFFFF"/>
                  </a:solidFill>
                </a:defRPr>
              </a:lvl1pPr>
            </a:lstStyle>
            <a:p>
              <a:r>
                <a:t>b</a:t>
              </a:r>
            </a:p>
          </p:txBody>
        </p:sp>
      </p:grpSp>
      <p:grpSp>
        <p:nvGrpSpPr>
          <p:cNvPr id="249" name="Group"/>
          <p:cNvGrpSpPr/>
          <p:nvPr/>
        </p:nvGrpSpPr>
        <p:grpSpPr>
          <a:xfrm>
            <a:off x="7655655" y="6308167"/>
            <a:ext cx="4454659" cy="1565834"/>
            <a:chOff x="0" y="0"/>
            <a:chExt cx="4454657" cy="1565833"/>
          </a:xfrm>
        </p:grpSpPr>
        <p:sp>
          <p:nvSpPr>
            <p:cNvPr id="246" name="jobs d and g…"/>
            <p:cNvSpPr txBox="1"/>
            <p:nvPr/>
          </p:nvSpPr>
          <p:spPr>
            <a:xfrm>
              <a:off x="2789941" y="308532"/>
              <a:ext cx="1664717" cy="4454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r>
                <a:t>jobs d and g</a:t>
              </a:r>
            </a:p>
            <a:p>
              <a:r>
                <a:t>are incompatible</a:t>
              </a:r>
            </a:p>
          </p:txBody>
        </p:sp>
        <p:sp>
          <p:nvSpPr>
            <p:cNvPr id="247" name="Line"/>
            <p:cNvSpPr/>
            <p:nvPr/>
          </p:nvSpPr>
          <p:spPr>
            <a:xfrm flipV="1">
              <a:off x="1348644" y="559875"/>
              <a:ext cx="1299639" cy="1005959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48" name="Line"/>
            <p:cNvSpPr/>
            <p:nvPr/>
          </p:nvSpPr>
          <p:spPr>
            <a:xfrm>
              <a:off x="0" y="0"/>
              <a:ext cx="2660763" cy="559101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79" name="Interval scheduling:  greedy algorithm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Interval scheduling:  greedy algorithms</a:t>
            </a:r>
          </a:p>
        </p:txBody>
      </p:sp>
      <p:sp>
        <p:nvSpPr>
          <p:cNvPr id="280" name="Greedy template.  Consider jobs in some natural order. Take each job provided it′s compatible with the ones already taken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Greedy template. 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Consider jobs in some natural order.</a:t>
            </a: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Take each job provided it′s compatible with the ones already taken.</a:t>
            </a: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endParaRPr>
              <a:solidFill>
                <a:srgbClr val="000000"/>
              </a:solidFill>
              <a:uFill>
                <a:solidFill>
                  <a:srgbClr val="000000"/>
                </a:solidFill>
              </a:uFill>
            </a:endParaRPr>
          </a:p>
          <a:p>
            <a:pPr lvl="1"/>
            <a:r>
              <a: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[Earliest start time]</a:t>
            </a:r>
            <a:r>
              <a:t>  Consider jobs in ascending order of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s</a:t>
            </a:r>
            <a:r>
              <a:rPr i="1" baseline="-20250">
                <a:latin typeface="Times"/>
                <a:ea typeface="Times"/>
                <a:cs typeface="Times"/>
                <a:sym typeface="Times"/>
              </a:rPr>
              <a:t>j</a:t>
            </a:r>
            <a:r>
              <a:t>.</a:t>
            </a:r>
            <a:br/>
            <a:endParaRPr/>
          </a:p>
          <a:p>
            <a:pPr lvl="1"/>
            <a:r>
              <a: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[Earliest finish time]</a:t>
            </a:r>
            <a:r>
              <a:t>  Consider jobs in ascending order of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f</a:t>
            </a:r>
            <a:r>
              <a:rPr i="1" baseline="-20250">
                <a:latin typeface="Times"/>
                <a:ea typeface="Times"/>
                <a:cs typeface="Times"/>
                <a:sym typeface="Times"/>
              </a:rPr>
              <a:t>j</a:t>
            </a:r>
            <a:r>
              <a:t>.</a:t>
            </a:r>
            <a:br/>
            <a:endParaRPr/>
          </a:p>
          <a:p>
            <a:pPr lvl="1"/>
            <a:r>
              <a: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[Shortest interval]</a:t>
            </a:r>
            <a:r>
              <a:t>  Consider jobs in ascending order of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f</a:t>
            </a:r>
            <a:r>
              <a:rPr i="1" baseline="-20250">
                <a:latin typeface="Times"/>
                <a:ea typeface="Times"/>
                <a:cs typeface="Times"/>
                <a:sym typeface="Times"/>
              </a:rPr>
              <a:t>j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 – s</a:t>
            </a:r>
            <a:r>
              <a:rPr i="1" baseline="-20250">
                <a:latin typeface="Times"/>
                <a:ea typeface="Times"/>
                <a:cs typeface="Times"/>
                <a:sym typeface="Times"/>
              </a:rPr>
              <a:t>j</a:t>
            </a:r>
            <a:r>
              <a:t>.</a:t>
            </a:r>
            <a:br/>
            <a:endParaRPr/>
          </a:p>
          <a:p>
            <a:pPr lvl="1"/>
            <a:r>
              <a: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[Fewest conflicts]</a:t>
            </a:r>
            <a:r>
              <a:t>  For each job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j</a:t>
            </a:r>
            <a:r>
              <a:t>, count the number of</a:t>
            </a:r>
            <a:br/>
            <a:r>
              <a:t>conflicting jobs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c</a:t>
            </a:r>
            <a:r>
              <a:rPr i="1" baseline="-20250">
                <a:latin typeface="Times"/>
                <a:ea typeface="Times"/>
                <a:cs typeface="Times"/>
                <a:sym typeface="Times"/>
              </a:rPr>
              <a:t>j</a:t>
            </a:r>
            <a:r>
              <a:t>. Schedule in ascending order of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c</a:t>
            </a:r>
            <a:r>
              <a:rPr i="1" baseline="-20250">
                <a:latin typeface="Times"/>
                <a:ea typeface="Times"/>
                <a:cs typeface="Times"/>
                <a:sym typeface="Times"/>
              </a:rPr>
              <a:t>j</a:t>
            </a:r>
            <a:r>
              <a:t>.</a:t>
            </a:r>
          </a:p>
        </p:txBody>
      </p:sp>
      <p:sp>
        <p:nvSpPr>
          <p:cNvPr id="28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404648" y="9347200"/>
            <a:ext cx="184304" cy="21595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17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0" grpId="1" build="p" bldLvl="5" animBg="1" advAuto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84" name="Interval scheduling:  greedy algorithm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Interval scheduling:  greedy algorithms</a:t>
            </a:r>
          </a:p>
        </p:txBody>
      </p:sp>
      <p:sp>
        <p:nvSpPr>
          <p:cNvPr id="285" name="Greedy template.  Consider jobs in some natural order. Take each job provided it′s compatible with the ones already taken.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Greedy template. 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Consider jobs in some natural order.</a:t>
            </a: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Take each job provided it′s compatible with the ones already taken.</a:t>
            </a:r>
          </a:p>
        </p:txBody>
      </p:sp>
      <p:sp>
        <p:nvSpPr>
          <p:cNvPr id="28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404648" y="9347200"/>
            <a:ext cx="184304" cy="21595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18</a:t>
            </a:fld>
            <a:endParaRPr/>
          </a:p>
        </p:txBody>
      </p:sp>
      <p:grpSp>
        <p:nvGrpSpPr>
          <p:cNvPr id="293" name="Group"/>
          <p:cNvGrpSpPr/>
          <p:nvPr/>
        </p:nvGrpSpPr>
        <p:grpSpPr>
          <a:xfrm>
            <a:off x="3070593" y="3053926"/>
            <a:ext cx="5311125" cy="1048174"/>
            <a:chOff x="0" y="0"/>
            <a:chExt cx="5311123" cy="1048173"/>
          </a:xfrm>
        </p:grpSpPr>
        <p:sp>
          <p:nvSpPr>
            <p:cNvPr id="287" name="Rectangle"/>
            <p:cNvSpPr/>
            <p:nvPr/>
          </p:nvSpPr>
          <p:spPr>
            <a:xfrm>
              <a:off x="2820230" y="514773"/>
              <a:ext cx="887308" cy="215901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88" name="Rectangle"/>
            <p:cNvSpPr/>
            <p:nvPr/>
          </p:nvSpPr>
          <p:spPr>
            <a:xfrm>
              <a:off x="1628123" y="514773"/>
              <a:ext cx="887308" cy="215901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89" name="Rectangle"/>
            <p:cNvSpPr/>
            <p:nvPr/>
          </p:nvSpPr>
          <p:spPr>
            <a:xfrm>
              <a:off x="436017" y="514773"/>
              <a:ext cx="887307" cy="215901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90" name="Rectangle"/>
            <p:cNvSpPr/>
            <p:nvPr/>
          </p:nvSpPr>
          <p:spPr>
            <a:xfrm>
              <a:off x="4100390" y="514773"/>
              <a:ext cx="887308" cy="215901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91" name="Rectangle"/>
            <p:cNvSpPr/>
            <p:nvPr/>
          </p:nvSpPr>
          <p:spPr>
            <a:xfrm>
              <a:off x="2523" y="832273"/>
              <a:ext cx="5308601" cy="215901"/>
            </a:xfrm>
            <a:prstGeom prst="rect">
              <a:avLst/>
            </a:prstGeom>
            <a:solidFill>
              <a:srgbClr val="8A8A8A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92" name="counterexample for earliest start time"/>
            <p:cNvSpPr txBox="1"/>
            <p:nvPr/>
          </p:nvSpPr>
          <p:spPr>
            <a:xfrm>
              <a:off x="0" y="0"/>
              <a:ext cx="3996333" cy="228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b="1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r>
                <a:t>counterexample for earliest start time</a:t>
              </a:r>
            </a:p>
          </p:txBody>
        </p:sp>
      </p:grpSp>
      <p:grpSp>
        <p:nvGrpSpPr>
          <p:cNvPr id="298" name="Group"/>
          <p:cNvGrpSpPr/>
          <p:nvPr/>
        </p:nvGrpSpPr>
        <p:grpSpPr>
          <a:xfrm>
            <a:off x="3076913" y="5109069"/>
            <a:ext cx="4979685" cy="999631"/>
            <a:chOff x="0" y="0"/>
            <a:chExt cx="4979684" cy="999630"/>
          </a:xfrm>
        </p:grpSpPr>
        <p:sp>
          <p:nvSpPr>
            <p:cNvPr id="294" name="Rectangle"/>
            <p:cNvSpPr/>
            <p:nvPr/>
          </p:nvSpPr>
          <p:spPr>
            <a:xfrm>
              <a:off x="429697" y="466230"/>
              <a:ext cx="2057401" cy="215901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95" name="Rectangle"/>
            <p:cNvSpPr/>
            <p:nvPr/>
          </p:nvSpPr>
          <p:spPr>
            <a:xfrm>
              <a:off x="2922284" y="466230"/>
              <a:ext cx="2057401" cy="215901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96" name="Rectangle"/>
            <p:cNvSpPr/>
            <p:nvPr/>
          </p:nvSpPr>
          <p:spPr>
            <a:xfrm>
              <a:off x="2055297" y="783730"/>
              <a:ext cx="1193801" cy="215901"/>
            </a:xfrm>
            <a:prstGeom prst="rect">
              <a:avLst/>
            </a:prstGeom>
            <a:solidFill>
              <a:srgbClr val="8A8A8A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97" name="counterexample for shortest interval"/>
            <p:cNvSpPr txBox="1"/>
            <p:nvPr/>
          </p:nvSpPr>
          <p:spPr>
            <a:xfrm>
              <a:off x="0" y="0"/>
              <a:ext cx="3862586" cy="228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b="1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r>
                <a:t>counterexample for shortest interval</a:t>
              </a:r>
            </a:p>
          </p:txBody>
        </p:sp>
      </p:grpSp>
      <p:grpSp>
        <p:nvGrpSpPr>
          <p:cNvPr id="311" name="Group"/>
          <p:cNvGrpSpPr/>
          <p:nvPr/>
        </p:nvGrpSpPr>
        <p:grpSpPr>
          <a:xfrm>
            <a:off x="3077626" y="6897792"/>
            <a:ext cx="4980666" cy="1683739"/>
            <a:chOff x="0" y="0"/>
            <a:chExt cx="4980664" cy="1683737"/>
          </a:xfrm>
        </p:grpSpPr>
        <p:sp>
          <p:nvSpPr>
            <p:cNvPr id="299" name="Rectangle"/>
            <p:cNvSpPr/>
            <p:nvPr/>
          </p:nvSpPr>
          <p:spPr>
            <a:xfrm>
              <a:off x="2813198" y="492478"/>
              <a:ext cx="887308" cy="215901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00" name="Rectangle"/>
            <p:cNvSpPr/>
            <p:nvPr/>
          </p:nvSpPr>
          <p:spPr>
            <a:xfrm>
              <a:off x="1621091" y="492478"/>
              <a:ext cx="887308" cy="215901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01" name="Rectangle"/>
            <p:cNvSpPr/>
            <p:nvPr/>
          </p:nvSpPr>
          <p:spPr>
            <a:xfrm>
              <a:off x="428985" y="492478"/>
              <a:ext cx="887307" cy="215901"/>
            </a:xfrm>
            <a:prstGeom prst="rect">
              <a:avLst/>
            </a:prstGeom>
            <a:solidFill>
              <a:srgbClr val="8A8A8A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02" name="Rectangle"/>
            <p:cNvSpPr/>
            <p:nvPr/>
          </p:nvSpPr>
          <p:spPr>
            <a:xfrm>
              <a:off x="4093358" y="492478"/>
              <a:ext cx="887307" cy="215901"/>
            </a:xfrm>
            <a:prstGeom prst="rect">
              <a:avLst/>
            </a:prstGeom>
            <a:solidFill>
              <a:srgbClr val="8A8A8A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03" name="Rectangle"/>
            <p:cNvSpPr/>
            <p:nvPr/>
          </p:nvSpPr>
          <p:spPr>
            <a:xfrm>
              <a:off x="1058905" y="817597"/>
              <a:ext cx="887307" cy="215901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04" name="Rectangle"/>
            <p:cNvSpPr/>
            <p:nvPr/>
          </p:nvSpPr>
          <p:spPr>
            <a:xfrm>
              <a:off x="1079225" y="1142718"/>
              <a:ext cx="887307" cy="215901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05" name="Rectangle"/>
            <p:cNvSpPr/>
            <p:nvPr/>
          </p:nvSpPr>
          <p:spPr>
            <a:xfrm>
              <a:off x="1079225" y="1467837"/>
              <a:ext cx="887307" cy="215901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06" name="Rectangle"/>
            <p:cNvSpPr/>
            <p:nvPr/>
          </p:nvSpPr>
          <p:spPr>
            <a:xfrm>
              <a:off x="3551491" y="817597"/>
              <a:ext cx="887308" cy="215901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07" name="Rectangle"/>
            <p:cNvSpPr/>
            <p:nvPr/>
          </p:nvSpPr>
          <p:spPr>
            <a:xfrm>
              <a:off x="3551491" y="1142718"/>
              <a:ext cx="887308" cy="215901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08" name="Rectangle"/>
            <p:cNvSpPr/>
            <p:nvPr/>
          </p:nvSpPr>
          <p:spPr>
            <a:xfrm>
              <a:off x="3551491" y="1467837"/>
              <a:ext cx="887308" cy="215901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09" name="Rectangle"/>
            <p:cNvSpPr/>
            <p:nvPr/>
          </p:nvSpPr>
          <p:spPr>
            <a:xfrm>
              <a:off x="2230691" y="817597"/>
              <a:ext cx="887308" cy="215901"/>
            </a:xfrm>
            <a:prstGeom prst="rect">
              <a:avLst/>
            </a:prstGeom>
            <a:solidFill>
              <a:srgbClr val="8A8A8A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10" name="counterexample for fewest conflicts"/>
            <p:cNvSpPr txBox="1"/>
            <p:nvPr/>
          </p:nvSpPr>
          <p:spPr>
            <a:xfrm>
              <a:off x="0" y="0"/>
              <a:ext cx="3769519" cy="228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b="1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r>
                <a:t>counterexample for fewest conflicts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8" grpId="1" animBg="1" advAuto="0"/>
      <p:bldP spid="311" grpId="2" animBg="1" advAuto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14" name="Interval scheduling:  earliest-finish-time-first algorith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Interval scheduling:  earliest-finish-time-first algorithm</a:t>
            </a:r>
          </a:p>
        </p:txBody>
      </p:sp>
      <p:sp>
        <p:nvSpPr>
          <p:cNvPr id="315" name="Proposition.  Can implement earliest-finish-time first in O(n log n) time.…"/>
          <p:cNvSpPr txBox="1">
            <a:spLocks noGrp="1"/>
          </p:cNvSpPr>
          <p:nvPr>
            <p:ph type="body" idx="1"/>
          </p:nvPr>
        </p:nvSpPr>
        <p:spPr>
          <a:xfrm>
            <a:off x="812800" y="1276350"/>
            <a:ext cx="11379200" cy="8178800"/>
          </a:xfrm>
          <a:prstGeom prst="rect">
            <a:avLst/>
          </a:prstGeom>
        </p:spPr>
        <p:txBody>
          <a:bodyPr/>
          <a:lstStyle/>
          <a:p>
            <a:br/>
            <a:br/>
            <a:br/>
            <a:br/>
            <a:br/>
            <a:br/>
            <a:br/>
            <a:br/>
            <a:br/>
            <a:br/>
            <a:br/>
            <a:br/>
            <a:r>
              <a:t>Proposition.  </a:t>
            </a:r>
            <a:r>
              <a:rPr>
                <a:solidFill>
                  <a:srgbClr val="000000"/>
                </a:solidFill>
              </a:rPr>
              <a:t>Can implement earliest-finish-time first in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O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(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n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 log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n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)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</a:t>
            </a:r>
            <a:r>
              <a:rPr>
                <a:solidFill>
                  <a:srgbClr val="000000"/>
                </a:solidFill>
              </a:rPr>
              <a:t>time.</a:t>
            </a:r>
            <a:endParaRPr>
              <a:solidFill>
                <a:srgbClr val="000000"/>
              </a:solidFill>
              <a:uFill>
                <a:solidFill>
                  <a:srgbClr val="000000"/>
                </a:solidFill>
              </a:uFill>
            </a:endParaRPr>
          </a:p>
          <a:p>
            <a:pPr lvl="1"/>
            <a:r>
              <a:t>Keep track of job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j</a:t>
            </a:r>
            <a:r>
              <a:rPr>
                <a:latin typeface="Times"/>
                <a:ea typeface="Times"/>
                <a:cs typeface="Times"/>
                <a:sym typeface="Times"/>
              </a:rPr>
              <a:t>*</a:t>
            </a:r>
            <a:r>
              <a:t> that was added last to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S</a:t>
            </a:r>
            <a:r>
              <a:t>.</a:t>
            </a:r>
          </a:p>
          <a:p>
            <a:pPr lvl="1"/>
            <a:r>
              <a:t>Job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j</a:t>
            </a:r>
            <a:r>
              <a:t> is compatible with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S</a:t>
            </a:r>
            <a:r>
              <a:t> iff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s</a:t>
            </a:r>
            <a:r>
              <a:rPr i="1" baseline="-20250">
                <a:latin typeface="Times"/>
                <a:ea typeface="Times"/>
                <a:cs typeface="Times"/>
                <a:sym typeface="Times"/>
              </a:rPr>
              <a:t>j</a:t>
            </a:r>
            <a:r>
              <a:rPr>
                <a:latin typeface="Times"/>
                <a:ea typeface="Times"/>
                <a:cs typeface="Times"/>
                <a:sym typeface="Times"/>
              </a:rPr>
              <a:t>  ≥ 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f</a:t>
            </a:r>
            <a:r>
              <a:rPr i="1" baseline="-20250">
                <a:latin typeface="Times"/>
                <a:ea typeface="Times"/>
                <a:cs typeface="Times"/>
                <a:sym typeface="Times"/>
              </a:rPr>
              <a:t>j</a:t>
            </a:r>
            <a:r>
              <a:rPr baseline="-20250">
                <a:latin typeface="Times"/>
                <a:ea typeface="Times"/>
                <a:cs typeface="Times"/>
                <a:sym typeface="Times"/>
              </a:rPr>
              <a:t>* </a:t>
            </a:r>
            <a:r>
              <a:t>.</a:t>
            </a:r>
          </a:p>
          <a:p>
            <a:pPr lvl="1"/>
            <a:r>
              <a:t>Sorting by finish times takes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O</a:t>
            </a:r>
            <a:r>
              <a:rPr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(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n</a:t>
            </a:r>
            <a:r>
              <a:rPr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 log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n</a:t>
            </a:r>
            <a:r>
              <a:rPr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) </a:t>
            </a:r>
            <a:r>
              <a:t>time.</a:t>
            </a:r>
          </a:p>
        </p:txBody>
      </p:sp>
      <p:sp>
        <p:nvSpPr>
          <p:cNvPr id="31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19</a:t>
            </a:fld>
            <a:endParaRPr/>
          </a:p>
        </p:txBody>
      </p:sp>
      <p:sp>
        <p:nvSpPr>
          <p:cNvPr id="317" name="Earliest-Finish-Time-First (n, s1, s2, …, sn , f1, f2, …, fn)…"/>
          <p:cNvSpPr txBox="1"/>
          <p:nvPr/>
        </p:nvSpPr>
        <p:spPr>
          <a:xfrm>
            <a:off x="1955800" y="1549400"/>
            <a:ext cx="8920296" cy="460176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92100" tIns="292100" rIns="292100" bIns="292100">
            <a:spAutoFit/>
          </a:bodyPr>
          <a:lstStyle/>
          <a:p>
            <a:pPr algn="l">
              <a:lnSpc>
                <a:spcPct val="100000"/>
              </a:lnSpc>
              <a:spcBef>
                <a:spcPts val="1200"/>
              </a:spcBef>
              <a:defRPr sz="24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i="0" cap="small">
                <a:solidFill>
                  <a:srgbClr val="003F83"/>
                </a:solidFill>
              </a:rPr>
              <a:t>Earliest-Finish-Time-First</a:t>
            </a:r>
            <a:r>
              <a:rPr cap="small">
                <a:solidFill>
                  <a:srgbClr val="003F83"/>
                </a:solidFill>
              </a:rPr>
              <a:t> </a:t>
            </a:r>
            <a:r>
              <a:rPr i="0"/>
              <a:t>(</a:t>
            </a:r>
            <a:r>
              <a:t>n</a:t>
            </a:r>
            <a:r>
              <a:rPr i="0"/>
              <a:t>,</a:t>
            </a:r>
            <a:r>
              <a:t> s</a:t>
            </a:r>
            <a:r>
              <a:rPr i="0" baseline="-5999"/>
              <a:t>1</a:t>
            </a:r>
            <a:r>
              <a:rPr i="0"/>
              <a:t>, </a:t>
            </a:r>
            <a:r>
              <a:t>s</a:t>
            </a:r>
            <a:r>
              <a:rPr i="0" baseline="-5999"/>
              <a:t>2</a:t>
            </a:r>
            <a:r>
              <a:rPr i="0"/>
              <a:t>, …, </a:t>
            </a:r>
            <a:r>
              <a:t>s</a:t>
            </a:r>
            <a:r>
              <a:rPr baseline="-5999"/>
              <a:t>n</a:t>
            </a:r>
            <a:r>
              <a:rPr i="0" baseline="-5999"/>
              <a:t> </a:t>
            </a:r>
            <a:r>
              <a:rPr i="0"/>
              <a:t>,</a:t>
            </a:r>
            <a:r>
              <a:t> f</a:t>
            </a:r>
            <a:r>
              <a:rPr i="0" baseline="-5999"/>
              <a:t>1</a:t>
            </a:r>
            <a:r>
              <a:t>, f</a:t>
            </a:r>
            <a:r>
              <a:rPr i="0" baseline="-5999"/>
              <a:t>2</a:t>
            </a:r>
            <a:r>
              <a:rPr i="0"/>
              <a:t>, …, </a:t>
            </a:r>
            <a:r>
              <a:t>f</a:t>
            </a:r>
            <a:r>
              <a:rPr baseline="-5999"/>
              <a:t>n</a:t>
            </a:r>
            <a:r>
              <a:rPr i="0"/>
              <a:t>)</a:t>
            </a:r>
            <a:r>
              <a:t>                          </a:t>
            </a:r>
            <a:endParaRPr sz="100"/>
          </a:p>
          <a:p>
            <a:pPr algn="l">
              <a:lnSpc>
                <a:spcPct val="100000"/>
              </a:lnSpc>
              <a:spcBef>
                <a:spcPts val="1200"/>
              </a:spcBef>
              <a:defRPr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sz="100"/>
              <a:t>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</a:t>
            </a:r>
          </a:p>
          <a:p>
            <a:pPr algn="l">
              <a:lnSpc>
                <a:spcPct val="100000"/>
              </a:lnSpc>
              <a:spcBef>
                <a:spcPts val="1200"/>
              </a:spcBef>
              <a:defRPr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cap="small">
                <a:solidFill>
                  <a:srgbClr val="003F83"/>
                </a:solidFill>
              </a:rPr>
              <a:t>Sort</a:t>
            </a:r>
            <a:r>
              <a:rPr i="1" cap="small"/>
              <a:t> </a:t>
            </a:r>
            <a:r>
              <a:t>jobs by finish times and renumber so that  </a:t>
            </a:r>
            <a:r>
              <a:rPr i="1"/>
              <a:t>f</a:t>
            </a:r>
            <a:r>
              <a:rPr baseline="-5999"/>
              <a:t>1 </a:t>
            </a:r>
            <a:r>
              <a:t> ≤ </a:t>
            </a:r>
            <a:r>
              <a:rPr i="1"/>
              <a:t> f</a:t>
            </a:r>
            <a:r>
              <a:rPr baseline="-5999"/>
              <a:t>2</a:t>
            </a:r>
            <a:r>
              <a:t>  ≤  …  ≤ </a:t>
            </a:r>
            <a:r>
              <a:rPr i="1"/>
              <a:t> f</a:t>
            </a:r>
            <a:r>
              <a:rPr i="1" baseline="-5999"/>
              <a:t>n</a:t>
            </a:r>
            <a:r>
              <a:t>.</a:t>
            </a:r>
            <a:endParaRPr i="1"/>
          </a:p>
          <a:p>
            <a:pPr algn="l">
              <a:lnSpc>
                <a:spcPct val="100000"/>
              </a:lnSpc>
              <a:spcBef>
                <a:spcPts val="1200"/>
              </a:spcBef>
              <a:defRPr sz="24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S ← </a:t>
            </a:r>
            <a:r>
              <a:rPr sz="2200" i="0">
                <a:latin typeface="Symbol"/>
                <a:ea typeface="Symbol"/>
                <a:cs typeface="Symbol"/>
                <a:sym typeface="Symbol"/>
              </a:rPr>
              <a:t>Æ</a:t>
            </a:r>
            <a:r>
              <a:rPr i="0"/>
              <a:t>.</a:t>
            </a:r>
          </a:p>
          <a:p>
            <a:pPr algn="l">
              <a:lnSpc>
                <a:spcPct val="100000"/>
              </a:lnSpc>
              <a:spcBef>
                <a:spcPts val="1200"/>
              </a:spcBef>
              <a:defRPr sz="24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i="0" cap="small">
                <a:solidFill>
                  <a:srgbClr val="003F83"/>
                </a:solidFill>
              </a:rPr>
              <a:t>For</a:t>
            </a:r>
            <a:r>
              <a:rPr cap="small"/>
              <a:t>  </a:t>
            </a:r>
            <a:r>
              <a:t>j </a:t>
            </a:r>
            <a:r>
              <a:rPr i="0"/>
              <a:t>= 1</a:t>
            </a:r>
            <a:r>
              <a:t>  </a:t>
            </a:r>
            <a:r>
              <a:rPr i="0" cap="small">
                <a:solidFill>
                  <a:srgbClr val="003F83"/>
                </a:solidFill>
              </a:rPr>
              <a:t>to</a:t>
            </a:r>
            <a:r>
              <a:rPr cap="small"/>
              <a:t>  </a:t>
            </a:r>
            <a:r>
              <a:t>n</a:t>
            </a:r>
          </a:p>
          <a:p>
            <a:pPr algn="l">
              <a:lnSpc>
                <a:spcPct val="100000"/>
              </a:lnSpc>
              <a:spcBef>
                <a:spcPts val="1200"/>
              </a:spcBef>
              <a:defRPr sz="24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     </a:t>
            </a:r>
            <a:r>
              <a:rPr i="0" cap="small">
                <a:solidFill>
                  <a:srgbClr val="003F83"/>
                </a:solidFill>
              </a:rPr>
              <a:t>If</a:t>
            </a:r>
            <a:r>
              <a:t>  </a:t>
            </a:r>
            <a:r>
              <a:rPr i="0"/>
              <a:t>(job</a:t>
            </a:r>
            <a:r>
              <a:t> j </a:t>
            </a:r>
            <a:r>
              <a:rPr i="0"/>
              <a:t>is compatible with</a:t>
            </a:r>
            <a:r>
              <a:t> S</a:t>
            </a:r>
            <a:r>
              <a:rPr i="0"/>
              <a:t>)</a:t>
            </a:r>
          </a:p>
          <a:p>
            <a:pPr algn="l">
              <a:lnSpc>
                <a:spcPct val="100000"/>
              </a:lnSpc>
              <a:spcBef>
                <a:spcPts val="1200"/>
              </a:spcBef>
              <a:defRPr sz="24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         S  ← S </a:t>
            </a:r>
            <a:r>
              <a:rPr sz="2200" i="0">
                <a:latin typeface="Symbol"/>
                <a:ea typeface="Symbol"/>
                <a:cs typeface="Symbol"/>
                <a:sym typeface="Symbol"/>
              </a:rPr>
              <a:t>È</a:t>
            </a:r>
            <a:r>
              <a:rPr sz="2200" i="0"/>
              <a:t> {  </a:t>
            </a:r>
            <a:r>
              <a:t>j </a:t>
            </a:r>
            <a:r>
              <a:rPr i="0"/>
              <a:t>}.</a:t>
            </a:r>
          </a:p>
          <a:p>
            <a:pPr algn="l">
              <a:lnSpc>
                <a:spcPct val="100000"/>
              </a:lnSpc>
              <a:spcBef>
                <a:spcPts val="1200"/>
              </a:spcBef>
              <a:defRPr sz="24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i="0" cap="small">
                <a:solidFill>
                  <a:srgbClr val="003F83"/>
                </a:solidFill>
              </a:rPr>
              <a:t>Return</a:t>
            </a:r>
            <a:r>
              <a:t> S</a:t>
            </a:r>
            <a:r>
              <a:rPr i="0"/>
              <a:t>.</a:t>
            </a:r>
          </a:p>
          <a:p>
            <a:pPr algn="l">
              <a:lnSpc>
                <a:spcPct val="100000"/>
              </a:lnSpc>
              <a:spcBef>
                <a:spcPts val="1200"/>
              </a:spcBef>
              <a:defRPr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sz="100"/>
              <a:t>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</a:t>
            </a:r>
          </a:p>
        </p:txBody>
      </p:sp>
      <p:sp>
        <p:nvSpPr>
          <p:cNvPr id="318" name="set of jobs selected"/>
          <p:cNvSpPr txBox="1"/>
          <p:nvPr/>
        </p:nvSpPr>
        <p:spPr>
          <a:xfrm>
            <a:off x="3975099" y="3147342"/>
            <a:ext cx="1991057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r>
              <a:t>set of jobs selected </a:t>
            </a:r>
          </a:p>
        </p:txBody>
      </p:sp>
      <p:sp>
        <p:nvSpPr>
          <p:cNvPr id="319" name="Line"/>
          <p:cNvSpPr/>
          <p:nvPr/>
        </p:nvSpPr>
        <p:spPr>
          <a:xfrm>
            <a:off x="3366983" y="3242168"/>
            <a:ext cx="518371" cy="1"/>
          </a:xfrm>
          <a:prstGeom prst="line">
            <a:avLst/>
          </a:prstGeom>
          <a:ln w="25400">
            <a:solidFill>
              <a:srgbClr val="8D3124"/>
            </a:solidFill>
            <a:miter lim="400000"/>
            <a:headEnd type="stealt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Coin changing</a:t>
            </a:r>
          </a:p>
          <a:p>
            <a:r>
              <a:rPr lang="en-US" dirty="0"/>
              <a:t>Interval scheduling</a:t>
            </a:r>
          </a:p>
          <a:p>
            <a:r>
              <a:rPr lang="en-US" dirty="0"/>
              <a:t>Interval partitioning</a:t>
            </a:r>
          </a:p>
          <a:p>
            <a:r>
              <a:rPr lang="en-US" dirty="0"/>
              <a:t>Scheduling to minimize lateness</a:t>
            </a:r>
          </a:p>
          <a:p>
            <a:r>
              <a:rPr lang="en-US" dirty="0"/>
              <a:t>Optimal caching</a:t>
            </a:r>
          </a:p>
        </p:txBody>
      </p:sp>
    </p:spTree>
    <p:extLst>
      <p:ext uri="{BB962C8B-B14F-4D97-AF65-F5344CB8AC3E}">
        <p14:creationId xmlns:p14="http://schemas.microsoft.com/office/powerpoint/2010/main" val="34803810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Interval scheduling:  Example</a:t>
            </a:r>
            <a:endParaRPr lang="en-US" altLang="en-US" dirty="0">
              <a:latin typeface="Arial" charset="0"/>
              <a:cs typeface="Arial" charset="0"/>
            </a:endParaRP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Consider the following list of 12  processes</a:t>
            </a:r>
            <a:br>
              <a:rPr lang="en-US" altLang="en-US" dirty="0">
                <a:latin typeface="Arial" charset="0"/>
                <a:cs typeface="Arial" charset="0"/>
              </a:rPr>
            </a:br>
            <a:r>
              <a:rPr lang="en-US" altLang="en-US" dirty="0">
                <a:latin typeface="Arial" charset="0"/>
                <a:cs typeface="Arial" charset="0"/>
              </a:rPr>
              <a:t>together with the time interval during which</a:t>
            </a:r>
            <a:br>
              <a:rPr lang="en-US" altLang="en-US" dirty="0">
                <a:latin typeface="Arial" charset="0"/>
                <a:cs typeface="Arial" charset="0"/>
              </a:rPr>
            </a:br>
            <a:r>
              <a:rPr lang="en-US" altLang="en-US" dirty="0">
                <a:latin typeface="Arial" charset="0"/>
                <a:cs typeface="Arial" charset="0"/>
              </a:rPr>
              <a:t>they must be run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Find the schedule with the earliest-</a:t>
            </a:r>
            <a:br>
              <a:rPr lang="en-US" altLang="en-US" dirty="0">
                <a:latin typeface="Arial" charset="0"/>
                <a:cs typeface="Arial" charset="0"/>
              </a:rPr>
            </a:br>
            <a:r>
              <a:rPr lang="en-US" altLang="en-US" dirty="0">
                <a:latin typeface="Arial" charset="0"/>
                <a:cs typeface="Arial" charset="0"/>
              </a:rPr>
              <a:t>deadline-first greedy algorithm</a:t>
            </a:r>
          </a:p>
        </p:txBody>
      </p:sp>
      <p:graphicFrame>
        <p:nvGraphicFramePr>
          <p:cNvPr id="293056" name="Group 192"/>
          <p:cNvGraphicFramePr>
            <a:graphicFrameLocks noGrp="1"/>
          </p:cNvGraphicFramePr>
          <p:nvPr/>
        </p:nvGraphicFramePr>
        <p:xfrm>
          <a:off x="8550206" y="2226169"/>
          <a:ext cx="3686951" cy="6247644"/>
        </p:xfrm>
        <a:graphic>
          <a:graphicData uri="http://schemas.openxmlformats.org/drawingml/2006/table">
            <a:tbl>
              <a:tblPr/>
              <a:tblGrid>
                <a:gridCol w="1638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83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Process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Interval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5 –  8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10 – 13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6 –  9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12 – 15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3 –  7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8 – 11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1 –  6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8 – 12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3 –  5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2 –  4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11 – 16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10 – 15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pic>
        <p:nvPicPr>
          <p:cNvPr id="67615" name="Picture 21" descr="C:\Users\dwharder\Desktop\vv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392" y="4775201"/>
            <a:ext cx="5427698" cy="3788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918965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Interval scheduling:  Example</a:t>
            </a:r>
            <a:endParaRPr lang="en-US" altLang="en-US" dirty="0">
              <a:latin typeface="Arial" charset="0"/>
              <a:cs typeface="Arial" charset="0"/>
            </a:endParaRP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In order to simplify this, sort the processes</a:t>
            </a:r>
            <a:br>
              <a:rPr lang="en-US" altLang="en-US" dirty="0">
                <a:latin typeface="Arial" charset="0"/>
                <a:cs typeface="Arial" charset="0"/>
              </a:rPr>
            </a:br>
            <a:r>
              <a:rPr lang="en-US" altLang="en-US" dirty="0">
                <a:latin typeface="Arial" charset="0"/>
                <a:cs typeface="Arial" charset="0"/>
              </a:rPr>
              <a:t>on their end times</a:t>
            </a:r>
          </a:p>
        </p:txBody>
      </p:sp>
      <p:graphicFrame>
        <p:nvGraphicFramePr>
          <p:cNvPr id="5" name="Group 192"/>
          <p:cNvGraphicFramePr>
            <a:graphicFrameLocks noGrp="1"/>
          </p:cNvGraphicFramePr>
          <p:nvPr/>
        </p:nvGraphicFramePr>
        <p:xfrm>
          <a:off x="8550206" y="2226169"/>
          <a:ext cx="3686951" cy="6247644"/>
        </p:xfrm>
        <a:graphic>
          <a:graphicData uri="http://schemas.openxmlformats.org/drawingml/2006/table">
            <a:tbl>
              <a:tblPr/>
              <a:tblGrid>
                <a:gridCol w="1638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83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Process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Interval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2 –  4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3 –  5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1 –  6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3 –  7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5 –  8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6 –  9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8 – 11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8 – 12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10 – 13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12 – 15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10 – 15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11 – 16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pic>
        <p:nvPicPr>
          <p:cNvPr id="68639" name="Picture 22" descr="C:\Users\dwharder\Desktop\vv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9991" y="3546970"/>
            <a:ext cx="5427698" cy="3788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39126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Interval scheduling:  Example</a:t>
            </a:r>
            <a:endParaRPr lang="en-CA" altLang="en-US" dirty="0">
              <a:latin typeface="Arial" charset="0"/>
              <a:cs typeface="Arial" charset="0"/>
            </a:endParaRPr>
          </a:p>
        </p:txBody>
      </p:sp>
      <p:sp>
        <p:nvSpPr>
          <p:cNvPr id="696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 dirty="0">
                <a:latin typeface="Arial" charset="0"/>
                <a:cs typeface="Arial" charset="0"/>
              </a:rPr>
              <a:t>To begin, choose Process K</a:t>
            </a:r>
          </a:p>
        </p:txBody>
      </p:sp>
      <p:graphicFrame>
        <p:nvGraphicFramePr>
          <p:cNvPr id="6" name="Group 192"/>
          <p:cNvGraphicFramePr>
            <a:graphicFrameLocks noGrp="1"/>
          </p:cNvGraphicFramePr>
          <p:nvPr/>
        </p:nvGraphicFramePr>
        <p:xfrm>
          <a:off x="8550206" y="2226169"/>
          <a:ext cx="3686951" cy="6247644"/>
        </p:xfrm>
        <a:graphic>
          <a:graphicData uri="http://schemas.openxmlformats.org/drawingml/2006/table">
            <a:tbl>
              <a:tblPr/>
              <a:tblGrid>
                <a:gridCol w="1638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83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Process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Interval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2 –  4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3 –  5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1 –  6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3 –  7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5 –  8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6 –  9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8 – 11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8 – 12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10 – 13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12 – 15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10 – 15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11 – 16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pic>
        <p:nvPicPr>
          <p:cNvPr id="69663" name="Picture 23" descr="C:\Users\dwharder\Desktop\vv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9991" y="3546970"/>
            <a:ext cx="5427698" cy="3788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41954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Interval scheduling:  Example</a:t>
            </a:r>
            <a:endParaRPr lang="en-CA" altLang="en-US" dirty="0">
              <a:latin typeface="Arial" charset="0"/>
              <a:cs typeface="Arial" charset="0"/>
            </a:endParaRPr>
          </a:p>
        </p:txBody>
      </p:sp>
      <p:sp>
        <p:nvSpPr>
          <p:cNvPr id="706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 dirty="0">
                <a:latin typeface="Arial" charset="0"/>
                <a:cs typeface="Arial" charset="0"/>
              </a:rPr>
              <a:t>At this point, Process J, G and E can no</a:t>
            </a:r>
            <a:br>
              <a:rPr lang="en-CA" altLang="en-US" dirty="0">
                <a:latin typeface="Arial" charset="0"/>
                <a:cs typeface="Arial" charset="0"/>
              </a:rPr>
            </a:br>
            <a:r>
              <a:rPr lang="en-CA" altLang="en-US" dirty="0">
                <a:latin typeface="Arial" charset="0"/>
                <a:cs typeface="Arial" charset="0"/>
              </a:rPr>
              <a:t>longer be run</a:t>
            </a:r>
          </a:p>
        </p:txBody>
      </p:sp>
      <p:graphicFrame>
        <p:nvGraphicFramePr>
          <p:cNvPr id="5" name="Group 192"/>
          <p:cNvGraphicFramePr>
            <a:graphicFrameLocks noGrp="1"/>
          </p:cNvGraphicFramePr>
          <p:nvPr/>
        </p:nvGraphicFramePr>
        <p:xfrm>
          <a:off x="8550206" y="2226169"/>
          <a:ext cx="3686951" cy="6247644"/>
        </p:xfrm>
        <a:graphic>
          <a:graphicData uri="http://schemas.openxmlformats.org/drawingml/2006/table">
            <a:tbl>
              <a:tblPr/>
              <a:tblGrid>
                <a:gridCol w="1638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83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Process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Interval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2 –  4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J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3 –  5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1 –  6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3 –  7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5 –  8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6 –  9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8 – 11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8 – 12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10 – 13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12 – 15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10 – 15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11 – 16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pic>
        <p:nvPicPr>
          <p:cNvPr id="70687" name="Picture 24" descr="C:\Users\dwharder\Desktop\vv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9991" y="3546970"/>
            <a:ext cx="5427698" cy="3788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87617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Interval scheduling:  Example</a:t>
            </a:r>
            <a:endParaRPr lang="en-CA" altLang="en-US" dirty="0">
              <a:latin typeface="Arial" charset="0"/>
              <a:cs typeface="Arial" charset="0"/>
            </a:endParaRPr>
          </a:p>
        </p:txBody>
      </p:sp>
      <p:sp>
        <p:nvSpPr>
          <p:cNvPr id="716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 dirty="0">
                <a:latin typeface="Arial" charset="0"/>
                <a:cs typeface="Arial" charset="0"/>
              </a:rPr>
              <a:t>Next, run Process A</a:t>
            </a:r>
          </a:p>
        </p:txBody>
      </p:sp>
      <p:graphicFrame>
        <p:nvGraphicFramePr>
          <p:cNvPr id="5" name="Group 192"/>
          <p:cNvGraphicFramePr>
            <a:graphicFrameLocks noGrp="1"/>
          </p:cNvGraphicFramePr>
          <p:nvPr/>
        </p:nvGraphicFramePr>
        <p:xfrm>
          <a:off x="8550206" y="2226169"/>
          <a:ext cx="3686951" cy="6247644"/>
        </p:xfrm>
        <a:graphic>
          <a:graphicData uri="http://schemas.openxmlformats.org/drawingml/2006/table">
            <a:tbl>
              <a:tblPr/>
              <a:tblGrid>
                <a:gridCol w="1638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83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Process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Interval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2 –  4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J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3 –  5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1 –  6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3 –  7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5 –  8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6 –  9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8 – 11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8 – 12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10 – 13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12 – 15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10 – 15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11 – 16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pic>
        <p:nvPicPr>
          <p:cNvPr id="71711" name="Picture 25" descr="C:\Users\dwharder\Desktop\vv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9991" y="3546970"/>
            <a:ext cx="5427698" cy="3788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42002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Interval scheduling:  Example</a:t>
            </a:r>
            <a:endParaRPr lang="en-CA" altLang="en-US" dirty="0">
              <a:latin typeface="Arial" charset="0"/>
              <a:cs typeface="Arial" charset="0"/>
            </a:endParaRPr>
          </a:p>
        </p:txBody>
      </p:sp>
      <p:sp>
        <p:nvSpPr>
          <p:cNvPr id="727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 dirty="0">
                <a:latin typeface="Arial" charset="0"/>
                <a:cs typeface="Arial" charset="0"/>
              </a:rPr>
              <a:t>We can no longer run Process C</a:t>
            </a:r>
          </a:p>
        </p:txBody>
      </p:sp>
      <p:graphicFrame>
        <p:nvGraphicFramePr>
          <p:cNvPr id="6" name="Group 192"/>
          <p:cNvGraphicFramePr>
            <a:graphicFrameLocks noGrp="1"/>
          </p:cNvGraphicFramePr>
          <p:nvPr/>
        </p:nvGraphicFramePr>
        <p:xfrm>
          <a:off x="8550206" y="2226169"/>
          <a:ext cx="3686951" cy="6247644"/>
        </p:xfrm>
        <a:graphic>
          <a:graphicData uri="http://schemas.openxmlformats.org/drawingml/2006/table">
            <a:tbl>
              <a:tblPr/>
              <a:tblGrid>
                <a:gridCol w="1638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83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Process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Interval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2 –  4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J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3 –  5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1 –  6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3 –  7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5 –  8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6 –  9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8 – 11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8 – 12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10 – 13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12 – 15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10 – 15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11 – 16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pic>
        <p:nvPicPr>
          <p:cNvPr id="72735" name="Picture 26" descr="C:\Users\dwharder\Desktop\vv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9991" y="3546970"/>
            <a:ext cx="5427698" cy="3788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09894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Interval scheduling:  Example</a:t>
            </a:r>
            <a:endParaRPr lang="en-CA" altLang="en-US" dirty="0">
              <a:latin typeface="Arial" charset="0"/>
              <a:cs typeface="Arial" charset="0"/>
            </a:endParaRPr>
          </a:p>
        </p:txBody>
      </p:sp>
      <p:sp>
        <p:nvSpPr>
          <p:cNvPr id="737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 dirty="0">
                <a:latin typeface="Arial" charset="0"/>
                <a:cs typeface="Arial" charset="0"/>
              </a:rPr>
              <a:t>Next, we can run Process F</a:t>
            </a:r>
          </a:p>
        </p:txBody>
      </p:sp>
      <p:graphicFrame>
        <p:nvGraphicFramePr>
          <p:cNvPr id="6" name="Group 192"/>
          <p:cNvGraphicFramePr>
            <a:graphicFrameLocks noGrp="1"/>
          </p:cNvGraphicFramePr>
          <p:nvPr/>
        </p:nvGraphicFramePr>
        <p:xfrm>
          <a:off x="8550206" y="2226169"/>
          <a:ext cx="3686951" cy="6247644"/>
        </p:xfrm>
        <a:graphic>
          <a:graphicData uri="http://schemas.openxmlformats.org/drawingml/2006/table">
            <a:tbl>
              <a:tblPr/>
              <a:tblGrid>
                <a:gridCol w="1638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83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Process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Interval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2 –  4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J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3 –  5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1 –  6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3 –  7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5 –  8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6 –  9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8 – 11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8 – 12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10 – 13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12 – 15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10 – 15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11 – 16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pic>
        <p:nvPicPr>
          <p:cNvPr id="73759" name="Picture 27" descr="C:\Users\dwharder\Desktop\vv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9991" y="3546970"/>
            <a:ext cx="5427698" cy="3788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17755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Interval scheduling:  Example</a:t>
            </a:r>
            <a:endParaRPr lang="en-CA" altLang="en-US" dirty="0">
              <a:latin typeface="Arial" charset="0"/>
              <a:cs typeface="Arial" charset="0"/>
            </a:endParaRPr>
          </a:p>
        </p:txBody>
      </p:sp>
      <p:sp>
        <p:nvSpPr>
          <p:cNvPr id="747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 dirty="0">
                <a:latin typeface="Arial" charset="0"/>
                <a:cs typeface="Arial" charset="0"/>
              </a:rPr>
              <a:t>This restricts us from running</a:t>
            </a:r>
            <a:br>
              <a:rPr lang="en-CA" altLang="en-US" dirty="0">
                <a:latin typeface="Arial" charset="0"/>
                <a:cs typeface="Arial" charset="0"/>
              </a:rPr>
            </a:br>
            <a:r>
              <a:rPr lang="en-CA" altLang="en-US" dirty="0">
                <a:latin typeface="Arial" charset="0"/>
                <a:cs typeface="Arial" charset="0"/>
              </a:rPr>
              <a:t>Processes H, B and M</a:t>
            </a:r>
          </a:p>
        </p:txBody>
      </p:sp>
      <p:graphicFrame>
        <p:nvGraphicFramePr>
          <p:cNvPr id="5" name="Group 192"/>
          <p:cNvGraphicFramePr>
            <a:graphicFrameLocks noGrp="1"/>
          </p:cNvGraphicFramePr>
          <p:nvPr/>
        </p:nvGraphicFramePr>
        <p:xfrm>
          <a:off x="8550206" y="2226169"/>
          <a:ext cx="3686951" cy="6247644"/>
        </p:xfrm>
        <a:graphic>
          <a:graphicData uri="http://schemas.openxmlformats.org/drawingml/2006/table">
            <a:tbl>
              <a:tblPr/>
              <a:tblGrid>
                <a:gridCol w="1638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83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Process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Interval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2 –  4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J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3 –  5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1 –  6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3 –  7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5 –  8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6 –  9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8 – 11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8 – 12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10 – 13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12 – 15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M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10 – 15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11 – 16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pic>
        <p:nvPicPr>
          <p:cNvPr id="74783" name="Picture 28" descr="C:\Users\dwharder\Desktop\vv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9991" y="3546970"/>
            <a:ext cx="5427698" cy="3788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23957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Interval scheduling:  Example</a:t>
            </a:r>
            <a:endParaRPr lang="en-CA" altLang="en-US" dirty="0">
              <a:latin typeface="Arial" charset="0"/>
              <a:cs typeface="Arial" charset="0"/>
            </a:endParaRPr>
          </a:p>
        </p:txBody>
      </p:sp>
      <p:sp>
        <p:nvSpPr>
          <p:cNvPr id="757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 dirty="0">
                <a:latin typeface="Arial" charset="0"/>
                <a:cs typeface="Arial" charset="0"/>
              </a:rPr>
              <a:t>The next available process is D</a:t>
            </a:r>
          </a:p>
        </p:txBody>
      </p:sp>
      <p:graphicFrame>
        <p:nvGraphicFramePr>
          <p:cNvPr id="6" name="Group 192"/>
          <p:cNvGraphicFramePr>
            <a:graphicFrameLocks noGrp="1"/>
          </p:cNvGraphicFramePr>
          <p:nvPr/>
        </p:nvGraphicFramePr>
        <p:xfrm>
          <a:off x="8550206" y="2226169"/>
          <a:ext cx="3686951" cy="6247644"/>
        </p:xfrm>
        <a:graphic>
          <a:graphicData uri="http://schemas.openxmlformats.org/drawingml/2006/table">
            <a:tbl>
              <a:tblPr/>
              <a:tblGrid>
                <a:gridCol w="1638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83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Process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Interval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2 –  4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J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3 –  5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1 –  6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3 –  7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5 –  8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6 –  9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8 – 11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8 – 12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10 – 13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12 – 15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M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10 – 15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11 – 16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pic>
        <p:nvPicPr>
          <p:cNvPr id="75807" name="Picture 32" descr="C:\Users\dwharder\Desktop\xv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1929" y="3544712"/>
            <a:ext cx="5418667" cy="3788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04088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Interval scheduling:  Example</a:t>
            </a:r>
            <a:endParaRPr lang="en-CA" altLang="en-US" dirty="0">
              <a:latin typeface="Arial" charset="0"/>
              <a:cs typeface="Arial" charset="0"/>
            </a:endParaRPr>
          </a:p>
        </p:txBody>
      </p:sp>
      <p:sp>
        <p:nvSpPr>
          <p:cNvPr id="768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 dirty="0">
                <a:latin typeface="Arial" charset="0"/>
                <a:cs typeface="Arial" charset="0"/>
              </a:rPr>
              <a:t>The prevents us from running Process L</a:t>
            </a:r>
          </a:p>
          <a:p>
            <a:pPr lvl="1"/>
            <a:r>
              <a:rPr lang="en-CA" altLang="en-US" dirty="0">
                <a:latin typeface="Arial" charset="0"/>
                <a:cs typeface="Arial" charset="0"/>
              </a:rPr>
              <a:t>We are therefore finished</a:t>
            </a:r>
          </a:p>
        </p:txBody>
      </p:sp>
      <p:graphicFrame>
        <p:nvGraphicFramePr>
          <p:cNvPr id="6" name="Group 192"/>
          <p:cNvGraphicFramePr>
            <a:graphicFrameLocks noGrp="1"/>
          </p:cNvGraphicFramePr>
          <p:nvPr/>
        </p:nvGraphicFramePr>
        <p:xfrm>
          <a:off x="8550206" y="2226169"/>
          <a:ext cx="3686951" cy="6247644"/>
        </p:xfrm>
        <a:graphic>
          <a:graphicData uri="http://schemas.openxmlformats.org/drawingml/2006/table">
            <a:tbl>
              <a:tblPr/>
              <a:tblGrid>
                <a:gridCol w="1638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83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Process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Interval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2 –  4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J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3 –  5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1 –  6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3 –  7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5 –  8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6 –  9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8 – 11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8 – 12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10 – 13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12 – 15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M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10 – 15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L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11 – 16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pic>
        <p:nvPicPr>
          <p:cNvPr id="76831" name="Picture 32" descr="C:\Users\dwharder\Desktop\xv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1929" y="3544712"/>
            <a:ext cx="5418667" cy="3788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488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z="4800" dirty="0">
                <a:latin typeface="Arial" charset="0"/>
                <a:cs typeface="Arial" charset="0"/>
              </a:rPr>
              <a:t>Greedy algorithms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sz="4000" dirty="0">
                <a:latin typeface="Arial" charset="0"/>
                <a:cs typeface="Arial" charset="0"/>
              </a:rPr>
              <a:t>	Suppose it is possible to build a solution through a sequence of partial solutions</a:t>
            </a:r>
          </a:p>
          <a:p>
            <a:pPr lvl="1"/>
            <a:r>
              <a:rPr lang="en-US" altLang="en-US" sz="2800" dirty="0">
                <a:latin typeface="Arial" charset="0"/>
                <a:cs typeface="Arial" charset="0"/>
              </a:rPr>
              <a:t>At each step, we focus on one particular partial solution and we attempt to extend that solution</a:t>
            </a:r>
          </a:p>
          <a:p>
            <a:pPr lvl="1"/>
            <a:r>
              <a:rPr lang="en-US" altLang="en-US" sz="2800" dirty="0">
                <a:latin typeface="Arial" charset="0"/>
                <a:cs typeface="Arial" charset="0"/>
              </a:rPr>
              <a:t>Ultimately, the partial solutions should lead to a feasible solution which is also optimal</a:t>
            </a:r>
          </a:p>
        </p:txBody>
      </p:sp>
    </p:spTree>
    <p:extLst>
      <p:ext uri="{BB962C8B-B14F-4D97-AF65-F5344CB8AC3E}">
        <p14:creationId xmlns:p14="http://schemas.microsoft.com/office/powerpoint/2010/main" val="26703865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23" name="Interval scheduling:  analysis of earliest-finish-time-first algorith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Interval scheduling:  analysis of earliest-finish-time-first algorithm</a:t>
            </a:r>
          </a:p>
        </p:txBody>
      </p:sp>
      <p:sp>
        <p:nvSpPr>
          <p:cNvPr id="324" name="Theorem.  The earliest-finish-time-first algorithm is optimal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Theorem. 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The earliest-finish-time-first algorithm is optimal.</a:t>
            </a:r>
          </a:p>
          <a:p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r>
              <a:t>Pf.  </a:t>
            </a:r>
            <a:r>
              <a: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[by contradiction]</a:t>
            </a:r>
          </a:p>
          <a:p>
            <a:pPr lvl="1"/>
            <a:r>
              <a:t>Assume greedy is not optimal, and let’s see what happens.</a:t>
            </a:r>
          </a:p>
          <a:p>
            <a:pPr lvl="1"/>
            <a:r>
              <a:t>Let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i</a:t>
            </a:r>
            <a:r>
              <a:rPr baseline="-20250">
                <a:latin typeface="Times"/>
                <a:ea typeface="Times"/>
                <a:cs typeface="Times"/>
                <a:sym typeface="Times"/>
              </a:rPr>
              <a:t>1</a:t>
            </a:r>
            <a:r>
              <a:t>,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i</a:t>
            </a:r>
            <a:r>
              <a:rPr baseline="-20250">
                <a:latin typeface="Times"/>
                <a:ea typeface="Times"/>
                <a:cs typeface="Times"/>
                <a:sym typeface="Times"/>
              </a:rPr>
              <a:t>2</a:t>
            </a:r>
            <a:r>
              <a:t>, ...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i</a:t>
            </a:r>
            <a:r>
              <a:rPr i="1" baseline="-20250">
                <a:latin typeface="Times"/>
                <a:ea typeface="Times"/>
                <a:cs typeface="Times"/>
                <a:sym typeface="Times"/>
              </a:rPr>
              <a:t>k</a:t>
            </a:r>
            <a:r>
              <a:rPr baseline="-20250"/>
              <a:t> </a:t>
            </a:r>
            <a:r>
              <a:t>denote set of jobs selected by greedy.</a:t>
            </a:r>
          </a:p>
          <a:p>
            <a:pPr lvl="1"/>
            <a:r>
              <a:t>Let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j</a:t>
            </a:r>
            <a:r>
              <a:rPr baseline="-20250">
                <a:latin typeface="Times"/>
                <a:ea typeface="Times"/>
                <a:cs typeface="Times"/>
                <a:sym typeface="Times"/>
              </a:rPr>
              <a:t>1</a:t>
            </a:r>
            <a:r>
              <a:t>,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j</a:t>
            </a:r>
            <a:r>
              <a:rPr baseline="-20250">
                <a:latin typeface="Times"/>
                <a:ea typeface="Times"/>
                <a:cs typeface="Times"/>
                <a:sym typeface="Times"/>
              </a:rPr>
              <a:t>2</a:t>
            </a:r>
            <a:r>
              <a:t>, ...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j</a:t>
            </a:r>
            <a:r>
              <a:rPr i="1" baseline="-20250">
                <a:latin typeface="Times"/>
                <a:ea typeface="Times"/>
                <a:cs typeface="Times"/>
                <a:sym typeface="Times"/>
              </a:rPr>
              <a:t>m</a:t>
            </a:r>
            <a:r>
              <a:rPr baseline="-20250"/>
              <a:t>  </a:t>
            </a:r>
            <a:r>
              <a:t>denote set of jobs in an optimal solution with</a:t>
            </a:r>
            <a:br/>
            <a:r>
              <a:rPr i="1">
                <a:latin typeface="Times"/>
                <a:ea typeface="Times"/>
                <a:cs typeface="Times"/>
                <a:sym typeface="Times"/>
              </a:rPr>
              <a:t>i</a:t>
            </a:r>
            <a:r>
              <a:rPr baseline="-20250">
                <a:latin typeface="Times"/>
                <a:ea typeface="Times"/>
                <a:cs typeface="Times"/>
                <a:sym typeface="Times"/>
              </a:rPr>
              <a:t>1</a:t>
            </a:r>
            <a:r>
              <a:rPr>
                <a:latin typeface="Times"/>
                <a:ea typeface="Times"/>
                <a:cs typeface="Times"/>
                <a:sym typeface="Times"/>
              </a:rPr>
              <a:t> =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j</a:t>
            </a:r>
            <a:r>
              <a:rPr baseline="-20250">
                <a:latin typeface="Times"/>
                <a:ea typeface="Times"/>
                <a:cs typeface="Times"/>
                <a:sym typeface="Times"/>
              </a:rPr>
              <a:t>1</a:t>
            </a:r>
            <a:r>
              <a:rPr>
                <a:latin typeface="Times"/>
                <a:ea typeface="Times"/>
                <a:cs typeface="Times"/>
                <a:sym typeface="Times"/>
              </a:rPr>
              <a:t>,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i</a:t>
            </a:r>
            <a:r>
              <a:rPr baseline="-20250">
                <a:latin typeface="Times"/>
                <a:ea typeface="Times"/>
                <a:cs typeface="Times"/>
                <a:sym typeface="Times"/>
              </a:rPr>
              <a:t>2 </a:t>
            </a:r>
            <a:r>
              <a:rPr>
                <a:latin typeface="Times"/>
                <a:ea typeface="Times"/>
                <a:cs typeface="Times"/>
                <a:sym typeface="Times"/>
              </a:rPr>
              <a:t>=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j</a:t>
            </a:r>
            <a:r>
              <a:rPr baseline="-20250">
                <a:latin typeface="Times"/>
                <a:ea typeface="Times"/>
                <a:cs typeface="Times"/>
                <a:sym typeface="Times"/>
              </a:rPr>
              <a:t>2</a:t>
            </a:r>
            <a:r>
              <a:rPr>
                <a:latin typeface="Times"/>
                <a:ea typeface="Times"/>
                <a:cs typeface="Times"/>
                <a:sym typeface="Times"/>
              </a:rPr>
              <a:t>, ...,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i</a:t>
            </a:r>
            <a:r>
              <a:rPr i="1" baseline="-20250">
                <a:latin typeface="Times"/>
                <a:ea typeface="Times"/>
                <a:cs typeface="Times"/>
                <a:sym typeface="Times"/>
              </a:rPr>
              <a:t>r</a:t>
            </a:r>
            <a:r>
              <a:rPr>
                <a:latin typeface="Times"/>
                <a:ea typeface="Times"/>
                <a:cs typeface="Times"/>
                <a:sym typeface="Times"/>
              </a:rPr>
              <a:t> =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j</a:t>
            </a:r>
            <a:r>
              <a:rPr i="1" baseline="-20250">
                <a:latin typeface="Times"/>
                <a:ea typeface="Times"/>
                <a:cs typeface="Times"/>
                <a:sym typeface="Times"/>
              </a:rPr>
              <a:t>r</a:t>
            </a:r>
            <a:r>
              <a:rPr baseline="-20250"/>
              <a:t> </a:t>
            </a:r>
            <a:r>
              <a:t>for the largest possible value of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r</a:t>
            </a:r>
            <a:r>
              <a:t>. </a:t>
            </a:r>
          </a:p>
        </p:txBody>
      </p:sp>
      <p:sp>
        <p:nvSpPr>
          <p:cNvPr id="3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30</a:t>
            </a:fld>
            <a:endParaRPr/>
          </a:p>
        </p:txBody>
      </p:sp>
      <p:grpSp>
        <p:nvGrpSpPr>
          <p:cNvPr id="328" name="Group"/>
          <p:cNvGrpSpPr/>
          <p:nvPr/>
        </p:nvGrpSpPr>
        <p:grpSpPr>
          <a:xfrm>
            <a:off x="8043333" y="7948288"/>
            <a:ext cx="3073401" cy="1134633"/>
            <a:chOff x="254000" y="0"/>
            <a:chExt cx="3073400" cy="1134632"/>
          </a:xfrm>
        </p:grpSpPr>
        <p:sp>
          <p:nvSpPr>
            <p:cNvPr id="326" name="why not replace…"/>
            <p:cNvSpPr txBox="1"/>
            <p:nvPr/>
          </p:nvSpPr>
          <p:spPr>
            <a:xfrm>
              <a:off x="254000" y="629009"/>
              <a:ext cx="3073400" cy="5056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>
                <a:lnSpc>
                  <a:spcPct val="90000"/>
                </a:lnSpc>
                <a:buClr>
                  <a:srgbClr val="D81E00"/>
                </a:buClr>
              </a:pPr>
              <a:r>
                <a:rPr>
                  <a:uFill>
                    <a:solidFill>
                      <a:srgbClr val="8D3124"/>
                    </a:solidFill>
                  </a:uFill>
                </a:rPr>
                <a:t>why not replace</a:t>
              </a:r>
            </a:p>
            <a:p>
              <a:pPr>
                <a:lnSpc>
                  <a:spcPct val="90000"/>
                </a:lnSpc>
                <a:buClr>
                  <a:srgbClr val="D81E00"/>
                </a:buClr>
              </a:pPr>
              <a:r>
                <a:rPr>
                  <a:uFill>
                    <a:solidFill>
                      <a:srgbClr val="8D3124"/>
                    </a:solidFill>
                  </a:uFill>
                </a:rPr>
                <a:t>job </a:t>
              </a:r>
              <a:r>
                <a:rPr sz="1800" i="1">
                  <a:latin typeface="Times"/>
                  <a:ea typeface="Times"/>
                  <a:cs typeface="Times"/>
                  <a:sym typeface="Times"/>
                </a:rPr>
                <a:t>j</a:t>
              </a:r>
              <a:r>
                <a:rPr sz="1800" i="1" baseline="-18666">
                  <a:latin typeface="Times"/>
                  <a:ea typeface="Times"/>
                  <a:cs typeface="Times"/>
                  <a:sym typeface="Times"/>
                </a:rPr>
                <a:t>r</a:t>
              </a:r>
              <a:r>
                <a:rPr sz="1800" baseline="-18666">
                  <a:latin typeface="Times"/>
                  <a:ea typeface="Times"/>
                  <a:cs typeface="Times"/>
                  <a:sym typeface="Times"/>
                </a:rPr>
                <a:t>+1</a:t>
              </a:r>
              <a:r>
                <a:rPr sz="1800" baseline="-20777">
                  <a:uFill>
                    <a:solidFill>
                      <a:srgbClr val="8D3124"/>
                    </a:solidFill>
                  </a:uFill>
                </a:rPr>
                <a:t> </a:t>
              </a:r>
              <a:r>
                <a:rPr>
                  <a:uFill>
                    <a:solidFill>
                      <a:srgbClr val="8D3124"/>
                    </a:solidFill>
                  </a:uFill>
                </a:rPr>
                <a:t>with job </a:t>
              </a:r>
              <a:r>
                <a:rPr sz="1800" i="1">
                  <a:latin typeface="Times"/>
                  <a:ea typeface="Times"/>
                  <a:cs typeface="Times"/>
                  <a:sym typeface="Times"/>
                </a:rPr>
                <a:t>i</a:t>
              </a:r>
              <a:r>
                <a:rPr sz="1800" i="1" baseline="-18666">
                  <a:latin typeface="Times"/>
                  <a:ea typeface="Times"/>
                  <a:cs typeface="Times"/>
                  <a:sym typeface="Times"/>
                </a:rPr>
                <a:t>r</a:t>
              </a:r>
              <a:r>
                <a:rPr sz="1800" baseline="-18666">
                  <a:latin typeface="Times"/>
                  <a:ea typeface="Times"/>
                  <a:cs typeface="Times"/>
                  <a:sym typeface="Times"/>
                </a:rPr>
                <a:t>+1</a:t>
              </a:r>
              <a:r>
                <a:rPr>
                  <a:uFill>
                    <a:solidFill>
                      <a:srgbClr val="8D3124"/>
                    </a:solidFill>
                  </a:uFill>
                </a:rPr>
                <a:t>?</a:t>
              </a:r>
            </a:p>
          </p:txBody>
        </p:sp>
        <p:sp>
          <p:nvSpPr>
            <p:cNvPr id="327" name="Line"/>
            <p:cNvSpPr/>
            <p:nvPr/>
          </p:nvSpPr>
          <p:spPr>
            <a:xfrm>
              <a:off x="1167271" y="0"/>
              <a:ext cx="1" cy="458255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331" name="Group"/>
          <p:cNvGrpSpPr/>
          <p:nvPr/>
        </p:nvGrpSpPr>
        <p:grpSpPr>
          <a:xfrm>
            <a:off x="5254413" y="5015906"/>
            <a:ext cx="5959687" cy="1018288"/>
            <a:chOff x="-1803400" y="-316963"/>
            <a:chExt cx="5959686" cy="1018285"/>
          </a:xfrm>
        </p:grpSpPr>
        <p:sp>
          <p:nvSpPr>
            <p:cNvPr id="329" name="job ir+1 exists and finishes no later than jr+1"/>
            <p:cNvSpPr txBox="1"/>
            <p:nvPr/>
          </p:nvSpPr>
          <p:spPr>
            <a:xfrm>
              <a:off x="-1803400" y="-316963"/>
              <a:ext cx="5959686" cy="4322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>
                <a:spcBef>
                  <a:spcPts val="1000"/>
                </a:spcBef>
              </a:pPr>
              <a:r>
                <a:rPr lang="en-US" sz="2000" dirty="0"/>
                <a:t>1. </a:t>
              </a:r>
              <a:r>
                <a:rPr sz="2000" dirty="0"/>
                <a:t>job </a:t>
              </a:r>
              <a:r>
                <a:rPr sz="2400" i="1" dirty="0">
                  <a:latin typeface="Times"/>
                  <a:ea typeface="Times"/>
                  <a:cs typeface="Times"/>
                  <a:sym typeface="Times"/>
                </a:rPr>
                <a:t>i</a:t>
              </a:r>
              <a:r>
                <a:rPr sz="2400" i="1" baseline="-18666" dirty="0">
                  <a:latin typeface="Times"/>
                  <a:ea typeface="Times"/>
                  <a:cs typeface="Times"/>
                  <a:sym typeface="Times"/>
                </a:rPr>
                <a:t>r</a:t>
              </a:r>
              <a:r>
                <a:rPr sz="2400" baseline="-18666" dirty="0">
                  <a:latin typeface="Times"/>
                  <a:ea typeface="Times"/>
                  <a:cs typeface="Times"/>
                  <a:sym typeface="Times"/>
                </a:rPr>
                <a:t>+1</a:t>
              </a:r>
              <a:r>
                <a:rPr sz="2000" dirty="0"/>
                <a:t> exists and finishes no later than </a:t>
              </a:r>
              <a:r>
                <a:rPr sz="2400" i="1" dirty="0">
                  <a:latin typeface="Times"/>
                  <a:ea typeface="Times"/>
                  <a:cs typeface="Times"/>
                  <a:sym typeface="Times"/>
                </a:rPr>
                <a:t>j</a:t>
              </a:r>
              <a:r>
                <a:rPr sz="2400" i="1" baseline="-18666" dirty="0">
                  <a:latin typeface="Times"/>
                  <a:ea typeface="Times"/>
                  <a:cs typeface="Times"/>
                  <a:sym typeface="Times"/>
                </a:rPr>
                <a:t>r</a:t>
              </a:r>
              <a:r>
                <a:rPr sz="2400" baseline="-18666" dirty="0">
                  <a:latin typeface="Times"/>
                  <a:ea typeface="Times"/>
                  <a:cs typeface="Times"/>
                  <a:sym typeface="Times"/>
                </a:rPr>
                <a:t>+1</a:t>
              </a:r>
            </a:p>
          </p:txBody>
        </p:sp>
        <p:sp>
          <p:nvSpPr>
            <p:cNvPr id="330" name="Line"/>
            <p:cNvSpPr/>
            <p:nvPr/>
          </p:nvSpPr>
          <p:spPr>
            <a:xfrm flipV="1">
              <a:off x="1211580" y="343869"/>
              <a:ext cx="1" cy="357453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340" name="Group"/>
          <p:cNvGrpSpPr/>
          <p:nvPr/>
        </p:nvGrpSpPr>
        <p:grpSpPr>
          <a:xfrm>
            <a:off x="554620" y="6019800"/>
            <a:ext cx="11819414" cy="600005"/>
            <a:chOff x="38100" y="-139700"/>
            <a:chExt cx="11819413" cy="600004"/>
          </a:xfrm>
        </p:grpSpPr>
        <p:sp>
          <p:nvSpPr>
            <p:cNvPr id="332" name="i1"/>
            <p:cNvSpPr/>
            <p:nvPr/>
          </p:nvSpPr>
          <p:spPr>
            <a:xfrm>
              <a:off x="1324979" y="12700"/>
              <a:ext cx="1409701" cy="4318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00000"/>
                </a:lnSpc>
                <a:defRPr sz="2000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pPr>
              <a:r>
                <a:rPr i="1"/>
                <a:t>i</a:t>
              </a:r>
              <a:r>
                <a:rPr baseline="-19300"/>
                <a:t>1</a:t>
              </a:r>
            </a:p>
          </p:txBody>
        </p:sp>
        <p:sp>
          <p:nvSpPr>
            <p:cNvPr id="333" name="i2"/>
            <p:cNvSpPr/>
            <p:nvPr/>
          </p:nvSpPr>
          <p:spPr>
            <a:xfrm>
              <a:off x="3064879" y="12700"/>
              <a:ext cx="1841501" cy="4318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00000"/>
                </a:lnSpc>
                <a:spcBef>
                  <a:spcPts val="1200"/>
                </a:spcBef>
                <a:defRPr sz="2000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pPr>
              <a:r>
                <a:rPr i="1"/>
                <a:t>i</a:t>
              </a:r>
              <a:r>
                <a:rPr baseline="-19300"/>
                <a:t>2</a:t>
              </a:r>
            </a:p>
          </p:txBody>
        </p:sp>
        <p:sp>
          <p:nvSpPr>
            <p:cNvPr id="334" name="ir"/>
            <p:cNvSpPr/>
            <p:nvPr/>
          </p:nvSpPr>
          <p:spPr>
            <a:xfrm>
              <a:off x="5554079" y="12700"/>
              <a:ext cx="1193801" cy="4318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00000"/>
                </a:lnSpc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pPr>
              <a:r>
                <a:t>i</a:t>
              </a:r>
              <a:r>
                <a:rPr baseline="-19300"/>
                <a:t>r</a:t>
              </a:r>
            </a:p>
          </p:txBody>
        </p:sp>
        <p:sp>
          <p:nvSpPr>
            <p:cNvPr id="335" name="ir+1"/>
            <p:cNvSpPr/>
            <p:nvPr/>
          </p:nvSpPr>
          <p:spPr>
            <a:xfrm>
              <a:off x="7065379" y="12700"/>
              <a:ext cx="1511301" cy="4318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00000"/>
                </a:lnSpc>
                <a:defRPr sz="2000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pPr>
              <a:r>
                <a:rPr i="1"/>
                <a:t>i</a:t>
              </a:r>
              <a:r>
                <a:rPr i="1" baseline="-19300"/>
                <a:t>r</a:t>
              </a:r>
              <a:r>
                <a:rPr baseline="-19300"/>
                <a:t>+1</a:t>
              </a:r>
            </a:p>
          </p:txBody>
        </p:sp>
        <p:sp>
          <p:nvSpPr>
            <p:cNvPr id="336" name="Greedy:"/>
            <p:cNvSpPr txBox="1"/>
            <p:nvPr/>
          </p:nvSpPr>
          <p:spPr>
            <a:xfrm>
              <a:off x="38100" y="81562"/>
              <a:ext cx="798017" cy="228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b="1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r>
                <a:t>Greedy:</a:t>
              </a:r>
            </a:p>
          </p:txBody>
        </p:sp>
        <p:sp>
          <p:nvSpPr>
            <p:cNvPr id="337" name="Line"/>
            <p:cNvSpPr/>
            <p:nvPr/>
          </p:nvSpPr>
          <p:spPr>
            <a:xfrm>
              <a:off x="1324979" y="458046"/>
              <a:ext cx="10532535" cy="2259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38" name="ik"/>
            <p:cNvSpPr/>
            <p:nvPr/>
          </p:nvSpPr>
          <p:spPr>
            <a:xfrm>
              <a:off x="10100679" y="12700"/>
              <a:ext cx="1193801" cy="4318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00000"/>
                </a:lnSpc>
                <a:defRPr sz="2000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pPr>
              <a:r>
                <a:rPr i="1"/>
                <a:t>i</a:t>
              </a:r>
              <a:r>
                <a:rPr i="1" baseline="-19300"/>
                <a:t>k</a:t>
              </a:r>
            </a:p>
          </p:txBody>
        </p:sp>
        <p:sp>
          <p:nvSpPr>
            <p:cNvPr id="339" name=". . ."/>
            <p:cNvSpPr txBox="1"/>
            <p:nvPr/>
          </p:nvSpPr>
          <p:spPr>
            <a:xfrm>
              <a:off x="9199334" y="-139700"/>
              <a:ext cx="584201" cy="5461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3600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. . .</a:t>
              </a:r>
            </a:p>
          </p:txBody>
        </p:sp>
      </p:grpSp>
      <p:grpSp>
        <p:nvGrpSpPr>
          <p:cNvPr id="351" name="Group"/>
          <p:cNvGrpSpPr/>
          <p:nvPr/>
        </p:nvGrpSpPr>
        <p:grpSpPr>
          <a:xfrm>
            <a:off x="466476" y="5740400"/>
            <a:ext cx="11907558" cy="2059658"/>
            <a:chOff x="-200421" y="0"/>
            <a:chExt cx="11907556" cy="2059657"/>
          </a:xfrm>
        </p:grpSpPr>
        <p:sp>
          <p:nvSpPr>
            <p:cNvPr id="341" name="j1"/>
            <p:cNvSpPr/>
            <p:nvPr/>
          </p:nvSpPr>
          <p:spPr>
            <a:xfrm>
              <a:off x="1174601" y="1625600"/>
              <a:ext cx="1409701" cy="4318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00000"/>
                </a:lnSpc>
                <a:defRPr sz="2000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pPr>
              <a:r>
                <a:rPr i="1"/>
                <a:t>j</a:t>
              </a:r>
              <a:r>
                <a:rPr baseline="-19300"/>
                <a:t>1</a:t>
              </a:r>
            </a:p>
          </p:txBody>
        </p:sp>
        <p:sp>
          <p:nvSpPr>
            <p:cNvPr id="342" name="j2"/>
            <p:cNvSpPr/>
            <p:nvPr/>
          </p:nvSpPr>
          <p:spPr>
            <a:xfrm>
              <a:off x="2914501" y="1625600"/>
              <a:ext cx="1841501" cy="4318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00000"/>
                </a:lnSpc>
                <a:defRPr sz="2000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pPr>
              <a:r>
                <a:rPr i="1"/>
                <a:t>j</a:t>
              </a:r>
              <a:r>
                <a:rPr baseline="-19300"/>
                <a:t>2</a:t>
              </a:r>
            </a:p>
          </p:txBody>
        </p:sp>
        <p:sp>
          <p:nvSpPr>
            <p:cNvPr id="343" name="jr"/>
            <p:cNvSpPr/>
            <p:nvPr/>
          </p:nvSpPr>
          <p:spPr>
            <a:xfrm>
              <a:off x="5403701" y="1625600"/>
              <a:ext cx="1193801" cy="4318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00000"/>
                </a:lnSpc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pPr>
              <a:r>
                <a:t>j</a:t>
              </a:r>
              <a:r>
                <a:rPr baseline="-19300"/>
                <a:t>r</a:t>
              </a:r>
            </a:p>
          </p:txBody>
        </p:sp>
        <p:sp>
          <p:nvSpPr>
            <p:cNvPr id="344" name="jm"/>
            <p:cNvSpPr/>
            <p:nvPr/>
          </p:nvSpPr>
          <p:spPr>
            <a:xfrm>
              <a:off x="9912201" y="1625600"/>
              <a:ext cx="977901" cy="431800"/>
            </a:xfrm>
            <a:prstGeom prst="rect">
              <a:avLst/>
            </a:prstGeom>
            <a:solidFill>
              <a:srgbClr val="0048AA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00000"/>
                </a:lnSpc>
                <a:buClr>
                  <a:srgbClr val="FFFFFF"/>
                </a:buClr>
                <a:defRPr sz="2000">
                  <a:solidFill>
                    <a:srgbClr val="FFFFFF"/>
                  </a:solidFill>
                  <a:latin typeface="Times"/>
                  <a:ea typeface="Times"/>
                  <a:cs typeface="Times"/>
                  <a:sym typeface="Times"/>
                </a:defRPr>
              </a:pPr>
              <a:r>
                <a:rPr i="1">
                  <a:uFill>
                    <a:solidFill>
                      <a:srgbClr val="FFFFFF"/>
                    </a:solidFill>
                  </a:uFill>
                </a:rPr>
                <a:t>j</a:t>
              </a:r>
              <a:r>
                <a:rPr i="1" baseline="-21199">
                  <a:uFill>
                    <a:solidFill>
                      <a:srgbClr val="FFFFFF"/>
                    </a:solidFill>
                  </a:uFill>
                </a:rPr>
                <a:t>m</a:t>
              </a:r>
            </a:p>
          </p:txBody>
        </p:sp>
        <p:sp>
          <p:nvSpPr>
            <p:cNvPr id="345" name="Optimal:"/>
            <p:cNvSpPr txBox="1"/>
            <p:nvPr/>
          </p:nvSpPr>
          <p:spPr>
            <a:xfrm>
              <a:off x="-200422" y="1780822"/>
              <a:ext cx="895847" cy="228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b="1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r>
                <a:t>Optimal:</a:t>
              </a:r>
            </a:p>
          </p:txBody>
        </p:sp>
        <p:sp>
          <p:nvSpPr>
            <p:cNvPr id="346" name="jr+1"/>
            <p:cNvSpPr/>
            <p:nvPr/>
          </p:nvSpPr>
          <p:spPr>
            <a:xfrm>
              <a:off x="7791301" y="1625600"/>
              <a:ext cx="977901" cy="431800"/>
            </a:xfrm>
            <a:prstGeom prst="rect">
              <a:avLst/>
            </a:prstGeom>
            <a:solidFill>
              <a:srgbClr val="0048AA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00000"/>
                </a:lnSpc>
                <a:buClr>
                  <a:srgbClr val="FFFFFF"/>
                </a:buClr>
                <a:defRPr sz="2000">
                  <a:solidFill>
                    <a:srgbClr val="FFFFFF"/>
                  </a:solidFill>
                  <a:latin typeface="Times"/>
                  <a:ea typeface="Times"/>
                  <a:cs typeface="Times"/>
                  <a:sym typeface="Times"/>
                </a:defRPr>
              </a:pPr>
              <a:r>
                <a:rPr i="1">
                  <a:uFill>
                    <a:solidFill>
                      <a:srgbClr val="FFFFFF"/>
                    </a:solidFill>
                  </a:uFill>
                </a:rPr>
                <a:t>j</a:t>
              </a:r>
              <a:r>
                <a:rPr i="1" baseline="-21199">
                  <a:uFill>
                    <a:solidFill>
                      <a:srgbClr val="FFFFFF"/>
                    </a:solidFill>
                  </a:uFill>
                </a:rPr>
                <a:t>r</a:t>
              </a:r>
              <a:r>
                <a:rPr baseline="-21199">
                  <a:uFill>
                    <a:solidFill>
                      <a:srgbClr val="FFFFFF"/>
                    </a:solidFill>
                  </a:uFill>
                </a:rPr>
                <a:t>+1</a:t>
              </a:r>
            </a:p>
          </p:txBody>
        </p:sp>
        <p:sp>
          <p:nvSpPr>
            <p:cNvPr id="347" name="Line"/>
            <p:cNvSpPr/>
            <p:nvPr/>
          </p:nvSpPr>
          <p:spPr>
            <a:xfrm>
              <a:off x="1174601" y="2057400"/>
              <a:ext cx="10532535" cy="2258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48" name="Line"/>
            <p:cNvSpPr/>
            <p:nvPr/>
          </p:nvSpPr>
          <p:spPr>
            <a:xfrm>
              <a:off x="8756501" y="0"/>
              <a:ext cx="2258" cy="2057400"/>
            </a:xfrm>
            <a:prstGeom prst="line">
              <a:avLst/>
            </a:prstGeom>
            <a:noFill/>
            <a:ln w="9525" cap="flat">
              <a:solidFill>
                <a:srgbClr val="8A8A8A"/>
              </a:solidFill>
              <a:prstDash val="lg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49" name="Line"/>
            <p:cNvSpPr/>
            <p:nvPr/>
          </p:nvSpPr>
          <p:spPr>
            <a:xfrm>
              <a:off x="6597501" y="0"/>
              <a:ext cx="2258" cy="2057400"/>
            </a:xfrm>
            <a:prstGeom prst="line">
              <a:avLst/>
            </a:prstGeom>
            <a:noFill/>
            <a:ln w="9525" cap="flat">
              <a:solidFill>
                <a:srgbClr val="8A8A8A"/>
              </a:solidFill>
              <a:prstDash val="lg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50" name=". . ."/>
            <p:cNvSpPr txBox="1"/>
            <p:nvPr/>
          </p:nvSpPr>
          <p:spPr>
            <a:xfrm>
              <a:off x="9051141" y="1447800"/>
              <a:ext cx="584201" cy="5461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3600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. . .</a:t>
              </a:r>
            </a:p>
          </p:txBody>
        </p:sp>
      </p:grpSp>
      <p:grpSp>
        <p:nvGrpSpPr>
          <p:cNvPr id="354" name="Group"/>
          <p:cNvGrpSpPr/>
          <p:nvPr/>
        </p:nvGrpSpPr>
        <p:grpSpPr>
          <a:xfrm>
            <a:off x="5254413" y="7967252"/>
            <a:ext cx="3937001" cy="1099959"/>
            <a:chOff x="114300" y="-534146"/>
            <a:chExt cx="3937000" cy="1099957"/>
          </a:xfrm>
        </p:grpSpPr>
        <p:sp>
          <p:nvSpPr>
            <p:cNvPr id="352" name="job jr+1 exists…"/>
            <p:cNvSpPr txBox="1"/>
            <p:nvPr/>
          </p:nvSpPr>
          <p:spPr>
            <a:xfrm>
              <a:off x="114300" y="0"/>
              <a:ext cx="3937000" cy="56581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>
                <a:lnSpc>
                  <a:spcPct val="80000"/>
                </a:lnSpc>
              </a:pPr>
              <a:r>
                <a:t>job </a:t>
              </a:r>
              <a:r>
                <a:rPr sz="1800" i="1">
                  <a:latin typeface="Times"/>
                  <a:ea typeface="Times"/>
                  <a:cs typeface="Times"/>
                  <a:sym typeface="Times"/>
                </a:rPr>
                <a:t>j</a:t>
              </a:r>
              <a:r>
                <a:rPr sz="1800" i="1" baseline="-18666">
                  <a:latin typeface="Times"/>
                  <a:ea typeface="Times"/>
                  <a:cs typeface="Times"/>
                  <a:sym typeface="Times"/>
                </a:rPr>
                <a:t>r</a:t>
              </a:r>
              <a:r>
                <a:rPr sz="1800" baseline="-18666">
                  <a:latin typeface="Times"/>
                  <a:ea typeface="Times"/>
                  <a:cs typeface="Times"/>
                  <a:sym typeface="Times"/>
                </a:rPr>
                <a:t>+1</a:t>
              </a:r>
              <a:r>
                <a:t> exists</a:t>
              </a:r>
            </a:p>
            <a:p>
              <a:pPr>
                <a:lnSpc>
                  <a:spcPct val="80000"/>
                </a:lnSpc>
              </a:pPr>
              <a:r>
                <a:t>because </a:t>
              </a:r>
              <a:r>
                <a:rPr sz="1800" i="1">
                  <a:latin typeface="Times"/>
                  <a:ea typeface="Times"/>
                  <a:cs typeface="Times"/>
                  <a:sym typeface="Times"/>
                </a:rPr>
                <a:t>m</a:t>
              </a:r>
              <a:r>
                <a:rPr sz="1800">
                  <a:latin typeface="Times"/>
                  <a:ea typeface="Times"/>
                  <a:cs typeface="Times"/>
                  <a:sym typeface="Times"/>
                </a:rPr>
                <a:t> &gt; </a:t>
              </a:r>
              <a:r>
                <a:rPr sz="1800" i="1">
                  <a:latin typeface="Times"/>
                  <a:ea typeface="Times"/>
                  <a:cs typeface="Times"/>
                  <a:sym typeface="Times"/>
                </a:rPr>
                <a:t>k</a:t>
              </a:r>
            </a:p>
          </p:txBody>
        </p:sp>
        <p:sp>
          <p:nvSpPr>
            <p:cNvPr id="353" name="Line"/>
            <p:cNvSpPr/>
            <p:nvPr/>
          </p:nvSpPr>
          <p:spPr>
            <a:xfrm flipH="1">
              <a:off x="2849690" y="-534147"/>
              <a:ext cx="467250" cy="467249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23" name="Interval scheduling:  analysis of earliest-finish-time-first algorith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Interval scheduling:  analysis of earliest-finish-time-first algorithm</a:t>
            </a:r>
          </a:p>
        </p:txBody>
      </p:sp>
      <p:sp>
        <p:nvSpPr>
          <p:cNvPr id="324" name="Theorem.  The earliest-finish-time-first algorithm is optimal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Theorem.  </a:t>
            </a: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The earliest-finish-time-first algorithm is optimal.</a:t>
            </a:r>
          </a:p>
          <a:p>
            <a:b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r>
              <a:rPr dirty="0"/>
              <a:t>Pf.  </a:t>
            </a:r>
            <a:r>
              <a:rPr dirty="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[by contradiction]</a:t>
            </a:r>
          </a:p>
          <a:p>
            <a:pPr lvl="1"/>
            <a:r>
              <a:rPr dirty="0"/>
              <a:t>Assume greedy is not optimal, and let’s see what happens.</a:t>
            </a:r>
          </a:p>
          <a:p>
            <a:pPr lvl="1"/>
            <a:r>
              <a:rPr dirty="0"/>
              <a:t>Let </a:t>
            </a:r>
            <a:r>
              <a:rPr i="1" dirty="0">
                <a:latin typeface="Times"/>
                <a:ea typeface="Times"/>
                <a:cs typeface="Times"/>
                <a:sym typeface="Times"/>
              </a:rPr>
              <a:t>i</a:t>
            </a:r>
            <a:r>
              <a:rPr baseline="-20250" dirty="0">
                <a:latin typeface="Times"/>
                <a:ea typeface="Times"/>
                <a:cs typeface="Times"/>
                <a:sym typeface="Times"/>
              </a:rPr>
              <a:t>1</a:t>
            </a:r>
            <a:r>
              <a:rPr dirty="0"/>
              <a:t>, </a:t>
            </a:r>
            <a:r>
              <a:rPr i="1" dirty="0">
                <a:latin typeface="Times"/>
                <a:ea typeface="Times"/>
                <a:cs typeface="Times"/>
                <a:sym typeface="Times"/>
              </a:rPr>
              <a:t>i</a:t>
            </a:r>
            <a:r>
              <a:rPr baseline="-20250" dirty="0">
                <a:latin typeface="Times"/>
                <a:ea typeface="Times"/>
                <a:cs typeface="Times"/>
                <a:sym typeface="Times"/>
              </a:rPr>
              <a:t>2</a:t>
            </a:r>
            <a:r>
              <a:rPr dirty="0"/>
              <a:t>, ... </a:t>
            </a:r>
            <a:r>
              <a:rPr i="1" dirty="0" err="1">
                <a:latin typeface="Times"/>
                <a:ea typeface="Times"/>
                <a:cs typeface="Times"/>
                <a:sym typeface="Times"/>
              </a:rPr>
              <a:t>i</a:t>
            </a:r>
            <a:r>
              <a:rPr i="1" baseline="-20250" dirty="0" err="1">
                <a:latin typeface="Times"/>
                <a:ea typeface="Times"/>
                <a:cs typeface="Times"/>
                <a:sym typeface="Times"/>
              </a:rPr>
              <a:t>k</a:t>
            </a:r>
            <a:r>
              <a:rPr baseline="-20250" dirty="0"/>
              <a:t> </a:t>
            </a:r>
            <a:r>
              <a:rPr dirty="0"/>
              <a:t>denote set of jobs selected by greedy.</a:t>
            </a:r>
          </a:p>
          <a:p>
            <a:pPr lvl="1"/>
            <a:r>
              <a:rPr dirty="0"/>
              <a:t>Let </a:t>
            </a:r>
            <a:r>
              <a:rPr i="1" dirty="0">
                <a:latin typeface="Times"/>
                <a:ea typeface="Times"/>
                <a:cs typeface="Times"/>
                <a:sym typeface="Times"/>
              </a:rPr>
              <a:t>j</a:t>
            </a:r>
            <a:r>
              <a:rPr baseline="-20250" dirty="0">
                <a:latin typeface="Times"/>
                <a:ea typeface="Times"/>
                <a:cs typeface="Times"/>
                <a:sym typeface="Times"/>
              </a:rPr>
              <a:t>1</a:t>
            </a:r>
            <a:r>
              <a:rPr dirty="0"/>
              <a:t>, </a:t>
            </a:r>
            <a:r>
              <a:rPr i="1" dirty="0">
                <a:latin typeface="Times"/>
                <a:ea typeface="Times"/>
                <a:cs typeface="Times"/>
                <a:sym typeface="Times"/>
              </a:rPr>
              <a:t>j</a:t>
            </a:r>
            <a:r>
              <a:rPr baseline="-20250" dirty="0">
                <a:latin typeface="Times"/>
                <a:ea typeface="Times"/>
                <a:cs typeface="Times"/>
                <a:sym typeface="Times"/>
              </a:rPr>
              <a:t>2</a:t>
            </a:r>
            <a:r>
              <a:rPr dirty="0"/>
              <a:t>, ... </a:t>
            </a:r>
            <a:r>
              <a:rPr i="1" dirty="0" err="1">
                <a:latin typeface="Times"/>
                <a:ea typeface="Times"/>
                <a:cs typeface="Times"/>
                <a:sym typeface="Times"/>
              </a:rPr>
              <a:t>j</a:t>
            </a:r>
            <a:r>
              <a:rPr i="1" baseline="-20250" dirty="0" err="1">
                <a:latin typeface="Times"/>
                <a:ea typeface="Times"/>
                <a:cs typeface="Times"/>
                <a:sym typeface="Times"/>
              </a:rPr>
              <a:t>m</a:t>
            </a:r>
            <a:r>
              <a:rPr baseline="-20250" dirty="0"/>
              <a:t>  </a:t>
            </a:r>
            <a:r>
              <a:rPr dirty="0"/>
              <a:t>denote set of jobs in an optimal solution with</a:t>
            </a:r>
            <a:br>
              <a:rPr dirty="0"/>
            </a:br>
            <a:r>
              <a:rPr i="1" dirty="0">
                <a:latin typeface="Times"/>
                <a:ea typeface="Times"/>
                <a:cs typeface="Times"/>
                <a:sym typeface="Times"/>
              </a:rPr>
              <a:t>i</a:t>
            </a:r>
            <a:r>
              <a:rPr baseline="-20250" dirty="0">
                <a:latin typeface="Times"/>
                <a:ea typeface="Times"/>
                <a:cs typeface="Times"/>
                <a:sym typeface="Times"/>
              </a:rPr>
              <a:t>1</a:t>
            </a:r>
            <a:r>
              <a:rPr dirty="0">
                <a:latin typeface="Times"/>
                <a:ea typeface="Times"/>
                <a:cs typeface="Times"/>
                <a:sym typeface="Times"/>
              </a:rPr>
              <a:t> = </a:t>
            </a:r>
            <a:r>
              <a:rPr i="1" dirty="0">
                <a:latin typeface="Times"/>
                <a:ea typeface="Times"/>
                <a:cs typeface="Times"/>
                <a:sym typeface="Times"/>
              </a:rPr>
              <a:t>j</a:t>
            </a:r>
            <a:r>
              <a:rPr baseline="-20250" dirty="0">
                <a:latin typeface="Times"/>
                <a:ea typeface="Times"/>
                <a:cs typeface="Times"/>
                <a:sym typeface="Times"/>
              </a:rPr>
              <a:t>1</a:t>
            </a:r>
            <a:r>
              <a:rPr dirty="0">
                <a:latin typeface="Times"/>
                <a:ea typeface="Times"/>
                <a:cs typeface="Times"/>
                <a:sym typeface="Times"/>
              </a:rPr>
              <a:t>, </a:t>
            </a:r>
            <a:r>
              <a:rPr i="1" dirty="0">
                <a:latin typeface="Times"/>
                <a:ea typeface="Times"/>
                <a:cs typeface="Times"/>
                <a:sym typeface="Times"/>
              </a:rPr>
              <a:t>i</a:t>
            </a:r>
            <a:r>
              <a:rPr baseline="-20250" dirty="0">
                <a:latin typeface="Times"/>
                <a:ea typeface="Times"/>
                <a:cs typeface="Times"/>
                <a:sym typeface="Times"/>
              </a:rPr>
              <a:t>2 </a:t>
            </a:r>
            <a:r>
              <a:rPr dirty="0">
                <a:latin typeface="Times"/>
                <a:ea typeface="Times"/>
                <a:cs typeface="Times"/>
                <a:sym typeface="Times"/>
              </a:rPr>
              <a:t>= </a:t>
            </a:r>
            <a:r>
              <a:rPr i="1" dirty="0">
                <a:latin typeface="Times"/>
                <a:ea typeface="Times"/>
                <a:cs typeface="Times"/>
                <a:sym typeface="Times"/>
              </a:rPr>
              <a:t>j</a:t>
            </a:r>
            <a:r>
              <a:rPr baseline="-20250" dirty="0">
                <a:latin typeface="Times"/>
                <a:ea typeface="Times"/>
                <a:cs typeface="Times"/>
                <a:sym typeface="Times"/>
              </a:rPr>
              <a:t>2</a:t>
            </a:r>
            <a:r>
              <a:rPr dirty="0">
                <a:latin typeface="Times"/>
                <a:ea typeface="Times"/>
                <a:cs typeface="Times"/>
                <a:sym typeface="Times"/>
              </a:rPr>
              <a:t>, ..., </a:t>
            </a:r>
            <a:r>
              <a:rPr i="1" dirty="0" err="1">
                <a:latin typeface="Times"/>
                <a:ea typeface="Times"/>
                <a:cs typeface="Times"/>
                <a:sym typeface="Times"/>
              </a:rPr>
              <a:t>i</a:t>
            </a:r>
            <a:r>
              <a:rPr i="1" baseline="-20250" dirty="0" err="1">
                <a:latin typeface="Times"/>
                <a:ea typeface="Times"/>
                <a:cs typeface="Times"/>
                <a:sym typeface="Times"/>
              </a:rPr>
              <a:t>r</a:t>
            </a:r>
            <a:r>
              <a:rPr dirty="0">
                <a:latin typeface="Times"/>
                <a:ea typeface="Times"/>
                <a:cs typeface="Times"/>
                <a:sym typeface="Times"/>
              </a:rPr>
              <a:t> = </a:t>
            </a:r>
            <a:r>
              <a:rPr i="1" dirty="0" err="1">
                <a:latin typeface="Times"/>
                <a:ea typeface="Times"/>
                <a:cs typeface="Times"/>
                <a:sym typeface="Times"/>
              </a:rPr>
              <a:t>j</a:t>
            </a:r>
            <a:r>
              <a:rPr i="1" baseline="-20250" dirty="0" err="1">
                <a:latin typeface="Times"/>
                <a:ea typeface="Times"/>
                <a:cs typeface="Times"/>
                <a:sym typeface="Times"/>
              </a:rPr>
              <a:t>r</a:t>
            </a:r>
            <a:r>
              <a:rPr baseline="-20250" dirty="0"/>
              <a:t> </a:t>
            </a:r>
            <a:r>
              <a:rPr dirty="0"/>
              <a:t>for the largest possible value of </a:t>
            </a:r>
            <a:r>
              <a:rPr i="1" dirty="0">
                <a:latin typeface="Times"/>
                <a:ea typeface="Times"/>
                <a:cs typeface="Times"/>
                <a:sym typeface="Times"/>
              </a:rPr>
              <a:t>r</a:t>
            </a:r>
            <a:r>
              <a:rPr dirty="0"/>
              <a:t>. </a:t>
            </a:r>
          </a:p>
        </p:txBody>
      </p:sp>
      <p:sp>
        <p:nvSpPr>
          <p:cNvPr id="3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31</a:t>
            </a:fld>
            <a:endParaRPr/>
          </a:p>
        </p:txBody>
      </p:sp>
      <p:grpSp>
        <p:nvGrpSpPr>
          <p:cNvPr id="331" name="Group"/>
          <p:cNvGrpSpPr/>
          <p:nvPr/>
        </p:nvGrpSpPr>
        <p:grpSpPr>
          <a:xfrm>
            <a:off x="5870713" y="4759255"/>
            <a:ext cx="7134087" cy="1289897"/>
            <a:chOff x="-2977800" y="-316963"/>
            <a:chExt cx="7134086" cy="1289893"/>
          </a:xfrm>
        </p:grpSpPr>
        <p:sp>
          <p:nvSpPr>
            <p:cNvPr id="329" name="job ir+1 exists and finishes no later than jr+1"/>
            <p:cNvSpPr txBox="1"/>
            <p:nvPr/>
          </p:nvSpPr>
          <p:spPr>
            <a:xfrm>
              <a:off x="-2977800" y="-316963"/>
              <a:ext cx="7134086" cy="9123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>
                <a:spcBef>
                  <a:spcPts val="1000"/>
                </a:spcBef>
              </a:pPr>
              <a:r>
                <a:rPr lang="en-US" sz="2000" dirty="0"/>
                <a:t>2. </a:t>
              </a:r>
              <a:r>
                <a:rPr sz="2000" dirty="0"/>
                <a:t>job </a:t>
              </a:r>
              <a:r>
                <a:rPr sz="2400" i="1" dirty="0" err="1">
                  <a:latin typeface="Times"/>
                  <a:ea typeface="Times"/>
                  <a:cs typeface="Times"/>
                  <a:sym typeface="Times"/>
                </a:rPr>
                <a:t>i</a:t>
              </a:r>
              <a:r>
                <a:rPr lang="en-US" altLang="zh-CN" sz="2400" i="1" baseline="-18666" dirty="0" err="1">
                  <a:latin typeface="Times"/>
                  <a:ea typeface="Times"/>
                  <a:cs typeface="Times"/>
                  <a:sym typeface="Times"/>
                </a:rPr>
                <a:t>k</a:t>
              </a:r>
              <a:r>
                <a:rPr sz="2000" dirty="0"/>
                <a:t> finishes no later than </a:t>
              </a:r>
              <a:r>
                <a:rPr sz="2400" i="1" dirty="0" err="1">
                  <a:latin typeface="Times"/>
                  <a:ea typeface="Times"/>
                  <a:cs typeface="Times"/>
                  <a:sym typeface="Times"/>
                </a:rPr>
                <a:t>j</a:t>
              </a:r>
              <a:r>
                <a:rPr lang="en-US" altLang="zh-CN" sz="2400" i="1" baseline="-18666" dirty="0" err="1">
                  <a:latin typeface="Times"/>
                  <a:ea typeface="Times"/>
                  <a:cs typeface="Times"/>
                  <a:sym typeface="Times"/>
                </a:rPr>
                <a:t>k</a:t>
              </a:r>
              <a:r>
                <a:rPr lang="en-US" sz="2000" dirty="0"/>
                <a:t>, but m &gt; k, the greedy algorithm should not stop, as job </a:t>
              </a:r>
              <a:r>
                <a:rPr lang="en-US" sz="2400" i="1" dirty="0">
                  <a:latin typeface="Times"/>
                  <a:ea typeface="Times"/>
                  <a:cs typeface="Times"/>
                  <a:sym typeface="Times"/>
                </a:rPr>
                <a:t>j</a:t>
              </a:r>
              <a:r>
                <a:rPr lang="en-US" altLang="zh-CN" sz="2400" i="1" baseline="-18666" dirty="0">
                  <a:latin typeface="Times"/>
                  <a:ea typeface="Times"/>
                  <a:cs typeface="Times"/>
                  <a:sym typeface="Times"/>
                </a:rPr>
                <a:t>k+1 </a:t>
              </a:r>
              <a:r>
                <a:rPr lang="en-US" sz="2000" dirty="0"/>
                <a:t>can be chosen</a:t>
              </a:r>
              <a:endParaRPr sz="2400" baseline="-18666" dirty="0"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330" name="Line"/>
            <p:cNvSpPr/>
            <p:nvPr/>
          </p:nvSpPr>
          <p:spPr>
            <a:xfrm flipH="1" flipV="1">
              <a:off x="1459084" y="571896"/>
              <a:ext cx="584201" cy="401034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340" name="Group"/>
          <p:cNvGrpSpPr/>
          <p:nvPr/>
        </p:nvGrpSpPr>
        <p:grpSpPr>
          <a:xfrm>
            <a:off x="554620" y="6019800"/>
            <a:ext cx="11819414" cy="600005"/>
            <a:chOff x="38100" y="-139700"/>
            <a:chExt cx="11819413" cy="600004"/>
          </a:xfrm>
        </p:grpSpPr>
        <p:sp>
          <p:nvSpPr>
            <p:cNvPr id="332" name="i1"/>
            <p:cNvSpPr/>
            <p:nvPr/>
          </p:nvSpPr>
          <p:spPr>
            <a:xfrm>
              <a:off x="1324979" y="12700"/>
              <a:ext cx="1409701" cy="4318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00000"/>
                </a:lnSpc>
                <a:defRPr sz="2000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pPr>
              <a:r>
                <a:rPr i="1"/>
                <a:t>i</a:t>
              </a:r>
              <a:r>
                <a:rPr baseline="-19300"/>
                <a:t>1</a:t>
              </a:r>
            </a:p>
          </p:txBody>
        </p:sp>
        <p:sp>
          <p:nvSpPr>
            <p:cNvPr id="333" name="i2"/>
            <p:cNvSpPr/>
            <p:nvPr/>
          </p:nvSpPr>
          <p:spPr>
            <a:xfrm>
              <a:off x="3064879" y="12700"/>
              <a:ext cx="1841501" cy="4318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00000"/>
                </a:lnSpc>
                <a:spcBef>
                  <a:spcPts val="1200"/>
                </a:spcBef>
                <a:defRPr sz="2000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pPr>
              <a:r>
                <a:rPr i="1"/>
                <a:t>i</a:t>
              </a:r>
              <a:r>
                <a:rPr baseline="-19300"/>
                <a:t>2</a:t>
              </a:r>
            </a:p>
          </p:txBody>
        </p:sp>
        <p:sp>
          <p:nvSpPr>
            <p:cNvPr id="334" name="ir"/>
            <p:cNvSpPr/>
            <p:nvPr/>
          </p:nvSpPr>
          <p:spPr>
            <a:xfrm>
              <a:off x="5554079" y="12700"/>
              <a:ext cx="1193801" cy="4318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00000"/>
                </a:lnSpc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pPr>
              <a:r>
                <a:t>i</a:t>
              </a:r>
              <a:r>
                <a:rPr baseline="-19300"/>
                <a:t>r</a:t>
              </a:r>
            </a:p>
          </p:txBody>
        </p:sp>
        <p:sp>
          <p:nvSpPr>
            <p:cNvPr id="335" name="ir+1"/>
            <p:cNvSpPr/>
            <p:nvPr/>
          </p:nvSpPr>
          <p:spPr>
            <a:xfrm>
              <a:off x="7065379" y="12700"/>
              <a:ext cx="1511301" cy="4318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00000"/>
                </a:lnSpc>
                <a:defRPr sz="2000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pPr>
              <a:r>
                <a:rPr i="1"/>
                <a:t>i</a:t>
              </a:r>
              <a:r>
                <a:rPr i="1" baseline="-19300"/>
                <a:t>r</a:t>
              </a:r>
              <a:r>
                <a:rPr baseline="-19300"/>
                <a:t>+1</a:t>
              </a:r>
            </a:p>
          </p:txBody>
        </p:sp>
        <p:sp>
          <p:nvSpPr>
            <p:cNvPr id="336" name="Greedy:"/>
            <p:cNvSpPr txBox="1"/>
            <p:nvPr/>
          </p:nvSpPr>
          <p:spPr>
            <a:xfrm>
              <a:off x="38100" y="81562"/>
              <a:ext cx="798017" cy="228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b="1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r>
                <a:t>Greedy:</a:t>
              </a:r>
            </a:p>
          </p:txBody>
        </p:sp>
        <p:sp>
          <p:nvSpPr>
            <p:cNvPr id="337" name="Line"/>
            <p:cNvSpPr/>
            <p:nvPr/>
          </p:nvSpPr>
          <p:spPr>
            <a:xfrm>
              <a:off x="1324979" y="458046"/>
              <a:ext cx="10532535" cy="2259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38" name="ik"/>
            <p:cNvSpPr/>
            <p:nvPr/>
          </p:nvSpPr>
          <p:spPr>
            <a:xfrm>
              <a:off x="10100679" y="12700"/>
              <a:ext cx="1193801" cy="4318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00000"/>
                </a:lnSpc>
                <a:defRPr sz="2000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pPr>
              <a:r>
                <a:rPr i="1"/>
                <a:t>i</a:t>
              </a:r>
              <a:r>
                <a:rPr i="1" baseline="-19300"/>
                <a:t>k</a:t>
              </a:r>
            </a:p>
          </p:txBody>
        </p:sp>
        <p:sp>
          <p:nvSpPr>
            <p:cNvPr id="339" name=". . ."/>
            <p:cNvSpPr txBox="1"/>
            <p:nvPr/>
          </p:nvSpPr>
          <p:spPr>
            <a:xfrm>
              <a:off x="9199334" y="-139700"/>
              <a:ext cx="584201" cy="5461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3600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. . .</a:t>
              </a:r>
            </a:p>
          </p:txBody>
        </p:sp>
      </p:grpSp>
      <p:grpSp>
        <p:nvGrpSpPr>
          <p:cNvPr id="351" name="Group"/>
          <p:cNvGrpSpPr/>
          <p:nvPr/>
        </p:nvGrpSpPr>
        <p:grpSpPr>
          <a:xfrm>
            <a:off x="466476" y="5740400"/>
            <a:ext cx="11907558" cy="2059658"/>
            <a:chOff x="-200421" y="0"/>
            <a:chExt cx="11907556" cy="2059657"/>
          </a:xfrm>
        </p:grpSpPr>
        <p:sp>
          <p:nvSpPr>
            <p:cNvPr id="341" name="j1"/>
            <p:cNvSpPr/>
            <p:nvPr/>
          </p:nvSpPr>
          <p:spPr>
            <a:xfrm>
              <a:off x="1174601" y="1625600"/>
              <a:ext cx="1409701" cy="4318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00000"/>
                </a:lnSpc>
                <a:defRPr sz="2000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pPr>
              <a:r>
                <a:rPr i="1"/>
                <a:t>j</a:t>
              </a:r>
              <a:r>
                <a:rPr baseline="-19300"/>
                <a:t>1</a:t>
              </a:r>
            </a:p>
          </p:txBody>
        </p:sp>
        <p:sp>
          <p:nvSpPr>
            <p:cNvPr id="342" name="j2"/>
            <p:cNvSpPr/>
            <p:nvPr/>
          </p:nvSpPr>
          <p:spPr>
            <a:xfrm>
              <a:off x="2914501" y="1625600"/>
              <a:ext cx="1841501" cy="4318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00000"/>
                </a:lnSpc>
                <a:defRPr sz="2000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pPr>
              <a:r>
                <a:rPr i="1"/>
                <a:t>j</a:t>
              </a:r>
              <a:r>
                <a:rPr baseline="-19300"/>
                <a:t>2</a:t>
              </a:r>
            </a:p>
          </p:txBody>
        </p:sp>
        <p:sp>
          <p:nvSpPr>
            <p:cNvPr id="343" name="jr"/>
            <p:cNvSpPr/>
            <p:nvPr/>
          </p:nvSpPr>
          <p:spPr>
            <a:xfrm>
              <a:off x="5403701" y="1625600"/>
              <a:ext cx="1193801" cy="4318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00000"/>
                </a:lnSpc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pPr>
              <a:r>
                <a:t>j</a:t>
              </a:r>
              <a:r>
                <a:rPr baseline="-19300"/>
                <a:t>r</a:t>
              </a:r>
            </a:p>
          </p:txBody>
        </p:sp>
        <p:sp>
          <p:nvSpPr>
            <p:cNvPr id="344" name="jm"/>
            <p:cNvSpPr/>
            <p:nvPr/>
          </p:nvSpPr>
          <p:spPr>
            <a:xfrm>
              <a:off x="9912201" y="1625600"/>
              <a:ext cx="977901" cy="431800"/>
            </a:xfrm>
            <a:prstGeom prst="rect">
              <a:avLst/>
            </a:prstGeom>
            <a:solidFill>
              <a:srgbClr val="0048AA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00000"/>
                </a:lnSpc>
                <a:buClr>
                  <a:srgbClr val="FFFFFF"/>
                </a:buClr>
                <a:defRPr sz="2000">
                  <a:solidFill>
                    <a:srgbClr val="FFFFFF"/>
                  </a:solidFill>
                  <a:latin typeface="Times"/>
                  <a:ea typeface="Times"/>
                  <a:cs typeface="Times"/>
                  <a:sym typeface="Times"/>
                </a:defRPr>
              </a:pPr>
              <a:r>
                <a:rPr i="1">
                  <a:uFill>
                    <a:solidFill>
                      <a:srgbClr val="FFFFFF"/>
                    </a:solidFill>
                  </a:uFill>
                </a:rPr>
                <a:t>j</a:t>
              </a:r>
              <a:r>
                <a:rPr i="1" baseline="-21199">
                  <a:uFill>
                    <a:solidFill>
                      <a:srgbClr val="FFFFFF"/>
                    </a:solidFill>
                  </a:uFill>
                </a:rPr>
                <a:t>m</a:t>
              </a:r>
            </a:p>
          </p:txBody>
        </p:sp>
        <p:sp>
          <p:nvSpPr>
            <p:cNvPr id="345" name="Optimal:"/>
            <p:cNvSpPr txBox="1"/>
            <p:nvPr/>
          </p:nvSpPr>
          <p:spPr>
            <a:xfrm>
              <a:off x="-200422" y="1780822"/>
              <a:ext cx="895847" cy="228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b="1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r>
                <a:t>Optimal:</a:t>
              </a:r>
            </a:p>
          </p:txBody>
        </p:sp>
        <p:sp>
          <p:nvSpPr>
            <p:cNvPr id="346" name="jr+1"/>
            <p:cNvSpPr/>
            <p:nvPr/>
          </p:nvSpPr>
          <p:spPr>
            <a:xfrm>
              <a:off x="7791301" y="1625600"/>
              <a:ext cx="977901" cy="431800"/>
            </a:xfrm>
            <a:prstGeom prst="rect">
              <a:avLst/>
            </a:prstGeom>
            <a:solidFill>
              <a:srgbClr val="0048AA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00000"/>
                </a:lnSpc>
                <a:buClr>
                  <a:srgbClr val="FFFFFF"/>
                </a:buClr>
                <a:defRPr sz="2000">
                  <a:solidFill>
                    <a:srgbClr val="FFFFFF"/>
                  </a:solidFill>
                  <a:latin typeface="Times"/>
                  <a:ea typeface="Times"/>
                  <a:cs typeface="Times"/>
                  <a:sym typeface="Times"/>
                </a:defRPr>
              </a:pPr>
              <a:r>
                <a:rPr i="1">
                  <a:uFill>
                    <a:solidFill>
                      <a:srgbClr val="FFFFFF"/>
                    </a:solidFill>
                  </a:uFill>
                </a:rPr>
                <a:t>j</a:t>
              </a:r>
              <a:r>
                <a:rPr i="1" baseline="-21199">
                  <a:uFill>
                    <a:solidFill>
                      <a:srgbClr val="FFFFFF"/>
                    </a:solidFill>
                  </a:uFill>
                </a:rPr>
                <a:t>r</a:t>
              </a:r>
              <a:r>
                <a:rPr baseline="-21199">
                  <a:uFill>
                    <a:solidFill>
                      <a:srgbClr val="FFFFFF"/>
                    </a:solidFill>
                  </a:uFill>
                </a:rPr>
                <a:t>+1</a:t>
              </a:r>
            </a:p>
          </p:txBody>
        </p:sp>
        <p:sp>
          <p:nvSpPr>
            <p:cNvPr id="347" name="Line"/>
            <p:cNvSpPr/>
            <p:nvPr/>
          </p:nvSpPr>
          <p:spPr>
            <a:xfrm>
              <a:off x="1174601" y="2057400"/>
              <a:ext cx="10532535" cy="2258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48" name="Line"/>
            <p:cNvSpPr/>
            <p:nvPr/>
          </p:nvSpPr>
          <p:spPr>
            <a:xfrm>
              <a:off x="8756501" y="0"/>
              <a:ext cx="2258" cy="2057400"/>
            </a:xfrm>
            <a:prstGeom prst="line">
              <a:avLst/>
            </a:prstGeom>
            <a:noFill/>
            <a:ln w="9525" cap="flat">
              <a:solidFill>
                <a:srgbClr val="8A8A8A"/>
              </a:solidFill>
              <a:prstDash val="lg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49" name="Line"/>
            <p:cNvSpPr/>
            <p:nvPr/>
          </p:nvSpPr>
          <p:spPr>
            <a:xfrm>
              <a:off x="6597501" y="0"/>
              <a:ext cx="2258" cy="2057400"/>
            </a:xfrm>
            <a:prstGeom prst="line">
              <a:avLst/>
            </a:prstGeom>
            <a:noFill/>
            <a:ln w="9525" cap="flat">
              <a:solidFill>
                <a:srgbClr val="8A8A8A"/>
              </a:solidFill>
              <a:prstDash val="lg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50" name=". . ."/>
            <p:cNvSpPr txBox="1"/>
            <p:nvPr/>
          </p:nvSpPr>
          <p:spPr>
            <a:xfrm>
              <a:off x="9051141" y="1447800"/>
              <a:ext cx="584201" cy="5461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3600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. . 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00343977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Coin changing</a:t>
            </a:r>
          </a:p>
          <a:p>
            <a:r>
              <a:rPr lang="en-US" dirty="0"/>
              <a:t>Interval scheduling</a:t>
            </a:r>
          </a:p>
          <a:p>
            <a:r>
              <a:rPr lang="en-US" dirty="0">
                <a:solidFill>
                  <a:srgbClr val="FF0000"/>
                </a:solidFill>
              </a:rPr>
              <a:t>Interval partitioning</a:t>
            </a:r>
          </a:p>
          <a:p>
            <a:r>
              <a:rPr lang="en-US" dirty="0"/>
              <a:t>Scheduling to minimize lateness</a:t>
            </a:r>
          </a:p>
          <a:p>
            <a:r>
              <a:rPr lang="en-US" dirty="0"/>
              <a:t>Optimal caching</a:t>
            </a:r>
          </a:p>
        </p:txBody>
      </p:sp>
    </p:spTree>
    <p:extLst>
      <p:ext uri="{BB962C8B-B14F-4D97-AF65-F5344CB8AC3E}">
        <p14:creationId xmlns:p14="http://schemas.microsoft.com/office/powerpoint/2010/main" val="39393141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06" name="Interval partition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Interval partitioning</a:t>
            </a:r>
          </a:p>
        </p:txBody>
      </p:sp>
      <p:sp>
        <p:nvSpPr>
          <p:cNvPr id="407" name="Lecture j starts at sj and finishes at fj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Lecture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j</a:t>
            </a:r>
            <a:r>
              <a:t> starts at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s</a:t>
            </a:r>
            <a:r>
              <a:rPr sz="2800" i="1" baseline="-19571">
                <a:latin typeface="Times"/>
                <a:ea typeface="Times"/>
                <a:cs typeface="Times"/>
                <a:sym typeface="Times"/>
              </a:rPr>
              <a:t>j</a:t>
            </a:r>
            <a:r>
              <a:t> and finishes at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f</a:t>
            </a:r>
            <a:r>
              <a:rPr sz="2800" i="1" baseline="-19571">
                <a:latin typeface="Times"/>
                <a:ea typeface="Times"/>
                <a:cs typeface="Times"/>
                <a:sym typeface="Times"/>
              </a:rPr>
              <a:t>j</a:t>
            </a:r>
            <a:r>
              <a:t>.</a:t>
            </a:r>
          </a:p>
          <a:p>
            <a:pPr lvl="1"/>
            <a:r>
              <a:t>Goal:  find minimum number of classrooms to schedule all lectures</a:t>
            </a:r>
            <a:br/>
            <a:r>
              <a:t>so that no two lectures occur at the same time in the same room.</a:t>
            </a:r>
            <a:br/>
            <a:br/>
            <a:endParaRPr/>
          </a:p>
          <a:p>
            <a:r>
              <a:t>Ex. 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This schedule uses </a:t>
            </a:r>
            <a:r>
              <a:rPr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4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classrooms to schedule 10 lectures.</a:t>
            </a:r>
          </a:p>
        </p:txBody>
      </p:sp>
      <p:sp>
        <p:nvSpPr>
          <p:cNvPr id="4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33</a:t>
            </a:fld>
            <a:endParaRPr/>
          </a:p>
        </p:txBody>
      </p:sp>
      <p:grpSp>
        <p:nvGrpSpPr>
          <p:cNvPr id="479" name="Group"/>
          <p:cNvGrpSpPr/>
          <p:nvPr/>
        </p:nvGrpSpPr>
        <p:grpSpPr>
          <a:xfrm>
            <a:off x="1168399" y="5623560"/>
            <a:ext cx="11122944" cy="3551203"/>
            <a:chOff x="0" y="0"/>
            <a:chExt cx="11122942" cy="3551202"/>
          </a:xfrm>
        </p:grpSpPr>
        <p:grpSp>
          <p:nvGrpSpPr>
            <p:cNvPr id="421" name="Group"/>
            <p:cNvGrpSpPr/>
            <p:nvPr/>
          </p:nvGrpSpPr>
          <p:grpSpPr>
            <a:xfrm>
              <a:off x="541302" y="15804"/>
              <a:ext cx="6522721" cy="3212819"/>
              <a:chOff x="0" y="0"/>
              <a:chExt cx="6522720" cy="3212817"/>
            </a:xfrm>
          </p:grpSpPr>
          <p:sp>
            <p:nvSpPr>
              <p:cNvPr id="409" name="Line"/>
              <p:cNvSpPr/>
              <p:nvPr/>
            </p:nvSpPr>
            <p:spPr>
              <a:xfrm flipV="1">
                <a:off x="591537" y="0"/>
                <a:ext cx="2259" cy="3212818"/>
              </a:xfrm>
              <a:prstGeom prst="line">
                <a:avLst/>
              </a:prstGeom>
              <a:noFill/>
              <a:ln w="9525" cap="flat">
                <a:solidFill>
                  <a:srgbClr val="CBCBCB"/>
                </a:solidFill>
                <a:prstDash val="dash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457200">
                  <a:lnSpc>
                    <a:spcPct val="100000"/>
                  </a:lnSpc>
                  <a:buClrTx/>
                  <a:buFontTx/>
                  <a:tabLst/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10" name="Line"/>
              <p:cNvSpPr/>
              <p:nvPr/>
            </p:nvSpPr>
            <p:spPr>
              <a:xfrm flipV="1">
                <a:off x="0" y="0"/>
                <a:ext cx="2258" cy="3212818"/>
              </a:xfrm>
              <a:prstGeom prst="line">
                <a:avLst/>
              </a:prstGeom>
              <a:noFill/>
              <a:ln w="9525" cap="flat">
                <a:solidFill>
                  <a:srgbClr val="CBCBCB"/>
                </a:solidFill>
                <a:prstDash val="dash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457200">
                  <a:lnSpc>
                    <a:spcPct val="100000"/>
                  </a:lnSpc>
                  <a:buClrTx/>
                  <a:buFontTx/>
                  <a:tabLst/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11" name="Line"/>
              <p:cNvSpPr/>
              <p:nvPr/>
            </p:nvSpPr>
            <p:spPr>
              <a:xfrm flipV="1">
                <a:off x="1779129" y="0"/>
                <a:ext cx="2258" cy="3212818"/>
              </a:xfrm>
              <a:prstGeom prst="line">
                <a:avLst/>
              </a:prstGeom>
              <a:noFill/>
              <a:ln w="9525" cap="flat">
                <a:solidFill>
                  <a:srgbClr val="CBCBCB"/>
                </a:solidFill>
                <a:prstDash val="dash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457200">
                  <a:lnSpc>
                    <a:spcPct val="100000"/>
                  </a:lnSpc>
                  <a:buClrTx/>
                  <a:buFontTx/>
                  <a:tabLst/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12" name="Line"/>
              <p:cNvSpPr/>
              <p:nvPr/>
            </p:nvSpPr>
            <p:spPr>
              <a:xfrm flipV="1">
                <a:off x="1185333" y="0"/>
                <a:ext cx="2258" cy="3212818"/>
              </a:xfrm>
              <a:prstGeom prst="line">
                <a:avLst/>
              </a:prstGeom>
              <a:noFill/>
              <a:ln w="9525" cap="flat">
                <a:solidFill>
                  <a:srgbClr val="CBCBCB"/>
                </a:solidFill>
                <a:prstDash val="dash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457200">
                  <a:lnSpc>
                    <a:spcPct val="100000"/>
                  </a:lnSpc>
                  <a:buClrTx/>
                  <a:buFontTx/>
                  <a:tabLst/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13" name="Line"/>
              <p:cNvSpPr/>
              <p:nvPr/>
            </p:nvSpPr>
            <p:spPr>
              <a:xfrm flipV="1">
                <a:off x="2370666" y="0"/>
                <a:ext cx="2259" cy="3212818"/>
              </a:xfrm>
              <a:prstGeom prst="line">
                <a:avLst/>
              </a:prstGeom>
              <a:noFill/>
              <a:ln w="9525" cap="flat">
                <a:solidFill>
                  <a:srgbClr val="CBCBCB"/>
                </a:solidFill>
                <a:prstDash val="dash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457200">
                  <a:lnSpc>
                    <a:spcPct val="100000"/>
                  </a:lnSpc>
                  <a:buClrTx/>
                  <a:buFontTx/>
                  <a:tabLst/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14" name="Line"/>
              <p:cNvSpPr/>
              <p:nvPr/>
            </p:nvSpPr>
            <p:spPr>
              <a:xfrm flipV="1">
                <a:off x="4147537" y="0"/>
                <a:ext cx="2259" cy="3212818"/>
              </a:xfrm>
              <a:prstGeom prst="line">
                <a:avLst/>
              </a:prstGeom>
              <a:noFill/>
              <a:ln w="9525" cap="flat">
                <a:solidFill>
                  <a:srgbClr val="CBCBCB"/>
                </a:solidFill>
                <a:prstDash val="dash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457200">
                  <a:lnSpc>
                    <a:spcPct val="100000"/>
                  </a:lnSpc>
                  <a:buClrTx/>
                  <a:buFontTx/>
                  <a:tabLst/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15" name="Line"/>
              <p:cNvSpPr/>
              <p:nvPr/>
            </p:nvSpPr>
            <p:spPr>
              <a:xfrm flipV="1">
                <a:off x="3556000" y="0"/>
                <a:ext cx="2258" cy="3212818"/>
              </a:xfrm>
              <a:prstGeom prst="line">
                <a:avLst/>
              </a:prstGeom>
              <a:noFill/>
              <a:ln w="9525" cap="flat">
                <a:solidFill>
                  <a:srgbClr val="CBCBCB"/>
                </a:solidFill>
                <a:prstDash val="dash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457200">
                  <a:lnSpc>
                    <a:spcPct val="100000"/>
                  </a:lnSpc>
                  <a:buClrTx/>
                  <a:buFontTx/>
                  <a:tabLst/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16" name="Line"/>
              <p:cNvSpPr/>
              <p:nvPr/>
            </p:nvSpPr>
            <p:spPr>
              <a:xfrm flipV="1">
                <a:off x="5332870" y="0"/>
                <a:ext cx="2259" cy="3212818"/>
              </a:xfrm>
              <a:prstGeom prst="line">
                <a:avLst/>
              </a:prstGeom>
              <a:noFill/>
              <a:ln w="9525" cap="flat">
                <a:solidFill>
                  <a:srgbClr val="CBCBCB"/>
                </a:solidFill>
                <a:prstDash val="dash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457200">
                  <a:lnSpc>
                    <a:spcPct val="100000"/>
                  </a:lnSpc>
                  <a:buClrTx/>
                  <a:buFontTx/>
                  <a:tabLst/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17" name="Line"/>
              <p:cNvSpPr/>
              <p:nvPr/>
            </p:nvSpPr>
            <p:spPr>
              <a:xfrm flipV="1">
                <a:off x="4741333" y="0"/>
                <a:ext cx="2259" cy="3212818"/>
              </a:xfrm>
              <a:prstGeom prst="line">
                <a:avLst/>
              </a:prstGeom>
              <a:noFill/>
              <a:ln w="9525" cap="flat">
                <a:solidFill>
                  <a:srgbClr val="CBCBCB"/>
                </a:solidFill>
                <a:prstDash val="dash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457200">
                  <a:lnSpc>
                    <a:spcPct val="100000"/>
                  </a:lnSpc>
                  <a:buClrTx/>
                  <a:buFontTx/>
                  <a:tabLst/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18" name="Line"/>
              <p:cNvSpPr/>
              <p:nvPr/>
            </p:nvSpPr>
            <p:spPr>
              <a:xfrm flipV="1">
                <a:off x="6520462" y="0"/>
                <a:ext cx="2259" cy="3212818"/>
              </a:xfrm>
              <a:prstGeom prst="line">
                <a:avLst/>
              </a:prstGeom>
              <a:noFill/>
              <a:ln w="9525" cap="flat">
                <a:solidFill>
                  <a:srgbClr val="CBCBCB"/>
                </a:solidFill>
                <a:prstDash val="dash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457200">
                  <a:lnSpc>
                    <a:spcPct val="100000"/>
                  </a:lnSpc>
                  <a:buClrTx/>
                  <a:buFontTx/>
                  <a:tabLst/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19" name="Line"/>
              <p:cNvSpPr/>
              <p:nvPr/>
            </p:nvSpPr>
            <p:spPr>
              <a:xfrm flipV="1">
                <a:off x="5926666" y="0"/>
                <a:ext cx="2259" cy="3212818"/>
              </a:xfrm>
              <a:prstGeom prst="line">
                <a:avLst/>
              </a:prstGeom>
              <a:noFill/>
              <a:ln w="9525" cap="flat">
                <a:solidFill>
                  <a:srgbClr val="CBCBCB"/>
                </a:solidFill>
                <a:prstDash val="dash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457200">
                  <a:lnSpc>
                    <a:spcPct val="100000"/>
                  </a:lnSpc>
                  <a:buClrTx/>
                  <a:buFontTx/>
                  <a:tabLst/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20" name="Line"/>
              <p:cNvSpPr/>
              <p:nvPr/>
            </p:nvSpPr>
            <p:spPr>
              <a:xfrm flipV="1">
                <a:off x="2964462" y="0"/>
                <a:ext cx="2259" cy="3212818"/>
              </a:xfrm>
              <a:prstGeom prst="line">
                <a:avLst/>
              </a:prstGeom>
              <a:noFill/>
              <a:ln w="9525" cap="flat">
                <a:solidFill>
                  <a:srgbClr val="CBCBCB"/>
                </a:solidFill>
                <a:prstDash val="dash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457200">
                  <a:lnSpc>
                    <a:spcPct val="100000"/>
                  </a:lnSpc>
                  <a:buClrTx/>
                  <a:buFontTx/>
                  <a:tabLst/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422" name="Line"/>
            <p:cNvSpPr/>
            <p:nvPr/>
          </p:nvSpPr>
          <p:spPr>
            <a:xfrm flipV="1">
              <a:off x="7660075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BABABA"/>
              </a:solidFill>
              <a:prstDash val="sysDot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23" name="Line"/>
            <p:cNvSpPr/>
            <p:nvPr/>
          </p:nvSpPr>
          <p:spPr>
            <a:xfrm flipV="1">
              <a:off x="8847666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BABABA"/>
              </a:solidFill>
              <a:prstDash val="sysDot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24" name="Line"/>
            <p:cNvSpPr/>
            <p:nvPr/>
          </p:nvSpPr>
          <p:spPr>
            <a:xfrm flipV="1">
              <a:off x="8253871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BABABA"/>
              </a:solidFill>
              <a:prstDash val="sysDot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25" name="Line"/>
            <p:cNvSpPr/>
            <p:nvPr/>
          </p:nvSpPr>
          <p:spPr>
            <a:xfrm flipV="1">
              <a:off x="9439204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BABABA"/>
              </a:solidFill>
              <a:prstDash val="sysDot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26" name="Line"/>
            <p:cNvSpPr/>
            <p:nvPr/>
          </p:nvSpPr>
          <p:spPr>
            <a:xfrm>
              <a:off x="542431" y="3228339"/>
              <a:ext cx="9904872" cy="2259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27" name="time"/>
            <p:cNvSpPr txBox="1"/>
            <p:nvPr/>
          </p:nvSpPr>
          <p:spPr>
            <a:xfrm>
              <a:off x="10170442" y="3322602"/>
              <a:ext cx="952501" cy="228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defRPr b="1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r>
                <a:t>time</a:t>
              </a:r>
            </a:p>
          </p:txBody>
        </p:sp>
        <p:sp>
          <p:nvSpPr>
            <p:cNvPr id="428" name="9"/>
            <p:cNvSpPr txBox="1"/>
            <p:nvPr/>
          </p:nvSpPr>
          <p:spPr>
            <a:xfrm>
              <a:off x="410321" y="3355339"/>
              <a:ext cx="127001" cy="1757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defRPr sz="1400">
                  <a:solidFill>
                    <a:srgbClr val="606060"/>
                  </a:solidFill>
                </a:defRPr>
              </a:lvl1pPr>
            </a:lstStyle>
            <a:p>
              <a:r>
                <a:t>9</a:t>
              </a:r>
            </a:p>
          </p:txBody>
        </p:sp>
        <p:sp>
          <p:nvSpPr>
            <p:cNvPr id="429" name="9:30"/>
            <p:cNvSpPr txBox="1"/>
            <p:nvPr/>
          </p:nvSpPr>
          <p:spPr>
            <a:xfrm>
              <a:off x="877146" y="3355339"/>
              <a:ext cx="406528" cy="1757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defRPr sz="1400">
                  <a:solidFill>
                    <a:srgbClr val="606060"/>
                  </a:solidFill>
                </a:defRPr>
              </a:lvl1pPr>
            </a:lstStyle>
            <a:p>
              <a:r>
                <a:t>9:30</a:t>
              </a:r>
            </a:p>
          </p:txBody>
        </p:sp>
        <p:sp>
          <p:nvSpPr>
            <p:cNvPr id="430" name="10"/>
            <p:cNvSpPr txBox="1"/>
            <p:nvPr/>
          </p:nvSpPr>
          <p:spPr>
            <a:xfrm>
              <a:off x="1578186" y="3355339"/>
              <a:ext cx="237796" cy="1757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defRPr sz="1400">
                  <a:solidFill>
                    <a:srgbClr val="606060"/>
                  </a:solidFill>
                </a:defRPr>
              </a:lvl1pPr>
            </a:lstStyle>
            <a:p>
              <a:r>
                <a:t>10</a:t>
              </a:r>
            </a:p>
          </p:txBody>
        </p:sp>
        <p:sp>
          <p:nvSpPr>
            <p:cNvPr id="431" name="10:30"/>
            <p:cNvSpPr txBox="1"/>
            <p:nvPr/>
          </p:nvSpPr>
          <p:spPr>
            <a:xfrm>
              <a:off x="2034822" y="3355339"/>
              <a:ext cx="519075" cy="1757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defRPr sz="1400">
                  <a:solidFill>
                    <a:srgbClr val="606060"/>
                  </a:solidFill>
                </a:defRPr>
              </a:lvl1pPr>
            </a:lstStyle>
            <a:p>
              <a:r>
                <a:t>10:30</a:t>
              </a:r>
            </a:p>
          </p:txBody>
        </p:sp>
        <p:sp>
          <p:nvSpPr>
            <p:cNvPr id="432" name="11"/>
            <p:cNvSpPr txBox="1"/>
            <p:nvPr/>
          </p:nvSpPr>
          <p:spPr>
            <a:xfrm>
              <a:off x="2771422" y="3355339"/>
              <a:ext cx="237796" cy="1757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defRPr sz="1400">
                  <a:solidFill>
                    <a:srgbClr val="606060"/>
                  </a:solidFill>
                </a:defRPr>
              </a:lvl1pPr>
            </a:lstStyle>
            <a:p>
              <a:r>
                <a:t>11</a:t>
              </a:r>
            </a:p>
          </p:txBody>
        </p:sp>
        <p:sp>
          <p:nvSpPr>
            <p:cNvPr id="433" name="11:30"/>
            <p:cNvSpPr txBox="1"/>
            <p:nvPr/>
          </p:nvSpPr>
          <p:spPr>
            <a:xfrm>
              <a:off x="3213382" y="3355339"/>
              <a:ext cx="519075" cy="1757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defRPr sz="1400">
                  <a:solidFill>
                    <a:srgbClr val="606060"/>
                  </a:solidFill>
                </a:defRPr>
              </a:lvl1pPr>
            </a:lstStyle>
            <a:p>
              <a:r>
                <a:t>11:30</a:t>
              </a:r>
            </a:p>
          </p:txBody>
        </p:sp>
        <p:sp>
          <p:nvSpPr>
            <p:cNvPr id="434" name="12"/>
            <p:cNvSpPr txBox="1"/>
            <p:nvPr/>
          </p:nvSpPr>
          <p:spPr>
            <a:xfrm>
              <a:off x="3979897" y="3355339"/>
              <a:ext cx="237796" cy="1757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defRPr sz="1400">
                  <a:solidFill>
                    <a:srgbClr val="606060"/>
                  </a:solidFill>
                </a:defRPr>
              </a:lvl1pPr>
            </a:lstStyle>
            <a:p>
              <a:r>
                <a:t>12</a:t>
              </a:r>
            </a:p>
          </p:txBody>
        </p:sp>
        <p:sp>
          <p:nvSpPr>
            <p:cNvPr id="435" name="12:30"/>
            <p:cNvSpPr txBox="1"/>
            <p:nvPr/>
          </p:nvSpPr>
          <p:spPr>
            <a:xfrm>
              <a:off x="4406900" y="3355339"/>
              <a:ext cx="519075" cy="1757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defRPr sz="1400">
                  <a:solidFill>
                    <a:srgbClr val="606060"/>
                  </a:solidFill>
                </a:defRPr>
              </a:lvl1pPr>
            </a:lstStyle>
            <a:p>
              <a:r>
                <a:t>12:30</a:t>
              </a:r>
            </a:p>
          </p:txBody>
        </p:sp>
        <p:sp>
          <p:nvSpPr>
            <p:cNvPr id="436" name="1"/>
            <p:cNvSpPr txBox="1"/>
            <p:nvPr/>
          </p:nvSpPr>
          <p:spPr>
            <a:xfrm>
              <a:off x="5227854" y="3355339"/>
              <a:ext cx="127001" cy="1757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defRPr sz="1400">
                  <a:solidFill>
                    <a:srgbClr val="606060"/>
                  </a:solidFill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437" name="1:30"/>
            <p:cNvSpPr txBox="1"/>
            <p:nvPr/>
          </p:nvSpPr>
          <p:spPr>
            <a:xfrm>
              <a:off x="5626100" y="3355339"/>
              <a:ext cx="406528" cy="1757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defRPr sz="1400">
                  <a:solidFill>
                    <a:srgbClr val="606060"/>
                  </a:solidFill>
                </a:defRPr>
              </a:lvl1pPr>
            </a:lstStyle>
            <a:p>
              <a:r>
                <a:t>1:30</a:t>
              </a:r>
            </a:p>
          </p:txBody>
        </p:sp>
        <p:sp>
          <p:nvSpPr>
            <p:cNvPr id="438" name="2"/>
            <p:cNvSpPr txBox="1"/>
            <p:nvPr/>
          </p:nvSpPr>
          <p:spPr>
            <a:xfrm>
              <a:off x="6397383" y="3355339"/>
              <a:ext cx="127001" cy="1757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defRPr sz="1400">
                  <a:solidFill>
                    <a:srgbClr val="606060"/>
                  </a:solidFill>
                </a:defRPr>
              </a:lvl1pPr>
            </a:lstStyle>
            <a:p>
              <a:r>
                <a:t>2</a:t>
              </a:r>
            </a:p>
          </p:txBody>
        </p:sp>
        <p:sp>
          <p:nvSpPr>
            <p:cNvPr id="439" name="2:30"/>
            <p:cNvSpPr txBox="1"/>
            <p:nvPr/>
          </p:nvSpPr>
          <p:spPr>
            <a:xfrm>
              <a:off x="6854895" y="3355339"/>
              <a:ext cx="406528" cy="1757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defRPr sz="1400">
                  <a:solidFill>
                    <a:srgbClr val="606060"/>
                  </a:solidFill>
                </a:defRPr>
              </a:lvl1pPr>
            </a:lstStyle>
            <a:p>
              <a:r>
                <a:t>2:30</a:t>
              </a:r>
            </a:p>
          </p:txBody>
        </p:sp>
        <p:grpSp>
          <p:nvGrpSpPr>
            <p:cNvPr id="442" name="Group"/>
            <p:cNvGrpSpPr/>
            <p:nvPr/>
          </p:nvGrpSpPr>
          <p:grpSpPr>
            <a:xfrm>
              <a:off x="6475871" y="1832609"/>
              <a:ext cx="2966721" cy="381565"/>
              <a:chOff x="0" y="0"/>
              <a:chExt cx="2966720" cy="381564"/>
            </a:xfrm>
          </p:grpSpPr>
          <p:sp>
            <p:nvSpPr>
              <p:cNvPr id="440" name="Rectangle"/>
              <p:cNvSpPr/>
              <p:nvPr/>
            </p:nvSpPr>
            <p:spPr>
              <a:xfrm>
                <a:off x="0" y="0"/>
                <a:ext cx="2966721" cy="381565"/>
              </a:xfrm>
              <a:prstGeom prst="rect">
                <a:avLst/>
              </a:prstGeom>
              <a:solidFill>
                <a:srgbClr val="CBCBC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41" name="h"/>
              <p:cNvSpPr txBox="1"/>
              <p:nvPr/>
            </p:nvSpPr>
            <p:spPr>
              <a:xfrm>
                <a:off x="1413509" y="33866"/>
                <a:ext cx="139701" cy="3048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defRPr sz="2000" i="1">
                    <a:solidFill>
                      <a:srgbClr val="000000"/>
                    </a:solidFill>
                    <a:latin typeface="Times"/>
                    <a:ea typeface="Times"/>
                    <a:cs typeface="Times"/>
                    <a:sym typeface="Times"/>
                  </a:defRPr>
                </a:lvl1pPr>
              </a:lstStyle>
              <a:p>
                <a:r>
                  <a:t>h</a:t>
                </a:r>
              </a:p>
            </p:txBody>
          </p:sp>
        </p:grpSp>
        <p:grpSp>
          <p:nvGrpSpPr>
            <p:cNvPr id="445" name="Group"/>
            <p:cNvGrpSpPr/>
            <p:nvPr/>
          </p:nvGrpSpPr>
          <p:grpSpPr>
            <a:xfrm>
              <a:off x="546100" y="1259839"/>
              <a:ext cx="1790418" cy="381001"/>
              <a:chOff x="0" y="0"/>
              <a:chExt cx="1790417" cy="381000"/>
            </a:xfrm>
          </p:grpSpPr>
          <p:sp>
            <p:nvSpPr>
              <p:cNvPr id="443" name="Rectangle"/>
              <p:cNvSpPr/>
              <p:nvPr/>
            </p:nvSpPr>
            <p:spPr>
              <a:xfrm>
                <a:off x="0" y="0"/>
                <a:ext cx="1790418" cy="381000"/>
              </a:xfrm>
              <a:prstGeom prst="rect">
                <a:avLst/>
              </a:prstGeom>
              <a:solidFill>
                <a:srgbClr val="CBCBC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44" name="c"/>
              <p:cNvSpPr txBox="1"/>
              <p:nvPr/>
            </p:nvSpPr>
            <p:spPr>
              <a:xfrm>
                <a:off x="832555" y="14675"/>
                <a:ext cx="127001" cy="3048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defRPr sz="2000" i="1">
                    <a:solidFill>
                      <a:srgbClr val="000000"/>
                    </a:solidFill>
                    <a:latin typeface="Times"/>
                    <a:ea typeface="Times"/>
                    <a:cs typeface="Times"/>
                    <a:sym typeface="Times"/>
                  </a:defRPr>
                </a:lvl1pPr>
              </a:lstStyle>
              <a:p>
                <a:r>
                  <a:t>c</a:t>
                </a:r>
              </a:p>
            </p:txBody>
          </p:sp>
        </p:grpSp>
        <p:grpSp>
          <p:nvGrpSpPr>
            <p:cNvPr id="448" name="Group"/>
            <p:cNvGrpSpPr/>
            <p:nvPr/>
          </p:nvGrpSpPr>
          <p:grpSpPr>
            <a:xfrm>
              <a:off x="557229" y="1832891"/>
              <a:ext cx="4143465" cy="381001"/>
              <a:chOff x="0" y="0"/>
              <a:chExt cx="4143463" cy="381000"/>
            </a:xfrm>
          </p:grpSpPr>
          <p:sp>
            <p:nvSpPr>
              <p:cNvPr id="446" name="Rectangle"/>
              <p:cNvSpPr/>
              <p:nvPr/>
            </p:nvSpPr>
            <p:spPr>
              <a:xfrm>
                <a:off x="0" y="0"/>
                <a:ext cx="4143464" cy="381000"/>
              </a:xfrm>
              <a:prstGeom prst="rect">
                <a:avLst/>
              </a:prstGeom>
              <a:solidFill>
                <a:srgbClr val="CBCBC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47" name="b"/>
              <p:cNvSpPr txBox="1"/>
              <p:nvPr/>
            </p:nvSpPr>
            <p:spPr>
              <a:xfrm>
                <a:off x="1991334" y="49562"/>
                <a:ext cx="156842" cy="29263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>
                  <a:defRPr sz="2000" i="1">
                    <a:solidFill>
                      <a:srgbClr val="000000"/>
                    </a:solidFill>
                    <a:latin typeface="Times"/>
                    <a:ea typeface="Times"/>
                    <a:cs typeface="Times"/>
                    <a:sym typeface="Times"/>
                  </a:defRPr>
                </a:lvl1pPr>
              </a:lstStyle>
              <a:p>
                <a:r>
                  <a:t>b</a:t>
                </a:r>
              </a:p>
            </p:txBody>
          </p:sp>
        </p:grpSp>
        <p:grpSp>
          <p:nvGrpSpPr>
            <p:cNvPr id="451" name="Group"/>
            <p:cNvGrpSpPr/>
            <p:nvPr/>
          </p:nvGrpSpPr>
          <p:grpSpPr>
            <a:xfrm>
              <a:off x="543277" y="2418220"/>
              <a:ext cx="1765301" cy="381566"/>
              <a:chOff x="0" y="0"/>
              <a:chExt cx="1765300" cy="381564"/>
            </a:xfrm>
          </p:grpSpPr>
          <p:sp>
            <p:nvSpPr>
              <p:cNvPr id="449" name="Rectangle"/>
              <p:cNvSpPr/>
              <p:nvPr/>
            </p:nvSpPr>
            <p:spPr>
              <a:xfrm>
                <a:off x="0" y="0"/>
                <a:ext cx="1765300" cy="381565"/>
              </a:xfrm>
              <a:prstGeom prst="rect">
                <a:avLst/>
              </a:prstGeom>
              <a:solidFill>
                <a:srgbClr val="CBCBC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50" name="a"/>
              <p:cNvSpPr txBox="1"/>
              <p:nvPr/>
            </p:nvSpPr>
            <p:spPr>
              <a:xfrm>
                <a:off x="815198" y="28504"/>
                <a:ext cx="139701" cy="3048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defRPr sz="2000" i="1">
                    <a:solidFill>
                      <a:srgbClr val="000000"/>
                    </a:solidFill>
                    <a:latin typeface="Times"/>
                    <a:ea typeface="Times"/>
                    <a:cs typeface="Times"/>
                    <a:sym typeface="Times"/>
                  </a:defRPr>
                </a:lvl1pPr>
              </a:lstStyle>
              <a:p>
                <a:r>
                  <a:t>a</a:t>
                </a:r>
              </a:p>
            </p:txBody>
          </p:sp>
        </p:grpSp>
        <p:grpSp>
          <p:nvGrpSpPr>
            <p:cNvPr id="454" name="Group"/>
            <p:cNvGrpSpPr/>
            <p:nvPr/>
          </p:nvGrpSpPr>
          <p:grpSpPr>
            <a:xfrm>
              <a:off x="2908300" y="546382"/>
              <a:ext cx="3562774" cy="381001"/>
              <a:chOff x="0" y="0"/>
              <a:chExt cx="3562773" cy="381000"/>
            </a:xfrm>
          </p:grpSpPr>
          <p:sp>
            <p:nvSpPr>
              <p:cNvPr id="452" name="Rectangle"/>
              <p:cNvSpPr/>
              <p:nvPr/>
            </p:nvSpPr>
            <p:spPr>
              <a:xfrm>
                <a:off x="0" y="0"/>
                <a:ext cx="3562774" cy="381000"/>
              </a:xfrm>
              <a:prstGeom prst="rect">
                <a:avLst/>
              </a:prstGeom>
              <a:solidFill>
                <a:srgbClr val="CBCBC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53" name="e"/>
              <p:cNvSpPr txBox="1"/>
              <p:nvPr/>
            </p:nvSpPr>
            <p:spPr>
              <a:xfrm>
                <a:off x="1722683" y="14675"/>
                <a:ext cx="127001" cy="3048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defRPr sz="2000" i="1">
                    <a:solidFill>
                      <a:srgbClr val="000000"/>
                    </a:solidFill>
                    <a:latin typeface="Times"/>
                    <a:ea typeface="Times"/>
                    <a:cs typeface="Times"/>
                    <a:sym typeface="Times"/>
                  </a:defRPr>
                </a:lvl1pPr>
              </a:lstStyle>
              <a:p>
                <a:r>
                  <a:t>e</a:t>
                </a:r>
              </a:p>
            </p:txBody>
          </p:sp>
        </p:grpSp>
        <p:grpSp>
          <p:nvGrpSpPr>
            <p:cNvPr id="457" name="Group"/>
            <p:cNvGrpSpPr/>
            <p:nvPr/>
          </p:nvGrpSpPr>
          <p:grpSpPr>
            <a:xfrm>
              <a:off x="2924386" y="1259839"/>
              <a:ext cx="1772357" cy="381001"/>
              <a:chOff x="0" y="0"/>
              <a:chExt cx="1772355" cy="381000"/>
            </a:xfrm>
          </p:grpSpPr>
          <p:sp>
            <p:nvSpPr>
              <p:cNvPr id="455" name="Rectangle"/>
              <p:cNvSpPr/>
              <p:nvPr/>
            </p:nvSpPr>
            <p:spPr>
              <a:xfrm>
                <a:off x="0" y="0"/>
                <a:ext cx="1772356" cy="381000"/>
              </a:xfrm>
              <a:prstGeom prst="rect">
                <a:avLst/>
              </a:prstGeom>
              <a:solidFill>
                <a:srgbClr val="CBCBC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56" name="d"/>
              <p:cNvSpPr txBox="1"/>
              <p:nvPr/>
            </p:nvSpPr>
            <p:spPr>
              <a:xfrm>
                <a:off x="816328" y="40075"/>
                <a:ext cx="139701" cy="3048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defRPr sz="2000" i="1">
                    <a:solidFill>
                      <a:srgbClr val="000000"/>
                    </a:solidFill>
                    <a:latin typeface="Times"/>
                    <a:ea typeface="Times"/>
                    <a:cs typeface="Times"/>
                    <a:sym typeface="Times"/>
                  </a:defRPr>
                </a:lvl1pPr>
              </a:lstStyle>
              <a:p>
                <a:r>
                  <a:t>d</a:t>
                </a:r>
              </a:p>
            </p:txBody>
          </p:sp>
        </p:grpSp>
        <p:grpSp>
          <p:nvGrpSpPr>
            <p:cNvPr id="460" name="Group"/>
            <p:cNvGrpSpPr/>
            <p:nvPr/>
          </p:nvGrpSpPr>
          <p:grpSpPr>
            <a:xfrm>
              <a:off x="5292795" y="1259839"/>
              <a:ext cx="1772357" cy="381001"/>
              <a:chOff x="0" y="0"/>
              <a:chExt cx="1772355" cy="381000"/>
            </a:xfrm>
          </p:grpSpPr>
          <p:sp>
            <p:nvSpPr>
              <p:cNvPr id="458" name="Rectangle"/>
              <p:cNvSpPr/>
              <p:nvPr/>
            </p:nvSpPr>
            <p:spPr>
              <a:xfrm>
                <a:off x="0" y="0"/>
                <a:ext cx="1772356" cy="381000"/>
              </a:xfrm>
              <a:prstGeom prst="rect">
                <a:avLst/>
              </a:prstGeom>
              <a:solidFill>
                <a:srgbClr val="CBCBC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59" name="g"/>
              <p:cNvSpPr txBox="1"/>
              <p:nvPr/>
            </p:nvSpPr>
            <p:spPr>
              <a:xfrm>
                <a:off x="816328" y="14675"/>
                <a:ext cx="139701" cy="3048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defRPr sz="2000" i="1">
                    <a:solidFill>
                      <a:srgbClr val="000000"/>
                    </a:solidFill>
                    <a:latin typeface="Times"/>
                    <a:ea typeface="Times"/>
                    <a:cs typeface="Times"/>
                    <a:sym typeface="Times"/>
                  </a:defRPr>
                </a:lvl1pPr>
              </a:lstStyle>
              <a:p>
                <a:r>
                  <a:t>g</a:t>
                </a:r>
              </a:p>
            </p:txBody>
          </p:sp>
        </p:grpSp>
        <p:grpSp>
          <p:nvGrpSpPr>
            <p:cNvPr id="463" name="Group"/>
            <p:cNvGrpSpPr/>
            <p:nvPr/>
          </p:nvGrpSpPr>
          <p:grpSpPr>
            <a:xfrm>
              <a:off x="5288280" y="2418503"/>
              <a:ext cx="1785903" cy="381001"/>
              <a:chOff x="0" y="0"/>
              <a:chExt cx="1785902" cy="381000"/>
            </a:xfrm>
          </p:grpSpPr>
          <p:sp>
            <p:nvSpPr>
              <p:cNvPr id="461" name="Rectangle"/>
              <p:cNvSpPr/>
              <p:nvPr/>
            </p:nvSpPr>
            <p:spPr>
              <a:xfrm>
                <a:off x="0" y="0"/>
                <a:ext cx="1785903" cy="381000"/>
              </a:xfrm>
              <a:prstGeom prst="rect">
                <a:avLst/>
              </a:prstGeom>
              <a:solidFill>
                <a:srgbClr val="CBCBC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62" name="f"/>
              <p:cNvSpPr txBox="1"/>
              <p:nvPr/>
            </p:nvSpPr>
            <p:spPr>
              <a:xfrm>
                <a:off x="829451" y="27375"/>
                <a:ext cx="127001" cy="3048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defRPr sz="2000" i="1">
                    <a:solidFill>
                      <a:srgbClr val="000000"/>
                    </a:solidFill>
                    <a:latin typeface="Times"/>
                    <a:ea typeface="Times"/>
                    <a:cs typeface="Times"/>
                    <a:sym typeface="Times"/>
                  </a:defRPr>
                </a:lvl1pPr>
              </a:lstStyle>
              <a:p>
                <a:r>
                  <a:t>f</a:t>
                </a:r>
              </a:p>
            </p:txBody>
          </p:sp>
        </p:grpSp>
        <p:sp>
          <p:nvSpPr>
            <p:cNvPr id="464" name="Line"/>
            <p:cNvSpPr/>
            <p:nvPr/>
          </p:nvSpPr>
          <p:spPr>
            <a:xfrm flipV="1">
              <a:off x="10033000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BABABA"/>
              </a:solidFill>
              <a:prstDash val="sysDot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grpSp>
          <p:nvGrpSpPr>
            <p:cNvPr id="467" name="Group"/>
            <p:cNvGrpSpPr/>
            <p:nvPr/>
          </p:nvGrpSpPr>
          <p:grpSpPr>
            <a:xfrm>
              <a:off x="7656689" y="2418503"/>
              <a:ext cx="1783645" cy="381001"/>
              <a:chOff x="0" y="0"/>
              <a:chExt cx="1783644" cy="381000"/>
            </a:xfrm>
          </p:grpSpPr>
          <p:sp>
            <p:nvSpPr>
              <p:cNvPr id="465" name="Rectangle"/>
              <p:cNvSpPr/>
              <p:nvPr/>
            </p:nvSpPr>
            <p:spPr>
              <a:xfrm>
                <a:off x="0" y="0"/>
                <a:ext cx="1783645" cy="381000"/>
              </a:xfrm>
              <a:prstGeom prst="rect">
                <a:avLst/>
              </a:prstGeom>
              <a:solidFill>
                <a:srgbClr val="CBCBC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66" name="i"/>
              <p:cNvSpPr txBox="1"/>
              <p:nvPr/>
            </p:nvSpPr>
            <p:spPr>
              <a:xfrm>
                <a:off x="828321" y="40075"/>
                <a:ext cx="127001" cy="3048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defRPr sz="2000" i="1">
                    <a:solidFill>
                      <a:srgbClr val="000000"/>
                    </a:solidFill>
                    <a:latin typeface="Times"/>
                    <a:ea typeface="Times"/>
                    <a:cs typeface="Times"/>
                    <a:sym typeface="Times"/>
                  </a:defRPr>
                </a:lvl1pPr>
              </a:lstStyle>
              <a:p>
                <a:r>
                  <a:t>i</a:t>
                </a:r>
              </a:p>
            </p:txBody>
          </p:sp>
        </p:grpSp>
        <p:grpSp>
          <p:nvGrpSpPr>
            <p:cNvPr id="470" name="Group"/>
            <p:cNvGrpSpPr/>
            <p:nvPr/>
          </p:nvGrpSpPr>
          <p:grpSpPr>
            <a:xfrm>
              <a:off x="7658100" y="546382"/>
              <a:ext cx="1772356" cy="381001"/>
              <a:chOff x="0" y="0"/>
              <a:chExt cx="1772355" cy="381000"/>
            </a:xfrm>
          </p:grpSpPr>
          <p:sp>
            <p:nvSpPr>
              <p:cNvPr id="468" name="Rectangle"/>
              <p:cNvSpPr/>
              <p:nvPr/>
            </p:nvSpPr>
            <p:spPr>
              <a:xfrm>
                <a:off x="0" y="0"/>
                <a:ext cx="1772356" cy="381000"/>
              </a:xfrm>
              <a:prstGeom prst="rect">
                <a:avLst/>
              </a:prstGeom>
              <a:solidFill>
                <a:srgbClr val="CBCBC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69" name="j"/>
              <p:cNvSpPr txBox="1"/>
              <p:nvPr/>
            </p:nvSpPr>
            <p:spPr>
              <a:xfrm>
                <a:off x="828041" y="14675"/>
                <a:ext cx="127001" cy="3048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defRPr sz="2000" i="1">
                    <a:solidFill>
                      <a:srgbClr val="000000"/>
                    </a:solidFill>
                    <a:latin typeface="Times"/>
                    <a:ea typeface="Times"/>
                    <a:cs typeface="Times"/>
                    <a:sym typeface="Times"/>
                  </a:defRPr>
                </a:lvl1pPr>
              </a:lstStyle>
              <a:p>
                <a:r>
                  <a:t>j</a:t>
                </a:r>
              </a:p>
            </p:txBody>
          </p:sp>
        </p:grpSp>
        <p:sp>
          <p:nvSpPr>
            <p:cNvPr id="471" name="3"/>
            <p:cNvSpPr txBox="1"/>
            <p:nvPr/>
          </p:nvSpPr>
          <p:spPr>
            <a:xfrm>
              <a:off x="7585822" y="3347720"/>
              <a:ext cx="127001" cy="175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defRPr sz="1400">
                  <a:solidFill>
                    <a:srgbClr val="606060"/>
                  </a:solidFill>
                </a:defRPr>
              </a:lvl1pPr>
            </a:lstStyle>
            <a:p>
              <a:r>
                <a:t>3</a:t>
              </a:r>
            </a:p>
          </p:txBody>
        </p:sp>
        <p:sp>
          <p:nvSpPr>
            <p:cNvPr id="472" name="3:30"/>
            <p:cNvSpPr txBox="1"/>
            <p:nvPr/>
          </p:nvSpPr>
          <p:spPr>
            <a:xfrm>
              <a:off x="8025835" y="3347720"/>
              <a:ext cx="406528" cy="175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defRPr sz="1400">
                  <a:solidFill>
                    <a:srgbClr val="606060"/>
                  </a:solidFill>
                </a:defRPr>
              </a:lvl1pPr>
            </a:lstStyle>
            <a:p>
              <a:r>
                <a:t>3:30</a:t>
              </a:r>
            </a:p>
          </p:txBody>
        </p:sp>
        <p:sp>
          <p:nvSpPr>
            <p:cNvPr id="473" name="4"/>
            <p:cNvSpPr txBox="1"/>
            <p:nvPr/>
          </p:nvSpPr>
          <p:spPr>
            <a:xfrm>
              <a:off x="8768050" y="3347720"/>
              <a:ext cx="127001" cy="175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defRPr sz="1400">
                  <a:solidFill>
                    <a:srgbClr val="606060"/>
                  </a:solidFill>
                </a:defRPr>
              </a:lvl1pPr>
            </a:lstStyle>
            <a:p>
              <a:r>
                <a:t>4</a:t>
              </a:r>
            </a:p>
          </p:txBody>
        </p:sp>
        <p:sp>
          <p:nvSpPr>
            <p:cNvPr id="474" name="4:30"/>
            <p:cNvSpPr txBox="1"/>
            <p:nvPr/>
          </p:nvSpPr>
          <p:spPr>
            <a:xfrm>
              <a:off x="9225562" y="3347720"/>
              <a:ext cx="406528" cy="175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defRPr sz="1400">
                  <a:solidFill>
                    <a:srgbClr val="606060"/>
                  </a:solidFill>
                </a:defRPr>
              </a:lvl1pPr>
            </a:lstStyle>
            <a:p>
              <a:r>
                <a:t>4:30</a:t>
              </a:r>
            </a:p>
          </p:txBody>
        </p:sp>
        <p:sp>
          <p:nvSpPr>
            <p:cNvPr id="475" name="1"/>
            <p:cNvSpPr txBox="1"/>
            <p:nvPr/>
          </p:nvSpPr>
          <p:spPr>
            <a:xfrm>
              <a:off x="-1" y="2517421"/>
              <a:ext cx="141327" cy="1863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>
                  <a:solidFill>
                    <a:srgbClr val="0048AA"/>
                  </a:solidFill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476" name="2"/>
            <p:cNvSpPr txBox="1"/>
            <p:nvPr/>
          </p:nvSpPr>
          <p:spPr>
            <a:xfrm>
              <a:off x="-1" y="1893711"/>
              <a:ext cx="141327" cy="1863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>
                  <a:solidFill>
                    <a:srgbClr val="0048AA"/>
                  </a:solidFill>
                </a:defRPr>
              </a:lvl1pPr>
            </a:lstStyle>
            <a:p>
              <a:r>
                <a:t>2</a:t>
              </a:r>
            </a:p>
          </p:txBody>
        </p:sp>
        <p:sp>
          <p:nvSpPr>
            <p:cNvPr id="477" name="3"/>
            <p:cNvSpPr txBox="1"/>
            <p:nvPr/>
          </p:nvSpPr>
          <p:spPr>
            <a:xfrm>
              <a:off x="-1" y="1270282"/>
              <a:ext cx="141327" cy="1863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>
                  <a:solidFill>
                    <a:srgbClr val="0048AA"/>
                  </a:solidFill>
                </a:defRPr>
              </a:lvl1pPr>
            </a:lstStyle>
            <a:p>
              <a:r>
                <a:t>3</a:t>
              </a:r>
            </a:p>
          </p:txBody>
        </p:sp>
        <p:sp>
          <p:nvSpPr>
            <p:cNvPr id="478" name="4"/>
            <p:cNvSpPr txBox="1"/>
            <p:nvPr/>
          </p:nvSpPr>
          <p:spPr>
            <a:xfrm>
              <a:off x="-1" y="652497"/>
              <a:ext cx="141327" cy="1863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>
                  <a:solidFill>
                    <a:srgbClr val="0048AA"/>
                  </a:solidFill>
                </a:defRPr>
              </a:lvl1pPr>
            </a:lstStyle>
            <a:p>
              <a:r>
                <a:t>4</a:t>
              </a:r>
            </a:p>
          </p:txBody>
        </p:sp>
      </p:grpSp>
      <p:grpSp>
        <p:nvGrpSpPr>
          <p:cNvPr id="483" name="Group"/>
          <p:cNvGrpSpPr/>
          <p:nvPr/>
        </p:nvGrpSpPr>
        <p:grpSpPr>
          <a:xfrm>
            <a:off x="7151558" y="4708565"/>
            <a:ext cx="3340969" cy="2174836"/>
            <a:chOff x="689702" y="-507402"/>
            <a:chExt cx="3340968" cy="2174835"/>
          </a:xfrm>
        </p:grpSpPr>
        <p:sp>
          <p:nvSpPr>
            <p:cNvPr id="480" name="jobs e and g…"/>
            <p:cNvSpPr txBox="1"/>
            <p:nvPr/>
          </p:nvSpPr>
          <p:spPr>
            <a:xfrm>
              <a:off x="2365954" y="-507403"/>
              <a:ext cx="1664717" cy="4454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r>
                <a:t>jobs e and g</a:t>
              </a:r>
            </a:p>
            <a:p>
              <a:r>
                <a:t>are incompatible</a:t>
              </a:r>
            </a:p>
          </p:txBody>
        </p:sp>
        <p:sp>
          <p:nvSpPr>
            <p:cNvPr id="481" name="Line"/>
            <p:cNvSpPr/>
            <p:nvPr/>
          </p:nvSpPr>
          <p:spPr>
            <a:xfrm flipV="1">
              <a:off x="1475644" y="-56678"/>
              <a:ext cx="789865" cy="1724112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82" name="Line"/>
            <p:cNvSpPr/>
            <p:nvPr/>
          </p:nvSpPr>
          <p:spPr>
            <a:xfrm flipV="1">
              <a:off x="689702" y="-66073"/>
              <a:ext cx="1572052" cy="924778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88" name="Interval partition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Interval partitioning</a:t>
            </a:r>
          </a:p>
        </p:txBody>
      </p:sp>
      <p:sp>
        <p:nvSpPr>
          <p:cNvPr id="489" name="Lecture j starts at sj and finishes at fj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Lecture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j</a:t>
            </a:r>
            <a:r>
              <a:t> starts at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s</a:t>
            </a:r>
            <a:r>
              <a:rPr sz="2800" i="1" baseline="-19571">
                <a:latin typeface="Times"/>
                <a:ea typeface="Times"/>
                <a:cs typeface="Times"/>
                <a:sym typeface="Times"/>
              </a:rPr>
              <a:t>j</a:t>
            </a:r>
            <a:r>
              <a:t> and finishes at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f</a:t>
            </a:r>
            <a:r>
              <a:rPr sz="2800" i="1" baseline="-19571">
                <a:latin typeface="Times"/>
                <a:ea typeface="Times"/>
                <a:cs typeface="Times"/>
                <a:sym typeface="Times"/>
              </a:rPr>
              <a:t>j</a:t>
            </a:r>
            <a:r>
              <a:t>.</a:t>
            </a:r>
          </a:p>
          <a:p>
            <a:pPr lvl="1"/>
            <a:r>
              <a:t>Goal:  find minimum number of classrooms to schedule all lectures</a:t>
            </a:r>
            <a:br/>
            <a:r>
              <a:t>so that no two lectures occur at the same time in the same room.</a:t>
            </a:r>
          </a:p>
          <a:p>
            <a:pPr lvl="1"/>
            <a:endParaRPr/>
          </a:p>
          <a:p>
            <a:br/>
            <a:r>
              <a:t>Ex. 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This schedule uses </a:t>
            </a:r>
            <a:r>
              <a:rPr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3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classrooms to schedule 10 lectures.</a:t>
            </a:r>
          </a:p>
        </p:txBody>
      </p:sp>
      <p:sp>
        <p:nvSpPr>
          <p:cNvPr id="49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34</a:t>
            </a:fld>
            <a:endParaRPr/>
          </a:p>
        </p:txBody>
      </p:sp>
      <p:sp>
        <p:nvSpPr>
          <p:cNvPr id="491" name="Line"/>
          <p:cNvSpPr/>
          <p:nvPr/>
        </p:nvSpPr>
        <p:spPr>
          <a:xfrm flipV="1">
            <a:off x="2301240" y="6466159"/>
            <a:ext cx="2258" cy="2386024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92" name="Line"/>
          <p:cNvSpPr/>
          <p:nvPr/>
        </p:nvSpPr>
        <p:spPr>
          <a:xfrm flipV="1">
            <a:off x="1709702" y="6466159"/>
            <a:ext cx="2258" cy="2386024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93" name="Line"/>
          <p:cNvSpPr/>
          <p:nvPr/>
        </p:nvSpPr>
        <p:spPr>
          <a:xfrm flipV="1">
            <a:off x="3488831" y="6466159"/>
            <a:ext cx="2259" cy="2386024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94" name="Line"/>
          <p:cNvSpPr/>
          <p:nvPr/>
        </p:nvSpPr>
        <p:spPr>
          <a:xfrm flipV="1">
            <a:off x="2895035" y="6466159"/>
            <a:ext cx="2259" cy="2386024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95" name="Line"/>
          <p:cNvSpPr/>
          <p:nvPr/>
        </p:nvSpPr>
        <p:spPr>
          <a:xfrm flipV="1">
            <a:off x="4080369" y="6466159"/>
            <a:ext cx="2258" cy="2386024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96" name="Line"/>
          <p:cNvSpPr/>
          <p:nvPr/>
        </p:nvSpPr>
        <p:spPr>
          <a:xfrm flipV="1">
            <a:off x="5857240" y="6466159"/>
            <a:ext cx="2258" cy="2386024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97" name="Line"/>
          <p:cNvSpPr/>
          <p:nvPr/>
        </p:nvSpPr>
        <p:spPr>
          <a:xfrm flipV="1">
            <a:off x="5265702" y="6466159"/>
            <a:ext cx="2259" cy="2386024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98" name="Line"/>
          <p:cNvSpPr/>
          <p:nvPr/>
        </p:nvSpPr>
        <p:spPr>
          <a:xfrm flipV="1">
            <a:off x="7042573" y="6466159"/>
            <a:ext cx="2259" cy="2386024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99" name="Line"/>
          <p:cNvSpPr/>
          <p:nvPr/>
        </p:nvSpPr>
        <p:spPr>
          <a:xfrm flipV="1">
            <a:off x="6451035" y="6466159"/>
            <a:ext cx="2259" cy="2386024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00" name="Line"/>
          <p:cNvSpPr/>
          <p:nvPr/>
        </p:nvSpPr>
        <p:spPr>
          <a:xfrm flipV="1">
            <a:off x="8230164" y="6466159"/>
            <a:ext cx="2259" cy="2386024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01" name="Line"/>
          <p:cNvSpPr/>
          <p:nvPr/>
        </p:nvSpPr>
        <p:spPr>
          <a:xfrm flipV="1">
            <a:off x="7636368" y="6466159"/>
            <a:ext cx="2259" cy="2386024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02" name="Line"/>
          <p:cNvSpPr/>
          <p:nvPr/>
        </p:nvSpPr>
        <p:spPr>
          <a:xfrm flipV="1">
            <a:off x="4674164" y="6466159"/>
            <a:ext cx="2259" cy="2386024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03" name="Line"/>
          <p:cNvSpPr/>
          <p:nvPr/>
        </p:nvSpPr>
        <p:spPr>
          <a:xfrm flipV="1">
            <a:off x="8828475" y="6454423"/>
            <a:ext cx="2258" cy="2386023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04" name="Line"/>
          <p:cNvSpPr/>
          <p:nvPr/>
        </p:nvSpPr>
        <p:spPr>
          <a:xfrm flipV="1">
            <a:off x="10016066" y="6454423"/>
            <a:ext cx="2258" cy="2386023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05" name="Line"/>
          <p:cNvSpPr/>
          <p:nvPr/>
        </p:nvSpPr>
        <p:spPr>
          <a:xfrm flipV="1">
            <a:off x="9422271" y="6454423"/>
            <a:ext cx="2259" cy="2386023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06" name="Line"/>
          <p:cNvSpPr/>
          <p:nvPr/>
        </p:nvSpPr>
        <p:spPr>
          <a:xfrm flipV="1">
            <a:off x="10607603" y="6454423"/>
            <a:ext cx="2259" cy="2386023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07" name="Line"/>
          <p:cNvSpPr/>
          <p:nvPr/>
        </p:nvSpPr>
        <p:spPr>
          <a:xfrm flipV="1">
            <a:off x="11201400" y="6454423"/>
            <a:ext cx="2258" cy="2386023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08" name="Rectangle"/>
          <p:cNvSpPr/>
          <p:nvPr/>
        </p:nvSpPr>
        <p:spPr>
          <a:xfrm>
            <a:off x="7644271" y="8039929"/>
            <a:ext cx="2966721" cy="381565"/>
          </a:xfrm>
          <a:prstGeom prst="rect">
            <a:avLst/>
          </a:prstGeom>
          <a:solidFill>
            <a:srgbClr val="CBCBCB"/>
          </a:solidFill>
          <a:ln>
            <a:solidFill>
              <a:srgbClr val="FFFFFF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09" name="h"/>
          <p:cNvSpPr txBox="1"/>
          <p:nvPr/>
        </p:nvSpPr>
        <p:spPr>
          <a:xfrm>
            <a:off x="9050415" y="8058573"/>
            <a:ext cx="154433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0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t>h</a:t>
            </a:r>
          </a:p>
        </p:txBody>
      </p:sp>
      <p:sp>
        <p:nvSpPr>
          <p:cNvPr id="510" name="Rectangle"/>
          <p:cNvSpPr/>
          <p:nvPr/>
        </p:nvSpPr>
        <p:spPr>
          <a:xfrm>
            <a:off x="4076700" y="8040211"/>
            <a:ext cx="3562774" cy="381001"/>
          </a:xfrm>
          <a:prstGeom prst="rect">
            <a:avLst/>
          </a:prstGeom>
          <a:solidFill>
            <a:srgbClr val="CBCBCB"/>
          </a:solidFill>
          <a:ln w="12700"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11" name="e"/>
          <p:cNvSpPr txBox="1"/>
          <p:nvPr/>
        </p:nvSpPr>
        <p:spPr>
          <a:xfrm>
            <a:off x="5792868" y="8059702"/>
            <a:ext cx="140032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0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t>e</a:t>
            </a:r>
          </a:p>
        </p:txBody>
      </p:sp>
      <p:sp>
        <p:nvSpPr>
          <p:cNvPr id="512" name="Rectangle"/>
          <p:cNvSpPr/>
          <p:nvPr/>
        </p:nvSpPr>
        <p:spPr>
          <a:xfrm>
            <a:off x="6461195" y="6884528"/>
            <a:ext cx="1772357" cy="381001"/>
          </a:xfrm>
          <a:prstGeom prst="rect">
            <a:avLst/>
          </a:prstGeom>
          <a:solidFill>
            <a:srgbClr val="CBCBCB"/>
          </a:solidFill>
          <a:ln w="12700"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13" name="f"/>
          <p:cNvSpPr txBox="1"/>
          <p:nvPr/>
        </p:nvSpPr>
        <p:spPr>
          <a:xfrm>
            <a:off x="7283873" y="6894689"/>
            <a:ext cx="127001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0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t>f</a:t>
            </a:r>
          </a:p>
        </p:txBody>
      </p:sp>
      <p:sp>
        <p:nvSpPr>
          <p:cNvPr id="514" name="Rectangle"/>
          <p:cNvSpPr/>
          <p:nvPr/>
        </p:nvSpPr>
        <p:spPr>
          <a:xfrm>
            <a:off x="6456680" y="7453912"/>
            <a:ext cx="1785903" cy="381001"/>
          </a:xfrm>
          <a:prstGeom prst="rect">
            <a:avLst/>
          </a:prstGeom>
          <a:solidFill>
            <a:srgbClr val="CBCBCB"/>
          </a:solidFill>
          <a:ln w="12700"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15" name="g"/>
          <p:cNvSpPr txBox="1"/>
          <p:nvPr/>
        </p:nvSpPr>
        <p:spPr>
          <a:xfrm>
            <a:off x="7272072" y="7477195"/>
            <a:ext cx="155119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0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t>g</a:t>
            </a:r>
          </a:p>
        </p:txBody>
      </p:sp>
      <p:sp>
        <p:nvSpPr>
          <p:cNvPr id="516" name="Rectangle"/>
          <p:cNvSpPr/>
          <p:nvPr/>
        </p:nvSpPr>
        <p:spPr>
          <a:xfrm>
            <a:off x="8826500" y="7453912"/>
            <a:ext cx="1783645" cy="381001"/>
          </a:xfrm>
          <a:prstGeom prst="rect">
            <a:avLst/>
          </a:prstGeom>
          <a:solidFill>
            <a:srgbClr val="CBCBCB"/>
          </a:solidFill>
          <a:ln w="12700"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17" name="i"/>
          <p:cNvSpPr txBox="1"/>
          <p:nvPr/>
        </p:nvSpPr>
        <p:spPr>
          <a:xfrm>
            <a:off x="9660184" y="7480299"/>
            <a:ext cx="127001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0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t>i</a:t>
            </a:r>
          </a:p>
        </p:txBody>
      </p:sp>
      <p:sp>
        <p:nvSpPr>
          <p:cNvPr id="518" name="Rectangle"/>
          <p:cNvSpPr/>
          <p:nvPr/>
        </p:nvSpPr>
        <p:spPr>
          <a:xfrm>
            <a:off x="8843151" y="6884528"/>
            <a:ext cx="1772357" cy="381001"/>
          </a:xfrm>
          <a:prstGeom prst="rect">
            <a:avLst/>
          </a:prstGeom>
          <a:solidFill>
            <a:srgbClr val="CBCBCB"/>
          </a:solidFill>
          <a:ln w="12700"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19" name="j"/>
          <p:cNvSpPr txBox="1"/>
          <p:nvPr/>
        </p:nvSpPr>
        <p:spPr>
          <a:xfrm>
            <a:off x="9665828" y="6903720"/>
            <a:ext cx="127001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0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t>j</a:t>
            </a:r>
          </a:p>
        </p:txBody>
      </p:sp>
      <p:sp>
        <p:nvSpPr>
          <p:cNvPr id="520" name="time"/>
          <p:cNvSpPr txBox="1"/>
          <p:nvPr/>
        </p:nvSpPr>
        <p:spPr>
          <a:xfrm>
            <a:off x="11338842" y="8946162"/>
            <a:ext cx="952501" cy="22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time</a:t>
            </a:r>
          </a:p>
        </p:txBody>
      </p:sp>
      <p:sp>
        <p:nvSpPr>
          <p:cNvPr id="521" name="Line"/>
          <p:cNvSpPr/>
          <p:nvPr/>
        </p:nvSpPr>
        <p:spPr>
          <a:xfrm>
            <a:off x="1710831" y="8851900"/>
            <a:ext cx="9904872" cy="2258"/>
          </a:xfrm>
          <a:prstGeom prst="line">
            <a:avLst/>
          </a:prstGeom>
          <a:ln w="19050">
            <a:solidFill>
              <a:srgbClr val="000000"/>
            </a:solidFill>
            <a:miter lim="400000"/>
            <a:tailEnd type="stealt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22" name="1"/>
          <p:cNvSpPr txBox="1"/>
          <p:nvPr/>
        </p:nvSpPr>
        <p:spPr>
          <a:xfrm>
            <a:off x="1168400" y="8140982"/>
            <a:ext cx="141326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1</a:t>
            </a:r>
          </a:p>
        </p:txBody>
      </p:sp>
      <p:sp>
        <p:nvSpPr>
          <p:cNvPr id="523" name="2"/>
          <p:cNvSpPr txBox="1"/>
          <p:nvPr/>
        </p:nvSpPr>
        <p:spPr>
          <a:xfrm>
            <a:off x="1168400" y="7517271"/>
            <a:ext cx="141326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2</a:t>
            </a:r>
          </a:p>
        </p:txBody>
      </p:sp>
      <p:sp>
        <p:nvSpPr>
          <p:cNvPr id="524" name="3"/>
          <p:cNvSpPr txBox="1"/>
          <p:nvPr/>
        </p:nvSpPr>
        <p:spPr>
          <a:xfrm>
            <a:off x="1168400" y="6893842"/>
            <a:ext cx="141326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3</a:t>
            </a:r>
          </a:p>
        </p:txBody>
      </p:sp>
      <p:grpSp>
        <p:nvGrpSpPr>
          <p:cNvPr id="527" name="Group"/>
          <p:cNvGrpSpPr/>
          <p:nvPr/>
        </p:nvGrpSpPr>
        <p:grpSpPr>
          <a:xfrm>
            <a:off x="6985063" y="5308599"/>
            <a:ext cx="3243784" cy="2666915"/>
            <a:chOff x="0" y="0"/>
            <a:chExt cx="3243783" cy="2666913"/>
          </a:xfrm>
        </p:grpSpPr>
        <p:sp>
          <p:nvSpPr>
            <p:cNvPr id="525" name="intervals are open…"/>
            <p:cNvSpPr txBox="1"/>
            <p:nvPr/>
          </p:nvSpPr>
          <p:spPr>
            <a:xfrm>
              <a:off x="-1" y="0"/>
              <a:ext cx="3243785" cy="4454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r>
                <a:t>intervals are open</a:t>
              </a:r>
            </a:p>
            <a:p>
              <a:r>
                <a:t>(need only 3 classrooms at 2pm)</a:t>
              </a:r>
            </a:p>
          </p:txBody>
        </p:sp>
        <p:sp>
          <p:nvSpPr>
            <p:cNvPr id="526" name="Line"/>
            <p:cNvSpPr/>
            <p:nvPr/>
          </p:nvSpPr>
          <p:spPr>
            <a:xfrm flipV="1">
              <a:off x="667302" y="506887"/>
              <a:ext cx="572560" cy="2160027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528" name="9"/>
          <p:cNvSpPr txBox="1"/>
          <p:nvPr/>
        </p:nvSpPr>
        <p:spPr>
          <a:xfrm>
            <a:off x="1578721" y="8978900"/>
            <a:ext cx="127001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900"/>
              </a:spcBef>
              <a:defRPr sz="1400">
                <a:solidFill>
                  <a:srgbClr val="606060"/>
                </a:solidFill>
              </a:defRPr>
            </a:lvl1pPr>
          </a:lstStyle>
          <a:p>
            <a:r>
              <a:t>9</a:t>
            </a:r>
          </a:p>
        </p:txBody>
      </p:sp>
      <p:sp>
        <p:nvSpPr>
          <p:cNvPr id="529" name="9:30"/>
          <p:cNvSpPr txBox="1"/>
          <p:nvPr/>
        </p:nvSpPr>
        <p:spPr>
          <a:xfrm>
            <a:off x="2045546" y="8978900"/>
            <a:ext cx="406528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900"/>
              </a:spcBef>
              <a:defRPr sz="1400">
                <a:solidFill>
                  <a:srgbClr val="606060"/>
                </a:solidFill>
              </a:defRPr>
            </a:lvl1pPr>
          </a:lstStyle>
          <a:p>
            <a:r>
              <a:t>9:30</a:t>
            </a:r>
          </a:p>
        </p:txBody>
      </p:sp>
      <p:sp>
        <p:nvSpPr>
          <p:cNvPr id="530" name="10"/>
          <p:cNvSpPr txBox="1"/>
          <p:nvPr/>
        </p:nvSpPr>
        <p:spPr>
          <a:xfrm>
            <a:off x="2746586" y="8978900"/>
            <a:ext cx="237796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900"/>
              </a:spcBef>
              <a:defRPr sz="1400">
                <a:solidFill>
                  <a:srgbClr val="606060"/>
                </a:solidFill>
              </a:defRPr>
            </a:lvl1pPr>
          </a:lstStyle>
          <a:p>
            <a:r>
              <a:t>10</a:t>
            </a:r>
          </a:p>
        </p:txBody>
      </p:sp>
      <p:sp>
        <p:nvSpPr>
          <p:cNvPr id="531" name="10:30"/>
          <p:cNvSpPr txBox="1"/>
          <p:nvPr/>
        </p:nvSpPr>
        <p:spPr>
          <a:xfrm>
            <a:off x="3203222" y="8978900"/>
            <a:ext cx="519075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900"/>
              </a:spcBef>
              <a:defRPr sz="1400">
                <a:solidFill>
                  <a:srgbClr val="606060"/>
                </a:solidFill>
              </a:defRPr>
            </a:lvl1pPr>
          </a:lstStyle>
          <a:p>
            <a:r>
              <a:t>10:30</a:t>
            </a:r>
          </a:p>
        </p:txBody>
      </p:sp>
      <p:sp>
        <p:nvSpPr>
          <p:cNvPr id="532" name="11"/>
          <p:cNvSpPr txBox="1"/>
          <p:nvPr/>
        </p:nvSpPr>
        <p:spPr>
          <a:xfrm>
            <a:off x="3939822" y="8978900"/>
            <a:ext cx="237796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900"/>
              </a:spcBef>
              <a:defRPr sz="1400">
                <a:solidFill>
                  <a:srgbClr val="606060"/>
                </a:solidFill>
              </a:defRPr>
            </a:lvl1pPr>
          </a:lstStyle>
          <a:p>
            <a:r>
              <a:t>11</a:t>
            </a:r>
          </a:p>
        </p:txBody>
      </p:sp>
      <p:sp>
        <p:nvSpPr>
          <p:cNvPr id="533" name="11:30"/>
          <p:cNvSpPr txBox="1"/>
          <p:nvPr/>
        </p:nvSpPr>
        <p:spPr>
          <a:xfrm>
            <a:off x="4381782" y="8978900"/>
            <a:ext cx="519075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900"/>
              </a:spcBef>
              <a:defRPr sz="1400">
                <a:solidFill>
                  <a:srgbClr val="606060"/>
                </a:solidFill>
              </a:defRPr>
            </a:lvl1pPr>
          </a:lstStyle>
          <a:p>
            <a:r>
              <a:t>11:30</a:t>
            </a:r>
          </a:p>
        </p:txBody>
      </p:sp>
      <p:sp>
        <p:nvSpPr>
          <p:cNvPr id="534" name="12"/>
          <p:cNvSpPr txBox="1"/>
          <p:nvPr/>
        </p:nvSpPr>
        <p:spPr>
          <a:xfrm>
            <a:off x="5148297" y="8978900"/>
            <a:ext cx="237796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900"/>
              </a:spcBef>
              <a:defRPr sz="1400">
                <a:solidFill>
                  <a:srgbClr val="606060"/>
                </a:solidFill>
              </a:defRPr>
            </a:lvl1pPr>
          </a:lstStyle>
          <a:p>
            <a:r>
              <a:t>12</a:t>
            </a:r>
          </a:p>
        </p:txBody>
      </p:sp>
      <p:sp>
        <p:nvSpPr>
          <p:cNvPr id="535" name="12:30"/>
          <p:cNvSpPr txBox="1"/>
          <p:nvPr/>
        </p:nvSpPr>
        <p:spPr>
          <a:xfrm>
            <a:off x="5575300" y="8978900"/>
            <a:ext cx="519075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900"/>
              </a:spcBef>
              <a:defRPr sz="1400">
                <a:solidFill>
                  <a:srgbClr val="606060"/>
                </a:solidFill>
              </a:defRPr>
            </a:lvl1pPr>
          </a:lstStyle>
          <a:p>
            <a:r>
              <a:t>12:30</a:t>
            </a:r>
          </a:p>
        </p:txBody>
      </p:sp>
      <p:sp>
        <p:nvSpPr>
          <p:cNvPr id="536" name="1"/>
          <p:cNvSpPr txBox="1"/>
          <p:nvPr/>
        </p:nvSpPr>
        <p:spPr>
          <a:xfrm>
            <a:off x="6396254" y="8978900"/>
            <a:ext cx="127001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900"/>
              </a:spcBef>
              <a:defRPr sz="1400">
                <a:solidFill>
                  <a:srgbClr val="606060"/>
                </a:solidFill>
              </a:defRPr>
            </a:lvl1pPr>
          </a:lstStyle>
          <a:p>
            <a:r>
              <a:t>1</a:t>
            </a:r>
          </a:p>
        </p:txBody>
      </p:sp>
      <p:sp>
        <p:nvSpPr>
          <p:cNvPr id="537" name="1:30"/>
          <p:cNvSpPr txBox="1"/>
          <p:nvPr/>
        </p:nvSpPr>
        <p:spPr>
          <a:xfrm>
            <a:off x="6794500" y="8978900"/>
            <a:ext cx="406528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900"/>
              </a:spcBef>
              <a:defRPr sz="1400">
                <a:solidFill>
                  <a:srgbClr val="606060"/>
                </a:solidFill>
              </a:defRPr>
            </a:lvl1pPr>
          </a:lstStyle>
          <a:p>
            <a:r>
              <a:t>1:30</a:t>
            </a:r>
          </a:p>
        </p:txBody>
      </p:sp>
      <p:sp>
        <p:nvSpPr>
          <p:cNvPr id="538" name="2"/>
          <p:cNvSpPr txBox="1"/>
          <p:nvPr/>
        </p:nvSpPr>
        <p:spPr>
          <a:xfrm>
            <a:off x="7565783" y="8978900"/>
            <a:ext cx="127001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900"/>
              </a:spcBef>
              <a:defRPr sz="1400">
                <a:solidFill>
                  <a:srgbClr val="606060"/>
                </a:solidFill>
              </a:defRPr>
            </a:lvl1pPr>
          </a:lstStyle>
          <a:p>
            <a:r>
              <a:t>2</a:t>
            </a:r>
          </a:p>
        </p:txBody>
      </p:sp>
      <p:sp>
        <p:nvSpPr>
          <p:cNvPr id="539" name="2:30"/>
          <p:cNvSpPr txBox="1"/>
          <p:nvPr/>
        </p:nvSpPr>
        <p:spPr>
          <a:xfrm>
            <a:off x="8023295" y="8978900"/>
            <a:ext cx="406528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900"/>
              </a:spcBef>
              <a:defRPr sz="1400">
                <a:solidFill>
                  <a:srgbClr val="606060"/>
                </a:solidFill>
              </a:defRPr>
            </a:lvl1pPr>
          </a:lstStyle>
          <a:p>
            <a:r>
              <a:t>2:30</a:t>
            </a:r>
          </a:p>
        </p:txBody>
      </p:sp>
      <p:sp>
        <p:nvSpPr>
          <p:cNvPr id="540" name="3"/>
          <p:cNvSpPr txBox="1"/>
          <p:nvPr/>
        </p:nvSpPr>
        <p:spPr>
          <a:xfrm>
            <a:off x="8754222" y="8971280"/>
            <a:ext cx="127001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900"/>
              </a:spcBef>
              <a:defRPr sz="1400">
                <a:solidFill>
                  <a:srgbClr val="606060"/>
                </a:solidFill>
              </a:defRPr>
            </a:lvl1pPr>
          </a:lstStyle>
          <a:p>
            <a:r>
              <a:t>3</a:t>
            </a:r>
          </a:p>
        </p:txBody>
      </p:sp>
      <p:sp>
        <p:nvSpPr>
          <p:cNvPr id="541" name="3:30"/>
          <p:cNvSpPr txBox="1"/>
          <p:nvPr/>
        </p:nvSpPr>
        <p:spPr>
          <a:xfrm>
            <a:off x="9194235" y="8971280"/>
            <a:ext cx="406528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900"/>
              </a:spcBef>
              <a:defRPr sz="1400">
                <a:solidFill>
                  <a:srgbClr val="606060"/>
                </a:solidFill>
              </a:defRPr>
            </a:lvl1pPr>
          </a:lstStyle>
          <a:p>
            <a:r>
              <a:t>3:30</a:t>
            </a:r>
          </a:p>
        </p:txBody>
      </p:sp>
      <p:sp>
        <p:nvSpPr>
          <p:cNvPr id="542" name="4"/>
          <p:cNvSpPr txBox="1"/>
          <p:nvPr/>
        </p:nvSpPr>
        <p:spPr>
          <a:xfrm>
            <a:off x="9936450" y="8971280"/>
            <a:ext cx="127001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900"/>
              </a:spcBef>
              <a:defRPr sz="1400">
                <a:solidFill>
                  <a:srgbClr val="606060"/>
                </a:solidFill>
              </a:defRPr>
            </a:lvl1pPr>
          </a:lstStyle>
          <a:p>
            <a:r>
              <a:t>4</a:t>
            </a:r>
          </a:p>
        </p:txBody>
      </p:sp>
      <p:sp>
        <p:nvSpPr>
          <p:cNvPr id="543" name="4:30"/>
          <p:cNvSpPr txBox="1"/>
          <p:nvPr/>
        </p:nvSpPr>
        <p:spPr>
          <a:xfrm>
            <a:off x="10393962" y="8971280"/>
            <a:ext cx="406528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900"/>
              </a:spcBef>
              <a:defRPr sz="1400">
                <a:solidFill>
                  <a:srgbClr val="606060"/>
                </a:solidFill>
              </a:defRPr>
            </a:lvl1pPr>
          </a:lstStyle>
          <a:p>
            <a:r>
              <a:t>4:30</a:t>
            </a:r>
          </a:p>
        </p:txBody>
      </p:sp>
      <p:grpSp>
        <p:nvGrpSpPr>
          <p:cNvPr id="546" name="Group"/>
          <p:cNvGrpSpPr/>
          <p:nvPr/>
        </p:nvGrpSpPr>
        <p:grpSpPr>
          <a:xfrm>
            <a:off x="1714500" y="6883400"/>
            <a:ext cx="1790418" cy="381000"/>
            <a:chOff x="0" y="0"/>
            <a:chExt cx="1790417" cy="381000"/>
          </a:xfrm>
        </p:grpSpPr>
        <p:sp>
          <p:nvSpPr>
            <p:cNvPr id="544" name="Rectangle"/>
            <p:cNvSpPr/>
            <p:nvPr/>
          </p:nvSpPr>
          <p:spPr>
            <a:xfrm>
              <a:off x="0" y="0"/>
              <a:ext cx="1790418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45" name="c"/>
            <p:cNvSpPr txBox="1"/>
            <p:nvPr/>
          </p:nvSpPr>
          <p:spPr>
            <a:xfrm>
              <a:off x="832555" y="146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c</a:t>
              </a:r>
            </a:p>
          </p:txBody>
        </p:sp>
      </p:grpSp>
      <p:grpSp>
        <p:nvGrpSpPr>
          <p:cNvPr id="549" name="Group"/>
          <p:cNvGrpSpPr/>
          <p:nvPr/>
        </p:nvGrpSpPr>
        <p:grpSpPr>
          <a:xfrm>
            <a:off x="1725629" y="7456451"/>
            <a:ext cx="4143465" cy="381001"/>
            <a:chOff x="0" y="0"/>
            <a:chExt cx="4143463" cy="381000"/>
          </a:xfrm>
        </p:grpSpPr>
        <p:sp>
          <p:nvSpPr>
            <p:cNvPr id="547" name="Rectangle"/>
            <p:cNvSpPr/>
            <p:nvPr/>
          </p:nvSpPr>
          <p:spPr>
            <a:xfrm>
              <a:off x="0" y="0"/>
              <a:ext cx="4143464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48" name="b"/>
            <p:cNvSpPr txBox="1"/>
            <p:nvPr/>
          </p:nvSpPr>
          <p:spPr>
            <a:xfrm>
              <a:off x="1991334" y="49562"/>
              <a:ext cx="156842" cy="2926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b</a:t>
              </a:r>
            </a:p>
          </p:txBody>
        </p:sp>
      </p:grpSp>
      <p:grpSp>
        <p:nvGrpSpPr>
          <p:cNvPr id="552" name="Group"/>
          <p:cNvGrpSpPr/>
          <p:nvPr/>
        </p:nvGrpSpPr>
        <p:grpSpPr>
          <a:xfrm>
            <a:off x="1711677" y="8041781"/>
            <a:ext cx="1765301" cy="381565"/>
            <a:chOff x="0" y="0"/>
            <a:chExt cx="1765300" cy="381564"/>
          </a:xfrm>
        </p:grpSpPr>
        <p:sp>
          <p:nvSpPr>
            <p:cNvPr id="550" name="Rectangle"/>
            <p:cNvSpPr/>
            <p:nvPr/>
          </p:nvSpPr>
          <p:spPr>
            <a:xfrm>
              <a:off x="0" y="0"/>
              <a:ext cx="1765300" cy="381565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51" name="a"/>
            <p:cNvSpPr txBox="1"/>
            <p:nvPr/>
          </p:nvSpPr>
          <p:spPr>
            <a:xfrm>
              <a:off x="815198" y="28504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a</a:t>
              </a:r>
            </a:p>
          </p:txBody>
        </p:sp>
      </p:grpSp>
      <p:grpSp>
        <p:nvGrpSpPr>
          <p:cNvPr id="555" name="Group"/>
          <p:cNvGrpSpPr/>
          <p:nvPr/>
        </p:nvGrpSpPr>
        <p:grpSpPr>
          <a:xfrm>
            <a:off x="4092786" y="6883400"/>
            <a:ext cx="1772357" cy="381000"/>
            <a:chOff x="0" y="0"/>
            <a:chExt cx="1772355" cy="381000"/>
          </a:xfrm>
        </p:grpSpPr>
        <p:sp>
          <p:nvSpPr>
            <p:cNvPr id="553" name="Rectangle"/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54" name="d"/>
            <p:cNvSpPr txBox="1"/>
            <p:nvPr/>
          </p:nvSpPr>
          <p:spPr>
            <a:xfrm>
              <a:off x="816328" y="40075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d</a:t>
              </a:r>
            </a:p>
          </p:txBody>
        </p:sp>
      </p:grp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84" name="Interval partitioning:  greedy algorithm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Interval partitioning:  greedy algorithms</a:t>
            </a:r>
          </a:p>
        </p:txBody>
      </p:sp>
      <p:sp>
        <p:nvSpPr>
          <p:cNvPr id="585" name="Greedy template.  Consider lectures in some natural order. Assign each lecture to an available classroom (which one?); allocate a new classroom if none are available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Greedy template. 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Consider lectures in some natural order. Assign each lecture to an available classroom (which one?); allocate a new classroom</a:t>
            </a: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if none are available.</a:t>
            </a: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endParaRPr>
              <a:solidFill>
                <a:srgbClr val="000000"/>
              </a:solidFill>
              <a:uFill>
                <a:solidFill>
                  <a:srgbClr val="000000"/>
                </a:solidFill>
              </a:uFill>
            </a:endParaRPr>
          </a:p>
          <a:p>
            <a:pPr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>
              <a:solidFill>
                <a:srgbClr val="000000"/>
              </a:solidFill>
              <a:uFill>
                <a:solidFill>
                  <a:srgbClr val="000000"/>
                </a:solidFill>
              </a:uFill>
            </a:endParaRPr>
          </a:p>
          <a:p>
            <a:pPr lvl="1"/>
            <a:r>
              <a: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[Earliest start time]</a:t>
            </a:r>
            <a:r>
              <a:t>  Consider lectures in ascending order of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s</a:t>
            </a:r>
            <a:r>
              <a:rPr i="1" baseline="-20250">
                <a:latin typeface="Times"/>
                <a:ea typeface="Times"/>
                <a:cs typeface="Times"/>
                <a:sym typeface="Times"/>
              </a:rPr>
              <a:t>j</a:t>
            </a:r>
            <a:r>
              <a:t>.</a:t>
            </a:r>
          </a:p>
          <a:p>
            <a:pPr lvl="1"/>
            <a:endParaRPr/>
          </a:p>
          <a:p>
            <a:pPr lvl="1"/>
            <a:r>
              <a: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[Earliest finish time]</a:t>
            </a:r>
            <a:r>
              <a:t>  Consider lectures in ascending order of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f</a:t>
            </a:r>
            <a:r>
              <a:rPr i="1" baseline="-20250">
                <a:latin typeface="Times"/>
                <a:ea typeface="Times"/>
                <a:cs typeface="Times"/>
                <a:sym typeface="Times"/>
              </a:rPr>
              <a:t>j</a:t>
            </a:r>
            <a:r>
              <a:t>.</a:t>
            </a:r>
          </a:p>
          <a:p>
            <a:pPr lvl="1"/>
            <a:endParaRPr/>
          </a:p>
          <a:p>
            <a:pPr lvl="1"/>
            <a:r>
              <a: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[Shortest interval]</a:t>
            </a:r>
            <a:r>
              <a:t>  Consider lectures in ascending order of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f</a:t>
            </a:r>
            <a:r>
              <a:rPr i="1" baseline="-20250">
                <a:latin typeface="Times"/>
                <a:ea typeface="Times"/>
                <a:cs typeface="Times"/>
                <a:sym typeface="Times"/>
              </a:rPr>
              <a:t>j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 – s</a:t>
            </a:r>
            <a:r>
              <a:rPr i="1" baseline="-20250">
                <a:latin typeface="Times"/>
                <a:ea typeface="Times"/>
                <a:cs typeface="Times"/>
                <a:sym typeface="Times"/>
              </a:rPr>
              <a:t>j</a:t>
            </a:r>
            <a:r>
              <a:t>.</a:t>
            </a:r>
          </a:p>
          <a:p>
            <a:pPr lvl="1"/>
            <a:endParaRPr/>
          </a:p>
          <a:p>
            <a:pPr lvl="1"/>
            <a:r>
              <a: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[Fewest conflicts]</a:t>
            </a:r>
            <a:r>
              <a:t>  For each lecture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j</a:t>
            </a:r>
            <a:r>
              <a:t>, count the number of</a:t>
            </a:r>
            <a:br/>
            <a:r>
              <a:t>conflicting lectures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c</a:t>
            </a:r>
            <a:r>
              <a:rPr i="1" baseline="-20250">
                <a:latin typeface="Times"/>
                <a:ea typeface="Times"/>
                <a:cs typeface="Times"/>
                <a:sym typeface="Times"/>
              </a:rPr>
              <a:t>j</a:t>
            </a:r>
            <a:r>
              <a:t>. Schedule in ascending order of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c</a:t>
            </a:r>
            <a:r>
              <a:rPr i="1" baseline="-20250">
                <a:latin typeface="Times"/>
                <a:ea typeface="Times"/>
                <a:cs typeface="Times"/>
                <a:sym typeface="Times"/>
              </a:rPr>
              <a:t>j</a:t>
            </a:r>
            <a:r>
              <a:t>.</a:t>
            </a:r>
          </a:p>
        </p:txBody>
      </p:sp>
      <p:sp>
        <p:nvSpPr>
          <p:cNvPr id="58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404648" y="9347200"/>
            <a:ext cx="184304" cy="21595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35</a:t>
            </a:fld>
            <a:endParaRPr/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89" name="Interval partitioning:  greedy algorithm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Interval partitioning:  greedy algorithms</a:t>
            </a:r>
          </a:p>
        </p:txBody>
      </p:sp>
      <p:sp>
        <p:nvSpPr>
          <p:cNvPr id="590" name="Greedy template.  Consider lectures in some natural order. Assign each lecture to an available classroom (which one?); allocate a new classroom if none are available.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Greedy template. 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Consider lectures in some natural order. Assign each lecture to an available classroom (which one?); allocate a new classroom</a:t>
            </a: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if none are available.</a:t>
            </a: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endParaRPr>
              <a:solidFill>
                <a:srgbClr val="000000"/>
              </a:solidFill>
              <a:uFill>
                <a:solidFill>
                  <a:srgbClr val="000000"/>
                </a:solidFill>
              </a:uFill>
            </a:endParaRPr>
          </a:p>
        </p:txBody>
      </p:sp>
      <p:sp>
        <p:nvSpPr>
          <p:cNvPr id="59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404648" y="9347200"/>
            <a:ext cx="184304" cy="21595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36</a:t>
            </a:fld>
            <a:endParaRPr/>
          </a:p>
        </p:txBody>
      </p:sp>
      <p:sp>
        <p:nvSpPr>
          <p:cNvPr id="592" name="counterexample for earliest finish time"/>
          <p:cNvSpPr txBox="1"/>
          <p:nvPr/>
        </p:nvSpPr>
        <p:spPr>
          <a:xfrm>
            <a:off x="3023514" y="3549226"/>
            <a:ext cx="4090493" cy="22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counterexample for earliest finish time</a:t>
            </a:r>
          </a:p>
        </p:txBody>
      </p:sp>
      <p:grpSp>
        <p:nvGrpSpPr>
          <p:cNvPr id="602" name="Group"/>
          <p:cNvGrpSpPr/>
          <p:nvPr/>
        </p:nvGrpSpPr>
        <p:grpSpPr>
          <a:xfrm>
            <a:off x="3022599" y="7558192"/>
            <a:ext cx="4533901" cy="1420708"/>
            <a:chOff x="0" y="0"/>
            <a:chExt cx="4533900" cy="1420707"/>
          </a:xfrm>
        </p:grpSpPr>
        <p:sp>
          <p:nvSpPr>
            <p:cNvPr id="593" name="counterexample for fewest conflicts"/>
            <p:cNvSpPr txBox="1"/>
            <p:nvPr/>
          </p:nvSpPr>
          <p:spPr>
            <a:xfrm>
              <a:off x="55026" y="0"/>
              <a:ext cx="3769519" cy="228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b="1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r>
                <a:t>counterexample for fewest conflicts</a:t>
              </a:r>
            </a:p>
          </p:txBody>
        </p:sp>
        <p:grpSp>
          <p:nvGrpSpPr>
            <p:cNvPr id="601" name="Group"/>
            <p:cNvGrpSpPr/>
            <p:nvPr/>
          </p:nvGrpSpPr>
          <p:grpSpPr>
            <a:xfrm>
              <a:off x="-1" y="468207"/>
              <a:ext cx="4533901" cy="952501"/>
              <a:chOff x="0" y="0"/>
              <a:chExt cx="4533900" cy="952500"/>
            </a:xfrm>
          </p:grpSpPr>
          <p:sp>
            <p:nvSpPr>
              <p:cNvPr id="594" name="Rectangle"/>
              <p:cNvSpPr/>
              <p:nvPr/>
            </p:nvSpPr>
            <p:spPr>
              <a:xfrm>
                <a:off x="584200" y="736600"/>
                <a:ext cx="2298701" cy="215900"/>
              </a:xfrm>
              <a:prstGeom prst="rect">
                <a:avLst/>
              </a:prstGeom>
              <a:solidFill>
                <a:srgbClr val="CBCBC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95" name="Rectangle"/>
              <p:cNvSpPr/>
              <p:nvPr/>
            </p:nvSpPr>
            <p:spPr>
              <a:xfrm>
                <a:off x="3048000" y="393700"/>
                <a:ext cx="1485900" cy="215900"/>
              </a:xfrm>
              <a:prstGeom prst="rect">
                <a:avLst/>
              </a:prstGeom>
              <a:solidFill>
                <a:srgbClr val="CBCBC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96" name="Rectangle"/>
              <p:cNvSpPr/>
              <p:nvPr/>
            </p:nvSpPr>
            <p:spPr>
              <a:xfrm>
                <a:off x="3517900" y="736600"/>
                <a:ext cx="520700" cy="215900"/>
              </a:xfrm>
              <a:prstGeom prst="rect">
                <a:avLst/>
              </a:prstGeom>
              <a:solidFill>
                <a:srgbClr val="BABAB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97" name="Rectangle"/>
              <p:cNvSpPr/>
              <p:nvPr/>
            </p:nvSpPr>
            <p:spPr>
              <a:xfrm>
                <a:off x="571500" y="0"/>
                <a:ext cx="2717801" cy="215900"/>
              </a:xfrm>
              <a:prstGeom prst="rect">
                <a:avLst/>
              </a:prstGeom>
              <a:solidFill>
                <a:srgbClr val="CBCBC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98" name="1"/>
              <p:cNvSpPr txBox="1"/>
              <p:nvPr/>
            </p:nvSpPr>
            <p:spPr>
              <a:xfrm>
                <a:off x="0" y="762282"/>
                <a:ext cx="141326" cy="1863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>
                    <a:solidFill>
                      <a:srgbClr val="0048AA"/>
                    </a:solidFill>
                  </a:defRPr>
                </a:lvl1pPr>
              </a:lstStyle>
              <a:p>
                <a:r>
                  <a:t>1</a:t>
                </a:r>
              </a:p>
            </p:txBody>
          </p:sp>
          <p:sp>
            <p:nvSpPr>
              <p:cNvPr id="599" name="2"/>
              <p:cNvSpPr txBox="1"/>
              <p:nvPr/>
            </p:nvSpPr>
            <p:spPr>
              <a:xfrm>
                <a:off x="0" y="392571"/>
                <a:ext cx="141326" cy="1863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>
                    <a:solidFill>
                      <a:srgbClr val="0048AA"/>
                    </a:solidFill>
                  </a:defRPr>
                </a:lvl1pPr>
              </a:lstStyle>
              <a:p>
                <a:r>
                  <a:t>2</a:t>
                </a:r>
              </a:p>
            </p:txBody>
          </p:sp>
          <p:sp>
            <p:nvSpPr>
              <p:cNvPr id="600" name="3"/>
              <p:cNvSpPr txBox="1"/>
              <p:nvPr/>
            </p:nvSpPr>
            <p:spPr>
              <a:xfrm>
                <a:off x="0" y="23142"/>
                <a:ext cx="141326" cy="18633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>
                    <a:solidFill>
                      <a:srgbClr val="0048AA"/>
                    </a:solidFill>
                  </a:defRPr>
                </a:lvl1pPr>
              </a:lstStyle>
              <a:p>
                <a:r>
                  <a:t>3</a:t>
                </a:r>
              </a:p>
            </p:txBody>
          </p:sp>
        </p:grpSp>
      </p:grpSp>
      <p:grpSp>
        <p:nvGrpSpPr>
          <p:cNvPr id="612" name="Group"/>
          <p:cNvGrpSpPr/>
          <p:nvPr/>
        </p:nvGrpSpPr>
        <p:grpSpPr>
          <a:xfrm>
            <a:off x="3022599" y="5604369"/>
            <a:ext cx="4521201" cy="1406031"/>
            <a:chOff x="0" y="0"/>
            <a:chExt cx="4521200" cy="1406030"/>
          </a:xfrm>
        </p:grpSpPr>
        <p:sp>
          <p:nvSpPr>
            <p:cNvPr id="603" name="counterexample for shortest interval"/>
            <p:cNvSpPr txBox="1"/>
            <p:nvPr/>
          </p:nvSpPr>
          <p:spPr>
            <a:xfrm>
              <a:off x="54313" y="0"/>
              <a:ext cx="3862587" cy="228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b="1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r>
                <a:t>counterexample for shortest interval</a:t>
              </a:r>
            </a:p>
          </p:txBody>
        </p:sp>
        <p:grpSp>
          <p:nvGrpSpPr>
            <p:cNvPr id="611" name="Group"/>
            <p:cNvGrpSpPr/>
            <p:nvPr/>
          </p:nvGrpSpPr>
          <p:grpSpPr>
            <a:xfrm>
              <a:off x="-1" y="453530"/>
              <a:ext cx="4521201" cy="952501"/>
              <a:chOff x="0" y="0"/>
              <a:chExt cx="4521200" cy="952500"/>
            </a:xfrm>
          </p:grpSpPr>
          <p:sp>
            <p:nvSpPr>
              <p:cNvPr id="604" name="Rectangle"/>
              <p:cNvSpPr/>
              <p:nvPr/>
            </p:nvSpPr>
            <p:spPr>
              <a:xfrm>
                <a:off x="571500" y="736600"/>
                <a:ext cx="2298701" cy="215900"/>
              </a:xfrm>
              <a:prstGeom prst="rect">
                <a:avLst/>
              </a:prstGeom>
              <a:solidFill>
                <a:srgbClr val="CBCBC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05" name="Rectangle"/>
              <p:cNvSpPr/>
              <p:nvPr/>
            </p:nvSpPr>
            <p:spPr>
              <a:xfrm>
                <a:off x="3035300" y="393700"/>
                <a:ext cx="1485900" cy="215900"/>
              </a:xfrm>
              <a:prstGeom prst="rect">
                <a:avLst/>
              </a:prstGeom>
              <a:solidFill>
                <a:srgbClr val="CBCBC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06" name="Rectangle"/>
              <p:cNvSpPr/>
              <p:nvPr/>
            </p:nvSpPr>
            <p:spPr>
              <a:xfrm>
                <a:off x="3505200" y="736600"/>
                <a:ext cx="520700" cy="215900"/>
              </a:xfrm>
              <a:prstGeom prst="rect">
                <a:avLst/>
              </a:prstGeom>
              <a:solidFill>
                <a:srgbClr val="BABAB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07" name="Rectangle"/>
              <p:cNvSpPr/>
              <p:nvPr/>
            </p:nvSpPr>
            <p:spPr>
              <a:xfrm>
                <a:off x="558800" y="0"/>
                <a:ext cx="2717801" cy="215900"/>
              </a:xfrm>
              <a:prstGeom prst="rect">
                <a:avLst/>
              </a:prstGeom>
              <a:solidFill>
                <a:srgbClr val="CBCBC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08" name="1"/>
              <p:cNvSpPr txBox="1"/>
              <p:nvPr/>
            </p:nvSpPr>
            <p:spPr>
              <a:xfrm>
                <a:off x="0" y="762000"/>
                <a:ext cx="141326" cy="1863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>
                    <a:solidFill>
                      <a:srgbClr val="0048AA"/>
                    </a:solidFill>
                  </a:defRPr>
                </a:lvl1pPr>
              </a:lstStyle>
              <a:p>
                <a:r>
                  <a:t>1</a:t>
                </a:r>
              </a:p>
            </p:txBody>
          </p:sp>
          <p:sp>
            <p:nvSpPr>
              <p:cNvPr id="609" name="2"/>
              <p:cNvSpPr txBox="1"/>
              <p:nvPr/>
            </p:nvSpPr>
            <p:spPr>
              <a:xfrm>
                <a:off x="0" y="393700"/>
                <a:ext cx="141326" cy="1863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>
                    <a:solidFill>
                      <a:srgbClr val="0048AA"/>
                    </a:solidFill>
                  </a:defRPr>
                </a:lvl1pPr>
              </a:lstStyle>
              <a:p>
                <a:r>
                  <a:t>2</a:t>
                </a:r>
              </a:p>
            </p:txBody>
          </p:sp>
          <p:sp>
            <p:nvSpPr>
              <p:cNvPr id="610" name="3"/>
              <p:cNvSpPr txBox="1"/>
              <p:nvPr/>
            </p:nvSpPr>
            <p:spPr>
              <a:xfrm>
                <a:off x="0" y="25400"/>
                <a:ext cx="141326" cy="1863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>
                    <a:solidFill>
                      <a:srgbClr val="0048AA"/>
                    </a:solidFill>
                  </a:defRPr>
                </a:lvl1pPr>
              </a:lstStyle>
              <a:p>
                <a:r>
                  <a:t>3</a:t>
                </a:r>
              </a:p>
            </p:txBody>
          </p:sp>
        </p:grpSp>
      </p:grpSp>
      <p:grpSp>
        <p:nvGrpSpPr>
          <p:cNvPr id="620" name="Group"/>
          <p:cNvGrpSpPr/>
          <p:nvPr/>
        </p:nvGrpSpPr>
        <p:grpSpPr>
          <a:xfrm>
            <a:off x="3022599" y="4064000"/>
            <a:ext cx="4516685" cy="922935"/>
            <a:chOff x="0" y="0"/>
            <a:chExt cx="4516684" cy="922934"/>
          </a:xfrm>
        </p:grpSpPr>
        <p:sp>
          <p:nvSpPr>
            <p:cNvPr id="613" name="Rectangle"/>
            <p:cNvSpPr/>
            <p:nvPr/>
          </p:nvSpPr>
          <p:spPr>
            <a:xfrm>
              <a:off x="569524" y="698500"/>
              <a:ext cx="2298701" cy="2159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14" name="Rectangle"/>
            <p:cNvSpPr/>
            <p:nvPr/>
          </p:nvSpPr>
          <p:spPr>
            <a:xfrm>
              <a:off x="3030783" y="25400"/>
              <a:ext cx="1485901" cy="2159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15" name="Rectangle"/>
            <p:cNvSpPr/>
            <p:nvPr/>
          </p:nvSpPr>
          <p:spPr>
            <a:xfrm>
              <a:off x="3505200" y="698500"/>
              <a:ext cx="520700" cy="215900"/>
            </a:xfrm>
            <a:prstGeom prst="rect">
              <a:avLst/>
            </a:prstGeom>
            <a:solidFill>
              <a:srgbClr val="BABABA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16" name="Rectangle"/>
            <p:cNvSpPr/>
            <p:nvPr/>
          </p:nvSpPr>
          <p:spPr>
            <a:xfrm>
              <a:off x="571500" y="355600"/>
              <a:ext cx="2717800" cy="2159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17" name="1"/>
            <p:cNvSpPr txBox="1"/>
            <p:nvPr/>
          </p:nvSpPr>
          <p:spPr>
            <a:xfrm>
              <a:off x="-1" y="736600"/>
              <a:ext cx="141327" cy="1863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>
                  <a:solidFill>
                    <a:srgbClr val="0048AA"/>
                  </a:solidFill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618" name="2"/>
            <p:cNvSpPr txBox="1"/>
            <p:nvPr/>
          </p:nvSpPr>
          <p:spPr>
            <a:xfrm>
              <a:off x="-1" y="368300"/>
              <a:ext cx="141327" cy="1863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>
                  <a:solidFill>
                    <a:srgbClr val="0048AA"/>
                  </a:solidFill>
                </a:defRPr>
              </a:lvl1pPr>
            </a:lstStyle>
            <a:p>
              <a:r>
                <a:t>2</a:t>
              </a:r>
            </a:p>
          </p:txBody>
        </p:sp>
        <p:sp>
          <p:nvSpPr>
            <p:cNvPr id="619" name="3"/>
            <p:cNvSpPr txBox="1"/>
            <p:nvPr/>
          </p:nvSpPr>
          <p:spPr>
            <a:xfrm>
              <a:off x="-1" y="0"/>
              <a:ext cx="141327" cy="1863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>
                  <a:solidFill>
                    <a:srgbClr val="0048AA"/>
                  </a:solidFill>
                </a:defRPr>
              </a:lvl1pPr>
            </a:lstStyle>
            <a:p>
              <a:r>
                <a:t>3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2" grpId="2" animBg="1" advAuto="0"/>
      <p:bldP spid="612" grpId="1" animBg="1" advAuto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25" name="Interval partitioning:  earliest-start-time-first algorith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Interval partitioning:  earliest-start-time-first algorithm</a:t>
            </a:r>
          </a:p>
        </p:txBody>
      </p:sp>
      <p:sp>
        <p:nvSpPr>
          <p:cNvPr id="62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37</a:t>
            </a:fld>
            <a:endParaRPr/>
          </a:p>
        </p:txBody>
      </p:sp>
      <p:sp>
        <p:nvSpPr>
          <p:cNvPr id="628" name="Earliest-Start-Time-First (n, s1, s2, …, sn , f1, f2, …, fn)…"/>
          <p:cNvSpPr txBox="1"/>
          <p:nvPr/>
        </p:nvSpPr>
        <p:spPr>
          <a:xfrm>
            <a:off x="2082800" y="1892300"/>
            <a:ext cx="9165215" cy="668456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92100" tIns="292100" rIns="292100" bIns="292100">
            <a:spAutoFit/>
          </a:bodyPr>
          <a:lstStyle/>
          <a:p>
            <a:pPr algn="l">
              <a:lnSpc>
                <a:spcPct val="100000"/>
              </a:lnSpc>
              <a:spcBef>
                <a:spcPts val="1200"/>
              </a:spcBef>
              <a:defRPr sz="24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i="0" cap="small" dirty="0">
                <a:solidFill>
                  <a:srgbClr val="003F83"/>
                </a:solidFill>
              </a:rPr>
              <a:t>Earliest-Start-Time-First</a:t>
            </a:r>
            <a:r>
              <a:rPr cap="small" dirty="0">
                <a:solidFill>
                  <a:srgbClr val="003F83"/>
                </a:solidFill>
              </a:rPr>
              <a:t> </a:t>
            </a:r>
            <a:r>
              <a:rPr i="0" dirty="0"/>
              <a:t>(</a:t>
            </a:r>
            <a:r>
              <a:rPr dirty="0"/>
              <a:t>n</a:t>
            </a:r>
            <a:r>
              <a:rPr i="0" dirty="0"/>
              <a:t>,</a:t>
            </a:r>
            <a:r>
              <a:rPr dirty="0"/>
              <a:t> s</a:t>
            </a:r>
            <a:r>
              <a:rPr i="0" baseline="-5999" dirty="0"/>
              <a:t>1</a:t>
            </a:r>
            <a:r>
              <a:rPr dirty="0"/>
              <a:t>, s</a:t>
            </a:r>
            <a:r>
              <a:rPr i="0" baseline="-5999" dirty="0"/>
              <a:t>2</a:t>
            </a:r>
            <a:r>
              <a:rPr dirty="0"/>
              <a:t>,</a:t>
            </a:r>
            <a:r>
              <a:rPr i="0" dirty="0"/>
              <a:t> …,</a:t>
            </a:r>
            <a:r>
              <a:rPr dirty="0"/>
              <a:t> </a:t>
            </a:r>
            <a:r>
              <a:rPr dirty="0" err="1"/>
              <a:t>s</a:t>
            </a:r>
            <a:r>
              <a:rPr baseline="-5999" dirty="0" err="1"/>
              <a:t>n</a:t>
            </a:r>
            <a:r>
              <a:rPr baseline="-5999" dirty="0"/>
              <a:t> </a:t>
            </a:r>
            <a:r>
              <a:rPr i="0" dirty="0"/>
              <a:t>,</a:t>
            </a:r>
            <a:r>
              <a:rPr dirty="0"/>
              <a:t> f</a:t>
            </a:r>
            <a:r>
              <a:rPr i="0" baseline="-5999" dirty="0"/>
              <a:t>1</a:t>
            </a:r>
            <a:r>
              <a:rPr i="0" dirty="0"/>
              <a:t>,</a:t>
            </a:r>
            <a:r>
              <a:rPr dirty="0"/>
              <a:t> f</a:t>
            </a:r>
            <a:r>
              <a:rPr i="0" baseline="-5999" dirty="0"/>
              <a:t>2</a:t>
            </a:r>
            <a:r>
              <a:rPr i="0" dirty="0"/>
              <a:t>, …, </a:t>
            </a:r>
            <a:r>
              <a:rPr dirty="0" err="1"/>
              <a:t>f</a:t>
            </a:r>
            <a:r>
              <a:rPr baseline="-5999" dirty="0" err="1"/>
              <a:t>n</a:t>
            </a:r>
            <a:r>
              <a:rPr i="0" dirty="0"/>
              <a:t>)</a:t>
            </a:r>
            <a:r>
              <a:rPr dirty="0"/>
              <a:t>                          </a:t>
            </a:r>
            <a:endParaRPr sz="100" dirty="0"/>
          </a:p>
          <a:p>
            <a:pPr algn="l">
              <a:lnSpc>
                <a:spcPct val="100000"/>
              </a:lnSpc>
              <a:spcBef>
                <a:spcPts val="1200"/>
              </a:spcBef>
              <a:defRPr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sz="100" dirty="0"/>
              <a:t>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</a:t>
            </a:r>
          </a:p>
          <a:p>
            <a:pPr algn="l">
              <a:lnSpc>
                <a:spcPct val="100000"/>
              </a:lnSpc>
              <a:spcBef>
                <a:spcPts val="1200"/>
              </a:spcBef>
              <a:defRPr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cap="small" dirty="0">
                <a:solidFill>
                  <a:srgbClr val="003F83"/>
                </a:solidFill>
              </a:rPr>
              <a:t>Sort</a:t>
            </a:r>
            <a:r>
              <a:rPr i="1" cap="small" dirty="0"/>
              <a:t> </a:t>
            </a:r>
            <a:r>
              <a:rPr dirty="0"/>
              <a:t>lectures by start times and renumber so that </a:t>
            </a:r>
            <a:r>
              <a:rPr i="1" dirty="0"/>
              <a:t>s</a:t>
            </a:r>
            <a:r>
              <a:rPr baseline="-5999" dirty="0"/>
              <a:t>1</a:t>
            </a:r>
            <a:r>
              <a:rPr dirty="0"/>
              <a:t>  ≤  </a:t>
            </a:r>
            <a:r>
              <a:rPr i="1" dirty="0"/>
              <a:t>s</a:t>
            </a:r>
            <a:r>
              <a:rPr baseline="-5999" dirty="0"/>
              <a:t>2</a:t>
            </a:r>
            <a:r>
              <a:rPr dirty="0"/>
              <a:t>  ≤  …  ≤  </a:t>
            </a:r>
            <a:r>
              <a:rPr i="1" dirty="0" err="1"/>
              <a:t>s</a:t>
            </a:r>
            <a:r>
              <a:rPr i="1" baseline="-5999" dirty="0" err="1"/>
              <a:t>n</a:t>
            </a:r>
            <a:r>
              <a:rPr i="1" dirty="0"/>
              <a:t>.</a:t>
            </a:r>
          </a:p>
          <a:p>
            <a:pPr algn="l">
              <a:lnSpc>
                <a:spcPct val="100000"/>
              </a:lnSpc>
              <a:spcBef>
                <a:spcPts val="1200"/>
              </a:spcBef>
              <a:defRPr sz="24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dirty="0"/>
              <a:t>d ← </a:t>
            </a:r>
            <a:r>
              <a:rPr sz="2200" i="0" dirty="0">
                <a:latin typeface="Symbol"/>
                <a:ea typeface="Symbol"/>
                <a:cs typeface="Symbol"/>
                <a:sym typeface="Symbol"/>
              </a:rPr>
              <a:t>0.</a:t>
            </a:r>
          </a:p>
          <a:p>
            <a:pPr algn="l">
              <a:lnSpc>
                <a:spcPct val="100000"/>
              </a:lnSpc>
              <a:spcBef>
                <a:spcPts val="1200"/>
              </a:spcBef>
              <a:defRPr sz="24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i="0" cap="small" dirty="0">
                <a:solidFill>
                  <a:srgbClr val="003F83"/>
                </a:solidFill>
              </a:rPr>
              <a:t>For</a:t>
            </a:r>
            <a:r>
              <a:rPr cap="small" dirty="0"/>
              <a:t>  </a:t>
            </a:r>
            <a:r>
              <a:rPr dirty="0"/>
              <a:t>j </a:t>
            </a:r>
            <a:r>
              <a:rPr i="0" dirty="0"/>
              <a:t>= 1</a:t>
            </a:r>
            <a:r>
              <a:rPr dirty="0"/>
              <a:t> </a:t>
            </a:r>
            <a:r>
              <a:rPr i="0" cap="small" dirty="0">
                <a:solidFill>
                  <a:srgbClr val="003F83"/>
                </a:solidFill>
              </a:rPr>
              <a:t>to</a:t>
            </a:r>
            <a:r>
              <a:rPr dirty="0"/>
              <a:t> n</a:t>
            </a:r>
          </a:p>
          <a:p>
            <a:pPr algn="l">
              <a:lnSpc>
                <a:spcPct val="100000"/>
              </a:lnSpc>
              <a:spcBef>
                <a:spcPts val="1200"/>
              </a:spcBef>
              <a:defRPr sz="24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dirty="0"/>
              <a:t>     </a:t>
            </a:r>
            <a:r>
              <a:rPr i="0" cap="small" dirty="0">
                <a:solidFill>
                  <a:srgbClr val="003F83"/>
                </a:solidFill>
              </a:rPr>
              <a:t>If</a:t>
            </a:r>
            <a:r>
              <a:rPr dirty="0"/>
              <a:t>  </a:t>
            </a:r>
            <a:r>
              <a:rPr i="0" dirty="0"/>
              <a:t>(lecture</a:t>
            </a:r>
            <a:r>
              <a:rPr dirty="0"/>
              <a:t> j </a:t>
            </a:r>
            <a:r>
              <a:rPr i="0" dirty="0"/>
              <a:t>is compatible with some classroom)</a:t>
            </a:r>
          </a:p>
          <a:p>
            <a:pPr algn="l">
              <a:lnSpc>
                <a:spcPct val="100000"/>
              </a:lnSpc>
              <a:spcBef>
                <a:spcPts val="1200"/>
              </a:spcBef>
              <a:defRPr sz="24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dirty="0"/>
              <a:t>         </a:t>
            </a:r>
            <a:r>
              <a:rPr i="0" dirty="0"/>
              <a:t>Schedule lecture</a:t>
            </a:r>
            <a:r>
              <a:rPr dirty="0"/>
              <a:t> j </a:t>
            </a:r>
            <a:r>
              <a:rPr i="0" dirty="0"/>
              <a:t>in any such classroom</a:t>
            </a:r>
            <a:r>
              <a:rPr dirty="0"/>
              <a:t> k.</a:t>
            </a:r>
          </a:p>
          <a:p>
            <a:pPr algn="l">
              <a:lnSpc>
                <a:spcPct val="100000"/>
              </a:lnSpc>
              <a:spcBef>
                <a:spcPts val="1200"/>
              </a:spcBef>
              <a:defRPr sz="24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dirty="0"/>
              <a:t>     </a:t>
            </a:r>
            <a:r>
              <a:rPr i="0" cap="small" dirty="0">
                <a:solidFill>
                  <a:srgbClr val="003F83"/>
                </a:solidFill>
              </a:rPr>
              <a:t>Else</a:t>
            </a:r>
          </a:p>
          <a:p>
            <a:pPr algn="l">
              <a:lnSpc>
                <a:spcPct val="100000"/>
              </a:lnSpc>
              <a:spcBef>
                <a:spcPts val="1200"/>
              </a:spcBef>
              <a:defRPr sz="24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dirty="0"/>
              <a:t>         </a:t>
            </a:r>
            <a:r>
              <a:rPr i="0" dirty="0"/>
              <a:t>Allocate a new classroom</a:t>
            </a:r>
            <a:r>
              <a:rPr dirty="0"/>
              <a:t> d </a:t>
            </a:r>
            <a:r>
              <a:rPr i="0" dirty="0"/>
              <a:t>+ 1</a:t>
            </a:r>
            <a:r>
              <a:rPr dirty="0"/>
              <a:t>.</a:t>
            </a:r>
          </a:p>
          <a:p>
            <a:pPr algn="l">
              <a:lnSpc>
                <a:spcPct val="100000"/>
              </a:lnSpc>
              <a:spcBef>
                <a:spcPts val="1200"/>
              </a:spcBef>
              <a:defRPr sz="24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dirty="0"/>
              <a:t>         </a:t>
            </a:r>
            <a:r>
              <a:rPr i="0" dirty="0"/>
              <a:t>Schedule lecture</a:t>
            </a:r>
            <a:r>
              <a:rPr dirty="0"/>
              <a:t> j</a:t>
            </a:r>
            <a:r>
              <a:rPr i="0" dirty="0"/>
              <a:t> in classroom</a:t>
            </a:r>
            <a:r>
              <a:rPr dirty="0"/>
              <a:t> d</a:t>
            </a:r>
            <a:r>
              <a:rPr i="0" dirty="0"/>
              <a:t> + 1</a:t>
            </a:r>
            <a:r>
              <a:rPr dirty="0"/>
              <a:t>.</a:t>
            </a:r>
          </a:p>
          <a:p>
            <a:pPr algn="l">
              <a:lnSpc>
                <a:spcPct val="100000"/>
              </a:lnSpc>
              <a:spcBef>
                <a:spcPts val="1200"/>
              </a:spcBef>
              <a:defRPr sz="24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dirty="0"/>
              <a:t>         d ← d + </a:t>
            </a:r>
            <a:r>
              <a:rPr sz="2200" i="0" dirty="0">
                <a:latin typeface="Symbol"/>
                <a:ea typeface="Symbol"/>
                <a:cs typeface="Symbol"/>
                <a:sym typeface="Symbol"/>
              </a:rPr>
              <a:t>1.</a:t>
            </a:r>
          </a:p>
          <a:p>
            <a:pPr algn="l">
              <a:lnSpc>
                <a:spcPct val="100000"/>
              </a:lnSpc>
              <a:spcBef>
                <a:spcPts val="1200"/>
              </a:spcBef>
              <a:defRPr sz="24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i="0" cap="small" dirty="0">
                <a:solidFill>
                  <a:srgbClr val="003F83"/>
                </a:solidFill>
              </a:rPr>
              <a:t>Return</a:t>
            </a:r>
            <a:r>
              <a:rPr dirty="0"/>
              <a:t>  </a:t>
            </a:r>
            <a:r>
              <a:rPr i="0" dirty="0"/>
              <a:t>schedule</a:t>
            </a:r>
            <a:r>
              <a:rPr dirty="0"/>
              <a:t>.</a:t>
            </a:r>
          </a:p>
          <a:p>
            <a:pPr algn="l">
              <a:lnSpc>
                <a:spcPct val="100000"/>
              </a:lnSpc>
              <a:spcBef>
                <a:spcPts val="1200"/>
              </a:spcBef>
              <a:defRPr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sz="100" dirty="0"/>
              <a:t>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</a:t>
            </a:r>
          </a:p>
        </p:txBody>
      </p:sp>
      <p:sp>
        <p:nvSpPr>
          <p:cNvPr id="629" name="number of allocated classrooms"/>
          <p:cNvSpPr txBox="1"/>
          <p:nvPr/>
        </p:nvSpPr>
        <p:spPr>
          <a:xfrm>
            <a:off x="4086238" y="3495886"/>
            <a:ext cx="3169210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r>
              <a:t>number of allocated classrooms</a:t>
            </a:r>
          </a:p>
        </p:txBody>
      </p:sp>
      <p:sp>
        <p:nvSpPr>
          <p:cNvPr id="630" name="Line"/>
          <p:cNvSpPr/>
          <p:nvPr/>
        </p:nvSpPr>
        <p:spPr>
          <a:xfrm>
            <a:off x="3422243" y="3585351"/>
            <a:ext cx="509395" cy="1"/>
          </a:xfrm>
          <a:prstGeom prst="line">
            <a:avLst/>
          </a:prstGeom>
          <a:ln w="25400">
            <a:solidFill>
              <a:srgbClr val="8D3124"/>
            </a:solidFill>
            <a:miter lim="400000"/>
            <a:headEnd type="stealt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06" name="Interval partition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Interval partitioning</a:t>
            </a:r>
            <a:r>
              <a:rPr lang="en-US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Example</a:t>
            </a:r>
            <a:endParaRPr dirty="0"/>
          </a:p>
        </p:txBody>
      </p:sp>
      <p:sp>
        <p:nvSpPr>
          <p:cNvPr id="4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38</a:t>
            </a:fld>
            <a:endParaRPr/>
          </a:p>
        </p:txBody>
      </p:sp>
      <p:grpSp>
        <p:nvGrpSpPr>
          <p:cNvPr id="421" name="Group"/>
          <p:cNvGrpSpPr/>
          <p:nvPr/>
        </p:nvGrpSpPr>
        <p:grpSpPr>
          <a:xfrm>
            <a:off x="1774238" y="1213136"/>
            <a:ext cx="6522722" cy="3212820"/>
            <a:chOff x="0" y="0"/>
            <a:chExt cx="6522720" cy="3212817"/>
          </a:xfrm>
        </p:grpSpPr>
        <p:sp>
          <p:nvSpPr>
            <p:cNvPr id="409" name="Line"/>
            <p:cNvSpPr/>
            <p:nvPr/>
          </p:nvSpPr>
          <p:spPr>
            <a:xfrm flipV="1">
              <a:off x="591537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0" name="Line"/>
            <p:cNvSpPr/>
            <p:nvPr/>
          </p:nvSpPr>
          <p:spPr>
            <a:xfrm flipV="1">
              <a:off x="0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1" name="Line"/>
            <p:cNvSpPr/>
            <p:nvPr/>
          </p:nvSpPr>
          <p:spPr>
            <a:xfrm flipV="1">
              <a:off x="1779129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2" name="Line"/>
            <p:cNvSpPr/>
            <p:nvPr/>
          </p:nvSpPr>
          <p:spPr>
            <a:xfrm flipV="1">
              <a:off x="1185333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3" name="Line"/>
            <p:cNvSpPr/>
            <p:nvPr/>
          </p:nvSpPr>
          <p:spPr>
            <a:xfrm flipV="1">
              <a:off x="2370666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4" name="Line"/>
            <p:cNvSpPr/>
            <p:nvPr/>
          </p:nvSpPr>
          <p:spPr>
            <a:xfrm flipV="1">
              <a:off x="4147537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5" name="Line"/>
            <p:cNvSpPr/>
            <p:nvPr/>
          </p:nvSpPr>
          <p:spPr>
            <a:xfrm flipV="1">
              <a:off x="3556000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6" name="Line"/>
            <p:cNvSpPr/>
            <p:nvPr/>
          </p:nvSpPr>
          <p:spPr>
            <a:xfrm flipV="1">
              <a:off x="5332870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7" name="Line"/>
            <p:cNvSpPr/>
            <p:nvPr/>
          </p:nvSpPr>
          <p:spPr>
            <a:xfrm flipV="1">
              <a:off x="4741333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8" name="Line"/>
            <p:cNvSpPr/>
            <p:nvPr/>
          </p:nvSpPr>
          <p:spPr>
            <a:xfrm flipV="1">
              <a:off x="6520462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9" name="Line"/>
            <p:cNvSpPr/>
            <p:nvPr/>
          </p:nvSpPr>
          <p:spPr>
            <a:xfrm flipV="1">
              <a:off x="5926666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20" name="Line"/>
            <p:cNvSpPr/>
            <p:nvPr/>
          </p:nvSpPr>
          <p:spPr>
            <a:xfrm flipV="1">
              <a:off x="2964462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422" name="Line"/>
          <p:cNvSpPr/>
          <p:nvPr/>
        </p:nvSpPr>
        <p:spPr>
          <a:xfrm flipV="1">
            <a:off x="8893012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23" name="Line"/>
          <p:cNvSpPr/>
          <p:nvPr/>
        </p:nvSpPr>
        <p:spPr>
          <a:xfrm flipV="1">
            <a:off x="10080604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24" name="Line"/>
          <p:cNvSpPr/>
          <p:nvPr/>
        </p:nvSpPr>
        <p:spPr>
          <a:xfrm flipV="1">
            <a:off x="9486808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25" name="Line"/>
          <p:cNvSpPr/>
          <p:nvPr/>
        </p:nvSpPr>
        <p:spPr>
          <a:xfrm flipV="1">
            <a:off x="10672142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442" name="Group"/>
          <p:cNvGrpSpPr/>
          <p:nvPr/>
        </p:nvGrpSpPr>
        <p:grpSpPr>
          <a:xfrm>
            <a:off x="7480554" y="7845059"/>
            <a:ext cx="2966722" cy="381565"/>
            <a:chOff x="0" y="0"/>
            <a:chExt cx="2966720" cy="381564"/>
          </a:xfrm>
        </p:grpSpPr>
        <p:sp>
          <p:nvSpPr>
            <p:cNvPr id="440" name="Rectangle"/>
            <p:cNvSpPr/>
            <p:nvPr/>
          </p:nvSpPr>
          <p:spPr>
            <a:xfrm>
              <a:off x="0" y="0"/>
              <a:ext cx="2966721" cy="381565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1" name="h"/>
            <p:cNvSpPr txBox="1"/>
            <p:nvPr/>
          </p:nvSpPr>
          <p:spPr>
            <a:xfrm>
              <a:off x="1413509" y="33866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h</a:t>
              </a:r>
            </a:p>
          </p:txBody>
        </p:sp>
      </p:grpSp>
      <p:grpSp>
        <p:nvGrpSpPr>
          <p:cNvPr id="445" name="Group"/>
          <p:cNvGrpSpPr/>
          <p:nvPr/>
        </p:nvGrpSpPr>
        <p:grpSpPr>
          <a:xfrm>
            <a:off x="1756411" y="5443090"/>
            <a:ext cx="1790418" cy="381001"/>
            <a:chOff x="0" y="0"/>
            <a:chExt cx="1790417" cy="381000"/>
          </a:xfrm>
        </p:grpSpPr>
        <p:sp>
          <p:nvSpPr>
            <p:cNvPr id="443" name="Rectangle"/>
            <p:cNvSpPr/>
            <p:nvPr/>
          </p:nvSpPr>
          <p:spPr>
            <a:xfrm>
              <a:off x="0" y="0"/>
              <a:ext cx="1790418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4" name="c"/>
            <p:cNvSpPr txBox="1"/>
            <p:nvPr/>
          </p:nvSpPr>
          <p:spPr>
            <a:xfrm>
              <a:off x="832555" y="146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c</a:t>
              </a:r>
            </a:p>
          </p:txBody>
        </p:sp>
      </p:grpSp>
      <p:grpSp>
        <p:nvGrpSpPr>
          <p:cNvPr id="448" name="Group"/>
          <p:cNvGrpSpPr/>
          <p:nvPr/>
        </p:nvGrpSpPr>
        <p:grpSpPr>
          <a:xfrm>
            <a:off x="1768970" y="4966596"/>
            <a:ext cx="4143466" cy="381001"/>
            <a:chOff x="0" y="0"/>
            <a:chExt cx="4143463" cy="381000"/>
          </a:xfrm>
        </p:grpSpPr>
        <p:sp>
          <p:nvSpPr>
            <p:cNvPr id="446" name="Rectangle"/>
            <p:cNvSpPr/>
            <p:nvPr/>
          </p:nvSpPr>
          <p:spPr>
            <a:xfrm>
              <a:off x="0" y="0"/>
              <a:ext cx="4143464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7" name="b"/>
            <p:cNvSpPr txBox="1"/>
            <p:nvPr/>
          </p:nvSpPr>
          <p:spPr>
            <a:xfrm>
              <a:off x="1991334" y="49562"/>
              <a:ext cx="156842" cy="2926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b</a:t>
              </a:r>
            </a:p>
          </p:txBody>
        </p:sp>
      </p:grpSp>
      <p:grpSp>
        <p:nvGrpSpPr>
          <p:cNvPr id="451" name="Group"/>
          <p:cNvGrpSpPr/>
          <p:nvPr/>
        </p:nvGrpSpPr>
        <p:grpSpPr>
          <a:xfrm>
            <a:off x="1768970" y="4520884"/>
            <a:ext cx="1765301" cy="381566"/>
            <a:chOff x="0" y="0"/>
            <a:chExt cx="1765300" cy="381564"/>
          </a:xfrm>
        </p:grpSpPr>
        <p:sp>
          <p:nvSpPr>
            <p:cNvPr id="449" name="Rectangle"/>
            <p:cNvSpPr/>
            <p:nvPr/>
          </p:nvSpPr>
          <p:spPr>
            <a:xfrm>
              <a:off x="0" y="0"/>
              <a:ext cx="1765300" cy="381565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0" name="a"/>
            <p:cNvSpPr txBox="1"/>
            <p:nvPr/>
          </p:nvSpPr>
          <p:spPr>
            <a:xfrm>
              <a:off x="815198" y="28504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a</a:t>
              </a:r>
            </a:p>
          </p:txBody>
        </p:sp>
      </p:grpSp>
      <p:grpSp>
        <p:nvGrpSpPr>
          <p:cNvPr id="454" name="Group"/>
          <p:cNvGrpSpPr/>
          <p:nvPr/>
        </p:nvGrpSpPr>
        <p:grpSpPr>
          <a:xfrm>
            <a:off x="4110221" y="6398066"/>
            <a:ext cx="3562775" cy="381001"/>
            <a:chOff x="0" y="0"/>
            <a:chExt cx="3562773" cy="381000"/>
          </a:xfrm>
        </p:grpSpPr>
        <p:sp>
          <p:nvSpPr>
            <p:cNvPr id="452" name="Rectangle"/>
            <p:cNvSpPr/>
            <p:nvPr/>
          </p:nvSpPr>
          <p:spPr>
            <a:xfrm>
              <a:off x="0" y="0"/>
              <a:ext cx="3562774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3" name="e"/>
            <p:cNvSpPr txBox="1"/>
            <p:nvPr/>
          </p:nvSpPr>
          <p:spPr>
            <a:xfrm>
              <a:off x="1722683" y="146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e</a:t>
              </a:r>
            </a:p>
          </p:txBody>
        </p:sp>
      </p:grpSp>
      <p:grpSp>
        <p:nvGrpSpPr>
          <p:cNvPr id="457" name="Group"/>
          <p:cNvGrpSpPr/>
          <p:nvPr/>
        </p:nvGrpSpPr>
        <p:grpSpPr>
          <a:xfrm>
            <a:off x="4110221" y="5856254"/>
            <a:ext cx="1772357" cy="381001"/>
            <a:chOff x="0" y="0"/>
            <a:chExt cx="1772355" cy="381000"/>
          </a:xfrm>
        </p:grpSpPr>
        <p:sp>
          <p:nvSpPr>
            <p:cNvPr id="455" name="Rectangle"/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6" name="d"/>
            <p:cNvSpPr txBox="1"/>
            <p:nvPr/>
          </p:nvSpPr>
          <p:spPr>
            <a:xfrm>
              <a:off x="816328" y="40075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d</a:t>
              </a:r>
            </a:p>
          </p:txBody>
        </p:sp>
      </p:grpSp>
      <p:grpSp>
        <p:nvGrpSpPr>
          <p:cNvPr id="460" name="Group"/>
          <p:cNvGrpSpPr/>
          <p:nvPr/>
        </p:nvGrpSpPr>
        <p:grpSpPr>
          <a:xfrm>
            <a:off x="6515572" y="7420739"/>
            <a:ext cx="1772357" cy="381001"/>
            <a:chOff x="0" y="0"/>
            <a:chExt cx="1772355" cy="381000"/>
          </a:xfrm>
        </p:grpSpPr>
        <p:sp>
          <p:nvSpPr>
            <p:cNvPr id="458" name="Rectangle"/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9" name="g"/>
            <p:cNvSpPr txBox="1"/>
            <p:nvPr/>
          </p:nvSpPr>
          <p:spPr>
            <a:xfrm>
              <a:off x="816328" y="14675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g</a:t>
              </a:r>
            </a:p>
          </p:txBody>
        </p:sp>
      </p:grpSp>
      <p:grpSp>
        <p:nvGrpSpPr>
          <p:cNvPr id="463" name="Group"/>
          <p:cNvGrpSpPr/>
          <p:nvPr/>
        </p:nvGrpSpPr>
        <p:grpSpPr>
          <a:xfrm>
            <a:off x="6515572" y="6912555"/>
            <a:ext cx="1785903" cy="381001"/>
            <a:chOff x="0" y="0"/>
            <a:chExt cx="1785902" cy="381000"/>
          </a:xfrm>
        </p:grpSpPr>
        <p:sp>
          <p:nvSpPr>
            <p:cNvPr id="461" name="Rectangle"/>
            <p:cNvSpPr/>
            <p:nvPr/>
          </p:nvSpPr>
          <p:spPr>
            <a:xfrm>
              <a:off x="0" y="0"/>
              <a:ext cx="1785903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 dirty="0"/>
            </a:p>
          </p:txBody>
        </p:sp>
        <p:sp>
          <p:nvSpPr>
            <p:cNvPr id="462" name="f"/>
            <p:cNvSpPr txBox="1"/>
            <p:nvPr/>
          </p:nvSpPr>
          <p:spPr>
            <a:xfrm>
              <a:off x="829451" y="273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f</a:t>
              </a:r>
            </a:p>
          </p:txBody>
        </p:sp>
      </p:grpSp>
      <p:sp>
        <p:nvSpPr>
          <p:cNvPr id="464" name="Line"/>
          <p:cNvSpPr/>
          <p:nvPr/>
        </p:nvSpPr>
        <p:spPr>
          <a:xfrm flipV="1">
            <a:off x="11265938" y="1197332"/>
            <a:ext cx="2258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467" name="Group"/>
          <p:cNvGrpSpPr/>
          <p:nvPr/>
        </p:nvGrpSpPr>
        <p:grpSpPr>
          <a:xfrm>
            <a:off x="8963914" y="8362343"/>
            <a:ext cx="1783645" cy="381001"/>
            <a:chOff x="0" y="0"/>
            <a:chExt cx="1783644" cy="381000"/>
          </a:xfrm>
        </p:grpSpPr>
        <p:sp>
          <p:nvSpPr>
            <p:cNvPr id="465" name="Rectangle"/>
            <p:cNvSpPr/>
            <p:nvPr/>
          </p:nvSpPr>
          <p:spPr>
            <a:xfrm>
              <a:off x="0" y="0"/>
              <a:ext cx="1783645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66" name="i"/>
            <p:cNvSpPr txBox="1"/>
            <p:nvPr/>
          </p:nvSpPr>
          <p:spPr>
            <a:xfrm>
              <a:off x="828321" y="400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i</a:t>
              </a:r>
            </a:p>
          </p:txBody>
        </p:sp>
      </p:grpSp>
      <p:grpSp>
        <p:nvGrpSpPr>
          <p:cNvPr id="470" name="Group"/>
          <p:cNvGrpSpPr/>
          <p:nvPr/>
        </p:nvGrpSpPr>
        <p:grpSpPr>
          <a:xfrm>
            <a:off x="8975204" y="8879062"/>
            <a:ext cx="1772356" cy="381001"/>
            <a:chOff x="0" y="0"/>
            <a:chExt cx="1772355" cy="381000"/>
          </a:xfrm>
        </p:grpSpPr>
        <p:sp>
          <p:nvSpPr>
            <p:cNvPr id="468" name="Rectangle"/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69" name="j"/>
            <p:cNvSpPr txBox="1"/>
            <p:nvPr/>
          </p:nvSpPr>
          <p:spPr>
            <a:xfrm>
              <a:off x="828041" y="146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j</a:t>
              </a:r>
            </a:p>
          </p:txBody>
        </p:sp>
      </p:grpSp>
      <p:sp>
        <p:nvSpPr>
          <p:cNvPr id="475" name="1"/>
          <p:cNvSpPr txBox="1"/>
          <p:nvPr/>
        </p:nvSpPr>
        <p:spPr>
          <a:xfrm>
            <a:off x="1232935" y="3714754"/>
            <a:ext cx="141327" cy="1863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1</a:t>
            </a:r>
          </a:p>
        </p:txBody>
      </p:sp>
      <p:sp>
        <p:nvSpPr>
          <p:cNvPr id="476" name="2"/>
          <p:cNvSpPr txBox="1"/>
          <p:nvPr/>
        </p:nvSpPr>
        <p:spPr>
          <a:xfrm>
            <a:off x="1232935" y="3091044"/>
            <a:ext cx="141327" cy="1863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2</a:t>
            </a:r>
          </a:p>
        </p:txBody>
      </p:sp>
      <p:sp>
        <p:nvSpPr>
          <p:cNvPr id="477" name="3"/>
          <p:cNvSpPr txBox="1"/>
          <p:nvPr/>
        </p:nvSpPr>
        <p:spPr>
          <a:xfrm>
            <a:off x="1232935" y="2467614"/>
            <a:ext cx="141327" cy="1863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3</a:t>
            </a:r>
          </a:p>
        </p:txBody>
      </p:sp>
      <p:sp>
        <p:nvSpPr>
          <p:cNvPr id="478" name="4"/>
          <p:cNvSpPr txBox="1"/>
          <p:nvPr/>
        </p:nvSpPr>
        <p:spPr>
          <a:xfrm>
            <a:off x="1232935" y="1849829"/>
            <a:ext cx="141327" cy="1863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480669088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06" name="Interval partition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Interval partitioning</a:t>
            </a:r>
            <a:r>
              <a:rPr lang="en-US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Example</a:t>
            </a:r>
            <a:endParaRPr dirty="0"/>
          </a:p>
        </p:txBody>
      </p:sp>
      <p:sp>
        <p:nvSpPr>
          <p:cNvPr id="4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39</a:t>
            </a:fld>
            <a:endParaRPr/>
          </a:p>
        </p:txBody>
      </p:sp>
      <p:grpSp>
        <p:nvGrpSpPr>
          <p:cNvPr id="421" name="Group"/>
          <p:cNvGrpSpPr/>
          <p:nvPr/>
        </p:nvGrpSpPr>
        <p:grpSpPr>
          <a:xfrm>
            <a:off x="1774238" y="1213136"/>
            <a:ext cx="6522722" cy="3212820"/>
            <a:chOff x="0" y="0"/>
            <a:chExt cx="6522720" cy="3212817"/>
          </a:xfrm>
        </p:grpSpPr>
        <p:sp>
          <p:nvSpPr>
            <p:cNvPr id="409" name="Line"/>
            <p:cNvSpPr/>
            <p:nvPr/>
          </p:nvSpPr>
          <p:spPr>
            <a:xfrm flipV="1">
              <a:off x="591537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0" name="Line"/>
            <p:cNvSpPr/>
            <p:nvPr/>
          </p:nvSpPr>
          <p:spPr>
            <a:xfrm flipV="1">
              <a:off x="0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1" name="Line"/>
            <p:cNvSpPr/>
            <p:nvPr/>
          </p:nvSpPr>
          <p:spPr>
            <a:xfrm flipV="1">
              <a:off x="1779129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2" name="Line"/>
            <p:cNvSpPr/>
            <p:nvPr/>
          </p:nvSpPr>
          <p:spPr>
            <a:xfrm flipV="1">
              <a:off x="1185333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3" name="Line"/>
            <p:cNvSpPr/>
            <p:nvPr/>
          </p:nvSpPr>
          <p:spPr>
            <a:xfrm flipV="1">
              <a:off x="2370666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4" name="Line"/>
            <p:cNvSpPr/>
            <p:nvPr/>
          </p:nvSpPr>
          <p:spPr>
            <a:xfrm flipV="1">
              <a:off x="4147537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5" name="Line"/>
            <p:cNvSpPr/>
            <p:nvPr/>
          </p:nvSpPr>
          <p:spPr>
            <a:xfrm flipV="1">
              <a:off x="3556000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6" name="Line"/>
            <p:cNvSpPr/>
            <p:nvPr/>
          </p:nvSpPr>
          <p:spPr>
            <a:xfrm flipV="1">
              <a:off x="5332870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7" name="Line"/>
            <p:cNvSpPr/>
            <p:nvPr/>
          </p:nvSpPr>
          <p:spPr>
            <a:xfrm flipV="1">
              <a:off x="4741333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8" name="Line"/>
            <p:cNvSpPr/>
            <p:nvPr/>
          </p:nvSpPr>
          <p:spPr>
            <a:xfrm flipV="1">
              <a:off x="6520462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9" name="Line"/>
            <p:cNvSpPr/>
            <p:nvPr/>
          </p:nvSpPr>
          <p:spPr>
            <a:xfrm flipV="1">
              <a:off x="5926666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20" name="Line"/>
            <p:cNvSpPr/>
            <p:nvPr/>
          </p:nvSpPr>
          <p:spPr>
            <a:xfrm flipV="1">
              <a:off x="2964462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422" name="Line"/>
          <p:cNvSpPr/>
          <p:nvPr/>
        </p:nvSpPr>
        <p:spPr>
          <a:xfrm flipV="1">
            <a:off x="8893012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23" name="Line"/>
          <p:cNvSpPr/>
          <p:nvPr/>
        </p:nvSpPr>
        <p:spPr>
          <a:xfrm flipV="1">
            <a:off x="10080604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24" name="Line"/>
          <p:cNvSpPr/>
          <p:nvPr/>
        </p:nvSpPr>
        <p:spPr>
          <a:xfrm flipV="1">
            <a:off x="9486808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25" name="Line"/>
          <p:cNvSpPr/>
          <p:nvPr/>
        </p:nvSpPr>
        <p:spPr>
          <a:xfrm flipV="1">
            <a:off x="10672142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442" name="Group"/>
          <p:cNvGrpSpPr/>
          <p:nvPr/>
        </p:nvGrpSpPr>
        <p:grpSpPr>
          <a:xfrm>
            <a:off x="7480554" y="7845059"/>
            <a:ext cx="2966722" cy="381565"/>
            <a:chOff x="0" y="0"/>
            <a:chExt cx="2966720" cy="381564"/>
          </a:xfrm>
        </p:grpSpPr>
        <p:sp>
          <p:nvSpPr>
            <p:cNvPr id="440" name="Rectangle"/>
            <p:cNvSpPr/>
            <p:nvPr/>
          </p:nvSpPr>
          <p:spPr>
            <a:xfrm>
              <a:off x="0" y="0"/>
              <a:ext cx="2966721" cy="381565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1" name="h"/>
            <p:cNvSpPr txBox="1"/>
            <p:nvPr/>
          </p:nvSpPr>
          <p:spPr>
            <a:xfrm>
              <a:off x="1413509" y="33866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h</a:t>
              </a:r>
            </a:p>
          </p:txBody>
        </p:sp>
      </p:grpSp>
      <p:grpSp>
        <p:nvGrpSpPr>
          <p:cNvPr id="445" name="Group"/>
          <p:cNvGrpSpPr/>
          <p:nvPr/>
        </p:nvGrpSpPr>
        <p:grpSpPr>
          <a:xfrm>
            <a:off x="1756411" y="5443090"/>
            <a:ext cx="1790418" cy="381001"/>
            <a:chOff x="0" y="0"/>
            <a:chExt cx="1790417" cy="381000"/>
          </a:xfrm>
        </p:grpSpPr>
        <p:sp>
          <p:nvSpPr>
            <p:cNvPr id="443" name="Rectangle"/>
            <p:cNvSpPr/>
            <p:nvPr/>
          </p:nvSpPr>
          <p:spPr>
            <a:xfrm>
              <a:off x="0" y="0"/>
              <a:ext cx="1790418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4" name="c"/>
            <p:cNvSpPr txBox="1"/>
            <p:nvPr/>
          </p:nvSpPr>
          <p:spPr>
            <a:xfrm>
              <a:off x="832555" y="146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c</a:t>
              </a:r>
            </a:p>
          </p:txBody>
        </p:sp>
      </p:grpSp>
      <p:grpSp>
        <p:nvGrpSpPr>
          <p:cNvPr id="448" name="Group"/>
          <p:cNvGrpSpPr/>
          <p:nvPr/>
        </p:nvGrpSpPr>
        <p:grpSpPr>
          <a:xfrm>
            <a:off x="1768970" y="4966596"/>
            <a:ext cx="4143466" cy="381001"/>
            <a:chOff x="0" y="0"/>
            <a:chExt cx="4143463" cy="381000"/>
          </a:xfrm>
        </p:grpSpPr>
        <p:sp>
          <p:nvSpPr>
            <p:cNvPr id="446" name="Rectangle"/>
            <p:cNvSpPr/>
            <p:nvPr/>
          </p:nvSpPr>
          <p:spPr>
            <a:xfrm>
              <a:off x="0" y="0"/>
              <a:ext cx="4143464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7" name="b"/>
            <p:cNvSpPr txBox="1"/>
            <p:nvPr/>
          </p:nvSpPr>
          <p:spPr>
            <a:xfrm>
              <a:off x="1991334" y="49562"/>
              <a:ext cx="156842" cy="2926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b</a:t>
              </a:r>
            </a:p>
          </p:txBody>
        </p:sp>
      </p:grpSp>
      <p:grpSp>
        <p:nvGrpSpPr>
          <p:cNvPr id="451" name="Group"/>
          <p:cNvGrpSpPr/>
          <p:nvPr/>
        </p:nvGrpSpPr>
        <p:grpSpPr>
          <a:xfrm>
            <a:off x="1736604" y="3710307"/>
            <a:ext cx="1765301" cy="381566"/>
            <a:chOff x="0" y="0"/>
            <a:chExt cx="1765300" cy="381564"/>
          </a:xfrm>
        </p:grpSpPr>
        <p:sp>
          <p:nvSpPr>
            <p:cNvPr id="449" name="Rectangle"/>
            <p:cNvSpPr/>
            <p:nvPr/>
          </p:nvSpPr>
          <p:spPr>
            <a:xfrm>
              <a:off x="0" y="0"/>
              <a:ext cx="1765300" cy="381565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0" name="a"/>
            <p:cNvSpPr txBox="1"/>
            <p:nvPr/>
          </p:nvSpPr>
          <p:spPr>
            <a:xfrm>
              <a:off x="815198" y="28504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a</a:t>
              </a:r>
            </a:p>
          </p:txBody>
        </p:sp>
      </p:grpSp>
      <p:grpSp>
        <p:nvGrpSpPr>
          <p:cNvPr id="454" name="Group"/>
          <p:cNvGrpSpPr/>
          <p:nvPr/>
        </p:nvGrpSpPr>
        <p:grpSpPr>
          <a:xfrm>
            <a:off x="4110221" y="6398066"/>
            <a:ext cx="3562775" cy="381001"/>
            <a:chOff x="0" y="0"/>
            <a:chExt cx="3562773" cy="381000"/>
          </a:xfrm>
        </p:grpSpPr>
        <p:sp>
          <p:nvSpPr>
            <p:cNvPr id="452" name="Rectangle"/>
            <p:cNvSpPr/>
            <p:nvPr/>
          </p:nvSpPr>
          <p:spPr>
            <a:xfrm>
              <a:off x="0" y="0"/>
              <a:ext cx="3562774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3" name="e"/>
            <p:cNvSpPr txBox="1"/>
            <p:nvPr/>
          </p:nvSpPr>
          <p:spPr>
            <a:xfrm>
              <a:off x="1722683" y="146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e</a:t>
              </a:r>
            </a:p>
          </p:txBody>
        </p:sp>
      </p:grpSp>
      <p:grpSp>
        <p:nvGrpSpPr>
          <p:cNvPr id="457" name="Group"/>
          <p:cNvGrpSpPr/>
          <p:nvPr/>
        </p:nvGrpSpPr>
        <p:grpSpPr>
          <a:xfrm>
            <a:off x="4110221" y="5856254"/>
            <a:ext cx="1772357" cy="381001"/>
            <a:chOff x="0" y="0"/>
            <a:chExt cx="1772355" cy="381000"/>
          </a:xfrm>
        </p:grpSpPr>
        <p:sp>
          <p:nvSpPr>
            <p:cNvPr id="455" name="Rectangle"/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6" name="d"/>
            <p:cNvSpPr txBox="1"/>
            <p:nvPr/>
          </p:nvSpPr>
          <p:spPr>
            <a:xfrm>
              <a:off x="816328" y="40075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d</a:t>
              </a:r>
            </a:p>
          </p:txBody>
        </p:sp>
      </p:grpSp>
      <p:grpSp>
        <p:nvGrpSpPr>
          <p:cNvPr id="460" name="Group"/>
          <p:cNvGrpSpPr/>
          <p:nvPr/>
        </p:nvGrpSpPr>
        <p:grpSpPr>
          <a:xfrm>
            <a:off x="6515572" y="7420739"/>
            <a:ext cx="1772357" cy="381001"/>
            <a:chOff x="0" y="0"/>
            <a:chExt cx="1772355" cy="381000"/>
          </a:xfrm>
        </p:grpSpPr>
        <p:sp>
          <p:nvSpPr>
            <p:cNvPr id="458" name="Rectangle"/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9" name="g"/>
            <p:cNvSpPr txBox="1"/>
            <p:nvPr/>
          </p:nvSpPr>
          <p:spPr>
            <a:xfrm>
              <a:off x="816328" y="14675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g</a:t>
              </a:r>
            </a:p>
          </p:txBody>
        </p:sp>
      </p:grpSp>
      <p:grpSp>
        <p:nvGrpSpPr>
          <p:cNvPr id="463" name="Group"/>
          <p:cNvGrpSpPr/>
          <p:nvPr/>
        </p:nvGrpSpPr>
        <p:grpSpPr>
          <a:xfrm>
            <a:off x="6515572" y="6912555"/>
            <a:ext cx="1785903" cy="381001"/>
            <a:chOff x="0" y="0"/>
            <a:chExt cx="1785902" cy="381000"/>
          </a:xfrm>
        </p:grpSpPr>
        <p:sp>
          <p:nvSpPr>
            <p:cNvPr id="461" name="Rectangle"/>
            <p:cNvSpPr/>
            <p:nvPr/>
          </p:nvSpPr>
          <p:spPr>
            <a:xfrm>
              <a:off x="0" y="0"/>
              <a:ext cx="1785903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 dirty="0"/>
            </a:p>
          </p:txBody>
        </p:sp>
        <p:sp>
          <p:nvSpPr>
            <p:cNvPr id="462" name="f"/>
            <p:cNvSpPr txBox="1"/>
            <p:nvPr/>
          </p:nvSpPr>
          <p:spPr>
            <a:xfrm>
              <a:off x="829451" y="273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f</a:t>
              </a:r>
            </a:p>
          </p:txBody>
        </p:sp>
      </p:grpSp>
      <p:sp>
        <p:nvSpPr>
          <p:cNvPr id="464" name="Line"/>
          <p:cNvSpPr/>
          <p:nvPr/>
        </p:nvSpPr>
        <p:spPr>
          <a:xfrm flipV="1">
            <a:off x="11265938" y="1197332"/>
            <a:ext cx="2258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467" name="Group"/>
          <p:cNvGrpSpPr/>
          <p:nvPr/>
        </p:nvGrpSpPr>
        <p:grpSpPr>
          <a:xfrm>
            <a:off x="8963914" y="8362343"/>
            <a:ext cx="1783645" cy="381001"/>
            <a:chOff x="0" y="0"/>
            <a:chExt cx="1783644" cy="381000"/>
          </a:xfrm>
        </p:grpSpPr>
        <p:sp>
          <p:nvSpPr>
            <p:cNvPr id="465" name="Rectangle"/>
            <p:cNvSpPr/>
            <p:nvPr/>
          </p:nvSpPr>
          <p:spPr>
            <a:xfrm>
              <a:off x="0" y="0"/>
              <a:ext cx="1783645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66" name="i"/>
            <p:cNvSpPr txBox="1"/>
            <p:nvPr/>
          </p:nvSpPr>
          <p:spPr>
            <a:xfrm>
              <a:off x="828321" y="400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i</a:t>
              </a:r>
            </a:p>
          </p:txBody>
        </p:sp>
      </p:grpSp>
      <p:grpSp>
        <p:nvGrpSpPr>
          <p:cNvPr id="470" name="Group"/>
          <p:cNvGrpSpPr/>
          <p:nvPr/>
        </p:nvGrpSpPr>
        <p:grpSpPr>
          <a:xfrm>
            <a:off x="8975204" y="8879062"/>
            <a:ext cx="1772356" cy="381001"/>
            <a:chOff x="0" y="0"/>
            <a:chExt cx="1772355" cy="381000"/>
          </a:xfrm>
        </p:grpSpPr>
        <p:sp>
          <p:nvSpPr>
            <p:cNvPr id="468" name="Rectangle"/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69" name="j"/>
            <p:cNvSpPr txBox="1"/>
            <p:nvPr/>
          </p:nvSpPr>
          <p:spPr>
            <a:xfrm>
              <a:off x="828041" y="146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j</a:t>
              </a:r>
            </a:p>
          </p:txBody>
        </p:sp>
      </p:grpSp>
      <p:sp>
        <p:nvSpPr>
          <p:cNvPr id="475" name="1"/>
          <p:cNvSpPr txBox="1"/>
          <p:nvPr/>
        </p:nvSpPr>
        <p:spPr>
          <a:xfrm>
            <a:off x="1232935" y="3714754"/>
            <a:ext cx="141327" cy="1863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1</a:t>
            </a:r>
          </a:p>
        </p:txBody>
      </p:sp>
      <p:sp>
        <p:nvSpPr>
          <p:cNvPr id="476" name="2"/>
          <p:cNvSpPr txBox="1"/>
          <p:nvPr/>
        </p:nvSpPr>
        <p:spPr>
          <a:xfrm>
            <a:off x="1232935" y="3091044"/>
            <a:ext cx="141327" cy="1863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2</a:t>
            </a:r>
          </a:p>
        </p:txBody>
      </p:sp>
      <p:sp>
        <p:nvSpPr>
          <p:cNvPr id="477" name="3"/>
          <p:cNvSpPr txBox="1"/>
          <p:nvPr/>
        </p:nvSpPr>
        <p:spPr>
          <a:xfrm>
            <a:off x="1232935" y="2467614"/>
            <a:ext cx="141327" cy="1863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3</a:t>
            </a:r>
          </a:p>
        </p:txBody>
      </p:sp>
      <p:sp>
        <p:nvSpPr>
          <p:cNvPr id="478" name="4"/>
          <p:cNvSpPr txBox="1"/>
          <p:nvPr/>
        </p:nvSpPr>
        <p:spPr>
          <a:xfrm>
            <a:off x="1232935" y="1849829"/>
            <a:ext cx="141327" cy="1863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045490782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z="4800" dirty="0">
                <a:latin typeface="Arial" charset="0"/>
                <a:cs typeface="Arial" charset="0"/>
              </a:rPr>
              <a:t>Making change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sz="3600" dirty="0">
                <a:latin typeface="Arial" charset="0"/>
                <a:cs typeface="Arial" charset="0"/>
              </a:rPr>
              <a:t>	Consider this commonplace example:</a:t>
            </a:r>
          </a:p>
          <a:p>
            <a:pPr lvl="1"/>
            <a:r>
              <a:rPr lang="en-US" altLang="en-US" sz="2400" dirty="0">
                <a:latin typeface="Arial" charset="0"/>
                <a:cs typeface="Arial" charset="0"/>
              </a:rPr>
              <a:t>Making the exact change with the minimum number of coins</a:t>
            </a:r>
          </a:p>
          <a:p>
            <a:pPr lvl="1"/>
            <a:r>
              <a:rPr lang="en-US" altLang="en-US" sz="2400" dirty="0">
                <a:latin typeface="Arial" charset="0"/>
                <a:cs typeface="Arial" charset="0"/>
              </a:rPr>
              <a:t>Consider the Euro denominations of 1, 2, 5, 10, 20, 50 cents</a:t>
            </a:r>
          </a:p>
          <a:p>
            <a:pPr lvl="1"/>
            <a:r>
              <a:rPr lang="en-US" altLang="en-US" sz="2400" dirty="0">
                <a:latin typeface="Arial" charset="0"/>
                <a:cs typeface="Arial" charset="0"/>
              </a:rPr>
              <a:t>Stating with an empty set of coins, add the largest coin possible into the set which does not go over the required amount</a:t>
            </a:r>
          </a:p>
        </p:txBody>
      </p:sp>
      <p:pic>
        <p:nvPicPr>
          <p:cNvPr id="11268" name="Picture 6" descr="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712" y="6102774"/>
            <a:ext cx="756355" cy="756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7" descr="0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712" y="4770685"/>
            <a:ext cx="756355" cy="756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0" name="Picture 8" descr="0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4827" y="5488658"/>
            <a:ext cx="756355" cy="756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1" name="Picture 9" descr="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0285" y="6204374"/>
            <a:ext cx="898596" cy="898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2" name="Picture 11" descr="5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8943" y="4770686"/>
            <a:ext cx="898596" cy="898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3" name="Picture 12" descr="10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0482" y="6208890"/>
            <a:ext cx="1124373" cy="1124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4" name="Picture 14" descr="0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761" y="5590259"/>
            <a:ext cx="756356" cy="756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5" name="Picture 16" descr="20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0739" y="7540979"/>
            <a:ext cx="1124373" cy="1124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6" name="Picture 17" descr="2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04" y="6721406"/>
            <a:ext cx="824088" cy="82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7" name="Picture 18" descr="2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2933" y="7335522"/>
            <a:ext cx="824090" cy="82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739953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06" name="Interval partition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Interval partitioning</a:t>
            </a:r>
            <a:r>
              <a:rPr lang="en-US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Example</a:t>
            </a:r>
            <a:endParaRPr dirty="0"/>
          </a:p>
        </p:txBody>
      </p:sp>
      <p:sp>
        <p:nvSpPr>
          <p:cNvPr id="4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40</a:t>
            </a:fld>
            <a:endParaRPr/>
          </a:p>
        </p:txBody>
      </p:sp>
      <p:grpSp>
        <p:nvGrpSpPr>
          <p:cNvPr id="421" name="Group"/>
          <p:cNvGrpSpPr/>
          <p:nvPr/>
        </p:nvGrpSpPr>
        <p:grpSpPr>
          <a:xfrm>
            <a:off x="1774238" y="1213136"/>
            <a:ext cx="6522722" cy="3212820"/>
            <a:chOff x="0" y="0"/>
            <a:chExt cx="6522720" cy="3212817"/>
          </a:xfrm>
        </p:grpSpPr>
        <p:sp>
          <p:nvSpPr>
            <p:cNvPr id="409" name="Line"/>
            <p:cNvSpPr/>
            <p:nvPr/>
          </p:nvSpPr>
          <p:spPr>
            <a:xfrm flipV="1">
              <a:off x="591537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0" name="Line"/>
            <p:cNvSpPr/>
            <p:nvPr/>
          </p:nvSpPr>
          <p:spPr>
            <a:xfrm flipV="1">
              <a:off x="0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1" name="Line"/>
            <p:cNvSpPr/>
            <p:nvPr/>
          </p:nvSpPr>
          <p:spPr>
            <a:xfrm flipV="1">
              <a:off x="1779129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2" name="Line"/>
            <p:cNvSpPr/>
            <p:nvPr/>
          </p:nvSpPr>
          <p:spPr>
            <a:xfrm flipV="1">
              <a:off x="1185333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3" name="Line"/>
            <p:cNvSpPr/>
            <p:nvPr/>
          </p:nvSpPr>
          <p:spPr>
            <a:xfrm flipV="1">
              <a:off x="2370666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4" name="Line"/>
            <p:cNvSpPr/>
            <p:nvPr/>
          </p:nvSpPr>
          <p:spPr>
            <a:xfrm flipV="1">
              <a:off x="4147537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5" name="Line"/>
            <p:cNvSpPr/>
            <p:nvPr/>
          </p:nvSpPr>
          <p:spPr>
            <a:xfrm flipV="1">
              <a:off x="3556000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6" name="Line"/>
            <p:cNvSpPr/>
            <p:nvPr/>
          </p:nvSpPr>
          <p:spPr>
            <a:xfrm flipV="1">
              <a:off x="5332870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7" name="Line"/>
            <p:cNvSpPr/>
            <p:nvPr/>
          </p:nvSpPr>
          <p:spPr>
            <a:xfrm flipV="1">
              <a:off x="4741333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8" name="Line"/>
            <p:cNvSpPr/>
            <p:nvPr/>
          </p:nvSpPr>
          <p:spPr>
            <a:xfrm flipV="1">
              <a:off x="6520462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9" name="Line"/>
            <p:cNvSpPr/>
            <p:nvPr/>
          </p:nvSpPr>
          <p:spPr>
            <a:xfrm flipV="1">
              <a:off x="5926666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20" name="Line"/>
            <p:cNvSpPr/>
            <p:nvPr/>
          </p:nvSpPr>
          <p:spPr>
            <a:xfrm flipV="1">
              <a:off x="2964462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422" name="Line"/>
          <p:cNvSpPr/>
          <p:nvPr/>
        </p:nvSpPr>
        <p:spPr>
          <a:xfrm flipV="1">
            <a:off x="8893012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23" name="Line"/>
          <p:cNvSpPr/>
          <p:nvPr/>
        </p:nvSpPr>
        <p:spPr>
          <a:xfrm flipV="1">
            <a:off x="10080604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24" name="Line"/>
          <p:cNvSpPr/>
          <p:nvPr/>
        </p:nvSpPr>
        <p:spPr>
          <a:xfrm flipV="1">
            <a:off x="9486808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25" name="Line"/>
          <p:cNvSpPr/>
          <p:nvPr/>
        </p:nvSpPr>
        <p:spPr>
          <a:xfrm flipV="1">
            <a:off x="10672142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442" name="Group"/>
          <p:cNvGrpSpPr/>
          <p:nvPr/>
        </p:nvGrpSpPr>
        <p:grpSpPr>
          <a:xfrm>
            <a:off x="7480554" y="7845059"/>
            <a:ext cx="2966722" cy="381565"/>
            <a:chOff x="0" y="0"/>
            <a:chExt cx="2966720" cy="381564"/>
          </a:xfrm>
        </p:grpSpPr>
        <p:sp>
          <p:nvSpPr>
            <p:cNvPr id="440" name="Rectangle"/>
            <p:cNvSpPr/>
            <p:nvPr/>
          </p:nvSpPr>
          <p:spPr>
            <a:xfrm>
              <a:off x="0" y="0"/>
              <a:ext cx="2966721" cy="381565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1" name="h"/>
            <p:cNvSpPr txBox="1"/>
            <p:nvPr/>
          </p:nvSpPr>
          <p:spPr>
            <a:xfrm>
              <a:off x="1413509" y="33866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h</a:t>
              </a:r>
            </a:p>
          </p:txBody>
        </p:sp>
      </p:grpSp>
      <p:grpSp>
        <p:nvGrpSpPr>
          <p:cNvPr id="445" name="Group"/>
          <p:cNvGrpSpPr/>
          <p:nvPr/>
        </p:nvGrpSpPr>
        <p:grpSpPr>
          <a:xfrm>
            <a:off x="1756411" y="5443090"/>
            <a:ext cx="1790418" cy="381001"/>
            <a:chOff x="0" y="0"/>
            <a:chExt cx="1790417" cy="381000"/>
          </a:xfrm>
        </p:grpSpPr>
        <p:sp>
          <p:nvSpPr>
            <p:cNvPr id="443" name="Rectangle"/>
            <p:cNvSpPr/>
            <p:nvPr/>
          </p:nvSpPr>
          <p:spPr>
            <a:xfrm>
              <a:off x="0" y="0"/>
              <a:ext cx="1790418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4" name="c"/>
            <p:cNvSpPr txBox="1"/>
            <p:nvPr/>
          </p:nvSpPr>
          <p:spPr>
            <a:xfrm>
              <a:off x="832555" y="146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c</a:t>
              </a:r>
            </a:p>
          </p:txBody>
        </p:sp>
      </p:grpSp>
      <p:grpSp>
        <p:nvGrpSpPr>
          <p:cNvPr id="448" name="Group"/>
          <p:cNvGrpSpPr/>
          <p:nvPr/>
        </p:nvGrpSpPr>
        <p:grpSpPr>
          <a:xfrm>
            <a:off x="1770783" y="3100681"/>
            <a:ext cx="4143466" cy="381001"/>
            <a:chOff x="0" y="0"/>
            <a:chExt cx="4143463" cy="381000"/>
          </a:xfrm>
        </p:grpSpPr>
        <p:sp>
          <p:nvSpPr>
            <p:cNvPr id="446" name="Rectangle"/>
            <p:cNvSpPr/>
            <p:nvPr/>
          </p:nvSpPr>
          <p:spPr>
            <a:xfrm>
              <a:off x="0" y="0"/>
              <a:ext cx="4143464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7" name="b"/>
            <p:cNvSpPr txBox="1"/>
            <p:nvPr/>
          </p:nvSpPr>
          <p:spPr>
            <a:xfrm>
              <a:off x="1991334" y="49562"/>
              <a:ext cx="156842" cy="2926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b</a:t>
              </a:r>
            </a:p>
          </p:txBody>
        </p:sp>
      </p:grpSp>
      <p:grpSp>
        <p:nvGrpSpPr>
          <p:cNvPr id="451" name="Group"/>
          <p:cNvGrpSpPr/>
          <p:nvPr/>
        </p:nvGrpSpPr>
        <p:grpSpPr>
          <a:xfrm>
            <a:off x="1736604" y="3710307"/>
            <a:ext cx="1765301" cy="381566"/>
            <a:chOff x="0" y="0"/>
            <a:chExt cx="1765300" cy="381564"/>
          </a:xfrm>
        </p:grpSpPr>
        <p:sp>
          <p:nvSpPr>
            <p:cNvPr id="449" name="Rectangle"/>
            <p:cNvSpPr/>
            <p:nvPr/>
          </p:nvSpPr>
          <p:spPr>
            <a:xfrm>
              <a:off x="0" y="0"/>
              <a:ext cx="1765300" cy="381565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0" name="a"/>
            <p:cNvSpPr txBox="1"/>
            <p:nvPr/>
          </p:nvSpPr>
          <p:spPr>
            <a:xfrm>
              <a:off x="815198" y="28504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a</a:t>
              </a:r>
            </a:p>
          </p:txBody>
        </p:sp>
      </p:grpSp>
      <p:grpSp>
        <p:nvGrpSpPr>
          <p:cNvPr id="454" name="Group"/>
          <p:cNvGrpSpPr/>
          <p:nvPr/>
        </p:nvGrpSpPr>
        <p:grpSpPr>
          <a:xfrm>
            <a:off x="4110221" y="6398066"/>
            <a:ext cx="3562775" cy="381001"/>
            <a:chOff x="0" y="0"/>
            <a:chExt cx="3562773" cy="381000"/>
          </a:xfrm>
        </p:grpSpPr>
        <p:sp>
          <p:nvSpPr>
            <p:cNvPr id="452" name="Rectangle"/>
            <p:cNvSpPr/>
            <p:nvPr/>
          </p:nvSpPr>
          <p:spPr>
            <a:xfrm>
              <a:off x="0" y="0"/>
              <a:ext cx="3562774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3" name="e"/>
            <p:cNvSpPr txBox="1"/>
            <p:nvPr/>
          </p:nvSpPr>
          <p:spPr>
            <a:xfrm>
              <a:off x="1722683" y="146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e</a:t>
              </a:r>
            </a:p>
          </p:txBody>
        </p:sp>
      </p:grpSp>
      <p:grpSp>
        <p:nvGrpSpPr>
          <p:cNvPr id="457" name="Group"/>
          <p:cNvGrpSpPr/>
          <p:nvPr/>
        </p:nvGrpSpPr>
        <p:grpSpPr>
          <a:xfrm>
            <a:off x="4110221" y="5856254"/>
            <a:ext cx="1772357" cy="381001"/>
            <a:chOff x="0" y="0"/>
            <a:chExt cx="1772355" cy="381000"/>
          </a:xfrm>
        </p:grpSpPr>
        <p:sp>
          <p:nvSpPr>
            <p:cNvPr id="455" name="Rectangle"/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6" name="d"/>
            <p:cNvSpPr txBox="1"/>
            <p:nvPr/>
          </p:nvSpPr>
          <p:spPr>
            <a:xfrm>
              <a:off x="816328" y="40075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d</a:t>
              </a:r>
            </a:p>
          </p:txBody>
        </p:sp>
      </p:grpSp>
      <p:grpSp>
        <p:nvGrpSpPr>
          <p:cNvPr id="460" name="Group"/>
          <p:cNvGrpSpPr/>
          <p:nvPr/>
        </p:nvGrpSpPr>
        <p:grpSpPr>
          <a:xfrm>
            <a:off x="6515572" y="7420739"/>
            <a:ext cx="1772357" cy="381001"/>
            <a:chOff x="0" y="0"/>
            <a:chExt cx="1772355" cy="381000"/>
          </a:xfrm>
        </p:grpSpPr>
        <p:sp>
          <p:nvSpPr>
            <p:cNvPr id="458" name="Rectangle"/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9" name="g"/>
            <p:cNvSpPr txBox="1"/>
            <p:nvPr/>
          </p:nvSpPr>
          <p:spPr>
            <a:xfrm>
              <a:off x="816328" y="14675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g</a:t>
              </a:r>
            </a:p>
          </p:txBody>
        </p:sp>
      </p:grpSp>
      <p:grpSp>
        <p:nvGrpSpPr>
          <p:cNvPr id="463" name="Group"/>
          <p:cNvGrpSpPr/>
          <p:nvPr/>
        </p:nvGrpSpPr>
        <p:grpSpPr>
          <a:xfrm>
            <a:off x="6515572" y="6912555"/>
            <a:ext cx="1785903" cy="381001"/>
            <a:chOff x="0" y="0"/>
            <a:chExt cx="1785902" cy="381000"/>
          </a:xfrm>
        </p:grpSpPr>
        <p:sp>
          <p:nvSpPr>
            <p:cNvPr id="461" name="Rectangle"/>
            <p:cNvSpPr/>
            <p:nvPr/>
          </p:nvSpPr>
          <p:spPr>
            <a:xfrm>
              <a:off x="0" y="0"/>
              <a:ext cx="1785903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 dirty="0"/>
            </a:p>
          </p:txBody>
        </p:sp>
        <p:sp>
          <p:nvSpPr>
            <p:cNvPr id="462" name="f"/>
            <p:cNvSpPr txBox="1"/>
            <p:nvPr/>
          </p:nvSpPr>
          <p:spPr>
            <a:xfrm>
              <a:off x="829451" y="273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f</a:t>
              </a:r>
            </a:p>
          </p:txBody>
        </p:sp>
      </p:grpSp>
      <p:sp>
        <p:nvSpPr>
          <p:cNvPr id="464" name="Line"/>
          <p:cNvSpPr/>
          <p:nvPr/>
        </p:nvSpPr>
        <p:spPr>
          <a:xfrm flipV="1">
            <a:off x="11265938" y="1197332"/>
            <a:ext cx="2258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467" name="Group"/>
          <p:cNvGrpSpPr/>
          <p:nvPr/>
        </p:nvGrpSpPr>
        <p:grpSpPr>
          <a:xfrm>
            <a:off x="8963914" y="8362343"/>
            <a:ext cx="1783645" cy="381001"/>
            <a:chOff x="0" y="0"/>
            <a:chExt cx="1783644" cy="381000"/>
          </a:xfrm>
        </p:grpSpPr>
        <p:sp>
          <p:nvSpPr>
            <p:cNvPr id="465" name="Rectangle"/>
            <p:cNvSpPr/>
            <p:nvPr/>
          </p:nvSpPr>
          <p:spPr>
            <a:xfrm>
              <a:off x="0" y="0"/>
              <a:ext cx="1783645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66" name="i"/>
            <p:cNvSpPr txBox="1"/>
            <p:nvPr/>
          </p:nvSpPr>
          <p:spPr>
            <a:xfrm>
              <a:off x="828321" y="400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i</a:t>
              </a:r>
            </a:p>
          </p:txBody>
        </p:sp>
      </p:grpSp>
      <p:grpSp>
        <p:nvGrpSpPr>
          <p:cNvPr id="470" name="Group"/>
          <p:cNvGrpSpPr/>
          <p:nvPr/>
        </p:nvGrpSpPr>
        <p:grpSpPr>
          <a:xfrm>
            <a:off x="8975204" y="8879062"/>
            <a:ext cx="1772356" cy="381001"/>
            <a:chOff x="0" y="0"/>
            <a:chExt cx="1772355" cy="381000"/>
          </a:xfrm>
        </p:grpSpPr>
        <p:sp>
          <p:nvSpPr>
            <p:cNvPr id="468" name="Rectangle"/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69" name="j"/>
            <p:cNvSpPr txBox="1"/>
            <p:nvPr/>
          </p:nvSpPr>
          <p:spPr>
            <a:xfrm>
              <a:off x="828041" y="146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j</a:t>
              </a:r>
            </a:p>
          </p:txBody>
        </p:sp>
      </p:grpSp>
      <p:sp>
        <p:nvSpPr>
          <p:cNvPr id="475" name="1"/>
          <p:cNvSpPr txBox="1"/>
          <p:nvPr/>
        </p:nvSpPr>
        <p:spPr>
          <a:xfrm>
            <a:off x="1232935" y="3714754"/>
            <a:ext cx="141327" cy="1863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1</a:t>
            </a:r>
          </a:p>
        </p:txBody>
      </p:sp>
      <p:sp>
        <p:nvSpPr>
          <p:cNvPr id="476" name="2"/>
          <p:cNvSpPr txBox="1"/>
          <p:nvPr/>
        </p:nvSpPr>
        <p:spPr>
          <a:xfrm>
            <a:off x="1232935" y="3091044"/>
            <a:ext cx="141327" cy="1863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2</a:t>
            </a:r>
          </a:p>
        </p:txBody>
      </p:sp>
      <p:sp>
        <p:nvSpPr>
          <p:cNvPr id="477" name="3"/>
          <p:cNvSpPr txBox="1"/>
          <p:nvPr/>
        </p:nvSpPr>
        <p:spPr>
          <a:xfrm>
            <a:off x="1232935" y="2467614"/>
            <a:ext cx="141327" cy="1863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3</a:t>
            </a:r>
          </a:p>
        </p:txBody>
      </p:sp>
      <p:sp>
        <p:nvSpPr>
          <p:cNvPr id="478" name="4"/>
          <p:cNvSpPr txBox="1"/>
          <p:nvPr/>
        </p:nvSpPr>
        <p:spPr>
          <a:xfrm>
            <a:off x="1232935" y="1849829"/>
            <a:ext cx="141327" cy="1863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79982805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06" name="Interval partition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Interval partitioning</a:t>
            </a:r>
            <a:r>
              <a:rPr lang="en-US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Example</a:t>
            </a:r>
            <a:endParaRPr dirty="0"/>
          </a:p>
        </p:txBody>
      </p:sp>
      <p:sp>
        <p:nvSpPr>
          <p:cNvPr id="4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41</a:t>
            </a:fld>
            <a:endParaRPr/>
          </a:p>
        </p:txBody>
      </p:sp>
      <p:grpSp>
        <p:nvGrpSpPr>
          <p:cNvPr id="421" name="Group"/>
          <p:cNvGrpSpPr/>
          <p:nvPr/>
        </p:nvGrpSpPr>
        <p:grpSpPr>
          <a:xfrm>
            <a:off x="1774238" y="1213136"/>
            <a:ext cx="6522722" cy="3212820"/>
            <a:chOff x="0" y="0"/>
            <a:chExt cx="6522720" cy="3212817"/>
          </a:xfrm>
        </p:grpSpPr>
        <p:sp>
          <p:nvSpPr>
            <p:cNvPr id="409" name="Line"/>
            <p:cNvSpPr/>
            <p:nvPr/>
          </p:nvSpPr>
          <p:spPr>
            <a:xfrm flipV="1">
              <a:off x="591537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0" name="Line"/>
            <p:cNvSpPr/>
            <p:nvPr/>
          </p:nvSpPr>
          <p:spPr>
            <a:xfrm flipV="1">
              <a:off x="0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1" name="Line"/>
            <p:cNvSpPr/>
            <p:nvPr/>
          </p:nvSpPr>
          <p:spPr>
            <a:xfrm flipV="1">
              <a:off x="1779129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2" name="Line"/>
            <p:cNvSpPr/>
            <p:nvPr/>
          </p:nvSpPr>
          <p:spPr>
            <a:xfrm flipV="1">
              <a:off x="1185333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3" name="Line"/>
            <p:cNvSpPr/>
            <p:nvPr/>
          </p:nvSpPr>
          <p:spPr>
            <a:xfrm flipV="1">
              <a:off x="2370666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4" name="Line"/>
            <p:cNvSpPr/>
            <p:nvPr/>
          </p:nvSpPr>
          <p:spPr>
            <a:xfrm flipV="1">
              <a:off x="4147537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5" name="Line"/>
            <p:cNvSpPr/>
            <p:nvPr/>
          </p:nvSpPr>
          <p:spPr>
            <a:xfrm flipV="1">
              <a:off x="3556000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6" name="Line"/>
            <p:cNvSpPr/>
            <p:nvPr/>
          </p:nvSpPr>
          <p:spPr>
            <a:xfrm flipV="1">
              <a:off x="5332870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7" name="Line"/>
            <p:cNvSpPr/>
            <p:nvPr/>
          </p:nvSpPr>
          <p:spPr>
            <a:xfrm flipV="1">
              <a:off x="4741333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8" name="Line"/>
            <p:cNvSpPr/>
            <p:nvPr/>
          </p:nvSpPr>
          <p:spPr>
            <a:xfrm flipV="1">
              <a:off x="6520462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9" name="Line"/>
            <p:cNvSpPr/>
            <p:nvPr/>
          </p:nvSpPr>
          <p:spPr>
            <a:xfrm flipV="1">
              <a:off x="5926666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20" name="Line"/>
            <p:cNvSpPr/>
            <p:nvPr/>
          </p:nvSpPr>
          <p:spPr>
            <a:xfrm flipV="1">
              <a:off x="2964462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422" name="Line"/>
          <p:cNvSpPr/>
          <p:nvPr/>
        </p:nvSpPr>
        <p:spPr>
          <a:xfrm flipV="1">
            <a:off x="8893012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23" name="Line"/>
          <p:cNvSpPr/>
          <p:nvPr/>
        </p:nvSpPr>
        <p:spPr>
          <a:xfrm flipV="1">
            <a:off x="10080604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24" name="Line"/>
          <p:cNvSpPr/>
          <p:nvPr/>
        </p:nvSpPr>
        <p:spPr>
          <a:xfrm flipV="1">
            <a:off x="9486808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25" name="Line"/>
          <p:cNvSpPr/>
          <p:nvPr/>
        </p:nvSpPr>
        <p:spPr>
          <a:xfrm flipV="1">
            <a:off x="10672142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442" name="Group"/>
          <p:cNvGrpSpPr/>
          <p:nvPr/>
        </p:nvGrpSpPr>
        <p:grpSpPr>
          <a:xfrm>
            <a:off x="7480554" y="7845059"/>
            <a:ext cx="2966722" cy="381565"/>
            <a:chOff x="0" y="0"/>
            <a:chExt cx="2966720" cy="381564"/>
          </a:xfrm>
        </p:grpSpPr>
        <p:sp>
          <p:nvSpPr>
            <p:cNvPr id="440" name="Rectangle"/>
            <p:cNvSpPr/>
            <p:nvPr/>
          </p:nvSpPr>
          <p:spPr>
            <a:xfrm>
              <a:off x="0" y="0"/>
              <a:ext cx="2966721" cy="381565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1" name="h"/>
            <p:cNvSpPr txBox="1"/>
            <p:nvPr/>
          </p:nvSpPr>
          <p:spPr>
            <a:xfrm>
              <a:off x="1413509" y="33866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h</a:t>
              </a:r>
            </a:p>
          </p:txBody>
        </p:sp>
      </p:grpSp>
      <p:grpSp>
        <p:nvGrpSpPr>
          <p:cNvPr id="445" name="Group"/>
          <p:cNvGrpSpPr/>
          <p:nvPr/>
        </p:nvGrpSpPr>
        <p:grpSpPr>
          <a:xfrm>
            <a:off x="1758434" y="2422740"/>
            <a:ext cx="1790418" cy="381001"/>
            <a:chOff x="0" y="0"/>
            <a:chExt cx="1790417" cy="381000"/>
          </a:xfrm>
        </p:grpSpPr>
        <p:sp>
          <p:nvSpPr>
            <p:cNvPr id="443" name="Rectangle"/>
            <p:cNvSpPr/>
            <p:nvPr/>
          </p:nvSpPr>
          <p:spPr>
            <a:xfrm>
              <a:off x="0" y="0"/>
              <a:ext cx="1790418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4" name="c"/>
            <p:cNvSpPr txBox="1"/>
            <p:nvPr/>
          </p:nvSpPr>
          <p:spPr>
            <a:xfrm>
              <a:off x="832555" y="146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c</a:t>
              </a:r>
            </a:p>
          </p:txBody>
        </p:sp>
      </p:grpSp>
      <p:grpSp>
        <p:nvGrpSpPr>
          <p:cNvPr id="448" name="Group"/>
          <p:cNvGrpSpPr/>
          <p:nvPr/>
        </p:nvGrpSpPr>
        <p:grpSpPr>
          <a:xfrm>
            <a:off x="1770783" y="3100681"/>
            <a:ext cx="4143466" cy="381001"/>
            <a:chOff x="0" y="0"/>
            <a:chExt cx="4143463" cy="381000"/>
          </a:xfrm>
        </p:grpSpPr>
        <p:sp>
          <p:nvSpPr>
            <p:cNvPr id="446" name="Rectangle"/>
            <p:cNvSpPr/>
            <p:nvPr/>
          </p:nvSpPr>
          <p:spPr>
            <a:xfrm>
              <a:off x="0" y="0"/>
              <a:ext cx="4143464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7" name="b"/>
            <p:cNvSpPr txBox="1"/>
            <p:nvPr/>
          </p:nvSpPr>
          <p:spPr>
            <a:xfrm>
              <a:off x="1991334" y="49562"/>
              <a:ext cx="156842" cy="2926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b</a:t>
              </a:r>
            </a:p>
          </p:txBody>
        </p:sp>
      </p:grpSp>
      <p:grpSp>
        <p:nvGrpSpPr>
          <p:cNvPr id="451" name="Group"/>
          <p:cNvGrpSpPr/>
          <p:nvPr/>
        </p:nvGrpSpPr>
        <p:grpSpPr>
          <a:xfrm>
            <a:off x="1736604" y="3710307"/>
            <a:ext cx="1765301" cy="381566"/>
            <a:chOff x="0" y="0"/>
            <a:chExt cx="1765300" cy="381564"/>
          </a:xfrm>
        </p:grpSpPr>
        <p:sp>
          <p:nvSpPr>
            <p:cNvPr id="449" name="Rectangle"/>
            <p:cNvSpPr/>
            <p:nvPr/>
          </p:nvSpPr>
          <p:spPr>
            <a:xfrm>
              <a:off x="0" y="0"/>
              <a:ext cx="1765300" cy="381565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0" name="a"/>
            <p:cNvSpPr txBox="1"/>
            <p:nvPr/>
          </p:nvSpPr>
          <p:spPr>
            <a:xfrm>
              <a:off x="815198" y="28504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a</a:t>
              </a:r>
            </a:p>
          </p:txBody>
        </p:sp>
      </p:grpSp>
      <p:grpSp>
        <p:nvGrpSpPr>
          <p:cNvPr id="454" name="Group"/>
          <p:cNvGrpSpPr/>
          <p:nvPr/>
        </p:nvGrpSpPr>
        <p:grpSpPr>
          <a:xfrm>
            <a:off x="4110221" y="6398066"/>
            <a:ext cx="3562775" cy="381001"/>
            <a:chOff x="0" y="0"/>
            <a:chExt cx="3562773" cy="381000"/>
          </a:xfrm>
        </p:grpSpPr>
        <p:sp>
          <p:nvSpPr>
            <p:cNvPr id="452" name="Rectangle"/>
            <p:cNvSpPr/>
            <p:nvPr/>
          </p:nvSpPr>
          <p:spPr>
            <a:xfrm>
              <a:off x="0" y="0"/>
              <a:ext cx="3562774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3" name="e"/>
            <p:cNvSpPr txBox="1"/>
            <p:nvPr/>
          </p:nvSpPr>
          <p:spPr>
            <a:xfrm>
              <a:off x="1722683" y="146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e</a:t>
              </a:r>
            </a:p>
          </p:txBody>
        </p:sp>
      </p:grpSp>
      <p:grpSp>
        <p:nvGrpSpPr>
          <p:cNvPr id="457" name="Group"/>
          <p:cNvGrpSpPr/>
          <p:nvPr/>
        </p:nvGrpSpPr>
        <p:grpSpPr>
          <a:xfrm>
            <a:off x="4110221" y="5856254"/>
            <a:ext cx="1772357" cy="381001"/>
            <a:chOff x="0" y="0"/>
            <a:chExt cx="1772355" cy="381000"/>
          </a:xfrm>
        </p:grpSpPr>
        <p:sp>
          <p:nvSpPr>
            <p:cNvPr id="455" name="Rectangle"/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6" name="d"/>
            <p:cNvSpPr txBox="1"/>
            <p:nvPr/>
          </p:nvSpPr>
          <p:spPr>
            <a:xfrm>
              <a:off x="816328" y="40075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d</a:t>
              </a:r>
            </a:p>
          </p:txBody>
        </p:sp>
      </p:grpSp>
      <p:grpSp>
        <p:nvGrpSpPr>
          <p:cNvPr id="460" name="Group"/>
          <p:cNvGrpSpPr/>
          <p:nvPr/>
        </p:nvGrpSpPr>
        <p:grpSpPr>
          <a:xfrm>
            <a:off x="6515572" y="7420739"/>
            <a:ext cx="1772357" cy="381001"/>
            <a:chOff x="0" y="0"/>
            <a:chExt cx="1772355" cy="381000"/>
          </a:xfrm>
        </p:grpSpPr>
        <p:sp>
          <p:nvSpPr>
            <p:cNvPr id="458" name="Rectangle"/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9" name="g"/>
            <p:cNvSpPr txBox="1"/>
            <p:nvPr/>
          </p:nvSpPr>
          <p:spPr>
            <a:xfrm>
              <a:off x="816328" y="14675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g</a:t>
              </a:r>
            </a:p>
          </p:txBody>
        </p:sp>
      </p:grpSp>
      <p:grpSp>
        <p:nvGrpSpPr>
          <p:cNvPr id="463" name="Group"/>
          <p:cNvGrpSpPr/>
          <p:nvPr/>
        </p:nvGrpSpPr>
        <p:grpSpPr>
          <a:xfrm>
            <a:off x="6515572" y="6912555"/>
            <a:ext cx="1785903" cy="381001"/>
            <a:chOff x="0" y="0"/>
            <a:chExt cx="1785902" cy="381000"/>
          </a:xfrm>
        </p:grpSpPr>
        <p:sp>
          <p:nvSpPr>
            <p:cNvPr id="461" name="Rectangle"/>
            <p:cNvSpPr/>
            <p:nvPr/>
          </p:nvSpPr>
          <p:spPr>
            <a:xfrm>
              <a:off x="0" y="0"/>
              <a:ext cx="1785903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 dirty="0"/>
            </a:p>
          </p:txBody>
        </p:sp>
        <p:sp>
          <p:nvSpPr>
            <p:cNvPr id="462" name="f"/>
            <p:cNvSpPr txBox="1"/>
            <p:nvPr/>
          </p:nvSpPr>
          <p:spPr>
            <a:xfrm>
              <a:off x="829451" y="273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f</a:t>
              </a:r>
            </a:p>
          </p:txBody>
        </p:sp>
      </p:grpSp>
      <p:sp>
        <p:nvSpPr>
          <p:cNvPr id="464" name="Line"/>
          <p:cNvSpPr/>
          <p:nvPr/>
        </p:nvSpPr>
        <p:spPr>
          <a:xfrm flipV="1">
            <a:off x="11265938" y="1197332"/>
            <a:ext cx="2258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467" name="Group"/>
          <p:cNvGrpSpPr/>
          <p:nvPr/>
        </p:nvGrpSpPr>
        <p:grpSpPr>
          <a:xfrm>
            <a:off x="8963914" y="8362343"/>
            <a:ext cx="1783645" cy="381001"/>
            <a:chOff x="0" y="0"/>
            <a:chExt cx="1783644" cy="381000"/>
          </a:xfrm>
        </p:grpSpPr>
        <p:sp>
          <p:nvSpPr>
            <p:cNvPr id="465" name="Rectangle"/>
            <p:cNvSpPr/>
            <p:nvPr/>
          </p:nvSpPr>
          <p:spPr>
            <a:xfrm>
              <a:off x="0" y="0"/>
              <a:ext cx="1783645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66" name="i"/>
            <p:cNvSpPr txBox="1"/>
            <p:nvPr/>
          </p:nvSpPr>
          <p:spPr>
            <a:xfrm>
              <a:off x="828321" y="400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i</a:t>
              </a:r>
            </a:p>
          </p:txBody>
        </p:sp>
      </p:grpSp>
      <p:grpSp>
        <p:nvGrpSpPr>
          <p:cNvPr id="470" name="Group"/>
          <p:cNvGrpSpPr/>
          <p:nvPr/>
        </p:nvGrpSpPr>
        <p:grpSpPr>
          <a:xfrm>
            <a:off x="8975204" y="8879062"/>
            <a:ext cx="1772356" cy="381001"/>
            <a:chOff x="0" y="0"/>
            <a:chExt cx="1772355" cy="381000"/>
          </a:xfrm>
        </p:grpSpPr>
        <p:sp>
          <p:nvSpPr>
            <p:cNvPr id="468" name="Rectangle"/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69" name="j"/>
            <p:cNvSpPr txBox="1"/>
            <p:nvPr/>
          </p:nvSpPr>
          <p:spPr>
            <a:xfrm>
              <a:off x="828041" y="146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j</a:t>
              </a:r>
            </a:p>
          </p:txBody>
        </p:sp>
      </p:grpSp>
      <p:sp>
        <p:nvSpPr>
          <p:cNvPr id="475" name="1"/>
          <p:cNvSpPr txBox="1"/>
          <p:nvPr/>
        </p:nvSpPr>
        <p:spPr>
          <a:xfrm>
            <a:off x="1232935" y="3714754"/>
            <a:ext cx="141327" cy="1863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1</a:t>
            </a:r>
          </a:p>
        </p:txBody>
      </p:sp>
      <p:sp>
        <p:nvSpPr>
          <p:cNvPr id="476" name="2"/>
          <p:cNvSpPr txBox="1"/>
          <p:nvPr/>
        </p:nvSpPr>
        <p:spPr>
          <a:xfrm>
            <a:off x="1232935" y="3091044"/>
            <a:ext cx="141327" cy="1863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2</a:t>
            </a:r>
          </a:p>
        </p:txBody>
      </p:sp>
      <p:sp>
        <p:nvSpPr>
          <p:cNvPr id="477" name="3"/>
          <p:cNvSpPr txBox="1"/>
          <p:nvPr/>
        </p:nvSpPr>
        <p:spPr>
          <a:xfrm>
            <a:off x="1232935" y="2467614"/>
            <a:ext cx="141327" cy="1863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3</a:t>
            </a:r>
          </a:p>
        </p:txBody>
      </p:sp>
      <p:sp>
        <p:nvSpPr>
          <p:cNvPr id="478" name="4"/>
          <p:cNvSpPr txBox="1"/>
          <p:nvPr/>
        </p:nvSpPr>
        <p:spPr>
          <a:xfrm>
            <a:off x="1232935" y="1849829"/>
            <a:ext cx="141327" cy="1863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013832074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06" name="Interval partition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Interval partitioning</a:t>
            </a:r>
            <a:r>
              <a:rPr lang="en-US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Example</a:t>
            </a:r>
            <a:endParaRPr dirty="0"/>
          </a:p>
        </p:txBody>
      </p:sp>
      <p:sp>
        <p:nvSpPr>
          <p:cNvPr id="4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42</a:t>
            </a:fld>
            <a:endParaRPr/>
          </a:p>
        </p:txBody>
      </p:sp>
      <p:grpSp>
        <p:nvGrpSpPr>
          <p:cNvPr id="421" name="Group"/>
          <p:cNvGrpSpPr/>
          <p:nvPr/>
        </p:nvGrpSpPr>
        <p:grpSpPr>
          <a:xfrm>
            <a:off x="1774238" y="1213136"/>
            <a:ext cx="6522722" cy="3212820"/>
            <a:chOff x="0" y="0"/>
            <a:chExt cx="6522720" cy="3212817"/>
          </a:xfrm>
        </p:grpSpPr>
        <p:sp>
          <p:nvSpPr>
            <p:cNvPr id="409" name="Line"/>
            <p:cNvSpPr/>
            <p:nvPr/>
          </p:nvSpPr>
          <p:spPr>
            <a:xfrm flipV="1">
              <a:off x="591537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0" name="Line"/>
            <p:cNvSpPr/>
            <p:nvPr/>
          </p:nvSpPr>
          <p:spPr>
            <a:xfrm flipV="1">
              <a:off x="0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1" name="Line"/>
            <p:cNvSpPr/>
            <p:nvPr/>
          </p:nvSpPr>
          <p:spPr>
            <a:xfrm flipV="1">
              <a:off x="1779129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2" name="Line"/>
            <p:cNvSpPr/>
            <p:nvPr/>
          </p:nvSpPr>
          <p:spPr>
            <a:xfrm flipV="1">
              <a:off x="1185333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3" name="Line"/>
            <p:cNvSpPr/>
            <p:nvPr/>
          </p:nvSpPr>
          <p:spPr>
            <a:xfrm flipV="1">
              <a:off x="2370666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4" name="Line"/>
            <p:cNvSpPr/>
            <p:nvPr/>
          </p:nvSpPr>
          <p:spPr>
            <a:xfrm flipV="1">
              <a:off x="4147537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5" name="Line"/>
            <p:cNvSpPr/>
            <p:nvPr/>
          </p:nvSpPr>
          <p:spPr>
            <a:xfrm flipV="1">
              <a:off x="3556000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6" name="Line"/>
            <p:cNvSpPr/>
            <p:nvPr/>
          </p:nvSpPr>
          <p:spPr>
            <a:xfrm flipV="1">
              <a:off x="5332870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7" name="Line"/>
            <p:cNvSpPr/>
            <p:nvPr/>
          </p:nvSpPr>
          <p:spPr>
            <a:xfrm flipV="1">
              <a:off x="4741333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8" name="Line"/>
            <p:cNvSpPr/>
            <p:nvPr/>
          </p:nvSpPr>
          <p:spPr>
            <a:xfrm flipV="1">
              <a:off x="6520462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9" name="Line"/>
            <p:cNvSpPr/>
            <p:nvPr/>
          </p:nvSpPr>
          <p:spPr>
            <a:xfrm flipV="1">
              <a:off x="5926666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20" name="Line"/>
            <p:cNvSpPr/>
            <p:nvPr/>
          </p:nvSpPr>
          <p:spPr>
            <a:xfrm flipV="1">
              <a:off x="2964462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422" name="Line"/>
          <p:cNvSpPr/>
          <p:nvPr/>
        </p:nvSpPr>
        <p:spPr>
          <a:xfrm flipV="1">
            <a:off x="8893012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23" name="Line"/>
          <p:cNvSpPr/>
          <p:nvPr/>
        </p:nvSpPr>
        <p:spPr>
          <a:xfrm flipV="1">
            <a:off x="10080604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24" name="Line"/>
          <p:cNvSpPr/>
          <p:nvPr/>
        </p:nvSpPr>
        <p:spPr>
          <a:xfrm flipV="1">
            <a:off x="9486808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25" name="Line"/>
          <p:cNvSpPr/>
          <p:nvPr/>
        </p:nvSpPr>
        <p:spPr>
          <a:xfrm flipV="1">
            <a:off x="10672142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442" name="Group"/>
          <p:cNvGrpSpPr/>
          <p:nvPr/>
        </p:nvGrpSpPr>
        <p:grpSpPr>
          <a:xfrm>
            <a:off x="7480554" y="7845059"/>
            <a:ext cx="2966722" cy="381565"/>
            <a:chOff x="0" y="0"/>
            <a:chExt cx="2966720" cy="381564"/>
          </a:xfrm>
        </p:grpSpPr>
        <p:sp>
          <p:nvSpPr>
            <p:cNvPr id="440" name="Rectangle"/>
            <p:cNvSpPr/>
            <p:nvPr/>
          </p:nvSpPr>
          <p:spPr>
            <a:xfrm>
              <a:off x="0" y="0"/>
              <a:ext cx="2966721" cy="381565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1" name="h"/>
            <p:cNvSpPr txBox="1"/>
            <p:nvPr/>
          </p:nvSpPr>
          <p:spPr>
            <a:xfrm>
              <a:off x="1413509" y="33866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h</a:t>
              </a:r>
            </a:p>
          </p:txBody>
        </p:sp>
      </p:grpSp>
      <p:grpSp>
        <p:nvGrpSpPr>
          <p:cNvPr id="445" name="Group"/>
          <p:cNvGrpSpPr/>
          <p:nvPr/>
        </p:nvGrpSpPr>
        <p:grpSpPr>
          <a:xfrm>
            <a:off x="1758434" y="2422740"/>
            <a:ext cx="1790418" cy="381001"/>
            <a:chOff x="0" y="0"/>
            <a:chExt cx="1790417" cy="381000"/>
          </a:xfrm>
        </p:grpSpPr>
        <p:sp>
          <p:nvSpPr>
            <p:cNvPr id="443" name="Rectangle"/>
            <p:cNvSpPr/>
            <p:nvPr/>
          </p:nvSpPr>
          <p:spPr>
            <a:xfrm>
              <a:off x="0" y="0"/>
              <a:ext cx="1790418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4" name="c"/>
            <p:cNvSpPr txBox="1"/>
            <p:nvPr/>
          </p:nvSpPr>
          <p:spPr>
            <a:xfrm>
              <a:off x="832555" y="146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c</a:t>
              </a:r>
            </a:p>
          </p:txBody>
        </p:sp>
      </p:grpSp>
      <p:grpSp>
        <p:nvGrpSpPr>
          <p:cNvPr id="448" name="Group"/>
          <p:cNvGrpSpPr/>
          <p:nvPr/>
        </p:nvGrpSpPr>
        <p:grpSpPr>
          <a:xfrm>
            <a:off x="1770783" y="3100681"/>
            <a:ext cx="4143466" cy="381001"/>
            <a:chOff x="0" y="0"/>
            <a:chExt cx="4143463" cy="381000"/>
          </a:xfrm>
        </p:grpSpPr>
        <p:sp>
          <p:nvSpPr>
            <p:cNvPr id="446" name="Rectangle"/>
            <p:cNvSpPr/>
            <p:nvPr/>
          </p:nvSpPr>
          <p:spPr>
            <a:xfrm>
              <a:off x="0" y="0"/>
              <a:ext cx="4143464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7" name="b"/>
            <p:cNvSpPr txBox="1"/>
            <p:nvPr/>
          </p:nvSpPr>
          <p:spPr>
            <a:xfrm>
              <a:off x="1991334" y="49562"/>
              <a:ext cx="156842" cy="2926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b</a:t>
              </a:r>
            </a:p>
          </p:txBody>
        </p:sp>
      </p:grpSp>
      <p:grpSp>
        <p:nvGrpSpPr>
          <p:cNvPr id="451" name="Group"/>
          <p:cNvGrpSpPr/>
          <p:nvPr/>
        </p:nvGrpSpPr>
        <p:grpSpPr>
          <a:xfrm>
            <a:off x="1736604" y="3710307"/>
            <a:ext cx="1765301" cy="381566"/>
            <a:chOff x="0" y="0"/>
            <a:chExt cx="1765300" cy="381564"/>
          </a:xfrm>
        </p:grpSpPr>
        <p:sp>
          <p:nvSpPr>
            <p:cNvPr id="449" name="Rectangle"/>
            <p:cNvSpPr/>
            <p:nvPr/>
          </p:nvSpPr>
          <p:spPr>
            <a:xfrm>
              <a:off x="0" y="0"/>
              <a:ext cx="1765300" cy="381565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0" name="a"/>
            <p:cNvSpPr txBox="1"/>
            <p:nvPr/>
          </p:nvSpPr>
          <p:spPr>
            <a:xfrm>
              <a:off x="815198" y="28504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a</a:t>
              </a:r>
            </a:p>
          </p:txBody>
        </p:sp>
      </p:grpSp>
      <p:grpSp>
        <p:nvGrpSpPr>
          <p:cNvPr id="454" name="Group"/>
          <p:cNvGrpSpPr/>
          <p:nvPr/>
        </p:nvGrpSpPr>
        <p:grpSpPr>
          <a:xfrm>
            <a:off x="4110221" y="6398066"/>
            <a:ext cx="3562775" cy="381001"/>
            <a:chOff x="0" y="0"/>
            <a:chExt cx="3562773" cy="381000"/>
          </a:xfrm>
        </p:grpSpPr>
        <p:sp>
          <p:nvSpPr>
            <p:cNvPr id="452" name="Rectangle"/>
            <p:cNvSpPr/>
            <p:nvPr/>
          </p:nvSpPr>
          <p:spPr>
            <a:xfrm>
              <a:off x="0" y="0"/>
              <a:ext cx="3562774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3" name="e"/>
            <p:cNvSpPr txBox="1"/>
            <p:nvPr/>
          </p:nvSpPr>
          <p:spPr>
            <a:xfrm>
              <a:off x="1722683" y="146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e</a:t>
              </a:r>
            </a:p>
          </p:txBody>
        </p:sp>
      </p:grpSp>
      <p:grpSp>
        <p:nvGrpSpPr>
          <p:cNvPr id="457" name="Group"/>
          <p:cNvGrpSpPr/>
          <p:nvPr/>
        </p:nvGrpSpPr>
        <p:grpSpPr>
          <a:xfrm>
            <a:off x="4119252" y="3738811"/>
            <a:ext cx="1772357" cy="381001"/>
            <a:chOff x="0" y="0"/>
            <a:chExt cx="1772355" cy="381000"/>
          </a:xfrm>
        </p:grpSpPr>
        <p:sp>
          <p:nvSpPr>
            <p:cNvPr id="455" name="Rectangle"/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6" name="d"/>
            <p:cNvSpPr txBox="1"/>
            <p:nvPr/>
          </p:nvSpPr>
          <p:spPr>
            <a:xfrm>
              <a:off x="816328" y="40075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d</a:t>
              </a:r>
            </a:p>
          </p:txBody>
        </p:sp>
      </p:grpSp>
      <p:grpSp>
        <p:nvGrpSpPr>
          <p:cNvPr id="460" name="Group"/>
          <p:cNvGrpSpPr/>
          <p:nvPr/>
        </p:nvGrpSpPr>
        <p:grpSpPr>
          <a:xfrm>
            <a:off x="6515572" y="7420739"/>
            <a:ext cx="1772357" cy="381001"/>
            <a:chOff x="0" y="0"/>
            <a:chExt cx="1772355" cy="381000"/>
          </a:xfrm>
        </p:grpSpPr>
        <p:sp>
          <p:nvSpPr>
            <p:cNvPr id="458" name="Rectangle"/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9" name="g"/>
            <p:cNvSpPr txBox="1"/>
            <p:nvPr/>
          </p:nvSpPr>
          <p:spPr>
            <a:xfrm>
              <a:off x="816328" y="14675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g</a:t>
              </a:r>
            </a:p>
          </p:txBody>
        </p:sp>
      </p:grpSp>
      <p:grpSp>
        <p:nvGrpSpPr>
          <p:cNvPr id="463" name="Group"/>
          <p:cNvGrpSpPr/>
          <p:nvPr/>
        </p:nvGrpSpPr>
        <p:grpSpPr>
          <a:xfrm>
            <a:off x="6515572" y="6912555"/>
            <a:ext cx="1785903" cy="381001"/>
            <a:chOff x="0" y="0"/>
            <a:chExt cx="1785902" cy="381000"/>
          </a:xfrm>
        </p:grpSpPr>
        <p:sp>
          <p:nvSpPr>
            <p:cNvPr id="461" name="Rectangle"/>
            <p:cNvSpPr/>
            <p:nvPr/>
          </p:nvSpPr>
          <p:spPr>
            <a:xfrm>
              <a:off x="0" y="0"/>
              <a:ext cx="1785903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 dirty="0"/>
            </a:p>
          </p:txBody>
        </p:sp>
        <p:sp>
          <p:nvSpPr>
            <p:cNvPr id="462" name="f"/>
            <p:cNvSpPr txBox="1"/>
            <p:nvPr/>
          </p:nvSpPr>
          <p:spPr>
            <a:xfrm>
              <a:off x="829451" y="273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f</a:t>
              </a:r>
            </a:p>
          </p:txBody>
        </p:sp>
      </p:grpSp>
      <p:sp>
        <p:nvSpPr>
          <p:cNvPr id="464" name="Line"/>
          <p:cNvSpPr/>
          <p:nvPr/>
        </p:nvSpPr>
        <p:spPr>
          <a:xfrm flipV="1">
            <a:off x="11265938" y="1197332"/>
            <a:ext cx="2258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467" name="Group"/>
          <p:cNvGrpSpPr/>
          <p:nvPr/>
        </p:nvGrpSpPr>
        <p:grpSpPr>
          <a:xfrm>
            <a:off x="8963914" y="8362343"/>
            <a:ext cx="1783645" cy="381001"/>
            <a:chOff x="0" y="0"/>
            <a:chExt cx="1783644" cy="381000"/>
          </a:xfrm>
        </p:grpSpPr>
        <p:sp>
          <p:nvSpPr>
            <p:cNvPr id="465" name="Rectangle"/>
            <p:cNvSpPr/>
            <p:nvPr/>
          </p:nvSpPr>
          <p:spPr>
            <a:xfrm>
              <a:off x="0" y="0"/>
              <a:ext cx="1783645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66" name="i"/>
            <p:cNvSpPr txBox="1"/>
            <p:nvPr/>
          </p:nvSpPr>
          <p:spPr>
            <a:xfrm>
              <a:off x="828321" y="400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i</a:t>
              </a:r>
            </a:p>
          </p:txBody>
        </p:sp>
      </p:grpSp>
      <p:grpSp>
        <p:nvGrpSpPr>
          <p:cNvPr id="470" name="Group"/>
          <p:cNvGrpSpPr/>
          <p:nvPr/>
        </p:nvGrpSpPr>
        <p:grpSpPr>
          <a:xfrm>
            <a:off x="8975204" y="8879062"/>
            <a:ext cx="1772356" cy="381001"/>
            <a:chOff x="0" y="0"/>
            <a:chExt cx="1772355" cy="381000"/>
          </a:xfrm>
        </p:grpSpPr>
        <p:sp>
          <p:nvSpPr>
            <p:cNvPr id="468" name="Rectangle"/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69" name="j"/>
            <p:cNvSpPr txBox="1"/>
            <p:nvPr/>
          </p:nvSpPr>
          <p:spPr>
            <a:xfrm>
              <a:off x="828041" y="146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j</a:t>
              </a:r>
            </a:p>
          </p:txBody>
        </p:sp>
      </p:grpSp>
      <p:sp>
        <p:nvSpPr>
          <p:cNvPr id="475" name="1"/>
          <p:cNvSpPr txBox="1"/>
          <p:nvPr/>
        </p:nvSpPr>
        <p:spPr>
          <a:xfrm>
            <a:off x="1232935" y="3714754"/>
            <a:ext cx="141327" cy="1863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1</a:t>
            </a:r>
          </a:p>
        </p:txBody>
      </p:sp>
      <p:sp>
        <p:nvSpPr>
          <p:cNvPr id="476" name="2"/>
          <p:cNvSpPr txBox="1"/>
          <p:nvPr/>
        </p:nvSpPr>
        <p:spPr>
          <a:xfrm>
            <a:off x="1232935" y="3091044"/>
            <a:ext cx="141327" cy="1863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2</a:t>
            </a:r>
          </a:p>
        </p:txBody>
      </p:sp>
      <p:sp>
        <p:nvSpPr>
          <p:cNvPr id="477" name="3"/>
          <p:cNvSpPr txBox="1"/>
          <p:nvPr/>
        </p:nvSpPr>
        <p:spPr>
          <a:xfrm>
            <a:off x="1232935" y="2467614"/>
            <a:ext cx="141327" cy="1863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3</a:t>
            </a:r>
          </a:p>
        </p:txBody>
      </p:sp>
      <p:sp>
        <p:nvSpPr>
          <p:cNvPr id="478" name="4"/>
          <p:cNvSpPr txBox="1"/>
          <p:nvPr/>
        </p:nvSpPr>
        <p:spPr>
          <a:xfrm>
            <a:off x="1232935" y="1849829"/>
            <a:ext cx="141327" cy="1863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750335014"/>
      </p:ext>
    </p:extLst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06" name="Interval partition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Interval partitioning</a:t>
            </a:r>
            <a:r>
              <a:rPr lang="en-US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Example</a:t>
            </a:r>
            <a:endParaRPr dirty="0"/>
          </a:p>
        </p:txBody>
      </p:sp>
      <p:sp>
        <p:nvSpPr>
          <p:cNvPr id="4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43</a:t>
            </a:fld>
            <a:endParaRPr/>
          </a:p>
        </p:txBody>
      </p:sp>
      <p:grpSp>
        <p:nvGrpSpPr>
          <p:cNvPr id="421" name="Group"/>
          <p:cNvGrpSpPr/>
          <p:nvPr/>
        </p:nvGrpSpPr>
        <p:grpSpPr>
          <a:xfrm>
            <a:off x="1774238" y="1213136"/>
            <a:ext cx="6522722" cy="3212820"/>
            <a:chOff x="0" y="0"/>
            <a:chExt cx="6522720" cy="3212817"/>
          </a:xfrm>
        </p:grpSpPr>
        <p:sp>
          <p:nvSpPr>
            <p:cNvPr id="409" name="Line"/>
            <p:cNvSpPr/>
            <p:nvPr/>
          </p:nvSpPr>
          <p:spPr>
            <a:xfrm flipV="1">
              <a:off x="591537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0" name="Line"/>
            <p:cNvSpPr/>
            <p:nvPr/>
          </p:nvSpPr>
          <p:spPr>
            <a:xfrm flipV="1">
              <a:off x="0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1" name="Line"/>
            <p:cNvSpPr/>
            <p:nvPr/>
          </p:nvSpPr>
          <p:spPr>
            <a:xfrm flipV="1">
              <a:off x="1779129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2" name="Line"/>
            <p:cNvSpPr/>
            <p:nvPr/>
          </p:nvSpPr>
          <p:spPr>
            <a:xfrm flipV="1">
              <a:off x="1185333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3" name="Line"/>
            <p:cNvSpPr/>
            <p:nvPr/>
          </p:nvSpPr>
          <p:spPr>
            <a:xfrm flipV="1">
              <a:off x="2370666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4" name="Line"/>
            <p:cNvSpPr/>
            <p:nvPr/>
          </p:nvSpPr>
          <p:spPr>
            <a:xfrm flipV="1">
              <a:off x="4147537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5" name="Line"/>
            <p:cNvSpPr/>
            <p:nvPr/>
          </p:nvSpPr>
          <p:spPr>
            <a:xfrm flipV="1">
              <a:off x="3556000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6" name="Line"/>
            <p:cNvSpPr/>
            <p:nvPr/>
          </p:nvSpPr>
          <p:spPr>
            <a:xfrm flipV="1">
              <a:off x="5332870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7" name="Line"/>
            <p:cNvSpPr/>
            <p:nvPr/>
          </p:nvSpPr>
          <p:spPr>
            <a:xfrm flipV="1">
              <a:off x="4741333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8" name="Line"/>
            <p:cNvSpPr/>
            <p:nvPr/>
          </p:nvSpPr>
          <p:spPr>
            <a:xfrm flipV="1">
              <a:off x="6520462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9" name="Line"/>
            <p:cNvSpPr/>
            <p:nvPr/>
          </p:nvSpPr>
          <p:spPr>
            <a:xfrm flipV="1">
              <a:off x="5926666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20" name="Line"/>
            <p:cNvSpPr/>
            <p:nvPr/>
          </p:nvSpPr>
          <p:spPr>
            <a:xfrm flipV="1">
              <a:off x="2964462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422" name="Line"/>
          <p:cNvSpPr/>
          <p:nvPr/>
        </p:nvSpPr>
        <p:spPr>
          <a:xfrm flipV="1">
            <a:off x="8893012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23" name="Line"/>
          <p:cNvSpPr/>
          <p:nvPr/>
        </p:nvSpPr>
        <p:spPr>
          <a:xfrm flipV="1">
            <a:off x="10080604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24" name="Line"/>
          <p:cNvSpPr/>
          <p:nvPr/>
        </p:nvSpPr>
        <p:spPr>
          <a:xfrm flipV="1">
            <a:off x="9486808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25" name="Line"/>
          <p:cNvSpPr/>
          <p:nvPr/>
        </p:nvSpPr>
        <p:spPr>
          <a:xfrm flipV="1">
            <a:off x="10672142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442" name="Group"/>
          <p:cNvGrpSpPr/>
          <p:nvPr/>
        </p:nvGrpSpPr>
        <p:grpSpPr>
          <a:xfrm>
            <a:off x="7480554" y="7845059"/>
            <a:ext cx="2966722" cy="381565"/>
            <a:chOff x="0" y="0"/>
            <a:chExt cx="2966720" cy="381564"/>
          </a:xfrm>
        </p:grpSpPr>
        <p:sp>
          <p:nvSpPr>
            <p:cNvPr id="440" name="Rectangle"/>
            <p:cNvSpPr/>
            <p:nvPr/>
          </p:nvSpPr>
          <p:spPr>
            <a:xfrm>
              <a:off x="0" y="0"/>
              <a:ext cx="2966721" cy="381565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1" name="h"/>
            <p:cNvSpPr txBox="1"/>
            <p:nvPr/>
          </p:nvSpPr>
          <p:spPr>
            <a:xfrm>
              <a:off x="1413509" y="33866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h</a:t>
              </a:r>
            </a:p>
          </p:txBody>
        </p:sp>
      </p:grpSp>
      <p:grpSp>
        <p:nvGrpSpPr>
          <p:cNvPr id="445" name="Group"/>
          <p:cNvGrpSpPr/>
          <p:nvPr/>
        </p:nvGrpSpPr>
        <p:grpSpPr>
          <a:xfrm>
            <a:off x="1758434" y="2422740"/>
            <a:ext cx="1790418" cy="381001"/>
            <a:chOff x="0" y="0"/>
            <a:chExt cx="1790417" cy="381000"/>
          </a:xfrm>
        </p:grpSpPr>
        <p:sp>
          <p:nvSpPr>
            <p:cNvPr id="443" name="Rectangle"/>
            <p:cNvSpPr/>
            <p:nvPr/>
          </p:nvSpPr>
          <p:spPr>
            <a:xfrm>
              <a:off x="0" y="0"/>
              <a:ext cx="1790418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4" name="c"/>
            <p:cNvSpPr txBox="1"/>
            <p:nvPr/>
          </p:nvSpPr>
          <p:spPr>
            <a:xfrm>
              <a:off x="832555" y="146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c</a:t>
              </a:r>
            </a:p>
          </p:txBody>
        </p:sp>
      </p:grpSp>
      <p:grpSp>
        <p:nvGrpSpPr>
          <p:cNvPr id="448" name="Group"/>
          <p:cNvGrpSpPr/>
          <p:nvPr/>
        </p:nvGrpSpPr>
        <p:grpSpPr>
          <a:xfrm>
            <a:off x="1770783" y="3100681"/>
            <a:ext cx="4143466" cy="381001"/>
            <a:chOff x="0" y="0"/>
            <a:chExt cx="4143463" cy="381000"/>
          </a:xfrm>
        </p:grpSpPr>
        <p:sp>
          <p:nvSpPr>
            <p:cNvPr id="446" name="Rectangle"/>
            <p:cNvSpPr/>
            <p:nvPr/>
          </p:nvSpPr>
          <p:spPr>
            <a:xfrm>
              <a:off x="0" y="0"/>
              <a:ext cx="4143464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7" name="b"/>
            <p:cNvSpPr txBox="1"/>
            <p:nvPr/>
          </p:nvSpPr>
          <p:spPr>
            <a:xfrm>
              <a:off x="1991334" y="49562"/>
              <a:ext cx="156842" cy="2926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b</a:t>
              </a:r>
            </a:p>
          </p:txBody>
        </p:sp>
      </p:grpSp>
      <p:grpSp>
        <p:nvGrpSpPr>
          <p:cNvPr id="451" name="Group"/>
          <p:cNvGrpSpPr/>
          <p:nvPr/>
        </p:nvGrpSpPr>
        <p:grpSpPr>
          <a:xfrm>
            <a:off x="1736604" y="3710307"/>
            <a:ext cx="1765301" cy="381566"/>
            <a:chOff x="0" y="0"/>
            <a:chExt cx="1765300" cy="381564"/>
          </a:xfrm>
        </p:grpSpPr>
        <p:sp>
          <p:nvSpPr>
            <p:cNvPr id="449" name="Rectangle"/>
            <p:cNvSpPr/>
            <p:nvPr/>
          </p:nvSpPr>
          <p:spPr>
            <a:xfrm>
              <a:off x="0" y="0"/>
              <a:ext cx="1765300" cy="381565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0" name="a"/>
            <p:cNvSpPr txBox="1"/>
            <p:nvPr/>
          </p:nvSpPr>
          <p:spPr>
            <a:xfrm>
              <a:off x="815198" y="28504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a</a:t>
              </a:r>
            </a:p>
          </p:txBody>
        </p:sp>
      </p:grpSp>
      <p:grpSp>
        <p:nvGrpSpPr>
          <p:cNvPr id="454" name="Group"/>
          <p:cNvGrpSpPr/>
          <p:nvPr/>
        </p:nvGrpSpPr>
        <p:grpSpPr>
          <a:xfrm>
            <a:off x="4135876" y="2422739"/>
            <a:ext cx="3562775" cy="381001"/>
            <a:chOff x="0" y="0"/>
            <a:chExt cx="3562773" cy="381000"/>
          </a:xfrm>
        </p:grpSpPr>
        <p:sp>
          <p:nvSpPr>
            <p:cNvPr id="452" name="Rectangle"/>
            <p:cNvSpPr/>
            <p:nvPr/>
          </p:nvSpPr>
          <p:spPr>
            <a:xfrm>
              <a:off x="0" y="0"/>
              <a:ext cx="3562774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3" name="e"/>
            <p:cNvSpPr txBox="1"/>
            <p:nvPr/>
          </p:nvSpPr>
          <p:spPr>
            <a:xfrm>
              <a:off x="1722683" y="146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e</a:t>
              </a:r>
            </a:p>
          </p:txBody>
        </p:sp>
      </p:grpSp>
      <p:grpSp>
        <p:nvGrpSpPr>
          <p:cNvPr id="457" name="Group"/>
          <p:cNvGrpSpPr/>
          <p:nvPr/>
        </p:nvGrpSpPr>
        <p:grpSpPr>
          <a:xfrm>
            <a:off x="4119252" y="3738811"/>
            <a:ext cx="1772357" cy="381001"/>
            <a:chOff x="0" y="0"/>
            <a:chExt cx="1772355" cy="381000"/>
          </a:xfrm>
        </p:grpSpPr>
        <p:sp>
          <p:nvSpPr>
            <p:cNvPr id="455" name="Rectangle"/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6" name="d"/>
            <p:cNvSpPr txBox="1"/>
            <p:nvPr/>
          </p:nvSpPr>
          <p:spPr>
            <a:xfrm>
              <a:off x="816328" y="40075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d</a:t>
              </a:r>
            </a:p>
          </p:txBody>
        </p:sp>
      </p:grpSp>
      <p:grpSp>
        <p:nvGrpSpPr>
          <p:cNvPr id="460" name="Group"/>
          <p:cNvGrpSpPr/>
          <p:nvPr/>
        </p:nvGrpSpPr>
        <p:grpSpPr>
          <a:xfrm>
            <a:off x="6515572" y="7420739"/>
            <a:ext cx="1772357" cy="381001"/>
            <a:chOff x="0" y="0"/>
            <a:chExt cx="1772355" cy="381000"/>
          </a:xfrm>
        </p:grpSpPr>
        <p:sp>
          <p:nvSpPr>
            <p:cNvPr id="458" name="Rectangle"/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9" name="g"/>
            <p:cNvSpPr txBox="1"/>
            <p:nvPr/>
          </p:nvSpPr>
          <p:spPr>
            <a:xfrm>
              <a:off x="816328" y="14675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g</a:t>
              </a:r>
            </a:p>
          </p:txBody>
        </p:sp>
      </p:grpSp>
      <p:grpSp>
        <p:nvGrpSpPr>
          <p:cNvPr id="463" name="Group"/>
          <p:cNvGrpSpPr/>
          <p:nvPr/>
        </p:nvGrpSpPr>
        <p:grpSpPr>
          <a:xfrm>
            <a:off x="6515572" y="6912555"/>
            <a:ext cx="1785903" cy="381001"/>
            <a:chOff x="0" y="0"/>
            <a:chExt cx="1785902" cy="381000"/>
          </a:xfrm>
        </p:grpSpPr>
        <p:sp>
          <p:nvSpPr>
            <p:cNvPr id="461" name="Rectangle"/>
            <p:cNvSpPr/>
            <p:nvPr/>
          </p:nvSpPr>
          <p:spPr>
            <a:xfrm>
              <a:off x="0" y="0"/>
              <a:ext cx="1785903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 dirty="0"/>
            </a:p>
          </p:txBody>
        </p:sp>
        <p:sp>
          <p:nvSpPr>
            <p:cNvPr id="462" name="f"/>
            <p:cNvSpPr txBox="1"/>
            <p:nvPr/>
          </p:nvSpPr>
          <p:spPr>
            <a:xfrm>
              <a:off x="829451" y="273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f</a:t>
              </a:r>
            </a:p>
          </p:txBody>
        </p:sp>
      </p:grpSp>
      <p:sp>
        <p:nvSpPr>
          <p:cNvPr id="464" name="Line"/>
          <p:cNvSpPr/>
          <p:nvPr/>
        </p:nvSpPr>
        <p:spPr>
          <a:xfrm flipV="1">
            <a:off x="11265938" y="1197332"/>
            <a:ext cx="2258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467" name="Group"/>
          <p:cNvGrpSpPr/>
          <p:nvPr/>
        </p:nvGrpSpPr>
        <p:grpSpPr>
          <a:xfrm>
            <a:off x="8963914" y="8362343"/>
            <a:ext cx="1783645" cy="381001"/>
            <a:chOff x="0" y="0"/>
            <a:chExt cx="1783644" cy="381000"/>
          </a:xfrm>
        </p:grpSpPr>
        <p:sp>
          <p:nvSpPr>
            <p:cNvPr id="465" name="Rectangle"/>
            <p:cNvSpPr/>
            <p:nvPr/>
          </p:nvSpPr>
          <p:spPr>
            <a:xfrm>
              <a:off x="0" y="0"/>
              <a:ext cx="1783645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66" name="i"/>
            <p:cNvSpPr txBox="1"/>
            <p:nvPr/>
          </p:nvSpPr>
          <p:spPr>
            <a:xfrm>
              <a:off x="828321" y="400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i</a:t>
              </a:r>
            </a:p>
          </p:txBody>
        </p:sp>
      </p:grpSp>
      <p:grpSp>
        <p:nvGrpSpPr>
          <p:cNvPr id="470" name="Group"/>
          <p:cNvGrpSpPr/>
          <p:nvPr/>
        </p:nvGrpSpPr>
        <p:grpSpPr>
          <a:xfrm>
            <a:off x="8975204" y="8879062"/>
            <a:ext cx="1772356" cy="381001"/>
            <a:chOff x="0" y="0"/>
            <a:chExt cx="1772355" cy="381000"/>
          </a:xfrm>
        </p:grpSpPr>
        <p:sp>
          <p:nvSpPr>
            <p:cNvPr id="468" name="Rectangle"/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69" name="j"/>
            <p:cNvSpPr txBox="1"/>
            <p:nvPr/>
          </p:nvSpPr>
          <p:spPr>
            <a:xfrm>
              <a:off x="828041" y="146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j</a:t>
              </a:r>
            </a:p>
          </p:txBody>
        </p:sp>
      </p:grpSp>
      <p:sp>
        <p:nvSpPr>
          <p:cNvPr id="475" name="1"/>
          <p:cNvSpPr txBox="1"/>
          <p:nvPr/>
        </p:nvSpPr>
        <p:spPr>
          <a:xfrm>
            <a:off x="1232935" y="3714754"/>
            <a:ext cx="141327" cy="1863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1</a:t>
            </a:r>
          </a:p>
        </p:txBody>
      </p:sp>
      <p:sp>
        <p:nvSpPr>
          <p:cNvPr id="476" name="2"/>
          <p:cNvSpPr txBox="1"/>
          <p:nvPr/>
        </p:nvSpPr>
        <p:spPr>
          <a:xfrm>
            <a:off x="1232935" y="3091044"/>
            <a:ext cx="141327" cy="1863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2</a:t>
            </a:r>
          </a:p>
        </p:txBody>
      </p:sp>
      <p:sp>
        <p:nvSpPr>
          <p:cNvPr id="477" name="3"/>
          <p:cNvSpPr txBox="1"/>
          <p:nvPr/>
        </p:nvSpPr>
        <p:spPr>
          <a:xfrm>
            <a:off x="1232935" y="2467614"/>
            <a:ext cx="141327" cy="1863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3</a:t>
            </a:r>
          </a:p>
        </p:txBody>
      </p:sp>
      <p:sp>
        <p:nvSpPr>
          <p:cNvPr id="478" name="4"/>
          <p:cNvSpPr txBox="1"/>
          <p:nvPr/>
        </p:nvSpPr>
        <p:spPr>
          <a:xfrm>
            <a:off x="1232935" y="1849829"/>
            <a:ext cx="141327" cy="1863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571976956"/>
      </p:ext>
    </p:extLst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06" name="Interval partition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Interval partitioning</a:t>
            </a:r>
            <a:r>
              <a:rPr lang="en-US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Example</a:t>
            </a:r>
            <a:endParaRPr dirty="0"/>
          </a:p>
        </p:txBody>
      </p:sp>
      <p:sp>
        <p:nvSpPr>
          <p:cNvPr id="4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44</a:t>
            </a:fld>
            <a:endParaRPr/>
          </a:p>
        </p:txBody>
      </p:sp>
      <p:grpSp>
        <p:nvGrpSpPr>
          <p:cNvPr id="421" name="Group"/>
          <p:cNvGrpSpPr/>
          <p:nvPr/>
        </p:nvGrpSpPr>
        <p:grpSpPr>
          <a:xfrm>
            <a:off x="1774238" y="1213136"/>
            <a:ext cx="6522722" cy="3212820"/>
            <a:chOff x="0" y="0"/>
            <a:chExt cx="6522720" cy="3212817"/>
          </a:xfrm>
        </p:grpSpPr>
        <p:sp>
          <p:nvSpPr>
            <p:cNvPr id="409" name="Line"/>
            <p:cNvSpPr/>
            <p:nvPr/>
          </p:nvSpPr>
          <p:spPr>
            <a:xfrm flipV="1">
              <a:off x="591537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0" name="Line"/>
            <p:cNvSpPr/>
            <p:nvPr/>
          </p:nvSpPr>
          <p:spPr>
            <a:xfrm flipV="1">
              <a:off x="0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1" name="Line"/>
            <p:cNvSpPr/>
            <p:nvPr/>
          </p:nvSpPr>
          <p:spPr>
            <a:xfrm flipV="1">
              <a:off x="1779129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2" name="Line"/>
            <p:cNvSpPr/>
            <p:nvPr/>
          </p:nvSpPr>
          <p:spPr>
            <a:xfrm flipV="1">
              <a:off x="1185333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3" name="Line"/>
            <p:cNvSpPr/>
            <p:nvPr/>
          </p:nvSpPr>
          <p:spPr>
            <a:xfrm flipV="1">
              <a:off x="2370666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4" name="Line"/>
            <p:cNvSpPr/>
            <p:nvPr/>
          </p:nvSpPr>
          <p:spPr>
            <a:xfrm flipV="1">
              <a:off x="4147537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5" name="Line"/>
            <p:cNvSpPr/>
            <p:nvPr/>
          </p:nvSpPr>
          <p:spPr>
            <a:xfrm flipV="1">
              <a:off x="3556000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6" name="Line"/>
            <p:cNvSpPr/>
            <p:nvPr/>
          </p:nvSpPr>
          <p:spPr>
            <a:xfrm flipV="1">
              <a:off x="5332870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7" name="Line"/>
            <p:cNvSpPr/>
            <p:nvPr/>
          </p:nvSpPr>
          <p:spPr>
            <a:xfrm flipV="1">
              <a:off x="4741333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8" name="Line"/>
            <p:cNvSpPr/>
            <p:nvPr/>
          </p:nvSpPr>
          <p:spPr>
            <a:xfrm flipV="1">
              <a:off x="6520462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9" name="Line"/>
            <p:cNvSpPr/>
            <p:nvPr/>
          </p:nvSpPr>
          <p:spPr>
            <a:xfrm flipV="1">
              <a:off x="5926666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20" name="Line"/>
            <p:cNvSpPr/>
            <p:nvPr/>
          </p:nvSpPr>
          <p:spPr>
            <a:xfrm flipV="1">
              <a:off x="2964462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422" name="Line"/>
          <p:cNvSpPr/>
          <p:nvPr/>
        </p:nvSpPr>
        <p:spPr>
          <a:xfrm flipV="1">
            <a:off x="8893012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23" name="Line"/>
          <p:cNvSpPr/>
          <p:nvPr/>
        </p:nvSpPr>
        <p:spPr>
          <a:xfrm flipV="1">
            <a:off x="10080604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24" name="Line"/>
          <p:cNvSpPr/>
          <p:nvPr/>
        </p:nvSpPr>
        <p:spPr>
          <a:xfrm flipV="1">
            <a:off x="9486808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25" name="Line"/>
          <p:cNvSpPr/>
          <p:nvPr/>
        </p:nvSpPr>
        <p:spPr>
          <a:xfrm flipV="1">
            <a:off x="10672142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442" name="Group"/>
          <p:cNvGrpSpPr/>
          <p:nvPr/>
        </p:nvGrpSpPr>
        <p:grpSpPr>
          <a:xfrm>
            <a:off x="7480554" y="7845059"/>
            <a:ext cx="2966722" cy="381565"/>
            <a:chOff x="0" y="0"/>
            <a:chExt cx="2966720" cy="381564"/>
          </a:xfrm>
        </p:grpSpPr>
        <p:sp>
          <p:nvSpPr>
            <p:cNvPr id="440" name="Rectangle"/>
            <p:cNvSpPr/>
            <p:nvPr/>
          </p:nvSpPr>
          <p:spPr>
            <a:xfrm>
              <a:off x="0" y="0"/>
              <a:ext cx="2966721" cy="381565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1" name="h"/>
            <p:cNvSpPr txBox="1"/>
            <p:nvPr/>
          </p:nvSpPr>
          <p:spPr>
            <a:xfrm>
              <a:off x="1413509" y="33866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h</a:t>
              </a:r>
            </a:p>
          </p:txBody>
        </p:sp>
      </p:grpSp>
      <p:grpSp>
        <p:nvGrpSpPr>
          <p:cNvPr id="445" name="Group"/>
          <p:cNvGrpSpPr/>
          <p:nvPr/>
        </p:nvGrpSpPr>
        <p:grpSpPr>
          <a:xfrm>
            <a:off x="1758434" y="2422740"/>
            <a:ext cx="1790418" cy="381001"/>
            <a:chOff x="0" y="0"/>
            <a:chExt cx="1790417" cy="381000"/>
          </a:xfrm>
        </p:grpSpPr>
        <p:sp>
          <p:nvSpPr>
            <p:cNvPr id="443" name="Rectangle"/>
            <p:cNvSpPr/>
            <p:nvPr/>
          </p:nvSpPr>
          <p:spPr>
            <a:xfrm>
              <a:off x="0" y="0"/>
              <a:ext cx="1790418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4" name="c"/>
            <p:cNvSpPr txBox="1"/>
            <p:nvPr/>
          </p:nvSpPr>
          <p:spPr>
            <a:xfrm>
              <a:off x="832555" y="146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c</a:t>
              </a:r>
            </a:p>
          </p:txBody>
        </p:sp>
      </p:grpSp>
      <p:grpSp>
        <p:nvGrpSpPr>
          <p:cNvPr id="448" name="Group"/>
          <p:cNvGrpSpPr/>
          <p:nvPr/>
        </p:nvGrpSpPr>
        <p:grpSpPr>
          <a:xfrm>
            <a:off x="1770783" y="3100681"/>
            <a:ext cx="4143466" cy="381001"/>
            <a:chOff x="0" y="0"/>
            <a:chExt cx="4143463" cy="381000"/>
          </a:xfrm>
        </p:grpSpPr>
        <p:sp>
          <p:nvSpPr>
            <p:cNvPr id="446" name="Rectangle"/>
            <p:cNvSpPr/>
            <p:nvPr/>
          </p:nvSpPr>
          <p:spPr>
            <a:xfrm>
              <a:off x="0" y="0"/>
              <a:ext cx="4143464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7" name="b"/>
            <p:cNvSpPr txBox="1"/>
            <p:nvPr/>
          </p:nvSpPr>
          <p:spPr>
            <a:xfrm>
              <a:off x="1991334" y="49562"/>
              <a:ext cx="156842" cy="2926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b</a:t>
              </a:r>
            </a:p>
          </p:txBody>
        </p:sp>
      </p:grpSp>
      <p:grpSp>
        <p:nvGrpSpPr>
          <p:cNvPr id="451" name="Group"/>
          <p:cNvGrpSpPr/>
          <p:nvPr/>
        </p:nvGrpSpPr>
        <p:grpSpPr>
          <a:xfrm>
            <a:off x="1736604" y="3710307"/>
            <a:ext cx="1765301" cy="381566"/>
            <a:chOff x="0" y="0"/>
            <a:chExt cx="1765300" cy="381564"/>
          </a:xfrm>
        </p:grpSpPr>
        <p:sp>
          <p:nvSpPr>
            <p:cNvPr id="449" name="Rectangle"/>
            <p:cNvSpPr/>
            <p:nvPr/>
          </p:nvSpPr>
          <p:spPr>
            <a:xfrm>
              <a:off x="0" y="0"/>
              <a:ext cx="1765300" cy="381565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0" name="a"/>
            <p:cNvSpPr txBox="1"/>
            <p:nvPr/>
          </p:nvSpPr>
          <p:spPr>
            <a:xfrm>
              <a:off x="815198" y="28504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a</a:t>
              </a:r>
            </a:p>
          </p:txBody>
        </p:sp>
      </p:grpSp>
      <p:grpSp>
        <p:nvGrpSpPr>
          <p:cNvPr id="454" name="Group"/>
          <p:cNvGrpSpPr/>
          <p:nvPr/>
        </p:nvGrpSpPr>
        <p:grpSpPr>
          <a:xfrm>
            <a:off x="4135876" y="2422739"/>
            <a:ext cx="3562775" cy="381001"/>
            <a:chOff x="0" y="0"/>
            <a:chExt cx="3562773" cy="381000"/>
          </a:xfrm>
        </p:grpSpPr>
        <p:sp>
          <p:nvSpPr>
            <p:cNvPr id="452" name="Rectangle"/>
            <p:cNvSpPr/>
            <p:nvPr/>
          </p:nvSpPr>
          <p:spPr>
            <a:xfrm>
              <a:off x="0" y="0"/>
              <a:ext cx="3562774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3" name="e"/>
            <p:cNvSpPr txBox="1"/>
            <p:nvPr/>
          </p:nvSpPr>
          <p:spPr>
            <a:xfrm>
              <a:off x="1722683" y="146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e</a:t>
              </a:r>
            </a:p>
          </p:txBody>
        </p:sp>
      </p:grpSp>
      <p:grpSp>
        <p:nvGrpSpPr>
          <p:cNvPr id="457" name="Group"/>
          <p:cNvGrpSpPr/>
          <p:nvPr/>
        </p:nvGrpSpPr>
        <p:grpSpPr>
          <a:xfrm>
            <a:off x="4119252" y="3738811"/>
            <a:ext cx="1772357" cy="381001"/>
            <a:chOff x="0" y="0"/>
            <a:chExt cx="1772355" cy="381000"/>
          </a:xfrm>
        </p:grpSpPr>
        <p:sp>
          <p:nvSpPr>
            <p:cNvPr id="455" name="Rectangle"/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6" name="d"/>
            <p:cNvSpPr txBox="1"/>
            <p:nvPr/>
          </p:nvSpPr>
          <p:spPr>
            <a:xfrm>
              <a:off x="816328" y="40075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d</a:t>
              </a:r>
            </a:p>
          </p:txBody>
        </p:sp>
      </p:grpSp>
      <p:grpSp>
        <p:nvGrpSpPr>
          <p:cNvPr id="460" name="Group"/>
          <p:cNvGrpSpPr/>
          <p:nvPr/>
        </p:nvGrpSpPr>
        <p:grpSpPr>
          <a:xfrm>
            <a:off x="6515572" y="7420739"/>
            <a:ext cx="1772357" cy="381001"/>
            <a:chOff x="0" y="0"/>
            <a:chExt cx="1772355" cy="381000"/>
          </a:xfrm>
        </p:grpSpPr>
        <p:sp>
          <p:nvSpPr>
            <p:cNvPr id="458" name="Rectangle"/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9" name="g"/>
            <p:cNvSpPr txBox="1"/>
            <p:nvPr/>
          </p:nvSpPr>
          <p:spPr>
            <a:xfrm>
              <a:off x="816328" y="14675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g</a:t>
              </a:r>
            </a:p>
          </p:txBody>
        </p:sp>
      </p:grpSp>
      <p:grpSp>
        <p:nvGrpSpPr>
          <p:cNvPr id="463" name="Group"/>
          <p:cNvGrpSpPr/>
          <p:nvPr/>
        </p:nvGrpSpPr>
        <p:grpSpPr>
          <a:xfrm>
            <a:off x="6487661" y="3772361"/>
            <a:ext cx="1785903" cy="381001"/>
            <a:chOff x="0" y="0"/>
            <a:chExt cx="1785902" cy="381000"/>
          </a:xfrm>
        </p:grpSpPr>
        <p:sp>
          <p:nvSpPr>
            <p:cNvPr id="461" name="Rectangle"/>
            <p:cNvSpPr/>
            <p:nvPr/>
          </p:nvSpPr>
          <p:spPr>
            <a:xfrm>
              <a:off x="0" y="0"/>
              <a:ext cx="1785903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 dirty="0"/>
            </a:p>
          </p:txBody>
        </p:sp>
        <p:sp>
          <p:nvSpPr>
            <p:cNvPr id="462" name="f"/>
            <p:cNvSpPr txBox="1"/>
            <p:nvPr/>
          </p:nvSpPr>
          <p:spPr>
            <a:xfrm>
              <a:off x="829451" y="273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f</a:t>
              </a:r>
            </a:p>
          </p:txBody>
        </p:sp>
      </p:grpSp>
      <p:sp>
        <p:nvSpPr>
          <p:cNvPr id="464" name="Line"/>
          <p:cNvSpPr/>
          <p:nvPr/>
        </p:nvSpPr>
        <p:spPr>
          <a:xfrm flipV="1">
            <a:off x="11265938" y="1197332"/>
            <a:ext cx="2258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467" name="Group"/>
          <p:cNvGrpSpPr/>
          <p:nvPr/>
        </p:nvGrpSpPr>
        <p:grpSpPr>
          <a:xfrm>
            <a:off x="8963914" y="8362343"/>
            <a:ext cx="1783645" cy="381001"/>
            <a:chOff x="0" y="0"/>
            <a:chExt cx="1783644" cy="381000"/>
          </a:xfrm>
        </p:grpSpPr>
        <p:sp>
          <p:nvSpPr>
            <p:cNvPr id="465" name="Rectangle"/>
            <p:cNvSpPr/>
            <p:nvPr/>
          </p:nvSpPr>
          <p:spPr>
            <a:xfrm>
              <a:off x="0" y="0"/>
              <a:ext cx="1783645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66" name="i"/>
            <p:cNvSpPr txBox="1"/>
            <p:nvPr/>
          </p:nvSpPr>
          <p:spPr>
            <a:xfrm>
              <a:off x="828321" y="400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i</a:t>
              </a:r>
            </a:p>
          </p:txBody>
        </p:sp>
      </p:grpSp>
      <p:grpSp>
        <p:nvGrpSpPr>
          <p:cNvPr id="470" name="Group"/>
          <p:cNvGrpSpPr/>
          <p:nvPr/>
        </p:nvGrpSpPr>
        <p:grpSpPr>
          <a:xfrm>
            <a:off x="8975204" y="8879062"/>
            <a:ext cx="1772356" cy="381001"/>
            <a:chOff x="0" y="0"/>
            <a:chExt cx="1772355" cy="381000"/>
          </a:xfrm>
        </p:grpSpPr>
        <p:sp>
          <p:nvSpPr>
            <p:cNvPr id="468" name="Rectangle"/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69" name="j"/>
            <p:cNvSpPr txBox="1"/>
            <p:nvPr/>
          </p:nvSpPr>
          <p:spPr>
            <a:xfrm>
              <a:off x="828041" y="146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j</a:t>
              </a:r>
            </a:p>
          </p:txBody>
        </p:sp>
      </p:grpSp>
      <p:sp>
        <p:nvSpPr>
          <p:cNvPr id="475" name="1"/>
          <p:cNvSpPr txBox="1"/>
          <p:nvPr/>
        </p:nvSpPr>
        <p:spPr>
          <a:xfrm>
            <a:off x="1232935" y="3714754"/>
            <a:ext cx="141327" cy="1863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1</a:t>
            </a:r>
          </a:p>
        </p:txBody>
      </p:sp>
      <p:sp>
        <p:nvSpPr>
          <p:cNvPr id="476" name="2"/>
          <p:cNvSpPr txBox="1"/>
          <p:nvPr/>
        </p:nvSpPr>
        <p:spPr>
          <a:xfrm>
            <a:off x="1232935" y="3091044"/>
            <a:ext cx="141327" cy="1863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2</a:t>
            </a:r>
          </a:p>
        </p:txBody>
      </p:sp>
      <p:sp>
        <p:nvSpPr>
          <p:cNvPr id="477" name="3"/>
          <p:cNvSpPr txBox="1"/>
          <p:nvPr/>
        </p:nvSpPr>
        <p:spPr>
          <a:xfrm>
            <a:off x="1232935" y="2467614"/>
            <a:ext cx="141327" cy="1863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3</a:t>
            </a:r>
          </a:p>
        </p:txBody>
      </p:sp>
      <p:sp>
        <p:nvSpPr>
          <p:cNvPr id="478" name="4"/>
          <p:cNvSpPr txBox="1"/>
          <p:nvPr/>
        </p:nvSpPr>
        <p:spPr>
          <a:xfrm>
            <a:off x="1232935" y="1849829"/>
            <a:ext cx="141327" cy="1863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819212824"/>
      </p:ext>
    </p:extLst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06" name="Interval partition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Interval partitioning</a:t>
            </a:r>
            <a:r>
              <a:rPr lang="en-US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Example</a:t>
            </a:r>
            <a:endParaRPr dirty="0"/>
          </a:p>
        </p:txBody>
      </p:sp>
      <p:sp>
        <p:nvSpPr>
          <p:cNvPr id="4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45</a:t>
            </a:fld>
            <a:endParaRPr/>
          </a:p>
        </p:txBody>
      </p:sp>
      <p:grpSp>
        <p:nvGrpSpPr>
          <p:cNvPr id="421" name="Group"/>
          <p:cNvGrpSpPr/>
          <p:nvPr/>
        </p:nvGrpSpPr>
        <p:grpSpPr>
          <a:xfrm>
            <a:off x="1774238" y="1213136"/>
            <a:ext cx="6522722" cy="3212820"/>
            <a:chOff x="0" y="0"/>
            <a:chExt cx="6522720" cy="3212817"/>
          </a:xfrm>
        </p:grpSpPr>
        <p:sp>
          <p:nvSpPr>
            <p:cNvPr id="409" name="Line"/>
            <p:cNvSpPr/>
            <p:nvPr/>
          </p:nvSpPr>
          <p:spPr>
            <a:xfrm flipV="1">
              <a:off x="591537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0" name="Line"/>
            <p:cNvSpPr/>
            <p:nvPr/>
          </p:nvSpPr>
          <p:spPr>
            <a:xfrm flipV="1">
              <a:off x="0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1" name="Line"/>
            <p:cNvSpPr/>
            <p:nvPr/>
          </p:nvSpPr>
          <p:spPr>
            <a:xfrm flipV="1">
              <a:off x="1779129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2" name="Line"/>
            <p:cNvSpPr/>
            <p:nvPr/>
          </p:nvSpPr>
          <p:spPr>
            <a:xfrm flipV="1">
              <a:off x="1185333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3" name="Line"/>
            <p:cNvSpPr/>
            <p:nvPr/>
          </p:nvSpPr>
          <p:spPr>
            <a:xfrm flipV="1">
              <a:off x="2370666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4" name="Line"/>
            <p:cNvSpPr/>
            <p:nvPr/>
          </p:nvSpPr>
          <p:spPr>
            <a:xfrm flipV="1">
              <a:off x="4147537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5" name="Line"/>
            <p:cNvSpPr/>
            <p:nvPr/>
          </p:nvSpPr>
          <p:spPr>
            <a:xfrm flipV="1">
              <a:off x="3556000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6" name="Line"/>
            <p:cNvSpPr/>
            <p:nvPr/>
          </p:nvSpPr>
          <p:spPr>
            <a:xfrm flipV="1">
              <a:off x="5332870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7" name="Line"/>
            <p:cNvSpPr/>
            <p:nvPr/>
          </p:nvSpPr>
          <p:spPr>
            <a:xfrm flipV="1">
              <a:off x="4741333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8" name="Line"/>
            <p:cNvSpPr/>
            <p:nvPr/>
          </p:nvSpPr>
          <p:spPr>
            <a:xfrm flipV="1">
              <a:off x="6520462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9" name="Line"/>
            <p:cNvSpPr/>
            <p:nvPr/>
          </p:nvSpPr>
          <p:spPr>
            <a:xfrm flipV="1">
              <a:off x="5926666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20" name="Line"/>
            <p:cNvSpPr/>
            <p:nvPr/>
          </p:nvSpPr>
          <p:spPr>
            <a:xfrm flipV="1">
              <a:off x="2964462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422" name="Line"/>
          <p:cNvSpPr/>
          <p:nvPr/>
        </p:nvSpPr>
        <p:spPr>
          <a:xfrm flipV="1">
            <a:off x="8893012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23" name="Line"/>
          <p:cNvSpPr/>
          <p:nvPr/>
        </p:nvSpPr>
        <p:spPr>
          <a:xfrm flipV="1">
            <a:off x="10080604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24" name="Line"/>
          <p:cNvSpPr/>
          <p:nvPr/>
        </p:nvSpPr>
        <p:spPr>
          <a:xfrm flipV="1">
            <a:off x="9486808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25" name="Line"/>
          <p:cNvSpPr/>
          <p:nvPr/>
        </p:nvSpPr>
        <p:spPr>
          <a:xfrm flipV="1">
            <a:off x="10672142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442" name="Group"/>
          <p:cNvGrpSpPr/>
          <p:nvPr/>
        </p:nvGrpSpPr>
        <p:grpSpPr>
          <a:xfrm>
            <a:off x="7480554" y="7845059"/>
            <a:ext cx="2966722" cy="381565"/>
            <a:chOff x="0" y="0"/>
            <a:chExt cx="2966720" cy="381564"/>
          </a:xfrm>
        </p:grpSpPr>
        <p:sp>
          <p:nvSpPr>
            <p:cNvPr id="440" name="Rectangle"/>
            <p:cNvSpPr/>
            <p:nvPr/>
          </p:nvSpPr>
          <p:spPr>
            <a:xfrm>
              <a:off x="0" y="0"/>
              <a:ext cx="2966721" cy="381565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1" name="h"/>
            <p:cNvSpPr txBox="1"/>
            <p:nvPr/>
          </p:nvSpPr>
          <p:spPr>
            <a:xfrm>
              <a:off x="1413509" y="33866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h</a:t>
              </a:r>
            </a:p>
          </p:txBody>
        </p:sp>
      </p:grpSp>
      <p:grpSp>
        <p:nvGrpSpPr>
          <p:cNvPr id="445" name="Group"/>
          <p:cNvGrpSpPr/>
          <p:nvPr/>
        </p:nvGrpSpPr>
        <p:grpSpPr>
          <a:xfrm>
            <a:off x="1758434" y="2422740"/>
            <a:ext cx="1790418" cy="381001"/>
            <a:chOff x="0" y="0"/>
            <a:chExt cx="1790417" cy="381000"/>
          </a:xfrm>
        </p:grpSpPr>
        <p:sp>
          <p:nvSpPr>
            <p:cNvPr id="443" name="Rectangle"/>
            <p:cNvSpPr/>
            <p:nvPr/>
          </p:nvSpPr>
          <p:spPr>
            <a:xfrm>
              <a:off x="0" y="0"/>
              <a:ext cx="1790418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4" name="c"/>
            <p:cNvSpPr txBox="1"/>
            <p:nvPr/>
          </p:nvSpPr>
          <p:spPr>
            <a:xfrm>
              <a:off x="832555" y="146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c</a:t>
              </a:r>
            </a:p>
          </p:txBody>
        </p:sp>
      </p:grpSp>
      <p:grpSp>
        <p:nvGrpSpPr>
          <p:cNvPr id="448" name="Group"/>
          <p:cNvGrpSpPr/>
          <p:nvPr/>
        </p:nvGrpSpPr>
        <p:grpSpPr>
          <a:xfrm>
            <a:off x="1770783" y="3100681"/>
            <a:ext cx="4143466" cy="381001"/>
            <a:chOff x="0" y="0"/>
            <a:chExt cx="4143463" cy="381000"/>
          </a:xfrm>
        </p:grpSpPr>
        <p:sp>
          <p:nvSpPr>
            <p:cNvPr id="446" name="Rectangle"/>
            <p:cNvSpPr/>
            <p:nvPr/>
          </p:nvSpPr>
          <p:spPr>
            <a:xfrm>
              <a:off x="0" y="0"/>
              <a:ext cx="4143464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7" name="b"/>
            <p:cNvSpPr txBox="1"/>
            <p:nvPr/>
          </p:nvSpPr>
          <p:spPr>
            <a:xfrm>
              <a:off x="1991334" y="49562"/>
              <a:ext cx="156842" cy="2926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b</a:t>
              </a:r>
            </a:p>
          </p:txBody>
        </p:sp>
      </p:grpSp>
      <p:grpSp>
        <p:nvGrpSpPr>
          <p:cNvPr id="451" name="Group"/>
          <p:cNvGrpSpPr/>
          <p:nvPr/>
        </p:nvGrpSpPr>
        <p:grpSpPr>
          <a:xfrm>
            <a:off x="1736604" y="3710307"/>
            <a:ext cx="1765301" cy="381566"/>
            <a:chOff x="0" y="0"/>
            <a:chExt cx="1765300" cy="381564"/>
          </a:xfrm>
        </p:grpSpPr>
        <p:sp>
          <p:nvSpPr>
            <p:cNvPr id="449" name="Rectangle"/>
            <p:cNvSpPr/>
            <p:nvPr/>
          </p:nvSpPr>
          <p:spPr>
            <a:xfrm>
              <a:off x="0" y="0"/>
              <a:ext cx="1765300" cy="381565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0" name="a"/>
            <p:cNvSpPr txBox="1"/>
            <p:nvPr/>
          </p:nvSpPr>
          <p:spPr>
            <a:xfrm>
              <a:off x="815198" y="28504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a</a:t>
              </a:r>
            </a:p>
          </p:txBody>
        </p:sp>
      </p:grpSp>
      <p:grpSp>
        <p:nvGrpSpPr>
          <p:cNvPr id="454" name="Group"/>
          <p:cNvGrpSpPr/>
          <p:nvPr/>
        </p:nvGrpSpPr>
        <p:grpSpPr>
          <a:xfrm>
            <a:off x="4135876" y="2422739"/>
            <a:ext cx="3562775" cy="381001"/>
            <a:chOff x="0" y="0"/>
            <a:chExt cx="3562773" cy="381000"/>
          </a:xfrm>
        </p:grpSpPr>
        <p:sp>
          <p:nvSpPr>
            <p:cNvPr id="452" name="Rectangle"/>
            <p:cNvSpPr/>
            <p:nvPr/>
          </p:nvSpPr>
          <p:spPr>
            <a:xfrm>
              <a:off x="0" y="0"/>
              <a:ext cx="3562774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3" name="e"/>
            <p:cNvSpPr txBox="1"/>
            <p:nvPr/>
          </p:nvSpPr>
          <p:spPr>
            <a:xfrm>
              <a:off x="1722683" y="146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e</a:t>
              </a:r>
            </a:p>
          </p:txBody>
        </p:sp>
      </p:grpSp>
      <p:grpSp>
        <p:nvGrpSpPr>
          <p:cNvPr id="457" name="Group"/>
          <p:cNvGrpSpPr/>
          <p:nvPr/>
        </p:nvGrpSpPr>
        <p:grpSpPr>
          <a:xfrm>
            <a:off x="4119252" y="3738811"/>
            <a:ext cx="1772357" cy="381001"/>
            <a:chOff x="0" y="0"/>
            <a:chExt cx="1772355" cy="381000"/>
          </a:xfrm>
        </p:grpSpPr>
        <p:sp>
          <p:nvSpPr>
            <p:cNvPr id="455" name="Rectangle"/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6" name="d"/>
            <p:cNvSpPr txBox="1"/>
            <p:nvPr/>
          </p:nvSpPr>
          <p:spPr>
            <a:xfrm>
              <a:off x="816328" y="40075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d</a:t>
              </a:r>
            </a:p>
          </p:txBody>
        </p:sp>
      </p:grpSp>
      <p:grpSp>
        <p:nvGrpSpPr>
          <p:cNvPr id="460" name="Group"/>
          <p:cNvGrpSpPr/>
          <p:nvPr/>
        </p:nvGrpSpPr>
        <p:grpSpPr>
          <a:xfrm>
            <a:off x="6531375" y="3086878"/>
            <a:ext cx="1772357" cy="381001"/>
            <a:chOff x="0" y="0"/>
            <a:chExt cx="1772355" cy="381000"/>
          </a:xfrm>
        </p:grpSpPr>
        <p:sp>
          <p:nvSpPr>
            <p:cNvPr id="458" name="Rectangle"/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9" name="g"/>
            <p:cNvSpPr txBox="1"/>
            <p:nvPr/>
          </p:nvSpPr>
          <p:spPr>
            <a:xfrm>
              <a:off x="816328" y="14675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g</a:t>
              </a:r>
            </a:p>
          </p:txBody>
        </p:sp>
      </p:grpSp>
      <p:grpSp>
        <p:nvGrpSpPr>
          <p:cNvPr id="463" name="Group"/>
          <p:cNvGrpSpPr/>
          <p:nvPr/>
        </p:nvGrpSpPr>
        <p:grpSpPr>
          <a:xfrm>
            <a:off x="6487661" y="3772361"/>
            <a:ext cx="1785903" cy="381001"/>
            <a:chOff x="0" y="0"/>
            <a:chExt cx="1785902" cy="381000"/>
          </a:xfrm>
        </p:grpSpPr>
        <p:sp>
          <p:nvSpPr>
            <p:cNvPr id="461" name="Rectangle"/>
            <p:cNvSpPr/>
            <p:nvPr/>
          </p:nvSpPr>
          <p:spPr>
            <a:xfrm>
              <a:off x="0" y="0"/>
              <a:ext cx="1785903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 dirty="0"/>
            </a:p>
          </p:txBody>
        </p:sp>
        <p:sp>
          <p:nvSpPr>
            <p:cNvPr id="462" name="f"/>
            <p:cNvSpPr txBox="1"/>
            <p:nvPr/>
          </p:nvSpPr>
          <p:spPr>
            <a:xfrm>
              <a:off x="829451" y="273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f</a:t>
              </a:r>
            </a:p>
          </p:txBody>
        </p:sp>
      </p:grpSp>
      <p:sp>
        <p:nvSpPr>
          <p:cNvPr id="464" name="Line"/>
          <p:cNvSpPr/>
          <p:nvPr/>
        </p:nvSpPr>
        <p:spPr>
          <a:xfrm flipV="1">
            <a:off x="11265938" y="1197332"/>
            <a:ext cx="2258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467" name="Group"/>
          <p:cNvGrpSpPr/>
          <p:nvPr/>
        </p:nvGrpSpPr>
        <p:grpSpPr>
          <a:xfrm>
            <a:off x="8963914" y="8362343"/>
            <a:ext cx="1783645" cy="381001"/>
            <a:chOff x="0" y="0"/>
            <a:chExt cx="1783644" cy="381000"/>
          </a:xfrm>
        </p:grpSpPr>
        <p:sp>
          <p:nvSpPr>
            <p:cNvPr id="465" name="Rectangle"/>
            <p:cNvSpPr/>
            <p:nvPr/>
          </p:nvSpPr>
          <p:spPr>
            <a:xfrm>
              <a:off x="0" y="0"/>
              <a:ext cx="1783645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66" name="i"/>
            <p:cNvSpPr txBox="1"/>
            <p:nvPr/>
          </p:nvSpPr>
          <p:spPr>
            <a:xfrm>
              <a:off x="828321" y="400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i</a:t>
              </a:r>
            </a:p>
          </p:txBody>
        </p:sp>
      </p:grpSp>
      <p:grpSp>
        <p:nvGrpSpPr>
          <p:cNvPr id="470" name="Group"/>
          <p:cNvGrpSpPr/>
          <p:nvPr/>
        </p:nvGrpSpPr>
        <p:grpSpPr>
          <a:xfrm>
            <a:off x="8975204" y="8879062"/>
            <a:ext cx="1772356" cy="381001"/>
            <a:chOff x="0" y="0"/>
            <a:chExt cx="1772355" cy="381000"/>
          </a:xfrm>
        </p:grpSpPr>
        <p:sp>
          <p:nvSpPr>
            <p:cNvPr id="468" name="Rectangle"/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69" name="j"/>
            <p:cNvSpPr txBox="1"/>
            <p:nvPr/>
          </p:nvSpPr>
          <p:spPr>
            <a:xfrm>
              <a:off x="828041" y="146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j</a:t>
              </a:r>
            </a:p>
          </p:txBody>
        </p:sp>
      </p:grpSp>
      <p:sp>
        <p:nvSpPr>
          <p:cNvPr id="475" name="1"/>
          <p:cNvSpPr txBox="1"/>
          <p:nvPr/>
        </p:nvSpPr>
        <p:spPr>
          <a:xfrm>
            <a:off x="1232935" y="3714754"/>
            <a:ext cx="141327" cy="1863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1</a:t>
            </a:r>
          </a:p>
        </p:txBody>
      </p:sp>
      <p:sp>
        <p:nvSpPr>
          <p:cNvPr id="476" name="2"/>
          <p:cNvSpPr txBox="1"/>
          <p:nvPr/>
        </p:nvSpPr>
        <p:spPr>
          <a:xfrm>
            <a:off x="1232935" y="3091044"/>
            <a:ext cx="141327" cy="1863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2</a:t>
            </a:r>
          </a:p>
        </p:txBody>
      </p:sp>
      <p:sp>
        <p:nvSpPr>
          <p:cNvPr id="477" name="3"/>
          <p:cNvSpPr txBox="1"/>
          <p:nvPr/>
        </p:nvSpPr>
        <p:spPr>
          <a:xfrm>
            <a:off x="1232935" y="2467614"/>
            <a:ext cx="141327" cy="1863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3</a:t>
            </a:r>
          </a:p>
        </p:txBody>
      </p:sp>
      <p:sp>
        <p:nvSpPr>
          <p:cNvPr id="478" name="4"/>
          <p:cNvSpPr txBox="1"/>
          <p:nvPr/>
        </p:nvSpPr>
        <p:spPr>
          <a:xfrm>
            <a:off x="1232935" y="1849829"/>
            <a:ext cx="141327" cy="1863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325713472"/>
      </p:ext>
    </p:extLst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06" name="Interval partition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Interval partitioning</a:t>
            </a:r>
            <a:r>
              <a:rPr lang="en-US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Example</a:t>
            </a:r>
            <a:endParaRPr dirty="0"/>
          </a:p>
        </p:txBody>
      </p:sp>
      <p:sp>
        <p:nvSpPr>
          <p:cNvPr id="4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46</a:t>
            </a:fld>
            <a:endParaRPr/>
          </a:p>
        </p:txBody>
      </p:sp>
      <p:grpSp>
        <p:nvGrpSpPr>
          <p:cNvPr id="421" name="Group"/>
          <p:cNvGrpSpPr/>
          <p:nvPr/>
        </p:nvGrpSpPr>
        <p:grpSpPr>
          <a:xfrm>
            <a:off x="1774238" y="1213136"/>
            <a:ext cx="6522722" cy="3212820"/>
            <a:chOff x="0" y="0"/>
            <a:chExt cx="6522720" cy="3212817"/>
          </a:xfrm>
        </p:grpSpPr>
        <p:sp>
          <p:nvSpPr>
            <p:cNvPr id="409" name="Line"/>
            <p:cNvSpPr/>
            <p:nvPr/>
          </p:nvSpPr>
          <p:spPr>
            <a:xfrm flipV="1">
              <a:off x="591537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0" name="Line"/>
            <p:cNvSpPr/>
            <p:nvPr/>
          </p:nvSpPr>
          <p:spPr>
            <a:xfrm flipV="1">
              <a:off x="0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1" name="Line"/>
            <p:cNvSpPr/>
            <p:nvPr/>
          </p:nvSpPr>
          <p:spPr>
            <a:xfrm flipV="1">
              <a:off x="1779129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2" name="Line"/>
            <p:cNvSpPr/>
            <p:nvPr/>
          </p:nvSpPr>
          <p:spPr>
            <a:xfrm flipV="1">
              <a:off x="1185333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3" name="Line"/>
            <p:cNvSpPr/>
            <p:nvPr/>
          </p:nvSpPr>
          <p:spPr>
            <a:xfrm flipV="1">
              <a:off x="2370666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4" name="Line"/>
            <p:cNvSpPr/>
            <p:nvPr/>
          </p:nvSpPr>
          <p:spPr>
            <a:xfrm flipV="1">
              <a:off x="4147537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5" name="Line"/>
            <p:cNvSpPr/>
            <p:nvPr/>
          </p:nvSpPr>
          <p:spPr>
            <a:xfrm flipV="1">
              <a:off x="3556000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6" name="Line"/>
            <p:cNvSpPr/>
            <p:nvPr/>
          </p:nvSpPr>
          <p:spPr>
            <a:xfrm flipV="1">
              <a:off x="5332870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7" name="Line"/>
            <p:cNvSpPr/>
            <p:nvPr/>
          </p:nvSpPr>
          <p:spPr>
            <a:xfrm flipV="1">
              <a:off x="4741333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8" name="Line"/>
            <p:cNvSpPr/>
            <p:nvPr/>
          </p:nvSpPr>
          <p:spPr>
            <a:xfrm flipV="1">
              <a:off x="6520462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9" name="Line"/>
            <p:cNvSpPr/>
            <p:nvPr/>
          </p:nvSpPr>
          <p:spPr>
            <a:xfrm flipV="1">
              <a:off x="5926666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20" name="Line"/>
            <p:cNvSpPr/>
            <p:nvPr/>
          </p:nvSpPr>
          <p:spPr>
            <a:xfrm flipV="1">
              <a:off x="2964462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422" name="Line"/>
          <p:cNvSpPr/>
          <p:nvPr/>
        </p:nvSpPr>
        <p:spPr>
          <a:xfrm flipV="1">
            <a:off x="8893012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23" name="Line"/>
          <p:cNvSpPr/>
          <p:nvPr/>
        </p:nvSpPr>
        <p:spPr>
          <a:xfrm flipV="1">
            <a:off x="10080604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24" name="Line"/>
          <p:cNvSpPr/>
          <p:nvPr/>
        </p:nvSpPr>
        <p:spPr>
          <a:xfrm flipV="1">
            <a:off x="9486808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25" name="Line"/>
          <p:cNvSpPr/>
          <p:nvPr/>
        </p:nvSpPr>
        <p:spPr>
          <a:xfrm flipV="1">
            <a:off x="10672142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442" name="Group"/>
          <p:cNvGrpSpPr/>
          <p:nvPr/>
        </p:nvGrpSpPr>
        <p:grpSpPr>
          <a:xfrm>
            <a:off x="7705420" y="2422739"/>
            <a:ext cx="2966722" cy="381565"/>
            <a:chOff x="0" y="0"/>
            <a:chExt cx="2966720" cy="381564"/>
          </a:xfrm>
        </p:grpSpPr>
        <p:sp>
          <p:nvSpPr>
            <p:cNvPr id="440" name="Rectangle"/>
            <p:cNvSpPr/>
            <p:nvPr/>
          </p:nvSpPr>
          <p:spPr>
            <a:xfrm>
              <a:off x="0" y="0"/>
              <a:ext cx="2966721" cy="381565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1" name="h"/>
            <p:cNvSpPr txBox="1"/>
            <p:nvPr/>
          </p:nvSpPr>
          <p:spPr>
            <a:xfrm>
              <a:off x="1413509" y="33866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h</a:t>
              </a:r>
            </a:p>
          </p:txBody>
        </p:sp>
      </p:grpSp>
      <p:grpSp>
        <p:nvGrpSpPr>
          <p:cNvPr id="445" name="Group"/>
          <p:cNvGrpSpPr/>
          <p:nvPr/>
        </p:nvGrpSpPr>
        <p:grpSpPr>
          <a:xfrm>
            <a:off x="1758434" y="2422740"/>
            <a:ext cx="1790418" cy="381001"/>
            <a:chOff x="0" y="0"/>
            <a:chExt cx="1790417" cy="381000"/>
          </a:xfrm>
        </p:grpSpPr>
        <p:sp>
          <p:nvSpPr>
            <p:cNvPr id="443" name="Rectangle"/>
            <p:cNvSpPr/>
            <p:nvPr/>
          </p:nvSpPr>
          <p:spPr>
            <a:xfrm>
              <a:off x="0" y="0"/>
              <a:ext cx="1790418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4" name="c"/>
            <p:cNvSpPr txBox="1"/>
            <p:nvPr/>
          </p:nvSpPr>
          <p:spPr>
            <a:xfrm>
              <a:off x="832555" y="146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c</a:t>
              </a:r>
            </a:p>
          </p:txBody>
        </p:sp>
      </p:grpSp>
      <p:grpSp>
        <p:nvGrpSpPr>
          <p:cNvPr id="448" name="Group"/>
          <p:cNvGrpSpPr/>
          <p:nvPr/>
        </p:nvGrpSpPr>
        <p:grpSpPr>
          <a:xfrm>
            <a:off x="1770783" y="3100681"/>
            <a:ext cx="4143466" cy="381001"/>
            <a:chOff x="0" y="0"/>
            <a:chExt cx="4143463" cy="381000"/>
          </a:xfrm>
        </p:grpSpPr>
        <p:sp>
          <p:nvSpPr>
            <p:cNvPr id="446" name="Rectangle"/>
            <p:cNvSpPr/>
            <p:nvPr/>
          </p:nvSpPr>
          <p:spPr>
            <a:xfrm>
              <a:off x="0" y="0"/>
              <a:ext cx="4143464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7" name="b"/>
            <p:cNvSpPr txBox="1"/>
            <p:nvPr/>
          </p:nvSpPr>
          <p:spPr>
            <a:xfrm>
              <a:off x="1991334" y="49562"/>
              <a:ext cx="156842" cy="2926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b</a:t>
              </a:r>
            </a:p>
          </p:txBody>
        </p:sp>
      </p:grpSp>
      <p:grpSp>
        <p:nvGrpSpPr>
          <p:cNvPr id="451" name="Group"/>
          <p:cNvGrpSpPr/>
          <p:nvPr/>
        </p:nvGrpSpPr>
        <p:grpSpPr>
          <a:xfrm>
            <a:off x="1736604" y="3710307"/>
            <a:ext cx="1765301" cy="381566"/>
            <a:chOff x="0" y="0"/>
            <a:chExt cx="1765300" cy="381564"/>
          </a:xfrm>
        </p:grpSpPr>
        <p:sp>
          <p:nvSpPr>
            <p:cNvPr id="449" name="Rectangle"/>
            <p:cNvSpPr/>
            <p:nvPr/>
          </p:nvSpPr>
          <p:spPr>
            <a:xfrm>
              <a:off x="0" y="0"/>
              <a:ext cx="1765300" cy="381565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0" name="a"/>
            <p:cNvSpPr txBox="1"/>
            <p:nvPr/>
          </p:nvSpPr>
          <p:spPr>
            <a:xfrm>
              <a:off x="815198" y="28504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a</a:t>
              </a:r>
            </a:p>
          </p:txBody>
        </p:sp>
      </p:grpSp>
      <p:grpSp>
        <p:nvGrpSpPr>
          <p:cNvPr id="454" name="Group"/>
          <p:cNvGrpSpPr/>
          <p:nvPr/>
        </p:nvGrpSpPr>
        <p:grpSpPr>
          <a:xfrm>
            <a:off x="4135876" y="2422739"/>
            <a:ext cx="3562775" cy="381001"/>
            <a:chOff x="0" y="0"/>
            <a:chExt cx="3562773" cy="381000"/>
          </a:xfrm>
        </p:grpSpPr>
        <p:sp>
          <p:nvSpPr>
            <p:cNvPr id="452" name="Rectangle"/>
            <p:cNvSpPr/>
            <p:nvPr/>
          </p:nvSpPr>
          <p:spPr>
            <a:xfrm>
              <a:off x="0" y="0"/>
              <a:ext cx="3562774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3" name="e"/>
            <p:cNvSpPr txBox="1"/>
            <p:nvPr/>
          </p:nvSpPr>
          <p:spPr>
            <a:xfrm>
              <a:off x="1722683" y="146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e</a:t>
              </a:r>
            </a:p>
          </p:txBody>
        </p:sp>
      </p:grpSp>
      <p:grpSp>
        <p:nvGrpSpPr>
          <p:cNvPr id="457" name="Group"/>
          <p:cNvGrpSpPr/>
          <p:nvPr/>
        </p:nvGrpSpPr>
        <p:grpSpPr>
          <a:xfrm>
            <a:off x="4119252" y="3738811"/>
            <a:ext cx="1772357" cy="381001"/>
            <a:chOff x="0" y="0"/>
            <a:chExt cx="1772355" cy="381000"/>
          </a:xfrm>
        </p:grpSpPr>
        <p:sp>
          <p:nvSpPr>
            <p:cNvPr id="455" name="Rectangle"/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6" name="d"/>
            <p:cNvSpPr txBox="1"/>
            <p:nvPr/>
          </p:nvSpPr>
          <p:spPr>
            <a:xfrm>
              <a:off x="816328" y="40075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d</a:t>
              </a:r>
            </a:p>
          </p:txBody>
        </p:sp>
      </p:grpSp>
      <p:grpSp>
        <p:nvGrpSpPr>
          <p:cNvPr id="460" name="Group"/>
          <p:cNvGrpSpPr/>
          <p:nvPr/>
        </p:nvGrpSpPr>
        <p:grpSpPr>
          <a:xfrm>
            <a:off x="6531375" y="3086878"/>
            <a:ext cx="1772357" cy="381001"/>
            <a:chOff x="0" y="0"/>
            <a:chExt cx="1772355" cy="381000"/>
          </a:xfrm>
        </p:grpSpPr>
        <p:sp>
          <p:nvSpPr>
            <p:cNvPr id="458" name="Rectangle"/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9" name="g"/>
            <p:cNvSpPr txBox="1"/>
            <p:nvPr/>
          </p:nvSpPr>
          <p:spPr>
            <a:xfrm>
              <a:off x="816328" y="14675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g</a:t>
              </a:r>
            </a:p>
          </p:txBody>
        </p:sp>
      </p:grpSp>
      <p:grpSp>
        <p:nvGrpSpPr>
          <p:cNvPr id="463" name="Group"/>
          <p:cNvGrpSpPr/>
          <p:nvPr/>
        </p:nvGrpSpPr>
        <p:grpSpPr>
          <a:xfrm>
            <a:off x="6487661" y="3772361"/>
            <a:ext cx="1785903" cy="381001"/>
            <a:chOff x="0" y="0"/>
            <a:chExt cx="1785902" cy="381000"/>
          </a:xfrm>
        </p:grpSpPr>
        <p:sp>
          <p:nvSpPr>
            <p:cNvPr id="461" name="Rectangle"/>
            <p:cNvSpPr/>
            <p:nvPr/>
          </p:nvSpPr>
          <p:spPr>
            <a:xfrm>
              <a:off x="0" y="0"/>
              <a:ext cx="1785903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 dirty="0"/>
            </a:p>
          </p:txBody>
        </p:sp>
        <p:sp>
          <p:nvSpPr>
            <p:cNvPr id="462" name="f"/>
            <p:cNvSpPr txBox="1"/>
            <p:nvPr/>
          </p:nvSpPr>
          <p:spPr>
            <a:xfrm>
              <a:off x="829451" y="273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f</a:t>
              </a:r>
            </a:p>
          </p:txBody>
        </p:sp>
      </p:grpSp>
      <p:sp>
        <p:nvSpPr>
          <p:cNvPr id="464" name="Line"/>
          <p:cNvSpPr/>
          <p:nvPr/>
        </p:nvSpPr>
        <p:spPr>
          <a:xfrm flipV="1">
            <a:off x="11265938" y="1197332"/>
            <a:ext cx="2258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467" name="Group"/>
          <p:cNvGrpSpPr/>
          <p:nvPr/>
        </p:nvGrpSpPr>
        <p:grpSpPr>
          <a:xfrm>
            <a:off x="8963914" y="8362343"/>
            <a:ext cx="1783645" cy="381001"/>
            <a:chOff x="0" y="0"/>
            <a:chExt cx="1783644" cy="381000"/>
          </a:xfrm>
        </p:grpSpPr>
        <p:sp>
          <p:nvSpPr>
            <p:cNvPr id="465" name="Rectangle"/>
            <p:cNvSpPr/>
            <p:nvPr/>
          </p:nvSpPr>
          <p:spPr>
            <a:xfrm>
              <a:off x="0" y="0"/>
              <a:ext cx="1783645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66" name="i"/>
            <p:cNvSpPr txBox="1"/>
            <p:nvPr/>
          </p:nvSpPr>
          <p:spPr>
            <a:xfrm>
              <a:off x="828321" y="400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i</a:t>
              </a:r>
            </a:p>
          </p:txBody>
        </p:sp>
      </p:grpSp>
      <p:grpSp>
        <p:nvGrpSpPr>
          <p:cNvPr id="470" name="Group"/>
          <p:cNvGrpSpPr/>
          <p:nvPr/>
        </p:nvGrpSpPr>
        <p:grpSpPr>
          <a:xfrm>
            <a:off x="8975204" y="8879062"/>
            <a:ext cx="1772356" cy="381001"/>
            <a:chOff x="0" y="0"/>
            <a:chExt cx="1772355" cy="381000"/>
          </a:xfrm>
        </p:grpSpPr>
        <p:sp>
          <p:nvSpPr>
            <p:cNvPr id="468" name="Rectangle"/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69" name="j"/>
            <p:cNvSpPr txBox="1"/>
            <p:nvPr/>
          </p:nvSpPr>
          <p:spPr>
            <a:xfrm>
              <a:off x="828041" y="146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j</a:t>
              </a:r>
            </a:p>
          </p:txBody>
        </p:sp>
      </p:grpSp>
      <p:sp>
        <p:nvSpPr>
          <p:cNvPr id="475" name="1"/>
          <p:cNvSpPr txBox="1"/>
          <p:nvPr/>
        </p:nvSpPr>
        <p:spPr>
          <a:xfrm>
            <a:off x="1232935" y="3714754"/>
            <a:ext cx="141327" cy="1863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1</a:t>
            </a:r>
          </a:p>
        </p:txBody>
      </p:sp>
      <p:sp>
        <p:nvSpPr>
          <p:cNvPr id="476" name="2"/>
          <p:cNvSpPr txBox="1"/>
          <p:nvPr/>
        </p:nvSpPr>
        <p:spPr>
          <a:xfrm>
            <a:off x="1232935" y="3091044"/>
            <a:ext cx="141327" cy="1863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2</a:t>
            </a:r>
          </a:p>
        </p:txBody>
      </p:sp>
      <p:sp>
        <p:nvSpPr>
          <p:cNvPr id="477" name="3"/>
          <p:cNvSpPr txBox="1"/>
          <p:nvPr/>
        </p:nvSpPr>
        <p:spPr>
          <a:xfrm>
            <a:off x="1232935" y="2467614"/>
            <a:ext cx="141327" cy="1863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3</a:t>
            </a:r>
          </a:p>
        </p:txBody>
      </p:sp>
      <p:sp>
        <p:nvSpPr>
          <p:cNvPr id="478" name="4"/>
          <p:cNvSpPr txBox="1"/>
          <p:nvPr/>
        </p:nvSpPr>
        <p:spPr>
          <a:xfrm>
            <a:off x="1232935" y="1849829"/>
            <a:ext cx="141327" cy="1863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69217736"/>
      </p:ext>
    </p:extLst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06" name="Interval partition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Interval partitioning</a:t>
            </a:r>
            <a:r>
              <a:rPr lang="en-US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Example</a:t>
            </a:r>
            <a:endParaRPr dirty="0"/>
          </a:p>
        </p:txBody>
      </p:sp>
      <p:sp>
        <p:nvSpPr>
          <p:cNvPr id="4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47</a:t>
            </a:fld>
            <a:endParaRPr/>
          </a:p>
        </p:txBody>
      </p:sp>
      <p:grpSp>
        <p:nvGrpSpPr>
          <p:cNvPr id="421" name="Group"/>
          <p:cNvGrpSpPr/>
          <p:nvPr/>
        </p:nvGrpSpPr>
        <p:grpSpPr>
          <a:xfrm>
            <a:off x="1774238" y="1213136"/>
            <a:ext cx="6522722" cy="3212820"/>
            <a:chOff x="0" y="0"/>
            <a:chExt cx="6522720" cy="3212817"/>
          </a:xfrm>
        </p:grpSpPr>
        <p:sp>
          <p:nvSpPr>
            <p:cNvPr id="409" name="Line"/>
            <p:cNvSpPr/>
            <p:nvPr/>
          </p:nvSpPr>
          <p:spPr>
            <a:xfrm flipV="1">
              <a:off x="591537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0" name="Line"/>
            <p:cNvSpPr/>
            <p:nvPr/>
          </p:nvSpPr>
          <p:spPr>
            <a:xfrm flipV="1">
              <a:off x="0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1" name="Line"/>
            <p:cNvSpPr/>
            <p:nvPr/>
          </p:nvSpPr>
          <p:spPr>
            <a:xfrm flipV="1">
              <a:off x="1779129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2" name="Line"/>
            <p:cNvSpPr/>
            <p:nvPr/>
          </p:nvSpPr>
          <p:spPr>
            <a:xfrm flipV="1">
              <a:off x="1185333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3" name="Line"/>
            <p:cNvSpPr/>
            <p:nvPr/>
          </p:nvSpPr>
          <p:spPr>
            <a:xfrm flipV="1">
              <a:off x="2370666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4" name="Line"/>
            <p:cNvSpPr/>
            <p:nvPr/>
          </p:nvSpPr>
          <p:spPr>
            <a:xfrm flipV="1">
              <a:off x="4147537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5" name="Line"/>
            <p:cNvSpPr/>
            <p:nvPr/>
          </p:nvSpPr>
          <p:spPr>
            <a:xfrm flipV="1">
              <a:off x="3556000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6" name="Line"/>
            <p:cNvSpPr/>
            <p:nvPr/>
          </p:nvSpPr>
          <p:spPr>
            <a:xfrm flipV="1">
              <a:off x="5332870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7" name="Line"/>
            <p:cNvSpPr/>
            <p:nvPr/>
          </p:nvSpPr>
          <p:spPr>
            <a:xfrm flipV="1">
              <a:off x="4741333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8" name="Line"/>
            <p:cNvSpPr/>
            <p:nvPr/>
          </p:nvSpPr>
          <p:spPr>
            <a:xfrm flipV="1">
              <a:off x="6520462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9" name="Line"/>
            <p:cNvSpPr/>
            <p:nvPr/>
          </p:nvSpPr>
          <p:spPr>
            <a:xfrm flipV="1">
              <a:off x="5926666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20" name="Line"/>
            <p:cNvSpPr/>
            <p:nvPr/>
          </p:nvSpPr>
          <p:spPr>
            <a:xfrm flipV="1">
              <a:off x="2964462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422" name="Line"/>
          <p:cNvSpPr/>
          <p:nvPr/>
        </p:nvSpPr>
        <p:spPr>
          <a:xfrm flipV="1">
            <a:off x="8893012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23" name="Line"/>
          <p:cNvSpPr/>
          <p:nvPr/>
        </p:nvSpPr>
        <p:spPr>
          <a:xfrm flipV="1">
            <a:off x="10080604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24" name="Line"/>
          <p:cNvSpPr/>
          <p:nvPr/>
        </p:nvSpPr>
        <p:spPr>
          <a:xfrm flipV="1">
            <a:off x="9486808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25" name="Line"/>
          <p:cNvSpPr/>
          <p:nvPr/>
        </p:nvSpPr>
        <p:spPr>
          <a:xfrm flipV="1">
            <a:off x="10672142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442" name="Group"/>
          <p:cNvGrpSpPr/>
          <p:nvPr/>
        </p:nvGrpSpPr>
        <p:grpSpPr>
          <a:xfrm>
            <a:off x="7705420" y="2422739"/>
            <a:ext cx="2966722" cy="381565"/>
            <a:chOff x="0" y="0"/>
            <a:chExt cx="2966720" cy="381564"/>
          </a:xfrm>
        </p:grpSpPr>
        <p:sp>
          <p:nvSpPr>
            <p:cNvPr id="440" name="Rectangle"/>
            <p:cNvSpPr/>
            <p:nvPr/>
          </p:nvSpPr>
          <p:spPr>
            <a:xfrm>
              <a:off x="0" y="0"/>
              <a:ext cx="2966721" cy="381565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1" name="h"/>
            <p:cNvSpPr txBox="1"/>
            <p:nvPr/>
          </p:nvSpPr>
          <p:spPr>
            <a:xfrm>
              <a:off x="1413509" y="33866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h</a:t>
              </a:r>
            </a:p>
          </p:txBody>
        </p:sp>
      </p:grpSp>
      <p:grpSp>
        <p:nvGrpSpPr>
          <p:cNvPr id="445" name="Group"/>
          <p:cNvGrpSpPr/>
          <p:nvPr/>
        </p:nvGrpSpPr>
        <p:grpSpPr>
          <a:xfrm>
            <a:off x="1758434" y="2422740"/>
            <a:ext cx="1790418" cy="381001"/>
            <a:chOff x="0" y="0"/>
            <a:chExt cx="1790417" cy="381000"/>
          </a:xfrm>
        </p:grpSpPr>
        <p:sp>
          <p:nvSpPr>
            <p:cNvPr id="443" name="Rectangle"/>
            <p:cNvSpPr/>
            <p:nvPr/>
          </p:nvSpPr>
          <p:spPr>
            <a:xfrm>
              <a:off x="0" y="0"/>
              <a:ext cx="1790418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4" name="c"/>
            <p:cNvSpPr txBox="1"/>
            <p:nvPr/>
          </p:nvSpPr>
          <p:spPr>
            <a:xfrm>
              <a:off x="832555" y="146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c</a:t>
              </a:r>
            </a:p>
          </p:txBody>
        </p:sp>
      </p:grpSp>
      <p:grpSp>
        <p:nvGrpSpPr>
          <p:cNvPr id="448" name="Group"/>
          <p:cNvGrpSpPr/>
          <p:nvPr/>
        </p:nvGrpSpPr>
        <p:grpSpPr>
          <a:xfrm>
            <a:off x="1770783" y="3100681"/>
            <a:ext cx="4143466" cy="381001"/>
            <a:chOff x="0" y="0"/>
            <a:chExt cx="4143463" cy="381000"/>
          </a:xfrm>
        </p:grpSpPr>
        <p:sp>
          <p:nvSpPr>
            <p:cNvPr id="446" name="Rectangle"/>
            <p:cNvSpPr/>
            <p:nvPr/>
          </p:nvSpPr>
          <p:spPr>
            <a:xfrm>
              <a:off x="0" y="0"/>
              <a:ext cx="4143464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7" name="b"/>
            <p:cNvSpPr txBox="1"/>
            <p:nvPr/>
          </p:nvSpPr>
          <p:spPr>
            <a:xfrm>
              <a:off x="1991334" y="49562"/>
              <a:ext cx="156842" cy="2926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b</a:t>
              </a:r>
            </a:p>
          </p:txBody>
        </p:sp>
      </p:grpSp>
      <p:grpSp>
        <p:nvGrpSpPr>
          <p:cNvPr id="451" name="Group"/>
          <p:cNvGrpSpPr/>
          <p:nvPr/>
        </p:nvGrpSpPr>
        <p:grpSpPr>
          <a:xfrm>
            <a:off x="1736604" y="3710307"/>
            <a:ext cx="1765301" cy="381566"/>
            <a:chOff x="0" y="0"/>
            <a:chExt cx="1765300" cy="381564"/>
          </a:xfrm>
        </p:grpSpPr>
        <p:sp>
          <p:nvSpPr>
            <p:cNvPr id="449" name="Rectangle"/>
            <p:cNvSpPr/>
            <p:nvPr/>
          </p:nvSpPr>
          <p:spPr>
            <a:xfrm>
              <a:off x="0" y="0"/>
              <a:ext cx="1765300" cy="381565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0" name="a"/>
            <p:cNvSpPr txBox="1"/>
            <p:nvPr/>
          </p:nvSpPr>
          <p:spPr>
            <a:xfrm>
              <a:off x="815198" y="28504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a</a:t>
              </a:r>
            </a:p>
          </p:txBody>
        </p:sp>
      </p:grpSp>
      <p:grpSp>
        <p:nvGrpSpPr>
          <p:cNvPr id="454" name="Group"/>
          <p:cNvGrpSpPr/>
          <p:nvPr/>
        </p:nvGrpSpPr>
        <p:grpSpPr>
          <a:xfrm>
            <a:off x="4135876" y="2422739"/>
            <a:ext cx="3562775" cy="381001"/>
            <a:chOff x="0" y="0"/>
            <a:chExt cx="3562773" cy="381000"/>
          </a:xfrm>
        </p:grpSpPr>
        <p:sp>
          <p:nvSpPr>
            <p:cNvPr id="452" name="Rectangle"/>
            <p:cNvSpPr/>
            <p:nvPr/>
          </p:nvSpPr>
          <p:spPr>
            <a:xfrm>
              <a:off x="0" y="0"/>
              <a:ext cx="3562774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3" name="e"/>
            <p:cNvSpPr txBox="1"/>
            <p:nvPr/>
          </p:nvSpPr>
          <p:spPr>
            <a:xfrm>
              <a:off x="1722683" y="146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e</a:t>
              </a:r>
            </a:p>
          </p:txBody>
        </p:sp>
      </p:grpSp>
      <p:grpSp>
        <p:nvGrpSpPr>
          <p:cNvPr id="457" name="Group"/>
          <p:cNvGrpSpPr/>
          <p:nvPr/>
        </p:nvGrpSpPr>
        <p:grpSpPr>
          <a:xfrm>
            <a:off x="4119252" y="3738811"/>
            <a:ext cx="1772357" cy="381001"/>
            <a:chOff x="0" y="0"/>
            <a:chExt cx="1772355" cy="381000"/>
          </a:xfrm>
        </p:grpSpPr>
        <p:sp>
          <p:nvSpPr>
            <p:cNvPr id="455" name="Rectangle"/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6" name="d"/>
            <p:cNvSpPr txBox="1"/>
            <p:nvPr/>
          </p:nvSpPr>
          <p:spPr>
            <a:xfrm>
              <a:off x="816328" y="40075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d</a:t>
              </a:r>
            </a:p>
          </p:txBody>
        </p:sp>
      </p:grpSp>
      <p:grpSp>
        <p:nvGrpSpPr>
          <p:cNvPr id="460" name="Group"/>
          <p:cNvGrpSpPr/>
          <p:nvPr/>
        </p:nvGrpSpPr>
        <p:grpSpPr>
          <a:xfrm>
            <a:off x="6531375" y="3086878"/>
            <a:ext cx="1772357" cy="381001"/>
            <a:chOff x="0" y="0"/>
            <a:chExt cx="1772355" cy="381000"/>
          </a:xfrm>
        </p:grpSpPr>
        <p:sp>
          <p:nvSpPr>
            <p:cNvPr id="458" name="Rectangle"/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9" name="g"/>
            <p:cNvSpPr txBox="1"/>
            <p:nvPr/>
          </p:nvSpPr>
          <p:spPr>
            <a:xfrm>
              <a:off x="816328" y="14675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g</a:t>
              </a:r>
            </a:p>
          </p:txBody>
        </p:sp>
      </p:grpSp>
      <p:grpSp>
        <p:nvGrpSpPr>
          <p:cNvPr id="463" name="Group"/>
          <p:cNvGrpSpPr/>
          <p:nvPr/>
        </p:nvGrpSpPr>
        <p:grpSpPr>
          <a:xfrm>
            <a:off x="6487661" y="3772361"/>
            <a:ext cx="1785903" cy="381001"/>
            <a:chOff x="0" y="0"/>
            <a:chExt cx="1785902" cy="381000"/>
          </a:xfrm>
        </p:grpSpPr>
        <p:sp>
          <p:nvSpPr>
            <p:cNvPr id="461" name="Rectangle"/>
            <p:cNvSpPr/>
            <p:nvPr/>
          </p:nvSpPr>
          <p:spPr>
            <a:xfrm>
              <a:off x="0" y="0"/>
              <a:ext cx="1785903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 dirty="0"/>
            </a:p>
          </p:txBody>
        </p:sp>
        <p:sp>
          <p:nvSpPr>
            <p:cNvPr id="462" name="f"/>
            <p:cNvSpPr txBox="1"/>
            <p:nvPr/>
          </p:nvSpPr>
          <p:spPr>
            <a:xfrm>
              <a:off x="829451" y="273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f</a:t>
              </a:r>
            </a:p>
          </p:txBody>
        </p:sp>
      </p:grpSp>
      <p:sp>
        <p:nvSpPr>
          <p:cNvPr id="464" name="Line"/>
          <p:cNvSpPr/>
          <p:nvPr/>
        </p:nvSpPr>
        <p:spPr>
          <a:xfrm flipV="1">
            <a:off x="11265938" y="1197332"/>
            <a:ext cx="2258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467" name="Group"/>
          <p:cNvGrpSpPr/>
          <p:nvPr/>
        </p:nvGrpSpPr>
        <p:grpSpPr>
          <a:xfrm>
            <a:off x="8855380" y="3100681"/>
            <a:ext cx="1783645" cy="381001"/>
            <a:chOff x="0" y="0"/>
            <a:chExt cx="1783644" cy="381000"/>
          </a:xfrm>
        </p:grpSpPr>
        <p:sp>
          <p:nvSpPr>
            <p:cNvPr id="465" name="Rectangle"/>
            <p:cNvSpPr/>
            <p:nvPr/>
          </p:nvSpPr>
          <p:spPr>
            <a:xfrm>
              <a:off x="0" y="0"/>
              <a:ext cx="1783645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66" name="i"/>
            <p:cNvSpPr txBox="1"/>
            <p:nvPr/>
          </p:nvSpPr>
          <p:spPr>
            <a:xfrm>
              <a:off x="828321" y="400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i</a:t>
              </a:r>
            </a:p>
          </p:txBody>
        </p:sp>
      </p:grpSp>
      <p:grpSp>
        <p:nvGrpSpPr>
          <p:cNvPr id="470" name="Group"/>
          <p:cNvGrpSpPr/>
          <p:nvPr/>
        </p:nvGrpSpPr>
        <p:grpSpPr>
          <a:xfrm>
            <a:off x="8866750" y="3676746"/>
            <a:ext cx="1772356" cy="381001"/>
            <a:chOff x="0" y="0"/>
            <a:chExt cx="1772355" cy="381000"/>
          </a:xfrm>
        </p:grpSpPr>
        <p:sp>
          <p:nvSpPr>
            <p:cNvPr id="468" name="Rectangle"/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69" name="j"/>
            <p:cNvSpPr txBox="1"/>
            <p:nvPr/>
          </p:nvSpPr>
          <p:spPr>
            <a:xfrm>
              <a:off x="828041" y="146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j</a:t>
              </a:r>
            </a:p>
          </p:txBody>
        </p:sp>
      </p:grpSp>
      <p:sp>
        <p:nvSpPr>
          <p:cNvPr id="475" name="1"/>
          <p:cNvSpPr txBox="1"/>
          <p:nvPr/>
        </p:nvSpPr>
        <p:spPr>
          <a:xfrm>
            <a:off x="1232935" y="3714754"/>
            <a:ext cx="141327" cy="1863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1</a:t>
            </a:r>
          </a:p>
        </p:txBody>
      </p:sp>
      <p:sp>
        <p:nvSpPr>
          <p:cNvPr id="476" name="2"/>
          <p:cNvSpPr txBox="1"/>
          <p:nvPr/>
        </p:nvSpPr>
        <p:spPr>
          <a:xfrm>
            <a:off x="1232935" y="3091044"/>
            <a:ext cx="141327" cy="1863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2</a:t>
            </a:r>
          </a:p>
        </p:txBody>
      </p:sp>
      <p:sp>
        <p:nvSpPr>
          <p:cNvPr id="477" name="3"/>
          <p:cNvSpPr txBox="1"/>
          <p:nvPr/>
        </p:nvSpPr>
        <p:spPr>
          <a:xfrm>
            <a:off x="1232935" y="2467614"/>
            <a:ext cx="141327" cy="1863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3</a:t>
            </a:r>
          </a:p>
        </p:txBody>
      </p:sp>
      <p:sp>
        <p:nvSpPr>
          <p:cNvPr id="478" name="4"/>
          <p:cNvSpPr txBox="1"/>
          <p:nvPr/>
        </p:nvSpPr>
        <p:spPr>
          <a:xfrm>
            <a:off x="1232935" y="1849829"/>
            <a:ext cx="141327" cy="1863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530387139"/>
      </p:ext>
    </p:extLst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34" name="Interval partitioning:  earliest-start-time-first algorith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Interval partitioning:  earliest-start-time-first algorithm</a:t>
            </a:r>
          </a:p>
        </p:txBody>
      </p:sp>
      <p:sp>
        <p:nvSpPr>
          <p:cNvPr id="635" name="Proposition. The earliest-start-time-first algorithm can be implemented in  O(n log n) time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Proposition. </a:t>
            </a:r>
            <a:r>
              <a:rPr>
                <a:solidFill>
                  <a:srgbClr val="000000"/>
                </a:solidFill>
              </a:rPr>
              <a:t>The earliest-start-time-first algorithm can be implemented in 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O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(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n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 log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n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)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time.</a:t>
            </a: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endParaRPr>
              <a:solidFill>
                <a:srgbClr val="000000"/>
              </a:solidFill>
              <a:uFill>
                <a:solidFill>
                  <a:srgbClr val="000000"/>
                </a:solidFill>
              </a:uFill>
            </a:endParaRPr>
          </a:p>
          <a:p>
            <a:r>
              <a:t>Pf. </a:t>
            </a:r>
            <a:r>
              <a:rPr>
                <a:solidFill>
                  <a:srgbClr val="000000"/>
                </a:solidFill>
              </a:rPr>
              <a:t> Store classrooms in a </a:t>
            </a:r>
            <a:r>
              <a:rPr>
                <a:solidFill>
                  <a:srgbClr val="8D3124"/>
                </a:solidFill>
              </a:rPr>
              <a:t>priority queue</a:t>
            </a:r>
            <a:r>
              <a:rPr>
                <a:solidFill>
                  <a:srgbClr val="000000"/>
                </a:solidFill>
              </a:rPr>
              <a:t> (key = finish time of its last lecture).</a:t>
            </a:r>
            <a:endParaRPr>
              <a:solidFill>
                <a:srgbClr val="000000"/>
              </a:solidFill>
              <a:uFill>
                <a:solidFill>
                  <a:srgbClr val="000000"/>
                </a:solidFill>
              </a:uFill>
            </a:endParaRPr>
          </a:p>
          <a:p>
            <a:pPr lvl="1"/>
            <a:r>
              <a:t>To determine whether lecture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j</a:t>
            </a:r>
            <a:r>
              <a:t> is compatible with some classroom,</a:t>
            </a:r>
            <a:br/>
            <a:r>
              <a:t>compare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s</a:t>
            </a:r>
            <a:r>
              <a:rPr i="1" baseline="-5999">
                <a:latin typeface="Times"/>
                <a:ea typeface="Times"/>
                <a:cs typeface="Times"/>
                <a:sym typeface="Times"/>
              </a:rPr>
              <a:t>j</a:t>
            </a:r>
            <a:r>
              <a:t> to key of min classroom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 k</a:t>
            </a:r>
            <a:r>
              <a:t> in priority queue.</a:t>
            </a:r>
          </a:p>
          <a:p>
            <a:pPr lvl="1"/>
            <a:r>
              <a:t>To add lecture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j</a:t>
            </a:r>
            <a:r>
              <a:t> to classroom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 k</a:t>
            </a:r>
            <a:r>
              <a:t>, increase key of classroom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k</a:t>
            </a:r>
            <a:r>
              <a:t> to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f</a:t>
            </a:r>
            <a:r>
              <a:rPr i="1" baseline="-5999">
                <a:latin typeface="Times"/>
                <a:ea typeface="Times"/>
                <a:cs typeface="Times"/>
                <a:sym typeface="Times"/>
              </a:rPr>
              <a:t>j</a:t>
            </a:r>
            <a:r>
              <a:t>.</a:t>
            </a:r>
            <a:endParaRPr>
              <a:uFill>
                <a:solidFill>
                  <a:srgbClr val="000000"/>
                </a:solidFill>
              </a:uFill>
            </a:endParaRPr>
          </a:p>
          <a:p>
            <a:pPr lvl="1"/>
            <a:r>
              <a:t>Total number of priority queue operations is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O</a:t>
            </a:r>
            <a:r>
              <a:rPr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(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n</a:t>
            </a:r>
            <a:r>
              <a:rPr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)</a:t>
            </a:r>
            <a:r>
              <a:t>.</a:t>
            </a:r>
          </a:p>
          <a:p>
            <a:pPr lvl="1"/>
            <a:r>
              <a:t>Sorting by start times takes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O</a:t>
            </a:r>
            <a:r>
              <a:rPr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(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n </a:t>
            </a:r>
            <a:r>
              <a:rPr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log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 n</a:t>
            </a:r>
            <a:r>
              <a:rPr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) </a:t>
            </a:r>
            <a:r>
              <a:t>time.   </a:t>
            </a:r>
            <a:r>
              <a: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  <a:latin typeface="Lucida Grande"/>
                <a:ea typeface="Lucida Grande"/>
                <a:cs typeface="Lucida Grande"/>
                <a:sym typeface="Lucida Grande"/>
              </a:rPr>
              <a:t>▪</a:t>
            </a:r>
            <a:br>
              <a: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  <a:latin typeface="Lucida Grande"/>
                <a:ea typeface="Lucida Grande"/>
                <a:cs typeface="Lucida Grande"/>
                <a:sym typeface="Lucida Grande"/>
              </a:rPr>
            </a:br>
            <a:br>
              <a: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  <a:latin typeface="Lucida Grande"/>
                <a:ea typeface="Lucida Grande"/>
                <a:cs typeface="Lucida Grande"/>
                <a:sym typeface="Lucida Grande"/>
              </a:rPr>
            </a:br>
            <a:endParaRPr>
              <a:solidFill>
                <a:srgbClr val="606060"/>
              </a:solidFill>
              <a:uFill>
                <a:solidFill>
                  <a:srgbClr val="606060"/>
                </a:solidFill>
              </a:uFill>
              <a:latin typeface="Lucida Grande"/>
              <a:ea typeface="Lucida Grande"/>
              <a:cs typeface="Lucida Grande"/>
              <a:sym typeface="Lucida Grande"/>
            </a:endParaRPr>
          </a:p>
          <a:p>
            <a:r>
              <a:t>Remark.  </a:t>
            </a:r>
            <a:r>
              <a:rPr>
                <a:solidFill>
                  <a:srgbClr val="000000"/>
                </a:solidFill>
              </a:rPr>
              <a:t>This implementation chooses a classroom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k</a:t>
            </a:r>
            <a:r>
              <a:rPr>
                <a:solidFill>
                  <a:srgbClr val="000000"/>
                </a:solidFill>
              </a:rPr>
              <a:t> whose finish time</a:t>
            </a:r>
            <a:br>
              <a:rPr>
                <a:solidFill>
                  <a:srgbClr val="000000"/>
                </a:solidFill>
              </a:rPr>
            </a:br>
            <a:r>
              <a:rPr>
                <a:solidFill>
                  <a:srgbClr val="000000"/>
                </a:solidFill>
              </a:rPr>
              <a:t>of its last lecture is the </a:t>
            </a:r>
            <a:r>
              <a:rPr>
                <a:solidFill>
                  <a:srgbClr val="8D3124"/>
                </a:solidFill>
              </a:rPr>
              <a:t>earliest</a:t>
            </a:r>
            <a:r>
              <a:rPr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63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48</a:t>
            </a:fld>
            <a:endParaRPr/>
          </a:p>
        </p:txBody>
      </p:sp>
    </p:spTree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41" name="Interval partitioning:  lower bound on optimal solu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Interval partitioning:  lower bound on optimal solution</a:t>
            </a:r>
          </a:p>
        </p:txBody>
      </p:sp>
      <p:sp>
        <p:nvSpPr>
          <p:cNvPr id="642" name="Def.  The depth of a set of open intervals is the maximum number of intervals that contain any given point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Def.  </a:t>
            </a: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The </a:t>
            </a:r>
            <a:r>
              <a:rPr dirty="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depth</a:t>
            </a: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of a set of open intervals is the maximum number of intervals that contain any given point.</a:t>
            </a:r>
            <a:endParaRPr lang="en-US" dirty="0">
              <a:solidFill>
                <a:srgbClr val="000000"/>
              </a:solidFill>
              <a:uFill>
                <a:solidFill>
                  <a:srgbClr val="000000"/>
                </a:solidFill>
              </a:uFill>
            </a:endParaRPr>
          </a:p>
          <a:p>
            <a:br>
              <a:rPr lang="en-US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r>
              <a:rPr lang="en-US" dirty="0"/>
              <a:t>Key observation.  </a:t>
            </a:r>
            <a:r>
              <a:rPr lang="en-US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Number of classrooms needed  </a:t>
            </a:r>
            <a:r>
              <a:rPr lang="en-US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≥</a:t>
            </a:r>
            <a:r>
              <a:rPr lang="en-US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 depth.</a:t>
            </a:r>
          </a:p>
          <a:p>
            <a:endParaRPr dirty="0">
              <a:solidFill>
                <a:srgbClr val="000000"/>
              </a:solidFill>
              <a:uFill>
                <a:solidFill>
                  <a:srgbClr val="000000"/>
                </a:solidFill>
              </a:uFill>
            </a:endParaRPr>
          </a:p>
          <a:p>
            <a:b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endParaRPr dirty="0">
              <a:solidFill>
                <a:srgbClr val="000000"/>
              </a:solidFill>
              <a:uFill>
                <a:solidFill>
                  <a:srgbClr val="000000"/>
                </a:solidFill>
              </a:uFill>
            </a:endParaRPr>
          </a:p>
        </p:txBody>
      </p:sp>
      <p:sp>
        <p:nvSpPr>
          <p:cNvPr id="64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49</a:t>
            </a:fld>
            <a:endParaRPr/>
          </a:p>
        </p:txBody>
      </p:sp>
      <p:grpSp>
        <p:nvGrpSpPr>
          <p:cNvPr id="66" name="Group">
            <a:extLst>
              <a:ext uri="{FF2B5EF4-FFF2-40B4-BE49-F238E27FC236}">
                <a16:creationId xmlns:a16="http://schemas.microsoft.com/office/drawing/2014/main" id="{9E3A1728-57E4-4395-8F98-C3C816EE5EB5}"/>
              </a:ext>
            </a:extLst>
          </p:cNvPr>
          <p:cNvGrpSpPr/>
          <p:nvPr/>
        </p:nvGrpSpPr>
        <p:grpSpPr>
          <a:xfrm>
            <a:off x="7791589" y="7870805"/>
            <a:ext cx="2966722" cy="381565"/>
            <a:chOff x="0" y="0"/>
            <a:chExt cx="2966720" cy="381564"/>
          </a:xfrm>
        </p:grpSpPr>
        <p:sp>
          <p:nvSpPr>
            <p:cNvPr id="67" name="Rectangle">
              <a:extLst>
                <a:ext uri="{FF2B5EF4-FFF2-40B4-BE49-F238E27FC236}">
                  <a16:creationId xmlns:a16="http://schemas.microsoft.com/office/drawing/2014/main" id="{638F40FA-8976-4247-BEF5-DE841AB3A701}"/>
                </a:ext>
              </a:extLst>
            </p:cNvPr>
            <p:cNvSpPr/>
            <p:nvPr/>
          </p:nvSpPr>
          <p:spPr>
            <a:xfrm>
              <a:off x="0" y="0"/>
              <a:ext cx="2966721" cy="381565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8" name="h">
              <a:extLst>
                <a:ext uri="{FF2B5EF4-FFF2-40B4-BE49-F238E27FC236}">
                  <a16:creationId xmlns:a16="http://schemas.microsoft.com/office/drawing/2014/main" id="{7C6ABEDC-FFFF-4C30-8EAD-4DEA7B5002C9}"/>
                </a:ext>
              </a:extLst>
            </p:cNvPr>
            <p:cNvSpPr txBox="1"/>
            <p:nvPr/>
          </p:nvSpPr>
          <p:spPr>
            <a:xfrm>
              <a:off x="1413509" y="33866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h</a:t>
              </a:r>
            </a:p>
          </p:txBody>
        </p:sp>
      </p:grpSp>
      <p:grpSp>
        <p:nvGrpSpPr>
          <p:cNvPr id="69" name="Group">
            <a:extLst>
              <a:ext uri="{FF2B5EF4-FFF2-40B4-BE49-F238E27FC236}">
                <a16:creationId xmlns:a16="http://schemas.microsoft.com/office/drawing/2014/main" id="{91E8EF7F-3C61-4590-83F7-4C52EC9828C3}"/>
              </a:ext>
            </a:extLst>
          </p:cNvPr>
          <p:cNvGrpSpPr/>
          <p:nvPr/>
        </p:nvGrpSpPr>
        <p:grpSpPr>
          <a:xfrm>
            <a:off x="1756411" y="5443090"/>
            <a:ext cx="1790418" cy="381001"/>
            <a:chOff x="0" y="0"/>
            <a:chExt cx="1790417" cy="381000"/>
          </a:xfrm>
        </p:grpSpPr>
        <p:sp>
          <p:nvSpPr>
            <p:cNvPr id="70" name="Rectangle">
              <a:extLst>
                <a:ext uri="{FF2B5EF4-FFF2-40B4-BE49-F238E27FC236}">
                  <a16:creationId xmlns:a16="http://schemas.microsoft.com/office/drawing/2014/main" id="{E7672997-AAA1-4B72-9C34-B3508C0B3C9C}"/>
                </a:ext>
              </a:extLst>
            </p:cNvPr>
            <p:cNvSpPr/>
            <p:nvPr/>
          </p:nvSpPr>
          <p:spPr>
            <a:xfrm>
              <a:off x="0" y="0"/>
              <a:ext cx="1790418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1" name="c">
              <a:extLst>
                <a:ext uri="{FF2B5EF4-FFF2-40B4-BE49-F238E27FC236}">
                  <a16:creationId xmlns:a16="http://schemas.microsoft.com/office/drawing/2014/main" id="{633A87B8-E527-4B46-A2FD-9D712B365F85}"/>
                </a:ext>
              </a:extLst>
            </p:cNvPr>
            <p:cNvSpPr txBox="1"/>
            <p:nvPr/>
          </p:nvSpPr>
          <p:spPr>
            <a:xfrm>
              <a:off x="832555" y="146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c</a:t>
              </a:r>
            </a:p>
          </p:txBody>
        </p:sp>
      </p:grpSp>
      <p:grpSp>
        <p:nvGrpSpPr>
          <p:cNvPr id="72" name="Group">
            <a:extLst>
              <a:ext uri="{FF2B5EF4-FFF2-40B4-BE49-F238E27FC236}">
                <a16:creationId xmlns:a16="http://schemas.microsoft.com/office/drawing/2014/main" id="{B77D98EF-04B7-4206-97EF-117098F9F888}"/>
              </a:ext>
            </a:extLst>
          </p:cNvPr>
          <p:cNvGrpSpPr/>
          <p:nvPr/>
        </p:nvGrpSpPr>
        <p:grpSpPr>
          <a:xfrm>
            <a:off x="1768970" y="4966596"/>
            <a:ext cx="4143466" cy="381001"/>
            <a:chOff x="0" y="0"/>
            <a:chExt cx="4143463" cy="381000"/>
          </a:xfrm>
        </p:grpSpPr>
        <p:sp>
          <p:nvSpPr>
            <p:cNvPr id="73" name="Rectangle">
              <a:extLst>
                <a:ext uri="{FF2B5EF4-FFF2-40B4-BE49-F238E27FC236}">
                  <a16:creationId xmlns:a16="http://schemas.microsoft.com/office/drawing/2014/main" id="{F27746F0-1F80-435A-94BA-A3801BD65E72}"/>
                </a:ext>
              </a:extLst>
            </p:cNvPr>
            <p:cNvSpPr/>
            <p:nvPr/>
          </p:nvSpPr>
          <p:spPr>
            <a:xfrm>
              <a:off x="0" y="0"/>
              <a:ext cx="4143464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4" name="b">
              <a:extLst>
                <a:ext uri="{FF2B5EF4-FFF2-40B4-BE49-F238E27FC236}">
                  <a16:creationId xmlns:a16="http://schemas.microsoft.com/office/drawing/2014/main" id="{E001DD03-9034-4D6E-A361-4AE48843DCAB}"/>
                </a:ext>
              </a:extLst>
            </p:cNvPr>
            <p:cNvSpPr txBox="1"/>
            <p:nvPr/>
          </p:nvSpPr>
          <p:spPr>
            <a:xfrm>
              <a:off x="1991334" y="49562"/>
              <a:ext cx="156842" cy="2926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b</a:t>
              </a:r>
            </a:p>
          </p:txBody>
        </p:sp>
      </p:grpSp>
      <p:grpSp>
        <p:nvGrpSpPr>
          <p:cNvPr id="75" name="Group">
            <a:extLst>
              <a:ext uri="{FF2B5EF4-FFF2-40B4-BE49-F238E27FC236}">
                <a16:creationId xmlns:a16="http://schemas.microsoft.com/office/drawing/2014/main" id="{EE6E42A4-B44C-4B12-97E8-0F6EB1A35F9F}"/>
              </a:ext>
            </a:extLst>
          </p:cNvPr>
          <p:cNvGrpSpPr/>
          <p:nvPr/>
        </p:nvGrpSpPr>
        <p:grpSpPr>
          <a:xfrm>
            <a:off x="1768970" y="4520884"/>
            <a:ext cx="1765301" cy="381566"/>
            <a:chOff x="0" y="0"/>
            <a:chExt cx="1765300" cy="381564"/>
          </a:xfrm>
        </p:grpSpPr>
        <p:sp>
          <p:nvSpPr>
            <p:cNvPr id="76" name="Rectangle">
              <a:extLst>
                <a:ext uri="{FF2B5EF4-FFF2-40B4-BE49-F238E27FC236}">
                  <a16:creationId xmlns:a16="http://schemas.microsoft.com/office/drawing/2014/main" id="{C94AFB17-CD0E-4D2B-BE54-07E21ED22D6A}"/>
                </a:ext>
              </a:extLst>
            </p:cNvPr>
            <p:cNvSpPr/>
            <p:nvPr/>
          </p:nvSpPr>
          <p:spPr>
            <a:xfrm>
              <a:off x="0" y="0"/>
              <a:ext cx="1765300" cy="381565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7" name="a">
              <a:extLst>
                <a:ext uri="{FF2B5EF4-FFF2-40B4-BE49-F238E27FC236}">
                  <a16:creationId xmlns:a16="http://schemas.microsoft.com/office/drawing/2014/main" id="{CED0563E-CAD3-49DF-B2EE-2037CC1AACDD}"/>
                </a:ext>
              </a:extLst>
            </p:cNvPr>
            <p:cNvSpPr txBox="1"/>
            <p:nvPr/>
          </p:nvSpPr>
          <p:spPr>
            <a:xfrm>
              <a:off x="815198" y="28504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a</a:t>
              </a:r>
            </a:p>
          </p:txBody>
        </p:sp>
      </p:grpSp>
      <p:grpSp>
        <p:nvGrpSpPr>
          <p:cNvPr id="78" name="Group">
            <a:extLst>
              <a:ext uri="{FF2B5EF4-FFF2-40B4-BE49-F238E27FC236}">
                <a16:creationId xmlns:a16="http://schemas.microsoft.com/office/drawing/2014/main" id="{F73D31D6-6B1F-4599-922A-F0452B70CB55}"/>
              </a:ext>
            </a:extLst>
          </p:cNvPr>
          <p:cNvGrpSpPr/>
          <p:nvPr/>
        </p:nvGrpSpPr>
        <p:grpSpPr>
          <a:xfrm>
            <a:off x="4110221" y="6398066"/>
            <a:ext cx="3562775" cy="381001"/>
            <a:chOff x="0" y="0"/>
            <a:chExt cx="3562773" cy="381000"/>
          </a:xfrm>
        </p:grpSpPr>
        <p:sp>
          <p:nvSpPr>
            <p:cNvPr id="79" name="Rectangle">
              <a:extLst>
                <a:ext uri="{FF2B5EF4-FFF2-40B4-BE49-F238E27FC236}">
                  <a16:creationId xmlns:a16="http://schemas.microsoft.com/office/drawing/2014/main" id="{57B254C2-7D82-4D8D-94C1-499D6908E53D}"/>
                </a:ext>
              </a:extLst>
            </p:cNvPr>
            <p:cNvSpPr/>
            <p:nvPr/>
          </p:nvSpPr>
          <p:spPr>
            <a:xfrm>
              <a:off x="0" y="0"/>
              <a:ext cx="3562774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80" name="e">
              <a:extLst>
                <a:ext uri="{FF2B5EF4-FFF2-40B4-BE49-F238E27FC236}">
                  <a16:creationId xmlns:a16="http://schemas.microsoft.com/office/drawing/2014/main" id="{76A14F3C-70D1-4FC8-AE77-8CFB8532D2CB}"/>
                </a:ext>
              </a:extLst>
            </p:cNvPr>
            <p:cNvSpPr txBox="1"/>
            <p:nvPr/>
          </p:nvSpPr>
          <p:spPr>
            <a:xfrm>
              <a:off x="1722683" y="146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e</a:t>
              </a:r>
            </a:p>
          </p:txBody>
        </p:sp>
      </p:grpSp>
      <p:grpSp>
        <p:nvGrpSpPr>
          <p:cNvPr id="81" name="Group">
            <a:extLst>
              <a:ext uri="{FF2B5EF4-FFF2-40B4-BE49-F238E27FC236}">
                <a16:creationId xmlns:a16="http://schemas.microsoft.com/office/drawing/2014/main" id="{F6727B0E-F7CE-4B82-A383-FA9D8AB4AFD3}"/>
              </a:ext>
            </a:extLst>
          </p:cNvPr>
          <p:cNvGrpSpPr/>
          <p:nvPr/>
        </p:nvGrpSpPr>
        <p:grpSpPr>
          <a:xfrm>
            <a:off x="4110221" y="5856254"/>
            <a:ext cx="1772357" cy="381001"/>
            <a:chOff x="0" y="0"/>
            <a:chExt cx="1772355" cy="381000"/>
          </a:xfrm>
        </p:grpSpPr>
        <p:sp>
          <p:nvSpPr>
            <p:cNvPr id="82" name="Rectangle">
              <a:extLst>
                <a:ext uri="{FF2B5EF4-FFF2-40B4-BE49-F238E27FC236}">
                  <a16:creationId xmlns:a16="http://schemas.microsoft.com/office/drawing/2014/main" id="{0DD04EC3-0936-42FB-8323-09C4C2890228}"/>
                </a:ext>
              </a:extLst>
            </p:cNvPr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83" name="d">
              <a:extLst>
                <a:ext uri="{FF2B5EF4-FFF2-40B4-BE49-F238E27FC236}">
                  <a16:creationId xmlns:a16="http://schemas.microsoft.com/office/drawing/2014/main" id="{FC63EC59-471B-4187-BC69-EF130425F06E}"/>
                </a:ext>
              </a:extLst>
            </p:cNvPr>
            <p:cNvSpPr txBox="1"/>
            <p:nvPr/>
          </p:nvSpPr>
          <p:spPr>
            <a:xfrm>
              <a:off x="816328" y="40075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d</a:t>
              </a:r>
            </a:p>
          </p:txBody>
        </p:sp>
      </p:grpSp>
      <p:grpSp>
        <p:nvGrpSpPr>
          <p:cNvPr id="84" name="Group">
            <a:extLst>
              <a:ext uri="{FF2B5EF4-FFF2-40B4-BE49-F238E27FC236}">
                <a16:creationId xmlns:a16="http://schemas.microsoft.com/office/drawing/2014/main" id="{A47ACD9C-28D5-470F-BE7A-54AB88D20D8C}"/>
              </a:ext>
            </a:extLst>
          </p:cNvPr>
          <p:cNvGrpSpPr/>
          <p:nvPr/>
        </p:nvGrpSpPr>
        <p:grpSpPr>
          <a:xfrm>
            <a:off x="6515572" y="7420739"/>
            <a:ext cx="1772357" cy="381001"/>
            <a:chOff x="0" y="0"/>
            <a:chExt cx="1772355" cy="381000"/>
          </a:xfrm>
        </p:grpSpPr>
        <p:sp>
          <p:nvSpPr>
            <p:cNvPr id="85" name="Rectangle">
              <a:extLst>
                <a:ext uri="{FF2B5EF4-FFF2-40B4-BE49-F238E27FC236}">
                  <a16:creationId xmlns:a16="http://schemas.microsoft.com/office/drawing/2014/main" id="{1F3DB7C3-3810-45D2-8A35-BC3BE8096ACD}"/>
                </a:ext>
              </a:extLst>
            </p:cNvPr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86" name="g">
              <a:extLst>
                <a:ext uri="{FF2B5EF4-FFF2-40B4-BE49-F238E27FC236}">
                  <a16:creationId xmlns:a16="http://schemas.microsoft.com/office/drawing/2014/main" id="{9080EE5C-232E-4A06-BAB7-63B34D377A8C}"/>
                </a:ext>
              </a:extLst>
            </p:cNvPr>
            <p:cNvSpPr txBox="1"/>
            <p:nvPr/>
          </p:nvSpPr>
          <p:spPr>
            <a:xfrm>
              <a:off x="816328" y="14675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g</a:t>
              </a:r>
            </a:p>
          </p:txBody>
        </p:sp>
      </p:grpSp>
      <p:grpSp>
        <p:nvGrpSpPr>
          <p:cNvPr id="87" name="Group">
            <a:extLst>
              <a:ext uri="{FF2B5EF4-FFF2-40B4-BE49-F238E27FC236}">
                <a16:creationId xmlns:a16="http://schemas.microsoft.com/office/drawing/2014/main" id="{B637F09F-F128-4ED0-9759-97991F8DC919}"/>
              </a:ext>
            </a:extLst>
          </p:cNvPr>
          <p:cNvGrpSpPr/>
          <p:nvPr/>
        </p:nvGrpSpPr>
        <p:grpSpPr>
          <a:xfrm>
            <a:off x="6515572" y="6912555"/>
            <a:ext cx="1785903" cy="381001"/>
            <a:chOff x="0" y="0"/>
            <a:chExt cx="1785902" cy="381000"/>
          </a:xfrm>
        </p:grpSpPr>
        <p:sp>
          <p:nvSpPr>
            <p:cNvPr id="88" name="Rectangle">
              <a:extLst>
                <a:ext uri="{FF2B5EF4-FFF2-40B4-BE49-F238E27FC236}">
                  <a16:creationId xmlns:a16="http://schemas.microsoft.com/office/drawing/2014/main" id="{E40A2AF4-16B0-496E-8355-02D995168B47}"/>
                </a:ext>
              </a:extLst>
            </p:cNvPr>
            <p:cNvSpPr/>
            <p:nvPr/>
          </p:nvSpPr>
          <p:spPr>
            <a:xfrm>
              <a:off x="0" y="0"/>
              <a:ext cx="1785903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 dirty="0"/>
            </a:p>
          </p:txBody>
        </p:sp>
        <p:sp>
          <p:nvSpPr>
            <p:cNvPr id="89" name="f">
              <a:extLst>
                <a:ext uri="{FF2B5EF4-FFF2-40B4-BE49-F238E27FC236}">
                  <a16:creationId xmlns:a16="http://schemas.microsoft.com/office/drawing/2014/main" id="{6DB4365E-3C06-4519-B8C2-12CAA8A0751E}"/>
                </a:ext>
              </a:extLst>
            </p:cNvPr>
            <p:cNvSpPr txBox="1"/>
            <p:nvPr/>
          </p:nvSpPr>
          <p:spPr>
            <a:xfrm>
              <a:off x="829451" y="273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f</a:t>
              </a:r>
            </a:p>
          </p:txBody>
        </p:sp>
      </p:grpSp>
      <p:grpSp>
        <p:nvGrpSpPr>
          <p:cNvPr id="90" name="Group">
            <a:extLst>
              <a:ext uri="{FF2B5EF4-FFF2-40B4-BE49-F238E27FC236}">
                <a16:creationId xmlns:a16="http://schemas.microsoft.com/office/drawing/2014/main" id="{4FEE9C97-2A96-455D-BF8F-945274866566}"/>
              </a:ext>
            </a:extLst>
          </p:cNvPr>
          <p:cNvGrpSpPr/>
          <p:nvPr/>
        </p:nvGrpSpPr>
        <p:grpSpPr>
          <a:xfrm>
            <a:off x="8963914" y="8362343"/>
            <a:ext cx="1783645" cy="381001"/>
            <a:chOff x="0" y="0"/>
            <a:chExt cx="1783644" cy="381000"/>
          </a:xfrm>
        </p:grpSpPr>
        <p:sp>
          <p:nvSpPr>
            <p:cNvPr id="91" name="Rectangle">
              <a:extLst>
                <a:ext uri="{FF2B5EF4-FFF2-40B4-BE49-F238E27FC236}">
                  <a16:creationId xmlns:a16="http://schemas.microsoft.com/office/drawing/2014/main" id="{C9AB1703-821D-430F-B756-55BFCC03E396}"/>
                </a:ext>
              </a:extLst>
            </p:cNvPr>
            <p:cNvSpPr/>
            <p:nvPr/>
          </p:nvSpPr>
          <p:spPr>
            <a:xfrm>
              <a:off x="0" y="0"/>
              <a:ext cx="1783645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92" name="i">
              <a:extLst>
                <a:ext uri="{FF2B5EF4-FFF2-40B4-BE49-F238E27FC236}">
                  <a16:creationId xmlns:a16="http://schemas.microsoft.com/office/drawing/2014/main" id="{122C051C-0F93-4E43-BD84-A738D463F8DB}"/>
                </a:ext>
              </a:extLst>
            </p:cNvPr>
            <p:cNvSpPr txBox="1"/>
            <p:nvPr/>
          </p:nvSpPr>
          <p:spPr>
            <a:xfrm>
              <a:off x="828321" y="400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i</a:t>
              </a:r>
            </a:p>
          </p:txBody>
        </p:sp>
      </p:grpSp>
      <p:grpSp>
        <p:nvGrpSpPr>
          <p:cNvPr id="93" name="Group">
            <a:extLst>
              <a:ext uri="{FF2B5EF4-FFF2-40B4-BE49-F238E27FC236}">
                <a16:creationId xmlns:a16="http://schemas.microsoft.com/office/drawing/2014/main" id="{08C73D17-7BFF-436E-830A-568901E0108E}"/>
              </a:ext>
            </a:extLst>
          </p:cNvPr>
          <p:cNvGrpSpPr/>
          <p:nvPr/>
        </p:nvGrpSpPr>
        <p:grpSpPr>
          <a:xfrm>
            <a:off x="8975204" y="8879062"/>
            <a:ext cx="1772356" cy="381001"/>
            <a:chOff x="0" y="0"/>
            <a:chExt cx="1772355" cy="381000"/>
          </a:xfrm>
        </p:grpSpPr>
        <p:sp>
          <p:nvSpPr>
            <p:cNvPr id="94" name="Rectangle">
              <a:extLst>
                <a:ext uri="{FF2B5EF4-FFF2-40B4-BE49-F238E27FC236}">
                  <a16:creationId xmlns:a16="http://schemas.microsoft.com/office/drawing/2014/main" id="{5C48A367-8CDD-41D9-9765-62B48E1308B2}"/>
                </a:ext>
              </a:extLst>
            </p:cNvPr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95" name="j">
              <a:extLst>
                <a:ext uri="{FF2B5EF4-FFF2-40B4-BE49-F238E27FC236}">
                  <a16:creationId xmlns:a16="http://schemas.microsoft.com/office/drawing/2014/main" id="{C6AD8B55-0FDF-4117-97A5-CAEB6F34799B}"/>
                </a:ext>
              </a:extLst>
            </p:cNvPr>
            <p:cNvSpPr txBox="1"/>
            <p:nvPr/>
          </p:nvSpPr>
          <p:spPr>
            <a:xfrm>
              <a:off x="828041" y="146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j</a:t>
              </a:r>
            </a:p>
          </p:txBody>
        </p:sp>
      </p:grpSp>
      <p:sp>
        <p:nvSpPr>
          <p:cNvPr id="97" name="Rectangle">
            <a:extLst>
              <a:ext uri="{FF2B5EF4-FFF2-40B4-BE49-F238E27FC236}">
                <a16:creationId xmlns:a16="http://schemas.microsoft.com/office/drawing/2014/main" id="{2CE1C96A-58A3-4536-A610-7F023847644C}"/>
              </a:ext>
            </a:extLst>
          </p:cNvPr>
          <p:cNvSpPr/>
          <p:nvPr/>
        </p:nvSpPr>
        <p:spPr>
          <a:xfrm>
            <a:off x="1944370" y="3609339"/>
            <a:ext cx="149014" cy="2397761"/>
          </a:xfrm>
          <a:prstGeom prst="rect">
            <a:avLst/>
          </a:prstGeom>
          <a:solidFill>
            <a:srgbClr val="D81E00">
              <a:alpha val="25000"/>
            </a:srgbClr>
          </a:solidFill>
          <a:ln w="12700"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8" name="depth = 3">
            <a:extLst>
              <a:ext uri="{FF2B5EF4-FFF2-40B4-BE49-F238E27FC236}">
                <a16:creationId xmlns:a16="http://schemas.microsoft.com/office/drawing/2014/main" id="{9D210DE4-E102-44DB-A821-71E9BE2B6656}"/>
              </a:ext>
            </a:extLst>
          </p:cNvPr>
          <p:cNvSpPr txBox="1"/>
          <p:nvPr/>
        </p:nvSpPr>
        <p:spPr>
          <a:xfrm>
            <a:off x="1948207" y="6029770"/>
            <a:ext cx="118622" cy="286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rPr dirty="0"/>
              <a:t>3</a:t>
            </a:r>
          </a:p>
        </p:txBody>
      </p:sp>
      <p:sp>
        <p:nvSpPr>
          <p:cNvPr id="99" name="Rectangle">
            <a:extLst>
              <a:ext uri="{FF2B5EF4-FFF2-40B4-BE49-F238E27FC236}">
                <a16:creationId xmlns:a16="http://schemas.microsoft.com/office/drawing/2014/main" id="{24046CA4-EEB1-4A43-B74A-B6A3B8A2E5C5}"/>
              </a:ext>
            </a:extLst>
          </p:cNvPr>
          <p:cNvSpPr/>
          <p:nvPr/>
        </p:nvSpPr>
        <p:spPr>
          <a:xfrm>
            <a:off x="4428493" y="4657373"/>
            <a:ext cx="149014" cy="2397761"/>
          </a:xfrm>
          <a:prstGeom prst="rect">
            <a:avLst/>
          </a:prstGeom>
          <a:solidFill>
            <a:srgbClr val="D81E00">
              <a:alpha val="25000"/>
            </a:srgbClr>
          </a:solidFill>
          <a:ln w="12700"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0" name="depth = 3">
            <a:extLst>
              <a:ext uri="{FF2B5EF4-FFF2-40B4-BE49-F238E27FC236}">
                <a16:creationId xmlns:a16="http://schemas.microsoft.com/office/drawing/2014/main" id="{EAF5E1FE-4D55-4BF1-B082-E2975213054B}"/>
              </a:ext>
            </a:extLst>
          </p:cNvPr>
          <p:cNvSpPr txBox="1"/>
          <p:nvPr/>
        </p:nvSpPr>
        <p:spPr>
          <a:xfrm>
            <a:off x="4367089" y="7137300"/>
            <a:ext cx="118622" cy="286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rPr dirty="0"/>
              <a:t>3</a:t>
            </a:r>
          </a:p>
        </p:txBody>
      </p:sp>
      <p:sp>
        <p:nvSpPr>
          <p:cNvPr id="101" name="Rectangle">
            <a:extLst>
              <a:ext uri="{FF2B5EF4-FFF2-40B4-BE49-F238E27FC236}">
                <a16:creationId xmlns:a16="http://schemas.microsoft.com/office/drawing/2014/main" id="{8B2775C3-8E3A-4EF9-954D-3597DC9B74C6}"/>
              </a:ext>
            </a:extLst>
          </p:cNvPr>
          <p:cNvSpPr/>
          <p:nvPr/>
        </p:nvSpPr>
        <p:spPr>
          <a:xfrm>
            <a:off x="6144549" y="5162238"/>
            <a:ext cx="149014" cy="2397761"/>
          </a:xfrm>
          <a:prstGeom prst="rect">
            <a:avLst/>
          </a:prstGeom>
          <a:solidFill>
            <a:srgbClr val="D81E00">
              <a:alpha val="25000"/>
            </a:srgbClr>
          </a:solidFill>
          <a:ln w="12700"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2" name="depth = 3">
            <a:extLst>
              <a:ext uri="{FF2B5EF4-FFF2-40B4-BE49-F238E27FC236}">
                <a16:creationId xmlns:a16="http://schemas.microsoft.com/office/drawing/2014/main" id="{A338F568-5703-4DEE-B190-7E558F4E021B}"/>
              </a:ext>
            </a:extLst>
          </p:cNvPr>
          <p:cNvSpPr txBox="1"/>
          <p:nvPr/>
        </p:nvSpPr>
        <p:spPr>
          <a:xfrm>
            <a:off x="6159744" y="7658463"/>
            <a:ext cx="118623" cy="286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rPr lang="en-US" altLang="zh-CN" dirty="0"/>
              <a:t>1</a:t>
            </a:r>
            <a:endParaRPr dirty="0"/>
          </a:p>
        </p:txBody>
      </p:sp>
      <p:sp>
        <p:nvSpPr>
          <p:cNvPr id="103" name="Rectangle">
            <a:extLst>
              <a:ext uri="{FF2B5EF4-FFF2-40B4-BE49-F238E27FC236}">
                <a16:creationId xmlns:a16="http://schemas.microsoft.com/office/drawing/2014/main" id="{6603767D-42FB-4C8D-A156-AB253BE5CF87}"/>
              </a:ext>
            </a:extLst>
          </p:cNvPr>
          <p:cNvSpPr/>
          <p:nvPr/>
        </p:nvSpPr>
        <p:spPr>
          <a:xfrm>
            <a:off x="7936659" y="6365267"/>
            <a:ext cx="149014" cy="2397761"/>
          </a:xfrm>
          <a:prstGeom prst="rect">
            <a:avLst/>
          </a:prstGeom>
          <a:solidFill>
            <a:srgbClr val="D81E00">
              <a:alpha val="25000"/>
            </a:srgbClr>
          </a:solidFill>
          <a:ln w="12700"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4" name="depth = 3">
            <a:extLst>
              <a:ext uri="{FF2B5EF4-FFF2-40B4-BE49-F238E27FC236}">
                <a16:creationId xmlns:a16="http://schemas.microsoft.com/office/drawing/2014/main" id="{4FCE26E2-F598-4C5C-88A5-B8D1FEC503BF}"/>
              </a:ext>
            </a:extLst>
          </p:cNvPr>
          <p:cNvSpPr txBox="1"/>
          <p:nvPr/>
        </p:nvSpPr>
        <p:spPr>
          <a:xfrm>
            <a:off x="7951854" y="8861492"/>
            <a:ext cx="118623" cy="286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rPr lang="en-US" altLang="zh-CN" dirty="0"/>
              <a:t>3</a:t>
            </a:r>
            <a:endParaRPr dirty="0"/>
          </a:p>
        </p:txBody>
      </p:sp>
      <p:sp>
        <p:nvSpPr>
          <p:cNvPr id="105" name="depth = 3">
            <a:extLst>
              <a:ext uri="{FF2B5EF4-FFF2-40B4-BE49-F238E27FC236}">
                <a16:creationId xmlns:a16="http://schemas.microsoft.com/office/drawing/2014/main" id="{9787C89E-BA9B-4D20-A9CD-1655B9022AA6}"/>
              </a:ext>
            </a:extLst>
          </p:cNvPr>
          <p:cNvSpPr txBox="1"/>
          <p:nvPr/>
        </p:nvSpPr>
        <p:spPr>
          <a:xfrm>
            <a:off x="5528227" y="9033677"/>
            <a:ext cx="1418658" cy="4297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rPr sz="2400" dirty="0"/>
              <a:t>depth = 3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z="4800" dirty="0">
                <a:latin typeface="Arial" charset="0"/>
                <a:cs typeface="Arial" charset="0"/>
              </a:rPr>
              <a:t>Making change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sz="3600" dirty="0">
                <a:latin typeface="Arial" charset="0"/>
                <a:cs typeface="Arial" charset="0"/>
              </a:rPr>
              <a:t>	To make change for €0.72:</a:t>
            </a:r>
          </a:p>
          <a:p>
            <a:pPr lvl="1"/>
            <a:r>
              <a:rPr lang="en-US" altLang="en-US" sz="2400" dirty="0">
                <a:latin typeface="Arial" charset="0"/>
                <a:cs typeface="Arial" charset="0"/>
              </a:rPr>
              <a:t>Start with €0.50</a:t>
            </a:r>
          </a:p>
        </p:txBody>
      </p:sp>
      <p:pic>
        <p:nvPicPr>
          <p:cNvPr id="12292" name="Picture 9" descr="5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7263" y="5820552"/>
            <a:ext cx="898596" cy="898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3" name="Text Box 14"/>
          <p:cNvSpPr txBox="1">
            <a:spLocks noChangeArrowheads="1"/>
          </p:cNvSpPr>
          <p:nvPr/>
        </p:nvSpPr>
        <p:spPr bwMode="auto">
          <a:xfrm>
            <a:off x="8710507" y="7568072"/>
            <a:ext cx="1792927" cy="48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defTabSz="130046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r>
              <a:rPr lang="en-US" altLang="en-US" sz="2560" kern="1200">
                <a:solidFill>
                  <a:prstClr val="black"/>
                </a:solidFill>
              </a:rPr>
              <a:t>Total €0.50</a:t>
            </a:r>
          </a:p>
        </p:txBody>
      </p:sp>
      <p:pic>
        <p:nvPicPr>
          <p:cNvPr id="12294" name="Picture 6" descr="0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712" y="6102774"/>
            <a:ext cx="756355" cy="756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5" name="Picture 7" descr="0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712" y="4770685"/>
            <a:ext cx="756355" cy="756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6" name="Picture 8" descr="0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4827" y="5488658"/>
            <a:ext cx="756355" cy="756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7" name="Picture 9" descr="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0285" y="6204374"/>
            <a:ext cx="898596" cy="898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8" name="Picture 12" descr="10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0482" y="6208890"/>
            <a:ext cx="1124373" cy="1124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9" name="Picture 14" descr="0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761" y="5590259"/>
            <a:ext cx="756356" cy="756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00" name="Picture 16" descr="20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0739" y="7540979"/>
            <a:ext cx="1124373" cy="1124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01" name="Picture 17" descr="2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04" y="6721406"/>
            <a:ext cx="824088" cy="82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02" name="Picture 18" descr="2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2933" y="7335522"/>
            <a:ext cx="824090" cy="82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910746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41" name="Interval partitioning:  lower bound on optimal solu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Interval partitioning:  lower bound on optimal solution</a:t>
            </a:r>
          </a:p>
        </p:txBody>
      </p:sp>
      <p:sp>
        <p:nvSpPr>
          <p:cNvPr id="642" name="Def.  The depth of a set of open intervals is the maximum number of intervals that contain any given point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Def.  </a:t>
            </a: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The </a:t>
            </a:r>
            <a:r>
              <a:rPr dirty="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depth</a:t>
            </a: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of a set of open intervals is the maximum number of intervals that contain any given point.</a:t>
            </a:r>
          </a:p>
          <a:p>
            <a:b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r>
              <a:rPr dirty="0"/>
              <a:t>Key observation.  </a:t>
            </a: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Number of classrooms needed  </a:t>
            </a: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≥</a:t>
            </a: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 depth.</a:t>
            </a:r>
          </a:p>
          <a:p>
            <a:b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r>
              <a:rPr dirty="0"/>
              <a:t>Q.  </a:t>
            </a: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Does minimum number of classrooms needed always equal depth?</a:t>
            </a:r>
          </a:p>
          <a:p>
            <a:r>
              <a:rPr dirty="0"/>
              <a:t>A.  </a:t>
            </a: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Yes! Moreover, earliest-start-time-first algorithm finds a schedule</a:t>
            </a:r>
            <a:b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    whose number of classrooms equals the depth.</a:t>
            </a:r>
          </a:p>
        </p:txBody>
      </p:sp>
      <p:sp>
        <p:nvSpPr>
          <p:cNvPr id="64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50</a:t>
            </a:fld>
            <a:endParaRPr/>
          </a:p>
        </p:txBody>
      </p:sp>
      <p:sp>
        <p:nvSpPr>
          <p:cNvPr id="644" name="Line"/>
          <p:cNvSpPr/>
          <p:nvPr/>
        </p:nvSpPr>
        <p:spPr>
          <a:xfrm flipV="1">
            <a:off x="2301240" y="6466159"/>
            <a:ext cx="2258" cy="2386024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45" name="Line"/>
          <p:cNvSpPr/>
          <p:nvPr/>
        </p:nvSpPr>
        <p:spPr>
          <a:xfrm flipV="1">
            <a:off x="1709702" y="6466159"/>
            <a:ext cx="2258" cy="2386024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46" name="Line"/>
          <p:cNvSpPr/>
          <p:nvPr/>
        </p:nvSpPr>
        <p:spPr>
          <a:xfrm flipV="1">
            <a:off x="3488831" y="6466159"/>
            <a:ext cx="2259" cy="2386024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47" name="Line"/>
          <p:cNvSpPr/>
          <p:nvPr/>
        </p:nvSpPr>
        <p:spPr>
          <a:xfrm flipV="1">
            <a:off x="2895035" y="6466159"/>
            <a:ext cx="2259" cy="2386024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48" name="Line"/>
          <p:cNvSpPr/>
          <p:nvPr/>
        </p:nvSpPr>
        <p:spPr>
          <a:xfrm flipV="1">
            <a:off x="4080369" y="6466159"/>
            <a:ext cx="2258" cy="2386024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49" name="Line"/>
          <p:cNvSpPr/>
          <p:nvPr/>
        </p:nvSpPr>
        <p:spPr>
          <a:xfrm flipV="1">
            <a:off x="5857240" y="6466159"/>
            <a:ext cx="2258" cy="2386024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50" name="Line"/>
          <p:cNvSpPr/>
          <p:nvPr/>
        </p:nvSpPr>
        <p:spPr>
          <a:xfrm flipV="1">
            <a:off x="5265702" y="6466159"/>
            <a:ext cx="2259" cy="2386024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51" name="Line"/>
          <p:cNvSpPr/>
          <p:nvPr/>
        </p:nvSpPr>
        <p:spPr>
          <a:xfrm flipV="1">
            <a:off x="7042573" y="6466159"/>
            <a:ext cx="2259" cy="2386024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52" name="Line"/>
          <p:cNvSpPr/>
          <p:nvPr/>
        </p:nvSpPr>
        <p:spPr>
          <a:xfrm flipV="1">
            <a:off x="6451035" y="6466159"/>
            <a:ext cx="2259" cy="2386024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53" name="Line"/>
          <p:cNvSpPr/>
          <p:nvPr/>
        </p:nvSpPr>
        <p:spPr>
          <a:xfrm flipV="1">
            <a:off x="8230164" y="6466159"/>
            <a:ext cx="2259" cy="2386024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54" name="Line"/>
          <p:cNvSpPr/>
          <p:nvPr/>
        </p:nvSpPr>
        <p:spPr>
          <a:xfrm flipV="1">
            <a:off x="7636368" y="6466159"/>
            <a:ext cx="2259" cy="2386024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55" name="Line"/>
          <p:cNvSpPr/>
          <p:nvPr/>
        </p:nvSpPr>
        <p:spPr>
          <a:xfrm flipV="1">
            <a:off x="4674164" y="6466159"/>
            <a:ext cx="2259" cy="2386024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56" name="Line"/>
          <p:cNvSpPr/>
          <p:nvPr/>
        </p:nvSpPr>
        <p:spPr>
          <a:xfrm flipV="1">
            <a:off x="8828475" y="6454423"/>
            <a:ext cx="2258" cy="2386023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57" name="Line"/>
          <p:cNvSpPr/>
          <p:nvPr/>
        </p:nvSpPr>
        <p:spPr>
          <a:xfrm flipV="1">
            <a:off x="10016066" y="6454423"/>
            <a:ext cx="2258" cy="2386023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58" name="Line"/>
          <p:cNvSpPr/>
          <p:nvPr/>
        </p:nvSpPr>
        <p:spPr>
          <a:xfrm flipV="1">
            <a:off x="9422271" y="6454423"/>
            <a:ext cx="2259" cy="2386023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59" name="Line"/>
          <p:cNvSpPr/>
          <p:nvPr/>
        </p:nvSpPr>
        <p:spPr>
          <a:xfrm flipV="1">
            <a:off x="10607603" y="6454423"/>
            <a:ext cx="2259" cy="2386023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60" name="Line"/>
          <p:cNvSpPr/>
          <p:nvPr/>
        </p:nvSpPr>
        <p:spPr>
          <a:xfrm flipV="1">
            <a:off x="11201400" y="6454423"/>
            <a:ext cx="2258" cy="2386023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61" name="Rectangle"/>
          <p:cNvSpPr/>
          <p:nvPr/>
        </p:nvSpPr>
        <p:spPr>
          <a:xfrm>
            <a:off x="7766191" y="8043050"/>
            <a:ext cx="2844801" cy="381001"/>
          </a:xfrm>
          <a:prstGeom prst="rect">
            <a:avLst/>
          </a:prstGeom>
          <a:solidFill>
            <a:srgbClr val="CBCBCB"/>
          </a:solidFill>
          <a:ln>
            <a:solidFill>
              <a:srgbClr val="FFFFFF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62" name="h"/>
          <p:cNvSpPr txBox="1"/>
          <p:nvPr/>
        </p:nvSpPr>
        <p:spPr>
          <a:xfrm>
            <a:off x="9057781" y="8076071"/>
            <a:ext cx="139701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0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t>h</a:t>
            </a:r>
          </a:p>
        </p:txBody>
      </p:sp>
      <p:sp>
        <p:nvSpPr>
          <p:cNvPr id="663" name="Rectangle"/>
          <p:cNvSpPr/>
          <p:nvPr/>
        </p:nvSpPr>
        <p:spPr>
          <a:xfrm>
            <a:off x="1714500" y="6886786"/>
            <a:ext cx="1790418" cy="381001"/>
          </a:xfrm>
          <a:prstGeom prst="rect">
            <a:avLst/>
          </a:prstGeom>
          <a:solidFill>
            <a:srgbClr val="CBCBCB"/>
          </a:solidFill>
          <a:ln w="12700"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64" name="c"/>
          <p:cNvSpPr txBox="1"/>
          <p:nvPr/>
        </p:nvSpPr>
        <p:spPr>
          <a:xfrm>
            <a:off x="2544998" y="6924605"/>
            <a:ext cx="129422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20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t>c</a:t>
            </a:r>
          </a:p>
        </p:txBody>
      </p:sp>
      <p:sp>
        <p:nvSpPr>
          <p:cNvPr id="665" name="Rectangle"/>
          <p:cNvSpPr/>
          <p:nvPr/>
        </p:nvSpPr>
        <p:spPr>
          <a:xfrm>
            <a:off x="1724377" y="8039664"/>
            <a:ext cx="1765301" cy="381565"/>
          </a:xfrm>
          <a:prstGeom prst="rect">
            <a:avLst/>
          </a:prstGeom>
          <a:solidFill>
            <a:srgbClr val="CBCBCB"/>
          </a:solidFill>
          <a:ln w="12700"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66" name="a"/>
          <p:cNvSpPr txBox="1"/>
          <p:nvPr/>
        </p:nvSpPr>
        <p:spPr>
          <a:xfrm>
            <a:off x="2539576" y="8076071"/>
            <a:ext cx="139701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0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t>a</a:t>
            </a:r>
          </a:p>
        </p:txBody>
      </p:sp>
      <p:sp>
        <p:nvSpPr>
          <p:cNvPr id="667" name="Rectangle"/>
          <p:cNvSpPr/>
          <p:nvPr/>
        </p:nvSpPr>
        <p:spPr>
          <a:xfrm>
            <a:off x="4076700" y="8045026"/>
            <a:ext cx="3562774" cy="381001"/>
          </a:xfrm>
          <a:prstGeom prst="rect">
            <a:avLst/>
          </a:prstGeom>
          <a:solidFill>
            <a:srgbClr val="CBCBCB"/>
          </a:solidFill>
          <a:ln w="12700"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68" name="e"/>
          <p:cNvSpPr txBox="1"/>
          <p:nvPr/>
        </p:nvSpPr>
        <p:spPr>
          <a:xfrm>
            <a:off x="5799383" y="8076071"/>
            <a:ext cx="127001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0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t>e</a:t>
            </a:r>
          </a:p>
        </p:txBody>
      </p:sp>
      <p:sp>
        <p:nvSpPr>
          <p:cNvPr id="669" name="Rectangle"/>
          <p:cNvSpPr/>
          <p:nvPr/>
        </p:nvSpPr>
        <p:spPr>
          <a:xfrm>
            <a:off x="6461195" y="6880013"/>
            <a:ext cx="1772357" cy="381001"/>
          </a:xfrm>
          <a:prstGeom prst="rect">
            <a:avLst/>
          </a:prstGeom>
          <a:solidFill>
            <a:srgbClr val="CBCBCB"/>
          </a:solidFill>
          <a:ln w="12700"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70" name="f"/>
          <p:cNvSpPr txBox="1"/>
          <p:nvPr/>
        </p:nvSpPr>
        <p:spPr>
          <a:xfrm>
            <a:off x="7283873" y="6924605"/>
            <a:ext cx="127001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0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t>f</a:t>
            </a:r>
          </a:p>
        </p:txBody>
      </p:sp>
      <p:sp>
        <p:nvSpPr>
          <p:cNvPr id="671" name="Rectangle"/>
          <p:cNvSpPr/>
          <p:nvPr/>
        </p:nvSpPr>
        <p:spPr>
          <a:xfrm>
            <a:off x="6456680" y="7449820"/>
            <a:ext cx="1785903" cy="381001"/>
          </a:xfrm>
          <a:prstGeom prst="rect">
            <a:avLst/>
          </a:prstGeom>
          <a:solidFill>
            <a:srgbClr val="CBCBCB"/>
          </a:solidFill>
          <a:ln w="12700"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72" name="g"/>
          <p:cNvSpPr txBox="1"/>
          <p:nvPr/>
        </p:nvSpPr>
        <p:spPr>
          <a:xfrm>
            <a:off x="7279781" y="7476490"/>
            <a:ext cx="139701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0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t>g</a:t>
            </a:r>
          </a:p>
        </p:txBody>
      </p:sp>
      <p:sp>
        <p:nvSpPr>
          <p:cNvPr id="673" name="Rectangle"/>
          <p:cNvSpPr/>
          <p:nvPr/>
        </p:nvSpPr>
        <p:spPr>
          <a:xfrm>
            <a:off x="8826500" y="7454900"/>
            <a:ext cx="1783645" cy="381000"/>
          </a:xfrm>
          <a:prstGeom prst="rect">
            <a:avLst/>
          </a:prstGeom>
          <a:solidFill>
            <a:srgbClr val="CBCBCB"/>
          </a:solidFill>
          <a:ln w="12700"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74" name="i"/>
          <p:cNvSpPr txBox="1"/>
          <p:nvPr/>
        </p:nvSpPr>
        <p:spPr>
          <a:xfrm>
            <a:off x="9660184" y="7476490"/>
            <a:ext cx="127001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0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t>i</a:t>
            </a:r>
          </a:p>
        </p:txBody>
      </p:sp>
      <p:sp>
        <p:nvSpPr>
          <p:cNvPr id="675" name="Rectangle"/>
          <p:cNvSpPr/>
          <p:nvPr/>
        </p:nvSpPr>
        <p:spPr>
          <a:xfrm>
            <a:off x="8843151" y="6889044"/>
            <a:ext cx="1772357" cy="381001"/>
          </a:xfrm>
          <a:prstGeom prst="rect">
            <a:avLst/>
          </a:prstGeom>
          <a:solidFill>
            <a:srgbClr val="CBCBCB"/>
          </a:solidFill>
          <a:ln w="12700"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76" name="j"/>
          <p:cNvSpPr txBox="1"/>
          <p:nvPr/>
        </p:nvSpPr>
        <p:spPr>
          <a:xfrm>
            <a:off x="9665828" y="6924605"/>
            <a:ext cx="127001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0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t>j</a:t>
            </a:r>
          </a:p>
        </p:txBody>
      </p:sp>
      <p:sp>
        <p:nvSpPr>
          <p:cNvPr id="677" name="Rectangle"/>
          <p:cNvSpPr/>
          <p:nvPr/>
        </p:nvSpPr>
        <p:spPr>
          <a:xfrm>
            <a:off x="4092786" y="6886786"/>
            <a:ext cx="1772357" cy="381001"/>
          </a:xfrm>
          <a:prstGeom prst="rect">
            <a:avLst/>
          </a:prstGeom>
          <a:solidFill>
            <a:srgbClr val="CBCBCB"/>
          </a:solidFill>
          <a:ln w="12700"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78" name="d"/>
          <p:cNvSpPr txBox="1"/>
          <p:nvPr/>
        </p:nvSpPr>
        <p:spPr>
          <a:xfrm>
            <a:off x="4909115" y="6924605"/>
            <a:ext cx="139701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0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t>d</a:t>
            </a:r>
          </a:p>
        </p:txBody>
      </p:sp>
      <p:sp>
        <p:nvSpPr>
          <p:cNvPr id="679" name="Rectangle"/>
          <p:cNvSpPr/>
          <p:nvPr/>
        </p:nvSpPr>
        <p:spPr>
          <a:xfrm>
            <a:off x="1728893" y="7458004"/>
            <a:ext cx="4140201" cy="381001"/>
          </a:xfrm>
          <a:prstGeom prst="rect">
            <a:avLst/>
          </a:prstGeom>
          <a:solidFill>
            <a:srgbClr val="CBCBCB"/>
          </a:solidFill>
          <a:ln w="12700"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80" name="b"/>
          <p:cNvSpPr txBox="1"/>
          <p:nvPr/>
        </p:nvSpPr>
        <p:spPr>
          <a:xfrm>
            <a:off x="3727167" y="7476490"/>
            <a:ext cx="139701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0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t>b</a:t>
            </a:r>
          </a:p>
        </p:txBody>
      </p:sp>
      <p:sp>
        <p:nvSpPr>
          <p:cNvPr id="681" name="1"/>
          <p:cNvSpPr txBox="1"/>
          <p:nvPr/>
        </p:nvSpPr>
        <p:spPr>
          <a:xfrm>
            <a:off x="1168400" y="8090182"/>
            <a:ext cx="141326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t>1</a:t>
            </a:r>
          </a:p>
        </p:txBody>
      </p:sp>
      <p:sp>
        <p:nvSpPr>
          <p:cNvPr id="682" name="2"/>
          <p:cNvSpPr txBox="1"/>
          <p:nvPr/>
        </p:nvSpPr>
        <p:spPr>
          <a:xfrm>
            <a:off x="1168400" y="7491871"/>
            <a:ext cx="141326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t>2</a:t>
            </a:r>
          </a:p>
        </p:txBody>
      </p:sp>
      <p:sp>
        <p:nvSpPr>
          <p:cNvPr id="683" name="3"/>
          <p:cNvSpPr txBox="1"/>
          <p:nvPr/>
        </p:nvSpPr>
        <p:spPr>
          <a:xfrm>
            <a:off x="1168400" y="6931942"/>
            <a:ext cx="141326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t>3</a:t>
            </a:r>
          </a:p>
        </p:txBody>
      </p:sp>
      <p:sp>
        <p:nvSpPr>
          <p:cNvPr id="684" name="Rectangle"/>
          <p:cNvSpPr/>
          <p:nvPr/>
        </p:nvSpPr>
        <p:spPr>
          <a:xfrm>
            <a:off x="2225604" y="6444262"/>
            <a:ext cx="149014" cy="2397761"/>
          </a:xfrm>
          <a:prstGeom prst="rect">
            <a:avLst/>
          </a:prstGeom>
          <a:solidFill>
            <a:srgbClr val="D81E00">
              <a:alpha val="25000"/>
            </a:srgbClr>
          </a:solidFill>
          <a:ln w="12700"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85" name="time"/>
          <p:cNvSpPr txBox="1"/>
          <p:nvPr/>
        </p:nvSpPr>
        <p:spPr>
          <a:xfrm>
            <a:off x="11338842" y="8946162"/>
            <a:ext cx="952501" cy="22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time</a:t>
            </a:r>
          </a:p>
        </p:txBody>
      </p:sp>
      <p:sp>
        <p:nvSpPr>
          <p:cNvPr id="686" name="9"/>
          <p:cNvSpPr txBox="1"/>
          <p:nvPr/>
        </p:nvSpPr>
        <p:spPr>
          <a:xfrm>
            <a:off x="1540621" y="8978900"/>
            <a:ext cx="127001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900"/>
              </a:spcBef>
              <a:defRPr sz="1400">
                <a:solidFill>
                  <a:srgbClr val="606060"/>
                </a:solidFill>
              </a:defRPr>
            </a:lvl1pPr>
          </a:lstStyle>
          <a:p>
            <a:r>
              <a:t>9</a:t>
            </a:r>
          </a:p>
        </p:txBody>
      </p:sp>
      <p:sp>
        <p:nvSpPr>
          <p:cNvPr id="687" name="9:30"/>
          <p:cNvSpPr txBox="1"/>
          <p:nvPr/>
        </p:nvSpPr>
        <p:spPr>
          <a:xfrm>
            <a:off x="2020146" y="8978900"/>
            <a:ext cx="406528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900"/>
              </a:spcBef>
              <a:defRPr sz="1400">
                <a:solidFill>
                  <a:srgbClr val="606060"/>
                </a:solidFill>
              </a:defRPr>
            </a:lvl1pPr>
          </a:lstStyle>
          <a:p>
            <a:r>
              <a:t>9:30</a:t>
            </a:r>
          </a:p>
        </p:txBody>
      </p:sp>
      <p:sp>
        <p:nvSpPr>
          <p:cNvPr id="688" name="10"/>
          <p:cNvSpPr txBox="1"/>
          <p:nvPr/>
        </p:nvSpPr>
        <p:spPr>
          <a:xfrm>
            <a:off x="2670386" y="8978900"/>
            <a:ext cx="237796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900"/>
              </a:spcBef>
              <a:defRPr sz="1400">
                <a:solidFill>
                  <a:srgbClr val="606060"/>
                </a:solidFill>
              </a:defRPr>
            </a:lvl1pPr>
          </a:lstStyle>
          <a:p>
            <a:r>
              <a:t>10</a:t>
            </a:r>
          </a:p>
        </p:txBody>
      </p:sp>
      <p:sp>
        <p:nvSpPr>
          <p:cNvPr id="689" name="10:30"/>
          <p:cNvSpPr txBox="1"/>
          <p:nvPr/>
        </p:nvSpPr>
        <p:spPr>
          <a:xfrm>
            <a:off x="3203222" y="8978900"/>
            <a:ext cx="519075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900"/>
              </a:spcBef>
              <a:defRPr sz="1400">
                <a:solidFill>
                  <a:srgbClr val="606060"/>
                </a:solidFill>
              </a:defRPr>
            </a:lvl1pPr>
          </a:lstStyle>
          <a:p>
            <a:r>
              <a:t>10:30</a:t>
            </a:r>
          </a:p>
        </p:txBody>
      </p:sp>
      <p:sp>
        <p:nvSpPr>
          <p:cNvPr id="690" name="11"/>
          <p:cNvSpPr txBox="1"/>
          <p:nvPr/>
        </p:nvSpPr>
        <p:spPr>
          <a:xfrm>
            <a:off x="3914422" y="8978900"/>
            <a:ext cx="237796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900"/>
              </a:spcBef>
              <a:defRPr sz="1400">
                <a:solidFill>
                  <a:srgbClr val="606060"/>
                </a:solidFill>
              </a:defRPr>
            </a:lvl1pPr>
          </a:lstStyle>
          <a:p>
            <a:r>
              <a:t>11</a:t>
            </a:r>
          </a:p>
        </p:txBody>
      </p:sp>
      <p:sp>
        <p:nvSpPr>
          <p:cNvPr id="691" name="11:30"/>
          <p:cNvSpPr txBox="1"/>
          <p:nvPr/>
        </p:nvSpPr>
        <p:spPr>
          <a:xfrm>
            <a:off x="4381782" y="8978900"/>
            <a:ext cx="519075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900"/>
              </a:spcBef>
              <a:defRPr sz="1400">
                <a:solidFill>
                  <a:srgbClr val="606060"/>
                </a:solidFill>
              </a:defRPr>
            </a:lvl1pPr>
          </a:lstStyle>
          <a:p>
            <a:r>
              <a:t>11:30</a:t>
            </a:r>
          </a:p>
        </p:txBody>
      </p:sp>
      <p:sp>
        <p:nvSpPr>
          <p:cNvPr id="692" name="12"/>
          <p:cNvSpPr txBox="1"/>
          <p:nvPr/>
        </p:nvSpPr>
        <p:spPr>
          <a:xfrm>
            <a:off x="5097497" y="8978900"/>
            <a:ext cx="237796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900"/>
              </a:spcBef>
              <a:defRPr sz="1400">
                <a:solidFill>
                  <a:srgbClr val="606060"/>
                </a:solidFill>
              </a:defRPr>
            </a:lvl1pPr>
          </a:lstStyle>
          <a:p>
            <a:r>
              <a:t>12</a:t>
            </a:r>
          </a:p>
        </p:txBody>
      </p:sp>
      <p:sp>
        <p:nvSpPr>
          <p:cNvPr id="693" name="12:30"/>
          <p:cNvSpPr txBox="1"/>
          <p:nvPr/>
        </p:nvSpPr>
        <p:spPr>
          <a:xfrm>
            <a:off x="5549900" y="8978900"/>
            <a:ext cx="519075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900"/>
              </a:spcBef>
              <a:defRPr sz="1400">
                <a:solidFill>
                  <a:srgbClr val="606060"/>
                </a:solidFill>
              </a:defRPr>
            </a:lvl1pPr>
          </a:lstStyle>
          <a:p>
            <a:r>
              <a:t>12:30</a:t>
            </a:r>
          </a:p>
        </p:txBody>
      </p:sp>
      <p:sp>
        <p:nvSpPr>
          <p:cNvPr id="694" name="1"/>
          <p:cNvSpPr txBox="1"/>
          <p:nvPr/>
        </p:nvSpPr>
        <p:spPr>
          <a:xfrm>
            <a:off x="6281954" y="8978900"/>
            <a:ext cx="127001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900"/>
              </a:spcBef>
              <a:defRPr sz="1400">
                <a:solidFill>
                  <a:srgbClr val="606060"/>
                </a:solidFill>
              </a:defRPr>
            </a:lvl1pPr>
          </a:lstStyle>
          <a:p>
            <a:r>
              <a:t>1</a:t>
            </a:r>
          </a:p>
        </p:txBody>
      </p:sp>
      <p:sp>
        <p:nvSpPr>
          <p:cNvPr id="695" name="1:30"/>
          <p:cNvSpPr txBox="1"/>
          <p:nvPr/>
        </p:nvSpPr>
        <p:spPr>
          <a:xfrm>
            <a:off x="6769100" y="8978900"/>
            <a:ext cx="406528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900"/>
              </a:spcBef>
              <a:defRPr sz="1400">
                <a:solidFill>
                  <a:srgbClr val="606060"/>
                </a:solidFill>
              </a:defRPr>
            </a:lvl1pPr>
          </a:lstStyle>
          <a:p>
            <a:r>
              <a:t>1:30</a:t>
            </a:r>
          </a:p>
        </p:txBody>
      </p:sp>
      <p:sp>
        <p:nvSpPr>
          <p:cNvPr id="696" name="2"/>
          <p:cNvSpPr txBox="1"/>
          <p:nvPr/>
        </p:nvSpPr>
        <p:spPr>
          <a:xfrm>
            <a:off x="7451483" y="8978900"/>
            <a:ext cx="127001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900"/>
              </a:spcBef>
              <a:defRPr sz="1400">
                <a:solidFill>
                  <a:srgbClr val="606060"/>
                </a:solidFill>
              </a:defRPr>
            </a:lvl1pPr>
          </a:lstStyle>
          <a:p>
            <a:r>
              <a:t>2</a:t>
            </a:r>
          </a:p>
        </p:txBody>
      </p:sp>
      <p:sp>
        <p:nvSpPr>
          <p:cNvPr id="697" name="2:30"/>
          <p:cNvSpPr txBox="1"/>
          <p:nvPr/>
        </p:nvSpPr>
        <p:spPr>
          <a:xfrm>
            <a:off x="7985195" y="8978900"/>
            <a:ext cx="406528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900"/>
              </a:spcBef>
              <a:defRPr sz="1400">
                <a:solidFill>
                  <a:srgbClr val="606060"/>
                </a:solidFill>
              </a:defRPr>
            </a:lvl1pPr>
          </a:lstStyle>
          <a:p>
            <a:r>
              <a:t>2:30</a:t>
            </a:r>
          </a:p>
        </p:txBody>
      </p:sp>
      <p:sp>
        <p:nvSpPr>
          <p:cNvPr id="698" name="3"/>
          <p:cNvSpPr txBox="1"/>
          <p:nvPr/>
        </p:nvSpPr>
        <p:spPr>
          <a:xfrm>
            <a:off x="8652622" y="8971280"/>
            <a:ext cx="127001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900"/>
              </a:spcBef>
              <a:defRPr sz="1400">
                <a:solidFill>
                  <a:srgbClr val="606060"/>
                </a:solidFill>
              </a:defRPr>
            </a:lvl1pPr>
          </a:lstStyle>
          <a:p>
            <a:r>
              <a:t>3</a:t>
            </a:r>
          </a:p>
        </p:txBody>
      </p:sp>
      <p:sp>
        <p:nvSpPr>
          <p:cNvPr id="699" name="3:30"/>
          <p:cNvSpPr txBox="1"/>
          <p:nvPr/>
        </p:nvSpPr>
        <p:spPr>
          <a:xfrm>
            <a:off x="9143435" y="8971280"/>
            <a:ext cx="406528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900"/>
              </a:spcBef>
              <a:defRPr sz="1400">
                <a:solidFill>
                  <a:srgbClr val="606060"/>
                </a:solidFill>
              </a:defRPr>
            </a:lvl1pPr>
          </a:lstStyle>
          <a:p>
            <a:r>
              <a:t>3:30</a:t>
            </a:r>
          </a:p>
        </p:txBody>
      </p:sp>
      <p:sp>
        <p:nvSpPr>
          <p:cNvPr id="700" name="4"/>
          <p:cNvSpPr txBox="1"/>
          <p:nvPr/>
        </p:nvSpPr>
        <p:spPr>
          <a:xfrm>
            <a:off x="9822150" y="8971280"/>
            <a:ext cx="127001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900"/>
              </a:spcBef>
              <a:defRPr sz="1400">
                <a:solidFill>
                  <a:srgbClr val="606060"/>
                </a:solidFill>
              </a:defRPr>
            </a:lvl1pPr>
          </a:lstStyle>
          <a:p>
            <a:r>
              <a:t>4</a:t>
            </a:r>
          </a:p>
        </p:txBody>
      </p:sp>
      <p:sp>
        <p:nvSpPr>
          <p:cNvPr id="701" name="4:30"/>
          <p:cNvSpPr txBox="1"/>
          <p:nvPr/>
        </p:nvSpPr>
        <p:spPr>
          <a:xfrm>
            <a:off x="10355862" y="8971280"/>
            <a:ext cx="406528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900"/>
              </a:spcBef>
              <a:defRPr sz="1400">
                <a:solidFill>
                  <a:srgbClr val="606060"/>
                </a:solidFill>
              </a:defRPr>
            </a:lvl1pPr>
          </a:lstStyle>
          <a:p>
            <a:r>
              <a:t>4:30</a:t>
            </a:r>
          </a:p>
        </p:txBody>
      </p:sp>
      <p:sp>
        <p:nvSpPr>
          <p:cNvPr id="702" name="depth = 3"/>
          <p:cNvSpPr txBox="1"/>
          <p:nvPr/>
        </p:nvSpPr>
        <p:spPr>
          <a:xfrm>
            <a:off x="1852026" y="6007100"/>
            <a:ext cx="1046461" cy="228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rPr dirty="0"/>
              <a:t>depth = 3</a:t>
            </a:r>
          </a:p>
        </p:txBody>
      </p:sp>
      <p:sp>
        <p:nvSpPr>
          <p:cNvPr id="703" name="Line"/>
          <p:cNvSpPr/>
          <p:nvPr/>
        </p:nvSpPr>
        <p:spPr>
          <a:xfrm>
            <a:off x="1710831" y="8851900"/>
            <a:ext cx="9904872" cy="2258"/>
          </a:xfrm>
          <a:prstGeom prst="line">
            <a:avLst/>
          </a:prstGeom>
          <a:ln w="19050">
            <a:solidFill>
              <a:srgbClr val="000000"/>
            </a:solidFill>
            <a:miter lim="400000"/>
            <a:tailEnd type="stealt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6679431"/>
      </p:ext>
    </p:extLst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08" name="Interval partitioning:  analysis of earliest-start-time-first algorith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Interval partitioning:  analysis of earliest-start-time-first algorithm</a:t>
            </a:r>
          </a:p>
        </p:txBody>
      </p:sp>
      <p:sp>
        <p:nvSpPr>
          <p:cNvPr id="709" name="Observation.  The earliest-start-time first algorithm never schedules two incompatible lectures in the same classroom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Observation. 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The earliest-start-time first algorithm never schedules two incompatible lectures in the same classroom.</a:t>
            </a: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endParaRPr>
              <a:solidFill>
                <a:srgbClr val="000000"/>
              </a:solidFill>
              <a:uFill>
                <a:solidFill>
                  <a:srgbClr val="000000"/>
                </a:solidFill>
              </a:uFill>
            </a:endParaRPr>
          </a:p>
          <a:p>
            <a:r>
              <a:t>Theorem. 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Earliest-start-time-first algorithm is optimal.</a:t>
            </a:r>
          </a:p>
          <a:p>
            <a:r>
              <a:t>Pf.  </a:t>
            </a:r>
          </a:p>
          <a:p>
            <a:pPr lvl="1"/>
            <a:r>
              <a:t>Let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d</a:t>
            </a:r>
            <a:r>
              <a:t> = number of classrooms that the algorithm allocates.</a:t>
            </a:r>
          </a:p>
          <a:p>
            <a:pPr lvl="1"/>
            <a:r>
              <a:t>Classroom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d</a:t>
            </a:r>
            <a:r>
              <a:t> is opened because we needed to schedule a lecture, say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j</a:t>
            </a:r>
            <a:r>
              <a:t>,</a:t>
            </a:r>
            <a:br/>
            <a:r>
              <a:t>that is incompatible with a lecture in each of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d </a:t>
            </a:r>
            <a:r>
              <a:rPr>
                <a:latin typeface="Times"/>
                <a:ea typeface="Times"/>
                <a:cs typeface="Times"/>
                <a:sym typeface="Times"/>
              </a:rPr>
              <a:t>– 1</a:t>
            </a:r>
            <a:r>
              <a:t> other classrooms.</a:t>
            </a:r>
          </a:p>
          <a:p>
            <a:pPr lvl="1"/>
            <a:r>
              <a:t>Thus, these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d</a:t>
            </a:r>
            <a:r>
              <a:t> lectures each end after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s</a:t>
            </a:r>
            <a:r>
              <a:rPr i="1" baseline="-20250">
                <a:latin typeface="Times"/>
                <a:ea typeface="Times"/>
                <a:cs typeface="Times"/>
                <a:sym typeface="Times"/>
              </a:rPr>
              <a:t>j</a:t>
            </a:r>
            <a:r>
              <a:t>.</a:t>
            </a:r>
          </a:p>
          <a:p>
            <a:pPr lvl="1"/>
            <a:r>
              <a:t>Since we sorted by start time, each of these incompatible lectures start no later than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s</a:t>
            </a:r>
            <a:r>
              <a:rPr i="1" baseline="-20250">
                <a:latin typeface="Times"/>
                <a:ea typeface="Times"/>
                <a:cs typeface="Times"/>
                <a:sym typeface="Times"/>
              </a:rPr>
              <a:t>j</a:t>
            </a:r>
            <a:r>
              <a:t>.</a:t>
            </a:r>
          </a:p>
          <a:p>
            <a:pPr lvl="1"/>
            <a:r>
              <a:t>Thus, we have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d</a:t>
            </a:r>
            <a:r>
              <a:t> lectures overlapping at time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s</a:t>
            </a:r>
            <a:r>
              <a:rPr i="1" baseline="-20250">
                <a:latin typeface="Times"/>
                <a:ea typeface="Times"/>
                <a:cs typeface="Times"/>
                <a:sym typeface="Times"/>
              </a:rPr>
              <a:t>j</a:t>
            </a:r>
            <a:r>
              <a:t> +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e</a:t>
            </a:r>
            <a:r>
              <a:t>.</a:t>
            </a:r>
          </a:p>
          <a:p>
            <a:pPr lvl="1"/>
            <a:r>
              <a:t>Key observation 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Þ</a:t>
            </a:r>
            <a:r>
              <a:t>  all schedules use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³</a:t>
            </a:r>
            <a:r>
              <a:t>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d</a:t>
            </a:r>
            <a:r>
              <a:t> classrooms.  </a:t>
            </a:r>
            <a:r>
              <a: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  <a:latin typeface="Lucida Grande"/>
                <a:ea typeface="Lucida Grande"/>
                <a:cs typeface="Lucida Grande"/>
                <a:sym typeface="Lucida Grande"/>
              </a:rPr>
              <a:t>▪</a:t>
            </a:r>
          </a:p>
        </p:txBody>
      </p:sp>
      <p:sp>
        <p:nvSpPr>
          <p:cNvPr id="7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51</a:t>
            </a:fld>
            <a:endParaRPr/>
          </a:p>
        </p:txBody>
      </p:sp>
    </p:spTree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Coin changing</a:t>
            </a:r>
          </a:p>
          <a:p>
            <a:r>
              <a:rPr lang="en-US" dirty="0"/>
              <a:t>Interval scheduling</a:t>
            </a:r>
          </a:p>
          <a:p>
            <a:r>
              <a:rPr lang="en-US" dirty="0"/>
              <a:t>Interval partitioning</a:t>
            </a:r>
          </a:p>
          <a:p>
            <a:r>
              <a:rPr lang="en-US" dirty="0">
                <a:solidFill>
                  <a:srgbClr val="FF0000"/>
                </a:solidFill>
              </a:rPr>
              <a:t>Scheduling to minimize lateness</a:t>
            </a:r>
          </a:p>
          <a:p>
            <a:r>
              <a:rPr lang="en-US" dirty="0"/>
              <a:t>Optimal caching</a:t>
            </a:r>
          </a:p>
        </p:txBody>
      </p:sp>
    </p:spTree>
    <p:extLst>
      <p:ext uri="{BB962C8B-B14F-4D97-AF65-F5344CB8AC3E}">
        <p14:creationId xmlns:p14="http://schemas.microsoft.com/office/powerpoint/2010/main" val="81569657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20" name="Scheduling to minimizing latenes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Scheduling to minimizing lateness</a:t>
            </a:r>
          </a:p>
        </p:txBody>
      </p:sp>
      <p:sp>
        <p:nvSpPr>
          <p:cNvPr id="721" name="Single resource processes one job at a time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rPr dirty="0"/>
              <a:t>Single resource processes one job at a time.</a:t>
            </a:r>
          </a:p>
          <a:p>
            <a:pPr lvl="1"/>
            <a:r>
              <a:rPr dirty="0"/>
              <a:t>Job </a:t>
            </a:r>
            <a:r>
              <a:rPr i="1" dirty="0">
                <a:latin typeface="Times"/>
                <a:ea typeface="Times"/>
                <a:cs typeface="Times"/>
                <a:sym typeface="Times"/>
              </a:rPr>
              <a:t>j</a:t>
            </a:r>
            <a:r>
              <a:rPr dirty="0"/>
              <a:t> requires </a:t>
            </a:r>
            <a:r>
              <a:rPr i="1" dirty="0" err="1">
                <a:latin typeface="Times"/>
                <a:ea typeface="Times"/>
                <a:cs typeface="Times"/>
                <a:sym typeface="Times"/>
              </a:rPr>
              <a:t>t</a:t>
            </a:r>
            <a:r>
              <a:rPr sz="2800" i="1" baseline="-19571" dirty="0" err="1">
                <a:latin typeface="Times"/>
                <a:ea typeface="Times"/>
                <a:cs typeface="Times"/>
                <a:sym typeface="Times"/>
              </a:rPr>
              <a:t>j</a:t>
            </a:r>
            <a:r>
              <a:rPr dirty="0"/>
              <a:t> units of processing time and is due at time </a:t>
            </a:r>
            <a:r>
              <a:rPr i="1" dirty="0" err="1">
                <a:latin typeface="Times"/>
                <a:ea typeface="Times"/>
                <a:cs typeface="Times"/>
                <a:sym typeface="Times"/>
              </a:rPr>
              <a:t>d</a:t>
            </a:r>
            <a:r>
              <a:rPr sz="2800" i="1" baseline="-19571" dirty="0" err="1">
                <a:latin typeface="Times"/>
                <a:ea typeface="Times"/>
                <a:cs typeface="Times"/>
                <a:sym typeface="Times"/>
              </a:rPr>
              <a:t>j</a:t>
            </a:r>
            <a:r>
              <a:rPr dirty="0"/>
              <a:t>.</a:t>
            </a:r>
          </a:p>
          <a:p>
            <a:pPr lvl="1"/>
            <a:r>
              <a:rPr dirty="0"/>
              <a:t>If </a:t>
            </a:r>
            <a:r>
              <a:rPr i="1" dirty="0">
                <a:latin typeface="Times"/>
                <a:ea typeface="Times"/>
                <a:cs typeface="Times"/>
                <a:sym typeface="Times"/>
              </a:rPr>
              <a:t>j</a:t>
            </a:r>
            <a:r>
              <a:rPr dirty="0"/>
              <a:t> starts at time </a:t>
            </a:r>
            <a:r>
              <a:rPr i="1" dirty="0" err="1">
                <a:latin typeface="Times"/>
                <a:ea typeface="Times"/>
                <a:cs typeface="Times"/>
                <a:sym typeface="Times"/>
              </a:rPr>
              <a:t>s</a:t>
            </a:r>
            <a:r>
              <a:rPr sz="2800" i="1" baseline="-19571" dirty="0" err="1">
                <a:latin typeface="Times"/>
                <a:ea typeface="Times"/>
                <a:cs typeface="Times"/>
                <a:sym typeface="Times"/>
              </a:rPr>
              <a:t>j</a:t>
            </a:r>
            <a:r>
              <a:rPr dirty="0"/>
              <a:t>, it finishes at time </a:t>
            </a:r>
            <a:r>
              <a:rPr i="1" dirty="0">
                <a:latin typeface="Times"/>
                <a:ea typeface="Times"/>
                <a:cs typeface="Times"/>
                <a:sym typeface="Times"/>
              </a:rPr>
              <a:t>f</a:t>
            </a:r>
            <a:r>
              <a:rPr sz="2800" i="1" baseline="-19571" dirty="0">
                <a:latin typeface="Times"/>
                <a:ea typeface="Times"/>
                <a:cs typeface="Times"/>
                <a:sym typeface="Times"/>
              </a:rPr>
              <a:t>j</a:t>
            </a:r>
            <a:r>
              <a:rPr dirty="0">
                <a:latin typeface="Times"/>
                <a:ea typeface="Times"/>
                <a:cs typeface="Times"/>
                <a:sym typeface="Times"/>
              </a:rPr>
              <a:t> = </a:t>
            </a:r>
            <a:r>
              <a:rPr i="1" dirty="0" err="1">
                <a:latin typeface="Times"/>
                <a:ea typeface="Times"/>
                <a:cs typeface="Times"/>
                <a:sym typeface="Times"/>
              </a:rPr>
              <a:t>s</a:t>
            </a:r>
            <a:r>
              <a:rPr sz="2800" i="1" baseline="-19571" dirty="0" err="1">
                <a:latin typeface="Times"/>
                <a:ea typeface="Times"/>
                <a:cs typeface="Times"/>
                <a:sym typeface="Times"/>
              </a:rPr>
              <a:t>j</a:t>
            </a:r>
            <a:r>
              <a:rPr dirty="0">
                <a:latin typeface="Times"/>
                <a:ea typeface="Times"/>
                <a:cs typeface="Times"/>
                <a:sym typeface="Times"/>
              </a:rPr>
              <a:t> + </a:t>
            </a:r>
            <a:r>
              <a:rPr i="1" dirty="0" err="1">
                <a:latin typeface="Times"/>
                <a:ea typeface="Times"/>
                <a:cs typeface="Times"/>
                <a:sym typeface="Times"/>
              </a:rPr>
              <a:t>t</a:t>
            </a:r>
            <a:r>
              <a:rPr sz="2800" i="1" baseline="-19571" dirty="0" err="1">
                <a:latin typeface="Times"/>
                <a:ea typeface="Times"/>
                <a:cs typeface="Times"/>
                <a:sym typeface="Times"/>
              </a:rPr>
              <a:t>j</a:t>
            </a:r>
            <a:r>
              <a:rPr dirty="0"/>
              <a:t>. </a:t>
            </a:r>
          </a:p>
          <a:p>
            <a:pPr lvl="1"/>
            <a:r>
              <a:rPr dirty="0"/>
              <a:t>Lateness: </a:t>
            </a:r>
            <a:r>
              <a:rPr dirty="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ℓ</a:t>
            </a:r>
            <a:r>
              <a:rPr spc="-600" dirty="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 </a:t>
            </a:r>
            <a:r>
              <a:rPr sz="2800" i="1" baseline="-19571" dirty="0">
                <a:latin typeface="Times"/>
                <a:ea typeface="Times"/>
                <a:cs typeface="Times"/>
                <a:sym typeface="Times"/>
              </a:rPr>
              <a:t>j</a:t>
            </a:r>
            <a:r>
              <a:rPr dirty="0"/>
              <a:t> = </a:t>
            </a:r>
            <a:r>
              <a:rPr dirty="0">
                <a:latin typeface="Times"/>
                <a:ea typeface="Times"/>
                <a:cs typeface="Times"/>
                <a:sym typeface="Times"/>
              </a:rPr>
              <a:t>max { 0,  </a:t>
            </a:r>
            <a:r>
              <a:rPr i="1" dirty="0">
                <a:latin typeface="Times"/>
                <a:ea typeface="Times"/>
                <a:cs typeface="Times"/>
                <a:sym typeface="Times"/>
              </a:rPr>
              <a:t>f</a:t>
            </a:r>
            <a:r>
              <a:rPr sz="2800" i="1" baseline="-19571" dirty="0">
                <a:latin typeface="Times"/>
                <a:ea typeface="Times"/>
                <a:cs typeface="Times"/>
                <a:sym typeface="Times"/>
              </a:rPr>
              <a:t>j</a:t>
            </a:r>
            <a:r>
              <a:rPr dirty="0">
                <a:latin typeface="Times"/>
                <a:ea typeface="Times"/>
                <a:cs typeface="Times"/>
                <a:sym typeface="Times"/>
              </a:rPr>
              <a:t> – </a:t>
            </a:r>
            <a:r>
              <a:rPr i="1" dirty="0" err="1">
                <a:latin typeface="Times"/>
                <a:ea typeface="Times"/>
                <a:cs typeface="Times"/>
                <a:sym typeface="Times"/>
              </a:rPr>
              <a:t>d</a:t>
            </a:r>
            <a:r>
              <a:rPr sz="2800" i="1" baseline="-19571" dirty="0" err="1">
                <a:latin typeface="Times"/>
                <a:ea typeface="Times"/>
                <a:cs typeface="Times"/>
                <a:sym typeface="Times"/>
              </a:rPr>
              <a:t>j</a:t>
            </a:r>
            <a:r>
              <a:rPr dirty="0">
                <a:latin typeface="Times"/>
                <a:ea typeface="Times"/>
                <a:cs typeface="Times"/>
                <a:sym typeface="Times"/>
              </a:rPr>
              <a:t> }</a:t>
            </a:r>
            <a:r>
              <a:rPr dirty="0"/>
              <a:t>.</a:t>
            </a:r>
          </a:p>
          <a:p>
            <a:pPr lvl="1"/>
            <a:r>
              <a:rPr dirty="0"/>
              <a:t>Goal:  schedule all jobs to minimize </a:t>
            </a:r>
            <a:r>
              <a:rPr dirty="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maximum</a:t>
            </a:r>
            <a:r>
              <a:rPr dirty="0">
                <a:solidFill>
                  <a:srgbClr val="007600"/>
                </a:solidFill>
                <a:uFill>
                  <a:solidFill>
                    <a:srgbClr val="007600"/>
                  </a:solidFill>
                </a:uFill>
              </a:rPr>
              <a:t> </a:t>
            </a:r>
            <a:r>
              <a:rPr dirty="0"/>
              <a:t>lateness </a:t>
            </a:r>
            <a:r>
              <a:rPr i="1" dirty="0">
                <a:latin typeface="Times"/>
                <a:ea typeface="Times"/>
                <a:cs typeface="Times"/>
                <a:sym typeface="Times"/>
              </a:rPr>
              <a:t>L</a:t>
            </a:r>
            <a:r>
              <a:rPr dirty="0">
                <a:latin typeface="Times"/>
                <a:ea typeface="Times"/>
                <a:cs typeface="Times"/>
                <a:sym typeface="Times"/>
              </a:rPr>
              <a:t> = </a:t>
            </a:r>
            <a:r>
              <a:rPr dirty="0" err="1">
                <a:latin typeface="Times"/>
                <a:ea typeface="Times"/>
                <a:cs typeface="Times"/>
                <a:sym typeface="Times"/>
              </a:rPr>
              <a:t>max</a:t>
            </a:r>
            <a:r>
              <a:rPr sz="2800" i="1" baseline="-19571" dirty="0" err="1">
                <a:latin typeface="Times"/>
                <a:ea typeface="Times"/>
                <a:cs typeface="Times"/>
                <a:sym typeface="Times"/>
              </a:rPr>
              <a:t>j</a:t>
            </a:r>
            <a:r>
              <a:rPr dirty="0"/>
              <a:t> </a:t>
            </a:r>
            <a:r>
              <a:rPr dirty="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ℓ</a:t>
            </a:r>
            <a:r>
              <a:rPr sz="2800" i="1" baseline="-19571" dirty="0">
                <a:latin typeface="Times"/>
                <a:ea typeface="Times"/>
                <a:cs typeface="Times"/>
                <a:sym typeface="Times"/>
              </a:rPr>
              <a:t>j</a:t>
            </a:r>
            <a:r>
              <a:rPr dirty="0"/>
              <a:t>.</a:t>
            </a:r>
          </a:p>
        </p:txBody>
      </p:sp>
      <p:sp>
        <p:nvSpPr>
          <p:cNvPr id="7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53</a:t>
            </a:fld>
            <a:endParaRPr/>
          </a:p>
        </p:txBody>
      </p:sp>
      <p:sp>
        <p:nvSpPr>
          <p:cNvPr id="723" name="Line"/>
          <p:cNvSpPr/>
          <p:nvPr/>
        </p:nvSpPr>
        <p:spPr>
          <a:xfrm>
            <a:off x="647700" y="7954150"/>
            <a:ext cx="11379200" cy="2259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770" name="Group"/>
          <p:cNvGrpSpPr/>
          <p:nvPr/>
        </p:nvGrpSpPr>
        <p:grpSpPr>
          <a:xfrm>
            <a:off x="546100" y="7912100"/>
            <a:ext cx="12026900" cy="851383"/>
            <a:chOff x="0" y="0"/>
            <a:chExt cx="12026900" cy="851382"/>
          </a:xfrm>
        </p:grpSpPr>
        <p:sp>
          <p:nvSpPr>
            <p:cNvPr id="724" name="0"/>
            <p:cNvSpPr txBox="1"/>
            <p:nvPr/>
          </p:nvSpPr>
          <p:spPr>
            <a:xfrm>
              <a:off x="0" y="675640"/>
              <a:ext cx="673100" cy="175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buClr>
                  <a:srgbClr val="606060"/>
                </a:buClr>
                <a:defRPr sz="14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r>
                <a:t>0</a:t>
              </a:r>
            </a:p>
          </p:txBody>
        </p:sp>
        <p:sp>
          <p:nvSpPr>
            <p:cNvPr id="725" name="Line"/>
            <p:cNvSpPr/>
            <p:nvPr/>
          </p:nvSpPr>
          <p:spPr>
            <a:xfrm flipV="1">
              <a:off x="861624" y="108655"/>
              <a:ext cx="2259" cy="4318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ysDot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26" name="Line"/>
            <p:cNvSpPr/>
            <p:nvPr/>
          </p:nvSpPr>
          <p:spPr>
            <a:xfrm flipV="1">
              <a:off x="103011" y="108655"/>
              <a:ext cx="2258" cy="4318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ysDot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27" name="Line"/>
            <p:cNvSpPr/>
            <p:nvPr/>
          </p:nvSpPr>
          <p:spPr>
            <a:xfrm flipV="1">
              <a:off x="2378851" y="108655"/>
              <a:ext cx="2258" cy="4318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ysDot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28" name="Line"/>
            <p:cNvSpPr/>
            <p:nvPr/>
          </p:nvSpPr>
          <p:spPr>
            <a:xfrm flipV="1">
              <a:off x="1620237" y="108655"/>
              <a:ext cx="2259" cy="4318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ysDot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29" name="Line"/>
            <p:cNvSpPr/>
            <p:nvPr/>
          </p:nvSpPr>
          <p:spPr>
            <a:xfrm flipV="1">
              <a:off x="3896077" y="108655"/>
              <a:ext cx="2259" cy="4318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ysDot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30" name="Line"/>
            <p:cNvSpPr/>
            <p:nvPr/>
          </p:nvSpPr>
          <p:spPr>
            <a:xfrm flipV="1">
              <a:off x="3137464" y="108655"/>
              <a:ext cx="2259" cy="4318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ysDot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31" name="Line"/>
            <p:cNvSpPr/>
            <p:nvPr/>
          </p:nvSpPr>
          <p:spPr>
            <a:xfrm flipV="1">
              <a:off x="5413304" y="108655"/>
              <a:ext cx="2259" cy="4318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ysDot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32" name="Line"/>
            <p:cNvSpPr/>
            <p:nvPr/>
          </p:nvSpPr>
          <p:spPr>
            <a:xfrm flipV="1">
              <a:off x="4654691" y="108655"/>
              <a:ext cx="2258" cy="4318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ysDot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33" name="Line"/>
            <p:cNvSpPr/>
            <p:nvPr/>
          </p:nvSpPr>
          <p:spPr>
            <a:xfrm flipV="1">
              <a:off x="6930531" y="108655"/>
              <a:ext cx="2259" cy="4318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ysDot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34" name="Line"/>
            <p:cNvSpPr/>
            <p:nvPr/>
          </p:nvSpPr>
          <p:spPr>
            <a:xfrm flipV="1">
              <a:off x="6171917" y="108655"/>
              <a:ext cx="2259" cy="4318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ysDot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35" name="Line"/>
            <p:cNvSpPr/>
            <p:nvPr/>
          </p:nvSpPr>
          <p:spPr>
            <a:xfrm flipV="1">
              <a:off x="8447758" y="108655"/>
              <a:ext cx="2258" cy="4318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ysDot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36" name="Line"/>
            <p:cNvSpPr/>
            <p:nvPr/>
          </p:nvSpPr>
          <p:spPr>
            <a:xfrm flipV="1">
              <a:off x="7689144" y="108655"/>
              <a:ext cx="2259" cy="4318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ysDot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37" name="1"/>
            <p:cNvSpPr txBox="1"/>
            <p:nvPr/>
          </p:nvSpPr>
          <p:spPr>
            <a:xfrm>
              <a:off x="647700" y="675640"/>
              <a:ext cx="673100" cy="175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buClr>
                  <a:srgbClr val="606060"/>
                </a:buClr>
                <a:defRPr sz="14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738" name="2"/>
            <p:cNvSpPr txBox="1"/>
            <p:nvPr/>
          </p:nvSpPr>
          <p:spPr>
            <a:xfrm>
              <a:off x="1409700" y="675640"/>
              <a:ext cx="673100" cy="175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buClr>
                  <a:srgbClr val="606060"/>
                </a:buClr>
                <a:defRPr sz="14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r>
                <a:t>2</a:t>
              </a:r>
            </a:p>
          </p:txBody>
        </p:sp>
        <p:sp>
          <p:nvSpPr>
            <p:cNvPr id="739" name="3"/>
            <p:cNvSpPr txBox="1"/>
            <p:nvPr/>
          </p:nvSpPr>
          <p:spPr>
            <a:xfrm>
              <a:off x="2159000" y="675640"/>
              <a:ext cx="673100" cy="175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buClr>
                  <a:srgbClr val="606060"/>
                </a:buClr>
                <a:defRPr sz="14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r>
                <a:t>3</a:t>
              </a:r>
            </a:p>
          </p:txBody>
        </p:sp>
        <p:sp>
          <p:nvSpPr>
            <p:cNvPr id="740" name="4"/>
            <p:cNvSpPr txBox="1"/>
            <p:nvPr/>
          </p:nvSpPr>
          <p:spPr>
            <a:xfrm>
              <a:off x="2921000" y="675640"/>
              <a:ext cx="673100" cy="175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buClr>
                  <a:srgbClr val="606060"/>
                </a:buClr>
                <a:defRPr sz="14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r>
                <a:t>4</a:t>
              </a:r>
            </a:p>
          </p:txBody>
        </p:sp>
        <p:sp>
          <p:nvSpPr>
            <p:cNvPr id="741" name="5"/>
            <p:cNvSpPr txBox="1"/>
            <p:nvPr/>
          </p:nvSpPr>
          <p:spPr>
            <a:xfrm>
              <a:off x="3683000" y="675640"/>
              <a:ext cx="673100" cy="175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buClr>
                  <a:srgbClr val="606060"/>
                </a:buClr>
                <a:defRPr sz="14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r>
                <a:t>5</a:t>
              </a:r>
            </a:p>
          </p:txBody>
        </p:sp>
        <p:sp>
          <p:nvSpPr>
            <p:cNvPr id="742" name="6"/>
            <p:cNvSpPr txBox="1"/>
            <p:nvPr/>
          </p:nvSpPr>
          <p:spPr>
            <a:xfrm>
              <a:off x="4445000" y="675640"/>
              <a:ext cx="673100" cy="175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buClr>
                  <a:srgbClr val="606060"/>
                </a:buClr>
                <a:defRPr sz="14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r>
                <a:t>6</a:t>
              </a:r>
            </a:p>
          </p:txBody>
        </p:sp>
        <p:sp>
          <p:nvSpPr>
            <p:cNvPr id="743" name="7"/>
            <p:cNvSpPr txBox="1"/>
            <p:nvPr/>
          </p:nvSpPr>
          <p:spPr>
            <a:xfrm>
              <a:off x="5194300" y="675640"/>
              <a:ext cx="673100" cy="175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buClr>
                  <a:srgbClr val="606060"/>
                </a:buClr>
                <a:defRPr sz="14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r>
                <a:t>7</a:t>
              </a:r>
            </a:p>
          </p:txBody>
        </p:sp>
        <p:sp>
          <p:nvSpPr>
            <p:cNvPr id="744" name="8"/>
            <p:cNvSpPr txBox="1"/>
            <p:nvPr/>
          </p:nvSpPr>
          <p:spPr>
            <a:xfrm>
              <a:off x="5956300" y="675640"/>
              <a:ext cx="673100" cy="175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buClr>
                  <a:srgbClr val="606060"/>
                </a:buClr>
                <a:defRPr sz="14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r>
                <a:t>8</a:t>
              </a:r>
            </a:p>
          </p:txBody>
        </p:sp>
        <p:sp>
          <p:nvSpPr>
            <p:cNvPr id="745" name="9"/>
            <p:cNvSpPr txBox="1"/>
            <p:nvPr/>
          </p:nvSpPr>
          <p:spPr>
            <a:xfrm>
              <a:off x="6718300" y="675640"/>
              <a:ext cx="673100" cy="175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buClr>
                  <a:srgbClr val="606060"/>
                </a:buClr>
                <a:defRPr sz="14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r>
                <a:t>9</a:t>
              </a:r>
            </a:p>
          </p:txBody>
        </p:sp>
        <p:sp>
          <p:nvSpPr>
            <p:cNvPr id="746" name="10"/>
            <p:cNvSpPr txBox="1"/>
            <p:nvPr/>
          </p:nvSpPr>
          <p:spPr>
            <a:xfrm>
              <a:off x="7366000" y="675640"/>
              <a:ext cx="673100" cy="175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buClr>
                  <a:srgbClr val="606060"/>
                </a:buClr>
                <a:defRPr sz="14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r>
                <a:t>10</a:t>
              </a:r>
            </a:p>
          </p:txBody>
        </p:sp>
        <p:sp>
          <p:nvSpPr>
            <p:cNvPr id="747" name="11"/>
            <p:cNvSpPr txBox="1"/>
            <p:nvPr/>
          </p:nvSpPr>
          <p:spPr>
            <a:xfrm>
              <a:off x="8229600" y="675640"/>
              <a:ext cx="673100" cy="175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buClr>
                  <a:srgbClr val="606060"/>
                </a:buClr>
                <a:defRPr sz="14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r>
                <a:t>11</a:t>
              </a:r>
            </a:p>
          </p:txBody>
        </p:sp>
        <p:sp>
          <p:nvSpPr>
            <p:cNvPr id="748" name="Line"/>
            <p:cNvSpPr/>
            <p:nvPr/>
          </p:nvSpPr>
          <p:spPr>
            <a:xfrm flipV="1">
              <a:off x="9964984" y="88335"/>
              <a:ext cx="2259" cy="4318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ysDot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49" name="Line"/>
            <p:cNvSpPr/>
            <p:nvPr/>
          </p:nvSpPr>
          <p:spPr>
            <a:xfrm flipV="1">
              <a:off x="9206371" y="88335"/>
              <a:ext cx="2259" cy="4318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ysDot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50" name="Line"/>
            <p:cNvSpPr/>
            <p:nvPr/>
          </p:nvSpPr>
          <p:spPr>
            <a:xfrm flipV="1">
              <a:off x="11482211" y="88335"/>
              <a:ext cx="2259" cy="4318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ysDot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51" name="Line"/>
            <p:cNvSpPr/>
            <p:nvPr/>
          </p:nvSpPr>
          <p:spPr>
            <a:xfrm flipV="1">
              <a:off x="10723598" y="88335"/>
              <a:ext cx="2258" cy="4318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ysDot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52" name="12"/>
            <p:cNvSpPr txBox="1"/>
            <p:nvPr/>
          </p:nvSpPr>
          <p:spPr>
            <a:xfrm>
              <a:off x="8991600" y="660400"/>
              <a:ext cx="673100" cy="175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buClr>
                  <a:srgbClr val="606060"/>
                </a:buClr>
                <a:defRPr sz="14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r>
                <a:t>12</a:t>
              </a:r>
            </a:p>
          </p:txBody>
        </p:sp>
        <p:sp>
          <p:nvSpPr>
            <p:cNvPr id="753" name="13"/>
            <p:cNvSpPr txBox="1"/>
            <p:nvPr/>
          </p:nvSpPr>
          <p:spPr>
            <a:xfrm>
              <a:off x="9639300" y="660400"/>
              <a:ext cx="673100" cy="175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buClr>
                  <a:srgbClr val="606060"/>
                </a:buClr>
                <a:defRPr sz="14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r>
                <a:t>13</a:t>
              </a:r>
            </a:p>
          </p:txBody>
        </p:sp>
        <p:sp>
          <p:nvSpPr>
            <p:cNvPr id="754" name="14"/>
            <p:cNvSpPr txBox="1"/>
            <p:nvPr/>
          </p:nvSpPr>
          <p:spPr>
            <a:xfrm>
              <a:off x="10401300" y="660400"/>
              <a:ext cx="673100" cy="175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buClr>
                  <a:srgbClr val="606060"/>
                </a:buClr>
                <a:defRPr sz="14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r>
                <a:t>14</a:t>
              </a:r>
            </a:p>
          </p:txBody>
        </p:sp>
        <p:sp>
          <p:nvSpPr>
            <p:cNvPr id="755" name="15"/>
            <p:cNvSpPr txBox="1"/>
            <p:nvPr/>
          </p:nvSpPr>
          <p:spPr>
            <a:xfrm>
              <a:off x="11163300" y="660400"/>
              <a:ext cx="673100" cy="175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buClr>
                  <a:srgbClr val="606060"/>
                </a:buClr>
                <a:defRPr sz="14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r>
                <a:t>15</a:t>
              </a:r>
            </a:p>
          </p:txBody>
        </p:sp>
        <p:sp>
          <p:nvSpPr>
            <p:cNvPr id="756" name="Line"/>
            <p:cNvSpPr/>
            <p:nvPr/>
          </p:nvSpPr>
          <p:spPr>
            <a:xfrm>
              <a:off x="101600" y="546100"/>
              <a:ext cx="11379200" cy="2258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57" name="Rectangle"/>
            <p:cNvSpPr/>
            <p:nvPr/>
          </p:nvSpPr>
          <p:spPr>
            <a:xfrm>
              <a:off x="6172200" y="0"/>
              <a:ext cx="2273300" cy="5461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58" name="d5 = 14"/>
            <p:cNvSpPr txBox="1"/>
            <p:nvPr/>
          </p:nvSpPr>
          <p:spPr>
            <a:xfrm>
              <a:off x="6936660" y="97408"/>
              <a:ext cx="748615" cy="3385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>
                <a:defRPr sz="2000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pPr>
              <a:r>
                <a:rPr i="1"/>
                <a:t>d</a:t>
              </a:r>
              <a:r>
                <a:rPr baseline="-19300"/>
                <a:t>5</a:t>
              </a:r>
              <a:r>
                <a:t> = 14</a:t>
              </a:r>
            </a:p>
          </p:txBody>
        </p:sp>
        <p:sp>
          <p:nvSpPr>
            <p:cNvPr id="759" name="Rectangle"/>
            <p:cNvSpPr/>
            <p:nvPr/>
          </p:nvSpPr>
          <p:spPr>
            <a:xfrm>
              <a:off x="863600" y="0"/>
              <a:ext cx="1511300" cy="5461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60" name="d2 = 8"/>
            <p:cNvSpPr txBox="1"/>
            <p:nvPr/>
          </p:nvSpPr>
          <p:spPr>
            <a:xfrm>
              <a:off x="1310559" y="97408"/>
              <a:ext cx="621615" cy="3385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>
                <a:defRPr sz="2000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pPr>
              <a:r>
                <a:rPr i="1"/>
                <a:t>d</a:t>
              </a:r>
              <a:r>
                <a:rPr baseline="-19300"/>
                <a:t>2</a:t>
              </a:r>
              <a:r>
                <a:t> = 8</a:t>
              </a:r>
            </a:p>
          </p:txBody>
        </p:sp>
        <p:sp>
          <p:nvSpPr>
            <p:cNvPr id="761" name="Rectangle"/>
            <p:cNvSpPr/>
            <p:nvPr/>
          </p:nvSpPr>
          <p:spPr>
            <a:xfrm>
              <a:off x="2374900" y="0"/>
              <a:ext cx="1511300" cy="5461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62" name="d6 = 15"/>
            <p:cNvSpPr txBox="1"/>
            <p:nvPr/>
          </p:nvSpPr>
          <p:spPr>
            <a:xfrm>
              <a:off x="2764287" y="97408"/>
              <a:ext cx="748614" cy="3385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>
                <a:defRPr sz="2000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pPr>
              <a:r>
                <a:rPr i="1"/>
                <a:t>d</a:t>
              </a:r>
              <a:r>
                <a:rPr baseline="-19300"/>
                <a:t>6</a:t>
              </a:r>
              <a:r>
                <a:t> = 15</a:t>
              </a:r>
            </a:p>
          </p:txBody>
        </p:sp>
        <p:sp>
          <p:nvSpPr>
            <p:cNvPr id="763" name="Rectangle"/>
            <p:cNvSpPr/>
            <p:nvPr/>
          </p:nvSpPr>
          <p:spPr>
            <a:xfrm>
              <a:off x="3898900" y="0"/>
              <a:ext cx="2273300" cy="5461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64" name="d1 = 6"/>
            <p:cNvSpPr txBox="1"/>
            <p:nvPr/>
          </p:nvSpPr>
          <p:spPr>
            <a:xfrm>
              <a:off x="4724319" y="97408"/>
              <a:ext cx="621615" cy="3385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>
                <a:defRPr sz="2000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pPr>
              <a:r>
                <a:rPr i="1"/>
                <a:t>d</a:t>
              </a:r>
              <a:r>
                <a:rPr baseline="-19300"/>
                <a:t>1</a:t>
              </a:r>
              <a:r>
                <a:t> = 6</a:t>
              </a:r>
            </a:p>
          </p:txBody>
        </p:sp>
        <p:sp>
          <p:nvSpPr>
            <p:cNvPr id="765" name="Rectangle"/>
            <p:cNvSpPr/>
            <p:nvPr/>
          </p:nvSpPr>
          <p:spPr>
            <a:xfrm>
              <a:off x="8445500" y="0"/>
              <a:ext cx="3035300" cy="5461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66" name="d4 = 9"/>
            <p:cNvSpPr txBox="1"/>
            <p:nvPr/>
          </p:nvSpPr>
          <p:spPr>
            <a:xfrm>
              <a:off x="9655306" y="97408"/>
              <a:ext cx="621615" cy="3385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>
                <a:defRPr sz="2000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pPr>
              <a:r>
                <a:rPr i="1"/>
                <a:t>d</a:t>
              </a:r>
              <a:r>
                <a:rPr baseline="-19300"/>
                <a:t>4</a:t>
              </a:r>
              <a:r>
                <a:t> = 9</a:t>
              </a:r>
            </a:p>
          </p:txBody>
        </p:sp>
        <p:sp>
          <p:nvSpPr>
            <p:cNvPr id="767" name="Rectangle"/>
            <p:cNvSpPr/>
            <p:nvPr/>
          </p:nvSpPr>
          <p:spPr>
            <a:xfrm>
              <a:off x="101600" y="0"/>
              <a:ext cx="762000" cy="5461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68" name="d3 = 9"/>
            <p:cNvSpPr txBox="1"/>
            <p:nvPr/>
          </p:nvSpPr>
          <p:spPr>
            <a:xfrm>
              <a:off x="172639" y="97408"/>
              <a:ext cx="621615" cy="3385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>
                <a:defRPr sz="2000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pPr>
              <a:r>
                <a:rPr i="1"/>
                <a:t>d</a:t>
              </a:r>
              <a:r>
                <a:rPr baseline="-19300"/>
                <a:t>3</a:t>
              </a:r>
              <a:r>
                <a:t> = 9</a:t>
              </a:r>
            </a:p>
          </p:txBody>
        </p:sp>
        <p:sp>
          <p:nvSpPr>
            <p:cNvPr id="769" name="Line"/>
            <p:cNvSpPr/>
            <p:nvPr/>
          </p:nvSpPr>
          <p:spPr>
            <a:xfrm>
              <a:off x="101600" y="546100"/>
              <a:ext cx="11925300" cy="225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819" name="Group"/>
          <p:cNvGrpSpPr/>
          <p:nvPr/>
        </p:nvGrpSpPr>
        <p:grpSpPr>
          <a:xfrm>
            <a:off x="3898900" y="4991100"/>
            <a:ext cx="4337474" cy="1511300"/>
            <a:chOff x="0" y="0"/>
            <a:chExt cx="4337473" cy="1511300"/>
          </a:xfrm>
        </p:grpSpPr>
        <p:grpSp>
          <p:nvGrpSpPr>
            <p:cNvPr id="773" name="Group"/>
            <p:cNvGrpSpPr/>
            <p:nvPr/>
          </p:nvGrpSpPr>
          <p:grpSpPr>
            <a:xfrm>
              <a:off x="0" y="1003300"/>
              <a:ext cx="912618" cy="508000"/>
              <a:chOff x="0" y="0"/>
              <a:chExt cx="912617" cy="508000"/>
            </a:xfrm>
          </p:grpSpPr>
          <p:sp>
            <p:nvSpPr>
              <p:cNvPr id="771" name="Rectangle"/>
              <p:cNvSpPr/>
              <p:nvPr/>
            </p:nvSpPr>
            <p:spPr>
              <a:xfrm>
                <a:off x="0" y="0"/>
                <a:ext cx="912618" cy="508000"/>
              </a:xfrm>
              <a:prstGeom prst="rect">
                <a:avLst/>
              </a:prstGeom>
              <a:solidFill>
                <a:srgbClr val="606060"/>
              </a:solidFill>
              <a:ln w="9525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772" name="dj"/>
              <p:cNvSpPr txBox="1"/>
              <p:nvPr/>
            </p:nvSpPr>
            <p:spPr>
              <a:xfrm>
                <a:off x="365476" y="84708"/>
                <a:ext cx="186747" cy="33858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/>
              <a:p>
                <a:pPr>
                  <a:buClr>
                    <a:srgbClr val="FFFFFF"/>
                  </a:buClr>
                  <a:defRPr sz="2000" i="1">
                    <a:latin typeface="Times"/>
                    <a:ea typeface="Times"/>
                    <a:cs typeface="Times"/>
                    <a:sym typeface="Times"/>
                  </a:defRPr>
                </a:pPr>
                <a:r>
                  <a: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rPr>
                  <a:t>d</a:t>
                </a:r>
                <a:r>
                  <a:rPr baseline="-1930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rPr>
                  <a:t>j</a:t>
                </a:r>
              </a:p>
            </p:txBody>
          </p:sp>
        </p:grpSp>
        <p:sp>
          <p:nvSpPr>
            <p:cNvPr id="774" name="Rectangle"/>
            <p:cNvSpPr/>
            <p:nvPr/>
          </p:nvSpPr>
          <p:spPr>
            <a:xfrm>
              <a:off x="915157" y="1003300"/>
              <a:ext cx="570387" cy="5080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75" name="6"/>
            <p:cNvSpPr txBox="1"/>
            <p:nvPr/>
          </p:nvSpPr>
          <p:spPr>
            <a:xfrm>
              <a:off x="1121648" y="1156438"/>
              <a:ext cx="157405" cy="2096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800">
                  <a:solidFill>
                    <a:srgbClr val="000000"/>
                  </a:solidFill>
                </a:defRPr>
              </a:lvl1pPr>
            </a:lstStyle>
            <a:p>
              <a:r>
                <a:t>6</a:t>
              </a:r>
            </a:p>
          </p:txBody>
        </p:sp>
        <p:grpSp>
          <p:nvGrpSpPr>
            <p:cNvPr id="778" name="Group"/>
            <p:cNvGrpSpPr/>
            <p:nvPr/>
          </p:nvGrpSpPr>
          <p:grpSpPr>
            <a:xfrm>
              <a:off x="0" y="495300"/>
              <a:ext cx="912618" cy="508000"/>
              <a:chOff x="0" y="0"/>
              <a:chExt cx="912617" cy="508000"/>
            </a:xfrm>
          </p:grpSpPr>
          <p:sp>
            <p:nvSpPr>
              <p:cNvPr id="776" name="Rectangle"/>
              <p:cNvSpPr/>
              <p:nvPr/>
            </p:nvSpPr>
            <p:spPr>
              <a:xfrm>
                <a:off x="0" y="0"/>
                <a:ext cx="912618" cy="508000"/>
              </a:xfrm>
              <a:prstGeom prst="rect">
                <a:avLst/>
              </a:prstGeom>
              <a:solidFill>
                <a:srgbClr val="606060"/>
              </a:solidFill>
              <a:ln w="9525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777" name="tj"/>
              <p:cNvSpPr txBox="1"/>
              <p:nvPr/>
            </p:nvSpPr>
            <p:spPr>
              <a:xfrm>
                <a:off x="393691" y="84708"/>
                <a:ext cx="130317" cy="33858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/>
              <a:p>
                <a:pPr>
                  <a:buClr>
                    <a:srgbClr val="FFFFFF"/>
                  </a:buClr>
                  <a:defRPr sz="2000" i="1">
                    <a:latin typeface="Times"/>
                    <a:ea typeface="Times"/>
                    <a:cs typeface="Times"/>
                    <a:sym typeface="Times"/>
                  </a:defRPr>
                </a:pPr>
                <a:r>
                  <a:rPr dirty="0" err="1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rPr>
                  <a:t>t</a:t>
                </a:r>
                <a:r>
                  <a:rPr baseline="-19300" dirty="0" err="1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rPr>
                  <a:t>j</a:t>
                </a:r>
                <a:endParaRPr baseline="-19300" dirty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endParaRPr>
              </a:p>
            </p:txBody>
          </p:sp>
        </p:grpSp>
        <p:sp>
          <p:nvSpPr>
            <p:cNvPr id="779" name="Rectangle"/>
            <p:cNvSpPr/>
            <p:nvPr/>
          </p:nvSpPr>
          <p:spPr>
            <a:xfrm>
              <a:off x="915157" y="495300"/>
              <a:ext cx="570387" cy="5080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80" name="3"/>
            <p:cNvSpPr txBox="1"/>
            <p:nvPr/>
          </p:nvSpPr>
          <p:spPr>
            <a:xfrm>
              <a:off x="1121648" y="650695"/>
              <a:ext cx="157405" cy="2096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800">
                  <a:solidFill>
                    <a:srgbClr val="000000"/>
                  </a:solidFill>
                </a:defRPr>
              </a:lvl1pPr>
            </a:lstStyle>
            <a:p>
              <a:r>
                <a:rPr dirty="0"/>
                <a:t>3</a:t>
              </a:r>
            </a:p>
          </p:txBody>
        </p:sp>
        <p:grpSp>
          <p:nvGrpSpPr>
            <p:cNvPr id="783" name="Group"/>
            <p:cNvGrpSpPr/>
            <p:nvPr/>
          </p:nvGrpSpPr>
          <p:grpSpPr>
            <a:xfrm>
              <a:off x="915157" y="0"/>
              <a:ext cx="570387" cy="508000"/>
              <a:chOff x="0" y="0"/>
              <a:chExt cx="570386" cy="508000"/>
            </a:xfrm>
          </p:grpSpPr>
          <p:sp>
            <p:nvSpPr>
              <p:cNvPr id="781" name="Rectangle"/>
              <p:cNvSpPr/>
              <p:nvPr/>
            </p:nvSpPr>
            <p:spPr>
              <a:xfrm>
                <a:off x="0" y="0"/>
                <a:ext cx="570387" cy="508000"/>
              </a:xfrm>
              <a:prstGeom prst="rect">
                <a:avLst/>
              </a:prstGeom>
              <a:solidFill>
                <a:srgbClr val="606060"/>
              </a:solidFill>
              <a:ln w="9525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782" name="1"/>
              <p:cNvSpPr txBox="1"/>
              <p:nvPr/>
            </p:nvSpPr>
            <p:spPr>
              <a:xfrm>
                <a:off x="203443" y="116416"/>
                <a:ext cx="163501" cy="266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buClr>
                    <a:srgbClr val="FFFFFF"/>
                  </a:buClr>
                  <a:defRPr sz="1800" b="1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Lucida Grande"/>
                    <a:ea typeface="Lucida Grande"/>
                    <a:cs typeface="Lucida Grande"/>
                    <a:sym typeface="Lucida Grande"/>
                  </a:defRPr>
                </a:lvl1pPr>
              </a:lstStyle>
              <a:p>
                <a:r>
                  <a:t>1</a:t>
                </a:r>
              </a:p>
            </p:txBody>
          </p:sp>
        </p:grpSp>
        <p:sp>
          <p:nvSpPr>
            <p:cNvPr id="784" name="Rectangle"/>
            <p:cNvSpPr/>
            <p:nvPr/>
          </p:nvSpPr>
          <p:spPr>
            <a:xfrm>
              <a:off x="1485544" y="1003300"/>
              <a:ext cx="570387" cy="5080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85" name="8"/>
            <p:cNvSpPr txBox="1"/>
            <p:nvPr/>
          </p:nvSpPr>
          <p:spPr>
            <a:xfrm>
              <a:off x="1692035" y="1156438"/>
              <a:ext cx="157405" cy="2096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800">
                  <a:solidFill>
                    <a:srgbClr val="000000"/>
                  </a:solidFill>
                </a:defRPr>
              </a:lvl1pPr>
            </a:lstStyle>
            <a:p>
              <a:r>
                <a:t>8</a:t>
              </a:r>
            </a:p>
          </p:txBody>
        </p:sp>
        <p:sp>
          <p:nvSpPr>
            <p:cNvPr id="786" name="Rectangle"/>
            <p:cNvSpPr/>
            <p:nvPr/>
          </p:nvSpPr>
          <p:spPr>
            <a:xfrm>
              <a:off x="1485544" y="495300"/>
              <a:ext cx="570387" cy="5080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87" name="2"/>
            <p:cNvSpPr txBox="1"/>
            <p:nvPr/>
          </p:nvSpPr>
          <p:spPr>
            <a:xfrm>
              <a:off x="1692035" y="650695"/>
              <a:ext cx="157405" cy="2096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800">
                  <a:solidFill>
                    <a:srgbClr val="000000"/>
                  </a:solidFill>
                </a:defRPr>
              </a:lvl1pPr>
            </a:lstStyle>
            <a:p>
              <a:r>
                <a:t>2</a:t>
              </a:r>
            </a:p>
          </p:txBody>
        </p:sp>
        <p:grpSp>
          <p:nvGrpSpPr>
            <p:cNvPr id="790" name="Group"/>
            <p:cNvGrpSpPr/>
            <p:nvPr/>
          </p:nvGrpSpPr>
          <p:grpSpPr>
            <a:xfrm>
              <a:off x="1485544" y="0"/>
              <a:ext cx="570387" cy="508000"/>
              <a:chOff x="0" y="0"/>
              <a:chExt cx="570386" cy="508000"/>
            </a:xfrm>
          </p:grpSpPr>
          <p:sp>
            <p:nvSpPr>
              <p:cNvPr id="788" name="Rectangle"/>
              <p:cNvSpPr/>
              <p:nvPr/>
            </p:nvSpPr>
            <p:spPr>
              <a:xfrm>
                <a:off x="0" y="0"/>
                <a:ext cx="570387" cy="508000"/>
              </a:xfrm>
              <a:prstGeom prst="rect">
                <a:avLst/>
              </a:prstGeom>
              <a:solidFill>
                <a:srgbClr val="606060"/>
              </a:solidFill>
              <a:ln w="9525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789" name="2"/>
              <p:cNvSpPr txBox="1"/>
              <p:nvPr/>
            </p:nvSpPr>
            <p:spPr>
              <a:xfrm>
                <a:off x="203443" y="116416"/>
                <a:ext cx="163501" cy="266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buClr>
                    <a:srgbClr val="FFFFFF"/>
                  </a:buClr>
                  <a:defRPr sz="1800" b="1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Lucida Grande"/>
                    <a:ea typeface="Lucida Grande"/>
                    <a:cs typeface="Lucida Grande"/>
                    <a:sym typeface="Lucida Grande"/>
                  </a:defRPr>
                </a:lvl1pPr>
              </a:lstStyle>
              <a:p>
                <a:r>
                  <a:t>2</a:t>
                </a:r>
              </a:p>
            </p:txBody>
          </p:sp>
        </p:grpSp>
        <p:sp>
          <p:nvSpPr>
            <p:cNvPr id="791" name="Rectangle"/>
            <p:cNvSpPr/>
            <p:nvPr/>
          </p:nvSpPr>
          <p:spPr>
            <a:xfrm>
              <a:off x="2055929" y="1003300"/>
              <a:ext cx="570387" cy="5080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92" name="9"/>
            <p:cNvSpPr txBox="1"/>
            <p:nvPr/>
          </p:nvSpPr>
          <p:spPr>
            <a:xfrm>
              <a:off x="2262421" y="1156438"/>
              <a:ext cx="157404" cy="2096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800">
                  <a:solidFill>
                    <a:srgbClr val="000000"/>
                  </a:solidFill>
                </a:defRPr>
              </a:lvl1pPr>
            </a:lstStyle>
            <a:p>
              <a:r>
                <a:t>9</a:t>
              </a:r>
            </a:p>
          </p:txBody>
        </p:sp>
        <p:sp>
          <p:nvSpPr>
            <p:cNvPr id="793" name="Rectangle"/>
            <p:cNvSpPr/>
            <p:nvPr/>
          </p:nvSpPr>
          <p:spPr>
            <a:xfrm>
              <a:off x="2055929" y="495300"/>
              <a:ext cx="570387" cy="5080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94" name="1"/>
            <p:cNvSpPr txBox="1"/>
            <p:nvPr/>
          </p:nvSpPr>
          <p:spPr>
            <a:xfrm>
              <a:off x="2262421" y="650695"/>
              <a:ext cx="157404" cy="2096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800">
                  <a:solidFill>
                    <a:srgbClr val="000000"/>
                  </a:solidFill>
                </a:defRPr>
              </a:lvl1pPr>
            </a:lstStyle>
            <a:p>
              <a:r>
                <a:rPr dirty="0"/>
                <a:t>1</a:t>
              </a:r>
            </a:p>
          </p:txBody>
        </p:sp>
        <p:grpSp>
          <p:nvGrpSpPr>
            <p:cNvPr id="797" name="Group"/>
            <p:cNvGrpSpPr/>
            <p:nvPr/>
          </p:nvGrpSpPr>
          <p:grpSpPr>
            <a:xfrm>
              <a:off x="2055929" y="0"/>
              <a:ext cx="570387" cy="508000"/>
              <a:chOff x="0" y="0"/>
              <a:chExt cx="570386" cy="508000"/>
            </a:xfrm>
          </p:grpSpPr>
          <p:sp>
            <p:nvSpPr>
              <p:cNvPr id="795" name="Rectangle"/>
              <p:cNvSpPr/>
              <p:nvPr/>
            </p:nvSpPr>
            <p:spPr>
              <a:xfrm>
                <a:off x="0" y="0"/>
                <a:ext cx="570387" cy="508000"/>
              </a:xfrm>
              <a:prstGeom prst="rect">
                <a:avLst/>
              </a:prstGeom>
              <a:solidFill>
                <a:srgbClr val="606060"/>
              </a:solidFill>
              <a:ln w="9525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796" name="3"/>
              <p:cNvSpPr txBox="1"/>
              <p:nvPr/>
            </p:nvSpPr>
            <p:spPr>
              <a:xfrm>
                <a:off x="203443" y="116416"/>
                <a:ext cx="163501" cy="266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buClr>
                    <a:srgbClr val="FFFFFF"/>
                  </a:buClr>
                  <a:defRPr sz="1800" b="1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Lucida Grande"/>
                    <a:ea typeface="Lucida Grande"/>
                    <a:cs typeface="Lucida Grande"/>
                    <a:sym typeface="Lucida Grande"/>
                  </a:defRPr>
                </a:lvl1pPr>
              </a:lstStyle>
              <a:p>
                <a:r>
                  <a:t>3</a:t>
                </a:r>
              </a:p>
            </p:txBody>
          </p:sp>
        </p:grpSp>
        <p:sp>
          <p:nvSpPr>
            <p:cNvPr id="798" name="Rectangle"/>
            <p:cNvSpPr/>
            <p:nvPr/>
          </p:nvSpPr>
          <p:spPr>
            <a:xfrm>
              <a:off x="2626316" y="1003300"/>
              <a:ext cx="570387" cy="5080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99" name="9"/>
            <p:cNvSpPr txBox="1"/>
            <p:nvPr/>
          </p:nvSpPr>
          <p:spPr>
            <a:xfrm>
              <a:off x="2832806" y="1156438"/>
              <a:ext cx="157405" cy="2096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800">
                  <a:solidFill>
                    <a:srgbClr val="000000"/>
                  </a:solidFill>
                </a:defRPr>
              </a:lvl1pPr>
            </a:lstStyle>
            <a:p>
              <a:r>
                <a:t>9</a:t>
              </a:r>
            </a:p>
          </p:txBody>
        </p:sp>
        <p:sp>
          <p:nvSpPr>
            <p:cNvPr id="800" name="Rectangle"/>
            <p:cNvSpPr/>
            <p:nvPr/>
          </p:nvSpPr>
          <p:spPr>
            <a:xfrm>
              <a:off x="2626316" y="495300"/>
              <a:ext cx="570387" cy="5080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801" name="4"/>
            <p:cNvSpPr txBox="1"/>
            <p:nvPr/>
          </p:nvSpPr>
          <p:spPr>
            <a:xfrm>
              <a:off x="2832806" y="650695"/>
              <a:ext cx="157405" cy="2096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800">
                  <a:solidFill>
                    <a:srgbClr val="000000"/>
                  </a:solidFill>
                </a:defRPr>
              </a:lvl1pPr>
            </a:lstStyle>
            <a:p>
              <a:r>
                <a:t>4</a:t>
              </a:r>
            </a:p>
          </p:txBody>
        </p:sp>
        <p:grpSp>
          <p:nvGrpSpPr>
            <p:cNvPr id="804" name="Group"/>
            <p:cNvGrpSpPr/>
            <p:nvPr/>
          </p:nvGrpSpPr>
          <p:grpSpPr>
            <a:xfrm>
              <a:off x="2626316" y="0"/>
              <a:ext cx="570387" cy="508000"/>
              <a:chOff x="0" y="0"/>
              <a:chExt cx="570386" cy="508000"/>
            </a:xfrm>
          </p:grpSpPr>
          <p:sp>
            <p:nvSpPr>
              <p:cNvPr id="802" name="Rectangle"/>
              <p:cNvSpPr/>
              <p:nvPr/>
            </p:nvSpPr>
            <p:spPr>
              <a:xfrm>
                <a:off x="0" y="0"/>
                <a:ext cx="570387" cy="508000"/>
              </a:xfrm>
              <a:prstGeom prst="rect">
                <a:avLst/>
              </a:prstGeom>
              <a:solidFill>
                <a:srgbClr val="606060"/>
              </a:solidFill>
              <a:ln w="9525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803" name="4"/>
              <p:cNvSpPr txBox="1"/>
              <p:nvPr/>
            </p:nvSpPr>
            <p:spPr>
              <a:xfrm>
                <a:off x="203442" y="116416"/>
                <a:ext cx="163501" cy="266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buClr>
                    <a:srgbClr val="FFFFFF"/>
                  </a:buClr>
                  <a:defRPr sz="1800" b="1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Lucida Grande"/>
                    <a:ea typeface="Lucida Grande"/>
                    <a:cs typeface="Lucida Grande"/>
                    <a:sym typeface="Lucida Grande"/>
                  </a:defRPr>
                </a:lvl1pPr>
              </a:lstStyle>
              <a:p>
                <a:r>
                  <a:t>4</a:t>
                </a:r>
              </a:p>
            </p:txBody>
          </p:sp>
        </p:grpSp>
        <p:sp>
          <p:nvSpPr>
            <p:cNvPr id="805" name="Rectangle"/>
            <p:cNvSpPr/>
            <p:nvPr/>
          </p:nvSpPr>
          <p:spPr>
            <a:xfrm>
              <a:off x="3196701" y="1003300"/>
              <a:ext cx="570387" cy="5080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806" name="14"/>
            <p:cNvSpPr txBox="1"/>
            <p:nvPr/>
          </p:nvSpPr>
          <p:spPr>
            <a:xfrm>
              <a:off x="3330840" y="1156438"/>
              <a:ext cx="302109" cy="2096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800">
                  <a:solidFill>
                    <a:srgbClr val="000000"/>
                  </a:solidFill>
                </a:defRPr>
              </a:lvl1pPr>
            </a:lstStyle>
            <a:p>
              <a:r>
                <a:t>14</a:t>
              </a:r>
            </a:p>
          </p:txBody>
        </p:sp>
        <p:sp>
          <p:nvSpPr>
            <p:cNvPr id="807" name="Rectangle"/>
            <p:cNvSpPr/>
            <p:nvPr/>
          </p:nvSpPr>
          <p:spPr>
            <a:xfrm>
              <a:off x="3196701" y="495300"/>
              <a:ext cx="570387" cy="5080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808" name="3"/>
            <p:cNvSpPr txBox="1"/>
            <p:nvPr/>
          </p:nvSpPr>
          <p:spPr>
            <a:xfrm>
              <a:off x="3403192" y="650695"/>
              <a:ext cx="157404" cy="2096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800">
                  <a:solidFill>
                    <a:srgbClr val="000000"/>
                  </a:solidFill>
                </a:defRPr>
              </a:lvl1pPr>
            </a:lstStyle>
            <a:p>
              <a:r>
                <a:t>3</a:t>
              </a:r>
            </a:p>
          </p:txBody>
        </p:sp>
        <p:grpSp>
          <p:nvGrpSpPr>
            <p:cNvPr id="811" name="Group"/>
            <p:cNvGrpSpPr/>
            <p:nvPr/>
          </p:nvGrpSpPr>
          <p:grpSpPr>
            <a:xfrm>
              <a:off x="3196701" y="0"/>
              <a:ext cx="570387" cy="508000"/>
              <a:chOff x="0" y="0"/>
              <a:chExt cx="570386" cy="508000"/>
            </a:xfrm>
          </p:grpSpPr>
          <p:sp>
            <p:nvSpPr>
              <p:cNvPr id="809" name="Rectangle"/>
              <p:cNvSpPr/>
              <p:nvPr/>
            </p:nvSpPr>
            <p:spPr>
              <a:xfrm>
                <a:off x="0" y="0"/>
                <a:ext cx="570387" cy="508000"/>
              </a:xfrm>
              <a:prstGeom prst="rect">
                <a:avLst/>
              </a:prstGeom>
              <a:solidFill>
                <a:srgbClr val="606060"/>
              </a:solidFill>
              <a:ln w="9525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810" name="5"/>
              <p:cNvSpPr txBox="1"/>
              <p:nvPr/>
            </p:nvSpPr>
            <p:spPr>
              <a:xfrm>
                <a:off x="203442" y="116416"/>
                <a:ext cx="163501" cy="266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buClr>
                    <a:srgbClr val="FFFFFF"/>
                  </a:buClr>
                  <a:defRPr sz="1800" b="1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Lucida Grande"/>
                    <a:ea typeface="Lucida Grande"/>
                    <a:cs typeface="Lucida Grande"/>
                    <a:sym typeface="Lucida Grande"/>
                  </a:defRPr>
                </a:lvl1pPr>
              </a:lstStyle>
              <a:p>
                <a:r>
                  <a:t>5</a:t>
                </a:r>
              </a:p>
            </p:txBody>
          </p:sp>
        </p:grpSp>
        <p:sp>
          <p:nvSpPr>
            <p:cNvPr id="812" name="Rectangle"/>
            <p:cNvSpPr/>
            <p:nvPr/>
          </p:nvSpPr>
          <p:spPr>
            <a:xfrm>
              <a:off x="3767087" y="1003300"/>
              <a:ext cx="570387" cy="5080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813" name="15"/>
            <p:cNvSpPr txBox="1"/>
            <p:nvPr/>
          </p:nvSpPr>
          <p:spPr>
            <a:xfrm>
              <a:off x="3901226" y="1156438"/>
              <a:ext cx="302109" cy="2096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800">
                  <a:solidFill>
                    <a:srgbClr val="000000"/>
                  </a:solidFill>
                </a:defRPr>
              </a:lvl1pPr>
            </a:lstStyle>
            <a:p>
              <a:r>
                <a:t>15</a:t>
              </a:r>
            </a:p>
          </p:txBody>
        </p:sp>
        <p:sp>
          <p:nvSpPr>
            <p:cNvPr id="814" name="Rectangle"/>
            <p:cNvSpPr/>
            <p:nvPr/>
          </p:nvSpPr>
          <p:spPr>
            <a:xfrm>
              <a:off x="3767087" y="495300"/>
              <a:ext cx="570387" cy="5080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815" name="2"/>
            <p:cNvSpPr txBox="1"/>
            <p:nvPr/>
          </p:nvSpPr>
          <p:spPr>
            <a:xfrm>
              <a:off x="3973577" y="650695"/>
              <a:ext cx="157405" cy="2096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800">
                  <a:solidFill>
                    <a:srgbClr val="000000"/>
                  </a:solidFill>
                </a:defRPr>
              </a:lvl1pPr>
            </a:lstStyle>
            <a:p>
              <a:r>
                <a:t>2</a:t>
              </a:r>
            </a:p>
          </p:txBody>
        </p:sp>
        <p:grpSp>
          <p:nvGrpSpPr>
            <p:cNvPr id="818" name="Group"/>
            <p:cNvGrpSpPr/>
            <p:nvPr/>
          </p:nvGrpSpPr>
          <p:grpSpPr>
            <a:xfrm>
              <a:off x="3767087" y="0"/>
              <a:ext cx="570387" cy="508000"/>
              <a:chOff x="0" y="0"/>
              <a:chExt cx="570386" cy="508000"/>
            </a:xfrm>
          </p:grpSpPr>
          <p:sp>
            <p:nvSpPr>
              <p:cNvPr id="816" name="Rectangle"/>
              <p:cNvSpPr/>
              <p:nvPr/>
            </p:nvSpPr>
            <p:spPr>
              <a:xfrm>
                <a:off x="0" y="0"/>
                <a:ext cx="570387" cy="508000"/>
              </a:xfrm>
              <a:prstGeom prst="rect">
                <a:avLst/>
              </a:prstGeom>
              <a:solidFill>
                <a:srgbClr val="606060"/>
              </a:solidFill>
              <a:ln w="9525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817" name="6"/>
              <p:cNvSpPr txBox="1"/>
              <p:nvPr/>
            </p:nvSpPr>
            <p:spPr>
              <a:xfrm>
                <a:off x="203442" y="116416"/>
                <a:ext cx="163501" cy="266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buClr>
                    <a:srgbClr val="FFFFFF"/>
                  </a:buClr>
                  <a:defRPr sz="1800" b="1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Lucida Grande"/>
                    <a:ea typeface="Lucida Grande"/>
                    <a:cs typeface="Lucida Grande"/>
                    <a:sym typeface="Lucida Grande"/>
                  </a:defRPr>
                </a:lvl1pPr>
              </a:lstStyle>
              <a:p>
                <a:r>
                  <a:t>6</a:t>
                </a:r>
              </a:p>
            </p:txBody>
          </p:sp>
        </p:grpSp>
      </p:grpSp>
      <p:grpSp>
        <p:nvGrpSpPr>
          <p:cNvPr id="824" name="Group"/>
          <p:cNvGrpSpPr/>
          <p:nvPr/>
        </p:nvGrpSpPr>
        <p:grpSpPr>
          <a:xfrm>
            <a:off x="6362417" y="7193280"/>
            <a:ext cx="3345248" cy="661529"/>
            <a:chOff x="0" y="0"/>
            <a:chExt cx="3345247" cy="661528"/>
          </a:xfrm>
        </p:grpSpPr>
        <p:sp>
          <p:nvSpPr>
            <p:cNvPr id="820" name="lateness = 0"/>
            <p:cNvSpPr txBox="1"/>
            <p:nvPr/>
          </p:nvSpPr>
          <p:spPr>
            <a:xfrm>
              <a:off x="2140372" y="7619"/>
              <a:ext cx="1204876" cy="1863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r>
                <a:t>lateness = 0</a:t>
              </a:r>
            </a:p>
          </p:txBody>
        </p:sp>
        <p:sp>
          <p:nvSpPr>
            <p:cNvPr id="821" name="lateness = 2"/>
            <p:cNvSpPr txBox="1"/>
            <p:nvPr/>
          </p:nvSpPr>
          <p:spPr>
            <a:xfrm>
              <a:off x="-1" y="0"/>
              <a:ext cx="1204875" cy="1863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r>
                <a:t>lateness = 2</a:t>
              </a:r>
            </a:p>
          </p:txBody>
        </p:sp>
        <p:sp>
          <p:nvSpPr>
            <p:cNvPr id="822" name="Line"/>
            <p:cNvSpPr/>
            <p:nvPr/>
          </p:nvSpPr>
          <p:spPr>
            <a:xfrm flipH="1">
              <a:off x="2629182" y="331892"/>
              <a:ext cx="128694" cy="320606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823" name="Line"/>
            <p:cNvSpPr/>
            <p:nvPr/>
          </p:nvSpPr>
          <p:spPr>
            <a:xfrm flipH="1">
              <a:off x="347698" y="340924"/>
              <a:ext cx="128694" cy="320605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827" name="Group"/>
          <p:cNvGrpSpPr/>
          <p:nvPr/>
        </p:nvGrpSpPr>
        <p:grpSpPr>
          <a:xfrm>
            <a:off x="10772158" y="7179733"/>
            <a:ext cx="2123979" cy="647985"/>
            <a:chOff x="-214188" y="0"/>
            <a:chExt cx="2123977" cy="647983"/>
          </a:xfrm>
        </p:grpSpPr>
        <p:sp>
          <p:nvSpPr>
            <p:cNvPr id="825" name="max lateness = 6"/>
            <p:cNvSpPr txBox="1"/>
            <p:nvPr/>
          </p:nvSpPr>
          <p:spPr>
            <a:xfrm>
              <a:off x="-214188" y="0"/>
              <a:ext cx="2123977" cy="3570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r>
                <a:rPr sz="2000" dirty="0"/>
                <a:t>max lateness = 6</a:t>
              </a:r>
            </a:p>
          </p:txBody>
        </p:sp>
        <p:sp>
          <p:nvSpPr>
            <p:cNvPr id="826" name="Line"/>
            <p:cNvSpPr/>
            <p:nvPr/>
          </p:nvSpPr>
          <p:spPr>
            <a:xfrm flipH="1">
              <a:off x="1013741" y="327377"/>
              <a:ext cx="128695" cy="320606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27868F10-7D4D-4139-B48F-5D306C6BCE98}"/>
              </a:ext>
            </a:extLst>
          </p:cNvPr>
          <p:cNvSpPr/>
          <p:nvPr/>
        </p:nvSpPr>
        <p:spPr>
          <a:xfrm>
            <a:off x="246875" y="7432163"/>
            <a:ext cx="3331361" cy="376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Shortest processing time first</a:t>
            </a:r>
            <a:endParaRPr lang="en-US" b="1" dirty="0"/>
          </a:p>
        </p:txBody>
      </p:sp>
    </p:spTree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51" name="Minimizing lateness:  greedy algorithm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Minimizing lateness:  greedy algorithms</a:t>
            </a:r>
          </a:p>
        </p:txBody>
      </p:sp>
      <p:sp>
        <p:nvSpPr>
          <p:cNvPr id="852" name="Greedy template.  Schedule jobs according to some natural order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Greedy template. 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Schedule jobs according to some natural order. </a:t>
            </a: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endParaRPr>
              <a:solidFill>
                <a:srgbClr val="000000"/>
              </a:solidFill>
              <a:uFill>
                <a:solidFill>
                  <a:srgbClr val="000000"/>
                </a:solidFill>
              </a:uFill>
            </a:endParaRPr>
          </a:p>
          <a:p>
            <a:pPr lvl="1"/>
            <a:r>
              <a: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[Shortest processing time first]</a:t>
            </a:r>
            <a:r>
              <a:t>  Schedule jobs in ascending order of processing time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t</a:t>
            </a:r>
            <a:r>
              <a:rPr i="1" baseline="-20250">
                <a:latin typeface="Times"/>
                <a:ea typeface="Times"/>
                <a:cs typeface="Times"/>
                <a:sym typeface="Times"/>
              </a:rPr>
              <a:t>j</a:t>
            </a:r>
            <a:r>
              <a:t>.</a:t>
            </a:r>
            <a:br/>
            <a:br/>
            <a:br/>
            <a:endParaRPr/>
          </a:p>
          <a:p>
            <a:pPr lvl="1"/>
            <a:r>
              <a: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[Earliest deadline first]</a:t>
            </a:r>
            <a:r>
              <a:t>  Schedule jobs in ascending order of deadline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d</a:t>
            </a:r>
            <a:r>
              <a:rPr i="1" baseline="-20250">
                <a:latin typeface="Times"/>
                <a:ea typeface="Times"/>
                <a:cs typeface="Times"/>
                <a:sym typeface="Times"/>
              </a:rPr>
              <a:t>j</a:t>
            </a:r>
            <a:r>
              <a:t>.</a:t>
            </a:r>
            <a:br/>
            <a:br/>
            <a:br/>
            <a:endParaRPr/>
          </a:p>
          <a:p>
            <a:pPr lvl="1"/>
            <a:r>
              <a: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[Smallest slack]</a:t>
            </a:r>
            <a:r>
              <a:t>  Schedule jobs in ascending order of slack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d</a:t>
            </a:r>
            <a:r>
              <a:rPr i="1" baseline="-20250">
                <a:latin typeface="Times"/>
                <a:ea typeface="Times"/>
                <a:cs typeface="Times"/>
                <a:sym typeface="Times"/>
              </a:rPr>
              <a:t>j</a:t>
            </a:r>
            <a:r>
              <a:rPr>
                <a:latin typeface="Times"/>
                <a:ea typeface="Times"/>
                <a:cs typeface="Times"/>
                <a:sym typeface="Times"/>
              </a:rPr>
              <a:t> –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t</a:t>
            </a:r>
            <a:r>
              <a:rPr i="1" baseline="-20250">
                <a:latin typeface="Times"/>
                <a:ea typeface="Times"/>
                <a:cs typeface="Times"/>
                <a:sym typeface="Times"/>
              </a:rPr>
              <a:t>j</a:t>
            </a:r>
            <a:r>
              <a:t>.</a:t>
            </a:r>
          </a:p>
        </p:txBody>
      </p:sp>
      <p:sp>
        <p:nvSpPr>
          <p:cNvPr id="85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404648" y="9347200"/>
            <a:ext cx="184304" cy="21595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54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8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8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2" grpId="1" build="p" bldLvl="5" animBg="1" advAuto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56" name="Minimizing lateness:  greedy algorithm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Minimizing lateness:  greedy algorithms</a:t>
            </a:r>
          </a:p>
        </p:txBody>
      </p:sp>
      <p:sp>
        <p:nvSpPr>
          <p:cNvPr id="857" name="Greedy template.  Schedule jobs according to some natural order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Greedy template.  </a:t>
            </a: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Schedule jobs according to some natural order. </a:t>
            </a:r>
          </a:p>
          <a:p>
            <a:pPr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 dirty="0">
              <a:solidFill>
                <a:srgbClr val="000000"/>
              </a:solidFill>
              <a:uFill>
                <a:solidFill>
                  <a:srgbClr val="000000"/>
                </a:solidFill>
              </a:uFill>
            </a:endParaRPr>
          </a:p>
          <a:p>
            <a:pPr lvl="1"/>
            <a:r>
              <a:rPr dirty="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[Shortest processing time first]</a:t>
            </a:r>
            <a:r>
              <a:rPr dirty="0"/>
              <a:t>  Schedule jobs in ascending order of processing time </a:t>
            </a:r>
            <a:r>
              <a:rPr i="1" dirty="0" err="1">
                <a:latin typeface="Times"/>
                <a:ea typeface="Times"/>
                <a:cs typeface="Times"/>
                <a:sym typeface="Times"/>
              </a:rPr>
              <a:t>t</a:t>
            </a:r>
            <a:r>
              <a:rPr i="1" baseline="-20250" dirty="0" err="1">
                <a:latin typeface="Times"/>
                <a:ea typeface="Times"/>
                <a:cs typeface="Times"/>
                <a:sym typeface="Times"/>
              </a:rPr>
              <a:t>j</a:t>
            </a:r>
            <a:r>
              <a:rPr dirty="0"/>
              <a:t>.</a:t>
            </a:r>
            <a:br>
              <a:rPr dirty="0"/>
            </a:br>
            <a:br>
              <a:rPr dirty="0"/>
            </a:br>
            <a:br>
              <a:rPr dirty="0"/>
            </a:br>
            <a:br>
              <a:rPr dirty="0"/>
            </a:br>
            <a:br>
              <a:rPr dirty="0"/>
            </a:br>
            <a:endParaRPr dirty="0"/>
          </a:p>
          <a:p>
            <a:pPr lvl="1"/>
            <a:endParaRPr dirty="0"/>
          </a:p>
          <a:p>
            <a:pPr lvl="1"/>
            <a:endParaRPr dirty="0"/>
          </a:p>
          <a:p>
            <a:pPr lvl="1"/>
            <a:r>
              <a:rPr dirty="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[Smallest slack]</a:t>
            </a:r>
            <a:r>
              <a:rPr dirty="0"/>
              <a:t>  Schedule jobs in ascending order of slack </a:t>
            </a:r>
            <a:r>
              <a:rPr i="1" dirty="0" err="1">
                <a:latin typeface="Times"/>
                <a:ea typeface="Times"/>
                <a:cs typeface="Times"/>
                <a:sym typeface="Times"/>
              </a:rPr>
              <a:t>d</a:t>
            </a:r>
            <a:r>
              <a:rPr i="1" baseline="-20250" dirty="0" err="1">
                <a:latin typeface="Times"/>
                <a:ea typeface="Times"/>
                <a:cs typeface="Times"/>
                <a:sym typeface="Times"/>
              </a:rPr>
              <a:t>j</a:t>
            </a:r>
            <a:r>
              <a:rPr dirty="0">
                <a:latin typeface="Times"/>
                <a:ea typeface="Times"/>
                <a:cs typeface="Times"/>
                <a:sym typeface="Times"/>
              </a:rPr>
              <a:t> – </a:t>
            </a:r>
            <a:r>
              <a:rPr i="1" dirty="0" err="1">
                <a:latin typeface="Times"/>
                <a:ea typeface="Times"/>
                <a:cs typeface="Times"/>
                <a:sym typeface="Times"/>
              </a:rPr>
              <a:t>t</a:t>
            </a:r>
            <a:r>
              <a:rPr i="1" baseline="-20250" dirty="0" err="1">
                <a:latin typeface="Times"/>
                <a:ea typeface="Times"/>
                <a:cs typeface="Times"/>
                <a:sym typeface="Times"/>
              </a:rPr>
              <a:t>j</a:t>
            </a:r>
            <a:r>
              <a:rPr dirty="0"/>
              <a:t>.</a:t>
            </a:r>
          </a:p>
        </p:txBody>
      </p:sp>
      <p:sp>
        <p:nvSpPr>
          <p:cNvPr id="85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404648" y="9347200"/>
            <a:ext cx="184304" cy="21595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55</a:t>
            </a:fld>
            <a:endParaRPr/>
          </a:p>
        </p:txBody>
      </p:sp>
      <p:grpSp>
        <p:nvGrpSpPr>
          <p:cNvPr id="861" name="Group"/>
          <p:cNvGrpSpPr/>
          <p:nvPr/>
        </p:nvGrpSpPr>
        <p:grpSpPr>
          <a:xfrm>
            <a:off x="4583641" y="3655060"/>
            <a:ext cx="4642888" cy="1754716"/>
            <a:chOff x="0" y="0"/>
            <a:chExt cx="4642887" cy="1754715"/>
          </a:xfrm>
        </p:grpSpPr>
        <p:sp>
          <p:nvSpPr>
            <p:cNvPr id="859" name="counterexample"/>
            <p:cNvSpPr txBox="1"/>
            <p:nvPr/>
          </p:nvSpPr>
          <p:spPr>
            <a:xfrm>
              <a:off x="2956167" y="287019"/>
              <a:ext cx="1686720" cy="228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b="1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r>
                <a:t>counterexample</a:t>
              </a:r>
            </a:p>
          </p:txBody>
        </p:sp>
        <p:graphicFrame>
          <p:nvGraphicFramePr>
            <p:cNvPr id="860" name="Table"/>
            <p:cNvGraphicFramePr/>
            <p:nvPr/>
          </p:nvGraphicFramePr>
          <p:xfrm>
            <a:off x="0" y="0"/>
            <a:ext cx="2247900" cy="1754715"/>
          </p:xfrm>
          <a:graphic>
            <a:graphicData uri="http://schemas.openxmlformats.org/drawingml/2006/table">
              <a:tbl>
                <a:tblPr firstRow="1" firstCol="1">
                  <a:tableStyleId>{8F44A2F1-9E1F-4B54-A3A2-5F16C0AD49E2}</a:tableStyleId>
                </a:tblPr>
                <a:tblGrid>
                  <a:gridCol w="7493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74930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74930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554566"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>
                            <a:uFill>
                              <a:solidFill>
                                <a:srgbClr val="000000"/>
                              </a:solidFill>
                            </a:uFill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L w="28575">
                        <a:miter lim="400000"/>
                      </a:lnL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>
                            <a:solidFill>
                              <a:srgbClr val="FFFFFF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</a:rPr>
                          <a:t>1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>
                            <a:solidFill>
                              <a:srgbClr val="FFFFFF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</a:rPr>
                          <a:t>2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554566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ts val="47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uFill>
                              <a:solidFill>
                                <a:srgbClr val="0048AA"/>
                              </a:solidFill>
                            </a:uFill>
                          </a:defRPr>
                        </a:pPr>
                        <a:r>
                          <a:t>t</a:t>
                        </a:r>
                        <a:r>
                          <a:rPr baseline="-5999"/>
                          <a:t>j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>
                            <a:uFill>
                              <a:solidFill>
                                <a:srgbClr val="000000"/>
                              </a:solidFill>
                            </a:uFill>
                          </a:rPr>
                          <a:t>1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>
                            <a:uFill>
                              <a:solidFill>
                                <a:srgbClr val="000000"/>
                              </a:solidFill>
                            </a:uFill>
                          </a:rPr>
                          <a:t>10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554566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ts val="47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uFill>
                              <a:solidFill>
                                <a:srgbClr val="0048AA"/>
                              </a:solidFill>
                            </a:uFill>
                          </a:defRPr>
                        </a:pPr>
                        <a:r>
                          <a:t>d</a:t>
                        </a:r>
                        <a:r>
                          <a:rPr baseline="-5999"/>
                          <a:t>j</a:t>
                        </a:r>
                      </a:p>
                    </a:txBody>
                    <a:tcPr marL="50800" marR="50800" marT="50800" marB="50800" anchor="ctr" horzOverflow="overflow">
                      <a:lnB w="28575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>
                            <a:uFill>
                              <a:solidFill>
                                <a:srgbClr val="000000"/>
                              </a:solidFill>
                            </a:uFill>
                          </a:rPr>
                          <a:t>100</a:t>
                        </a:r>
                      </a:p>
                    </a:txBody>
                    <a:tcPr marL="50800" marR="50800" marT="50800" marB="50800" anchor="ctr" horzOverflow="overflow">
                      <a:lnB w="28575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>
                            <a:uFill>
                              <a:solidFill>
                                <a:srgbClr val="000000"/>
                              </a:solidFill>
                            </a:uFill>
                          </a:rPr>
                          <a:t>10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lnB w="28575"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</p:grpSp>
      <p:grpSp>
        <p:nvGrpSpPr>
          <p:cNvPr id="864" name="Group"/>
          <p:cNvGrpSpPr/>
          <p:nvPr/>
        </p:nvGrpSpPr>
        <p:grpSpPr>
          <a:xfrm>
            <a:off x="4584700" y="7467600"/>
            <a:ext cx="4684445" cy="1754716"/>
            <a:chOff x="0" y="0"/>
            <a:chExt cx="4684444" cy="1754716"/>
          </a:xfrm>
        </p:grpSpPr>
        <p:sp>
          <p:nvSpPr>
            <p:cNvPr id="862" name="counterexample"/>
            <p:cNvSpPr txBox="1"/>
            <p:nvPr/>
          </p:nvSpPr>
          <p:spPr>
            <a:xfrm>
              <a:off x="2997724" y="742808"/>
              <a:ext cx="1686720" cy="228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b="1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r>
                <a:t>counterexample</a:t>
              </a:r>
            </a:p>
          </p:txBody>
        </p:sp>
        <p:graphicFrame>
          <p:nvGraphicFramePr>
            <p:cNvPr id="863" name="Table"/>
            <p:cNvGraphicFramePr/>
            <p:nvPr/>
          </p:nvGraphicFramePr>
          <p:xfrm>
            <a:off x="0" y="0"/>
            <a:ext cx="2247900" cy="1754716"/>
          </p:xfrm>
          <a:graphic>
            <a:graphicData uri="http://schemas.openxmlformats.org/drawingml/2006/table">
              <a:tbl>
                <a:tblPr firstRow="1" firstCol="1">
                  <a:tableStyleId>{8F44A2F1-9E1F-4B54-A3A2-5F16C0AD49E2}</a:tableStyleId>
                </a:tblPr>
                <a:tblGrid>
                  <a:gridCol w="7493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74930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74930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554566"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>
                            <a:uFill>
                              <a:solidFill>
                                <a:srgbClr val="000000"/>
                              </a:solidFill>
                            </a:uFill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L w="28575">
                        <a:miter lim="400000"/>
                      </a:lnL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>
                            <a:solidFill>
                              <a:srgbClr val="FFFFFF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</a:rPr>
                          <a:t>1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>
                            <a:solidFill>
                              <a:srgbClr val="FFFFFF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</a:rPr>
                          <a:t>2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554566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ts val="47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uFill>
                              <a:solidFill>
                                <a:srgbClr val="0048AA"/>
                              </a:solidFill>
                            </a:uFill>
                          </a:defRPr>
                        </a:pPr>
                        <a:r>
                          <a:t>t</a:t>
                        </a:r>
                        <a:r>
                          <a:rPr baseline="-5999"/>
                          <a:t>j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>
                            <a:uFill>
                              <a:solidFill>
                                <a:srgbClr val="000000"/>
                              </a:solidFill>
                            </a:uFill>
                          </a:rPr>
                          <a:t>1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>
                            <a:uFill>
                              <a:solidFill>
                                <a:srgbClr val="000000"/>
                              </a:solidFill>
                            </a:uFill>
                          </a:rPr>
                          <a:t>10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554566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ts val="47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uFill>
                              <a:solidFill>
                                <a:srgbClr val="0048AA"/>
                              </a:solidFill>
                            </a:uFill>
                          </a:defRPr>
                        </a:pPr>
                        <a:r>
                          <a:t>d</a:t>
                        </a:r>
                        <a:r>
                          <a:rPr baseline="-5999"/>
                          <a:t>j</a:t>
                        </a:r>
                      </a:p>
                    </a:txBody>
                    <a:tcPr marL="50800" marR="50800" marT="50800" marB="50800" anchor="ctr" horzOverflow="overflow">
                      <a:lnB w="28575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>
                            <a:uFill>
                              <a:solidFill>
                                <a:srgbClr val="000000"/>
                              </a:solidFill>
                            </a:uFill>
                          </a:rPr>
                          <a:t>2</a:t>
                        </a:r>
                      </a:p>
                    </a:txBody>
                    <a:tcPr marL="50800" marR="50800" marT="50800" marB="50800" anchor="ctr" horzOverflow="overflow">
                      <a:lnB w="28575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>
                            <a:uFill>
                              <a:solidFill>
                                <a:srgbClr val="000000"/>
                              </a:solidFill>
                            </a:uFill>
                          </a:rPr>
                          <a:t>10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lnB w="28575"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4" grpId="1" animBg="1" advAuto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67" name="Minimizing lateness:  earliest deadline firs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Minimizing lateness:  earliest deadline first</a:t>
            </a:r>
          </a:p>
        </p:txBody>
      </p:sp>
      <p:sp>
        <p:nvSpPr>
          <p:cNvPr id="8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56</a:t>
            </a:fld>
            <a:endParaRPr/>
          </a:p>
        </p:txBody>
      </p:sp>
      <p:sp>
        <p:nvSpPr>
          <p:cNvPr id="869" name="Rectangle"/>
          <p:cNvSpPr/>
          <p:nvPr/>
        </p:nvSpPr>
        <p:spPr>
          <a:xfrm>
            <a:off x="8242300" y="7912100"/>
            <a:ext cx="2273300" cy="546100"/>
          </a:xfrm>
          <a:prstGeom prst="rect">
            <a:avLst/>
          </a:prstGeom>
          <a:solidFill>
            <a:srgbClr val="CBCBCB"/>
          </a:solidFill>
          <a:ln>
            <a:solidFill>
              <a:srgbClr val="FFFFFF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70" name="d5 = 14"/>
          <p:cNvSpPr txBox="1"/>
          <p:nvPr/>
        </p:nvSpPr>
        <p:spPr>
          <a:xfrm>
            <a:off x="8958407" y="8009508"/>
            <a:ext cx="831775" cy="3385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 sz="20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i="1"/>
              <a:t>d</a:t>
            </a:r>
            <a:r>
              <a:rPr baseline="-19300"/>
              <a:t>5</a:t>
            </a:r>
            <a:r>
              <a:t> = 14</a:t>
            </a:r>
          </a:p>
        </p:txBody>
      </p:sp>
      <p:sp>
        <p:nvSpPr>
          <p:cNvPr id="871" name="Rectangle"/>
          <p:cNvSpPr/>
          <p:nvPr/>
        </p:nvSpPr>
        <p:spPr>
          <a:xfrm>
            <a:off x="2921000" y="7912100"/>
            <a:ext cx="1511300" cy="546100"/>
          </a:xfrm>
          <a:prstGeom prst="rect">
            <a:avLst/>
          </a:prstGeom>
          <a:solidFill>
            <a:srgbClr val="CBCBCB"/>
          </a:solidFill>
          <a:ln>
            <a:solidFill>
              <a:srgbClr val="FFFFFF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72" name="d2 = 8"/>
          <p:cNvSpPr txBox="1"/>
          <p:nvPr/>
        </p:nvSpPr>
        <p:spPr>
          <a:xfrm>
            <a:off x="3341158" y="8009508"/>
            <a:ext cx="687071" cy="3385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 sz="20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i="1"/>
              <a:t>d</a:t>
            </a:r>
            <a:r>
              <a:rPr baseline="-19300"/>
              <a:t>2</a:t>
            </a:r>
            <a:r>
              <a:t> = 8</a:t>
            </a:r>
          </a:p>
        </p:txBody>
      </p:sp>
      <p:sp>
        <p:nvSpPr>
          <p:cNvPr id="873" name="Rectangle"/>
          <p:cNvSpPr/>
          <p:nvPr/>
        </p:nvSpPr>
        <p:spPr>
          <a:xfrm>
            <a:off x="10515600" y="7912100"/>
            <a:ext cx="1511300" cy="546100"/>
          </a:xfrm>
          <a:prstGeom prst="rect">
            <a:avLst/>
          </a:prstGeom>
          <a:solidFill>
            <a:srgbClr val="CBCBCB"/>
          </a:solidFill>
          <a:ln>
            <a:solidFill>
              <a:srgbClr val="FFFFFF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74" name="d6 = 15"/>
          <p:cNvSpPr txBox="1"/>
          <p:nvPr/>
        </p:nvSpPr>
        <p:spPr>
          <a:xfrm>
            <a:off x="10854940" y="8009508"/>
            <a:ext cx="831774" cy="3385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 sz="20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i="1"/>
              <a:t>d</a:t>
            </a:r>
            <a:r>
              <a:rPr baseline="-19300"/>
              <a:t>6</a:t>
            </a:r>
            <a:r>
              <a:t> = 15</a:t>
            </a:r>
          </a:p>
        </p:txBody>
      </p:sp>
      <p:sp>
        <p:nvSpPr>
          <p:cNvPr id="875" name="Rectangle"/>
          <p:cNvSpPr/>
          <p:nvPr/>
        </p:nvSpPr>
        <p:spPr>
          <a:xfrm>
            <a:off x="647700" y="7912100"/>
            <a:ext cx="2273300" cy="546100"/>
          </a:xfrm>
          <a:prstGeom prst="rect">
            <a:avLst/>
          </a:prstGeom>
          <a:solidFill>
            <a:srgbClr val="CBCBCB"/>
          </a:solidFill>
          <a:ln>
            <a:solidFill>
              <a:srgbClr val="FFFFFF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76" name="d1 = 6"/>
          <p:cNvSpPr txBox="1"/>
          <p:nvPr/>
        </p:nvSpPr>
        <p:spPr>
          <a:xfrm>
            <a:off x="1444625" y="8009508"/>
            <a:ext cx="687070" cy="3385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 sz="20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i="1"/>
              <a:t>d</a:t>
            </a:r>
            <a:r>
              <a:rPr baseline="-19300"/>
              <a:t>1</a:t>
            </a:r>
            <a:r>
              <a:t> = 6</a:t>
            </a:r>
          </a:p>
        </p:txBody>
      </p:sp>
      <p:sp>
        <p:nvSpPr>
          <p:cNvPr id="877" name="Rectangle"/>
          <p:cNvSpPr/>
          <p:nvPr/>
        </p:nvSpPr>
        <p:spPr>
          <a:xfrm>
            <a:off x="5207000" y="7912100"/>
            <a:ext cx="3035300" cy="546100"/>
          </a:xfrm>
          <a:prstGeom prst="rect">
            <a:avLst/>
          </a:prstGeom>
          <a:solidFill>
            <a:srgbClr val="CBCBCB"/>
          </a:solidFill>
          <a:ln>
            <a:solidFill>
              <a:srgbClr val="FFFFFF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78" name="d4 = 9"/>
          <p:cNvSpPr txBox="1"/>
          <p:nvPr/>
        </p:nvSpPr>
        <p:spPr>
          <a:xfrm>
            <a:off x="6375613" y="8009508"/>
            <a:ext cx="687070" cy="3385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 sz="20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i="1"/>
              <a:t>d</a:t>
            </a:r>
            <a:r>
              <a:rPr baseline="-19300"/>
              <a:t>4</a:t>
            </a:r>
            <a:r>
              <a:t> = 9</a:t>
            </a:r>
          </a:p>
        </p:txBody>
      </p:sp>
      <p:sp>
        <p:nvSpPr>
          <p:cNvPr id="879" name="Rectangle"/>
          <p:cNvSpPr/>
          <p:nvPr/>
        </p:nvSpPr>
        <p:spPr>
          <a:xfrm>
            <a:off x="4445000" y="7912100"/>
            <a:ext cx="762000" cy="546100"/>
          </a:xfrm>
          <a:prstGeom prst="rect">
            <a:avLst/>
          </a:prstGeom>
          <a:solidFill>
            <a:srgbClr val="CBCBCB"/>
          </a:solidFill>
          <a:ln>
            <a:solidFill>
              <a:srgbClr val="FFFFFF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80" name="d3 = 9"/>
          <p:cNvSpPr txBox="1"/>
          <p:nvPr/>
        </p:nvSpPr>
        <p:spPr>
          <a:xfrm>
            <a:off x="4479078" y="8009508"/>
            <a:ext cx="687071" cy="3385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 sz="20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i="1"/>
              <a:t>d</a:t>
            </a:r>
            <a:r>
              <a:rPr baseline="-19300"/>
              <a:t>3</a:t>
            </a:r>
            <a:r>
              <a:t> = 9</a:t>
            </a:r>
          </a:p>
        </p:txBody>
      </p:sp>
      <p:sp>
        <p:nvSpPr>
          <p:cNvPr id="881" name="Line"/>
          <p:cNvSpPr/>
          <p:nvPr/>
        </p:nvSpPr>
        <p:spPr>
          <a:xfrm>
            <a:off x="647700" y="8445500"/>
            <a:ext cx="11925300" cy="2258"/>
          </a:xfrm>
          <a:prstGeom prst="line">
            <a:avLst/>
          </a:prstGeom>
          <a:ln w="19050">
            <a:solidFill>
              <a:srgbClr val="000000"/>
            </a:solidFill>
            <a:miter lim="400000"/>
            <a:tailEnd type="stealt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82" name="max lateness L = 1"/>
          <p:cNvSpPr txBox="1"/>
          <p:nvPr/>
        </p:nvSpPr>
        <p:spPr>
          <a:xfrm>
            <a:off x="7373583" y="7112000"/>
            <a:ext cx="1858800" cy="292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r>
              <a:t>max lateness </a:t>
            </a:r>
            <a:r>
              <a:rPr sz="1800" i="1">
                <a:latin typeface="Times"/>
                <a:ea typeface="Times"/>
                <a:cs typeface="Times"/>
                <a:sym typeface="Times"/>
              </a:rPr>
              <a:t>L</a:t>
            </a:r>
            <a:r>
              <a:rPr sz="1800">
                <a:latin typeface="Times"/>
                <a:ea typeface="Times"/>
                <a:cs typeface="Times"/>
                <a:sym typeface="Times"/>
              </a:rPr>
              <a:t> = 1</a:t>
            </a:r>
          </a:p>
        </p:txBody>
      </p:sp>
      <p:sp>
        <p:nvSpPr>
          <p:cNvPr id="883" name="Line"/>
          <p:cNvSpPr/>
          <p:nvPr/>
        </p:nvSpPr>
        <p:spPr>
          <a:xfrm flipV="1">
            <a:off x="8231858" y="7454669"/>
            <a:ext cx="1" cy="333819"/>
          </a:xfrm>
          <a:prstGeom prst="line">
            <a:avLst/>
          </a:prstGeom>
          <a:ln w="25400">
            <a:solidFill>
              <a:srgbClr val="8D3124"/>
            </a:solidFill>
            <a:miter lim="400000"/>
            <a:headEnd type="stealt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84" name="0"/>
          <p:cNvSpPr txBox="1"/>
          <p:nvPr/>
        </p:nvSpPr>
        <p:spPr>
          <a:xfrm>
            <a:off x="546100" y="8587740"/>
            <a:ext cx="673100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9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0</a:t>
            </a:r>
          </a:p>
        </p:txBody>
      </p:sp>
      <p:sp>
        <p:nvSpPr>
          <p:cNvPr id="885" name="1"/>
          <p:cNvSpPr txBox="1"/>
          <p:nvPr/>
        </p:nvSpPr>
        <p:spPr>
          <a:xfrm>
            <a:off x="1193800" y="8587740"/>
            <a:ext cx="673100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9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1</a:t>
            </a:r>
          </a:p>
        </p:txBody>
      </p:sp>
      <p:sp>
        <p:nvSpPr>
          <p:cNvPr id="886" name="2"/>
          <p:cNvSpPr txBox="1"/>
          <p:nvPr/>
        </p:nvSpPr>
        <p:spPr>
          <a:xfrm>
            <a:off x="1955800" y="8587740"/>
            <a:ext cx="673100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9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2</a:t>
            </a:r>
          </a:p>
        </p:txBody>
      </p:sp>
      <p:sp>
        <p:nvSpPr>
          <p:cNvPr id="887" name="3"/>
          <p:cNvSpPr txBox="1"/>
          <p:nvPr/>
        </p:nvSpPr>
        <p:spPr>
          <a:xfrm>
            <a:off x="2705100" y="8587740"/>
            <a:ext cx="673100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9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3</a:t>
            </a:r>
          </a:p>
        </p:txBody>
      </p:sp>
      <p:sp>
        <p:nvSpPr>
          <p:cNvPr id="888" name="4"/>
          <p:cNvSpPr txBox="1"/>
          <p:nvPr/>
        </p:nvSpPr>
        <p:spPr>
          <a:xfrm>
            <a:off x="3467100" y="8587740"/>
            <a:ext cx="673100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9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4</a:t>
            </a:r>
          </a:p>
        </p:txBody>
      </p:sp>
      <p:sp>
        <p:nvSpPr>
          <p:cNvPr id="889" name="5"/>
          <p:cNvSpPr txBox="1"/>
          <p:nvPr/>
        </p:nvSpPr>
        <p:spPr>
          <a:xfrm>
            <a:off x="4229100" y="8587740"/>
            <a:ext cx="673100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9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5</a:t>
            </a:r>
          </a:p>
        </p:txBody>
      </p:sp>
      <p:sp>
        <p:nvSpPr>
          <p:cNvPr id="890" name="6"/>
          <p:cNvSpPr txBox="1"/>
          <p:nvPr/>
        </p:nvSpPr>
        <p:spPr>
          <a:xfrm>
            <a:off x="4991100" y="8587740"/>
            <a:ext cx="673100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9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6</a:t>
            </a:r>
          </a:p>
        </p:txBody>
      </p:sp>
      <p:sp>
        <p:nvSpPr>
          <p:cNvPr id="891" name="7"/>
          <p:cNvSpPr txBox="1"/>
          <p:nvPr/>
        </p:nvSpPr>
        <p:spPr>
          <a:xfrm>
            <a:off x="5740400" y="8587740"/>
            <a:ext cx="673100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9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7</a:t>
            </a:r>
          </a:p>
        </p:txBody>
      </p:sp>
      <p:sp>
        <p:nvSpPr>
          <p:cNvPr id="892" name="8"/>
          <p:cNvSpPr txBox="1"/>
          <p:nvPr/>
        </p:nvSpPr>
        <p:spPr>
          <a:xfrm>
            <a:off x="6502400" y="8587740"/>
            <a:ext cx="673100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9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8</a:t>
            </a:r>
          </a:p>
        </p:txBody>
      </p:sp>
      <p:sp>
        <p:nvSpPr>
          <p:cNvPr id="893" name="9"/>
          <p:cNvSpPr txBox="1"/>
          <p:nvPr/>
        </p:nvSpPr>
        <p:spPr>
          <a:xfrm>
            <a:off x="7264400" y="8587740"/>
            <a:ext cx="673100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9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9</a:t>
            </a:r>
          </a:p>
        </p:txBody>
      </p:sp>
      <p:sp>
        <p:nvSpPr>
          <p:cNvPr id="894" name="10"/>
          <p:cNvSpPr txBox="1"/>
          <p:nvPr/>
        </p:nvSpPr>
        <p:spPr>
          <a:xfrm>
            <a:off x="7912100" y="8587740"/>
            <a:ext cx="673100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9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10</a:t>
            </a:r>
          </a:p>
        </p:txBody>
      </p:sp>
      <p:sp>
        <p:nvSpPr>
          <p:cNvPr id="895" name="11"/>
          <p:cNvSpPr txBox="1"/>
          <p:nvPr/>
        </p:nvSpPr>
        <p:spPr>
          <a:xfrm>
            <a:off x="8775700" y="8587740"/>
            <a:ext cx="673100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9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11</a:t>
            </a:r>
          </a:p>
        </p:txBody>
      </p:sp>
      <p:sp>
        <p:nvSpPr>
          <p:cNvPr id="896" name="12"/>
          <p:cNvSpPr txBox="1"/>
          <p:nvPr/>
        </p:nvSpPr>
        <p:spPr>
          <a:xfrm>
            <a:off x="9537700" y="8572500"/>
            <a:ext cx="673100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9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12</a:t>
            </a:r>
          </a:p>
        </p:txBody>
      </p:sp>
      <p:sp>
        <p:nvSpPr>
          <p:cNvPr id="897" name="13"/>
          <p:cNvSpPr txBox="1"/>
          <p:nvPr/>
        </p:nvSpPr>
        <p:spPr>
          <a:xfrm>
            <a:off x="10185400" y="8572500"/>
            <a:ext cx="673100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9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13</a:t>
            </a:r>
          </a:p>
        </p:txBody>
      </p:sp>
      <p:sp>
        <p:nvSpPr>
          <p:cNvPr id="898" name="14"/>
          <p:cNvSpPr txBox="1"/>
          <p:nvPr/>
        </p:nvSpPr>
        <p:spPr>
          <a:xfrm>
            <a:off x="10947400" y="8572500"/>
            <a:ext cx="673100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9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14</a:t>
            </a:r>
          </a:p>
        </p:txBody>
      </p:sp>
      <p:sp>
        <p:nvSpPr>
          <p:cNvPr id="899" name="15"/>
          <p:cNvSpPr txBox="1"/>
          <p:nvPr/>
        </p:nvSpPr>
        <p:spPr>
          <a:xfrm>
            <a:off x="11709400" y="8572500"/>
            <a:ext cx="673100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9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15</a:t>
            </a:r>
          </a:p>
        </p:txBody>
      </p:sp>
      <p:sp>
        <p:nvSpPr>
          <p:cNvPr id="900" name="Earliest-Deadline-First (n, t1, t2, …, tn , d1, d2, …, dn)…"/>
          <p:cNvSpPr txBox="1"/>
          <p:nvPr/>
        </p:nvSpPr>
        <p:spPr>
          <a:xfrm>
            <a:off x="2298700" y="1473200"/>
            <a:ext cx="8840897" cy="513734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92100" tIns="292100" rIns="292100" bIns="292100">
            <a:spAutoFit/>
          </a:bodyPr>
          <a:lstStyle/>
          <a:p>
            <a:pPr algn="l">
              <a:lnSpc>
                <a:spcPct val="100000"/>
              </a:lnSpc>
              <a:spcBef>
                <a:spcPts val="1200"/>
              </a:spcBef>
              <a:defRPr sz="24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i="0" cap="small">
                <a:solidFill>
                  <a:srgbClr val="003F83"/>
                </a:solidFill>
              </a:rPr>
              <a:t>Earliest-Deadline-First</a:t>
            </a:r>
            <a:r>
              <a:rPr cap="small">
                <a:solidFill>
                  <a:srgbClr val="003F83"/>
                </a:solidFill>
              </a:rPr>
              <a:t> </a:t>
            </a:r>
            <a:r>
              <a:rPr i="0"/>
              <a:t>(</a:t>
            </a:r>
            <a:r>
              <a:t>n</a:t>
            </a:r>
            <a:r>
              <a:rPr i="0"/>
              <a:t>, </a:t>
            </a:r>
            <a:r>
              <a:t>t</a:t>
            </a:r>
            <a:r>
              <a:rPr i="0" baseline="-5999"/>
              <a:t>1</a:t>
            </a:r>
            <a:r>
              <a:rPr i="0"/>
              <a:t>, </a:t>
            </a:r>
            <a:r>
              <a:t>t</a:t>
            </a:r>
            <a:r>
              <a:rPr i="0" baseline="-5999"/>
              <a:t>2</a:t>
            </a:r>
            <a:r>
              <a:rPr i="0"/>
              <a:t>, …, </a:t>
            </a:r>
            <a:r>
              <a:t>t</a:t>
            </a:r>
            <a:r>
              <a:rPr baseline="-5999"/>
              <a:t>n</a:t>
            </a:r>
            <a:r>
              <a:rPr i="0" baseline="-5999"/>
              <a:t> </a:t>
            </a:r>
            <a:r>
              <a:rPr i="0"/>
              <a:t>,</a:t>
            </a:r>
            <a:r>
              <a:t> d</a:t>
            </a:r>
            <a:r>
              <a:rPr i="0" baseline="-5999"/>
              <a:t>1</a:t>
            </a:r>
            <a:r>
              <a:rPr i="0"/>
              <a:t>, </a:t>
            </a:r>
            <a:r>
              <a:t>d</a:t>
            </a:r>
            <a:r>
              <a:rPr i="0" baseline="-5999"/>
              <a:t>2</a:t>
            </a:r>
            <a:r>
              <a:rPr i="0"/>
              <a:t>, …, </a:t>
            </a:r>
            <a:r>
              <a:t>d</a:t>
            </a:r>
            <a:r>
              <a:rPr baseline="-5999"/>
              <a:t>n</a:t>
            </a:r>
            <a:r>
              <a:rPr i="0"/>
              <a:t>)</a:t>
            </a:r>
            <a:r>
              <a:t>                          </a:t>
            </a:r>
            <a:endParaRPr sz="100"/>
          </a:p>
          <a:p>
            <a:pPr algn="l">
              <a:lnSpc>
                <a:spcPct val="100000"/>
              </a:lnSpc>
              <a:spcBef>
                <a:spcPts val="1200"/>
              </a:spcBef>
              <a:defRPr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sz="100"/>
              <a:t>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</a:t>
            </a:r>
          </a:p>
          <a:p>
            <a:pPr algn="l">
              <a:lnSpc>
                <a:spcPct val="100000"/>
              </a:lnSpc>
              <a:spcBef>
                <a:spcPts val="1200"/>
              </a:spcBef>
              <a:defRPr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cap="small">
                <a:solidFill>
                  <a:srgbClr val="003F83"/>
                </a:solidFill>
              </a:rPr>
              <a:t>Sort</a:t>
            </a:r>
            <a:r>
              <a:t> jobs by due times and renumber so that </a:t>
            </a:r>
            <a:r>
              <a:rPr i="1"/>
              <a:t>d</a:t>
            </a:r>
            <a:r>
              <a:rPr baseline="-5999"/>
              <a:t>1</a:t>
            </a:r>
            <a:r>
              <a:t>  ≤ </a:t>
            </a:r>
            <a:r>
              <a:rPr i="1"/>
              <a:t> d</a:t>
            </a:r>
            <a:r>
              <a:rPr baseline="-5999"/>
              <a:t>2 </a:t>
            </a:r>
            <a:r>
              <a:t> ≤  …  ≤  </a:t>
            </a:r>
            <a:r>
              <a:rPr i="1"/>
              <a:t>d</a:t>
            </a:r>
            <a:r>
              <a:rPr i="1" baseline="-5999"/>
              <a:t>n</a:t>
            </a:r>
            <a:r>
              <a:rPr i="1"/>
              <a:t>.</a:t>
            </a:r>
          </a:p>
          <a:p>
            <a:pPr algn="l">
              <a:lnSpc>
                <a:spcPct val="100000"/>
              </a:lnSpc>
              <a:spcBef>
                <a:spcPts val="1200"/>
              </a:spcBef>
              <a:defRPr sz="24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t ← </a:t>
            </a:r>
            <a:r>
              <a:rPr i="0"/>
              <a:t>0</a:t>
            </a:r>
            <a:r>
              <a:t>.</a:t>
            </a:r>
          </a:p>
          <a:p>
            <a:pPr algn="l">
              <a:lnSpc>
                <a:spcPct val="100000"/>
              </a:lnSpc>
              <a:spcBef>
                <a:spcPts val="1200"/>
              </a:spcBef>
              <a:defRPr sz="24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i="0" cap="small">
                <a:solidFill>
                  <a:srgbClr val="003F83"/>
                </a:solidFill>
              </a:rPr>
              <a:t>For</a:t>
            </a:r>
            <a:r>
              <a:rPr cap="small"/>
              <a:t>  </a:t>
            </a:r>
            <a:r>
              <a:t>j </a:t>
            </a:r>
            <a:r>
              <a:rPr i="0"/>
              <a:t>=</a:t>
            </a:r>
            <a:r>
              <a:t> </a:t>
            </a:r>
            <a:r>
              <a:rPr i="0"/>
              <a:t>1</a:t>
            </a:r>
            <a:r>
              <a:t> </a:t>
            </a:r>
            <a:r>
              <a:rPr i="0" cap="small">
                <a:solidFill>
                  <a:srgbClr val="003F83"/>
                </a:solidFill>
              </a:rPr>
              <a:t>to</a:t>
            </a:r>
            <a:r>
              <a:rPr cap="small"/>
              <a:t> </a:t>
            </a:r>
            <a:r>
              <a:t>n</a:t>
            </a:r>
          </a:p>
          <a:p>
            <a:pPr algn="l">
              <a:lnSpc>
                <a:spcPct val="100000"/>
              </a:lnSpc>
              <a:spcBef>
                <a:spcPts val="1200"/>
              </a:spcBef>
              <a:defRPr sz="24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     </a:t>
            </a:r>
            <a:r>
              <a:rPr i="0"/>
              <a:t>Assign job</a:t>
            </a:r>
            <a:r>
              <a:t> j </a:t>
            </a:r>
            <a:r>
              <a:rPr i="0"/>
              <a:t>to interval</a:t>
            </a:r>
            <a:r>
              <a:t> </a:t>
            </a:r>
            <a:r>
              <a:rPr i="0"/>
              <a:t>[</a:t>
            </a:r>
            <a:r>
              <a:t>t</a:t>
            </a:r>
            <a:r>
              <a:rPr i="0"/>
              <a:t>,</a:t>
            </a:r>
            <a:r>
              <a:t> t + t</a:t>
            </a:r>
            <a:r>
              <a:rPr baseline="-5999"/>
              <a:t>j </a:t>
            </a:r>
            <a:r>
              <a:rPr i="0"/>
              <a:t>].</a:t>
            </a:r>
          </a:p>
          <a:p>
            <a:pPr algn="l">
              <a:lnSpc>
                <a:spcPct val="100000"/>
              </a:lnSpc>
              <a:spcBef>
                <a:spcPts val="1200"/>
              </a:spcBef>
              <a:defRPr sz="24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     s</a:t>
            </a:r>
            <a:r>
              <a:rPr baseline="-5999"/>
              <a:t>j</a:t>
            </a:r>
            <a:r>
              <a:t>  ← t </a:t>
            </a:r>
            <a:r>
              <a:rPr i="0"/>
              <a:t>;</a:t>
            </a:r>
            <a:r>
              <a:t>   f</a:t>
            </a:r>
            <a:r>
              <a:rPr baseline="-5999"/>
              <a:t>j</a:t>
            </a:r>
            <a:r>
              <a:t>  ← t + t</a:t>
            </a:r>
            <a:r>
              <a:rPr baseline="-5999"/>
              <a:t>j</a:t>
            </a:r>
            <a:r>
              <a:t>.</a:t>
            </a:r>
          </a:p>
          <a:p>
            <a:pPr algn="l">
              <a:lnSpc>
                <a:spcPct val="100000"/>
              </a:lnSpc>
              <a:spcBef>
                <a:spcPts val="1200"/>
              </a:spcBef>
              <a:defRPr sz="24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     t  ← t + t</a:t>
            </a:r>
            <a:r>
              <a:rPr baseline="-5999"/>
              <a:t>j</a:t>
            </a:r>
            <a:r>
              <a:t>.</a:t>
            </a:r>
          </a:p>
          <a:p>
            <a:pPr algn="l">
              <a:lnSpc>
                <a:spcPct val="100000"/>
              </a:lnSpc>
              <a:spcBef>
                <a:spcPts val="1200"/>
              </a:spcBef>
              <a:defRPr sz="24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i="0" cap="small">
                <a:solidFill>
                  <a:srgbClr val="003F83"/>
                </a:solidFill>
              </a:rPr>
              <a:t>Return</a:t>
            </a:r>
            <a:r>
              <a:t> </a:t>
            </a:r>
            <a:r>
              <a:rPr i="0"/>
              <a:t>intervals</a:t>
            </a:r>
            <a:r>
              <a:t> </a:t>
            </a:r>
            <a:r>
              <a:rPr i="0"/>
              <a:t>[</a:t>
            </a:r>
            <a:r>
              <a:t>s</a:t>
            </a:r>
            <a:r>
              <a:rPr i="0" baseline="-5999"/>
              <a:t>1</a:t>
            </a:r>
            <a:r>
              <a:t>, f</a:t>
            </a:r>
            <a:r>
              <a:rPr i="0" baseline="-5999"/>
              <a:t>1</a:t>
            </a:r>
            <a:r>
              <a:rPr i="0"/>
              <a:t>],</a:t>
            </a:r>
            <a:r>
              <a:t> </a:t>
            </a:r>
            <a:r>
              <a:rPr i="0"/>
              <a:t>[</a:t>
            </a:r>
            <a:r>
              <a:t>s</a:t>
            </a:r>
            <a:r>
              <a:rPr i="0" baseline="-5999"/>
              <a:t>2</a:t>
            </a:r>
            <a:r>
              <a:rPr i="0"/>
              <a:t>,</a:t>
            </a:r>
            <a:r>
              <a:t> f</a:t>
            </a:r>
            <a:r>
              <a:rPr i="0" baseline="-5999"/>
              <a:t>2</a:t>
            </a:r>
            <a:r>
              <a:rPr i="0"/>
              <a:t>], …, [</a:t>
            </a:r>
            <a:r>
              <a:t>s</a:t>
            </a:r>
            <a:r>
              <a:rPr baseline="-5999"/>
              <a:t>n</a:t>
            </a:r>
            <a:r>
              <a:rPr i="0"/>
              <a:t>, </a:t>
            </a:r>
            <a:r>
              <a:t>f</a:t>
            </a:r>
            <a:r>
              <a:rPr baseline="-5999"/>
              <a:t>n</a:t>
            </a:r>
            <a:r>
              <a:rPr i="0"/>
              <a:t>].</a:t>
            </a:r>
          </a:p>
          <a:p>
            <a:pPr algn="l">
              <a:lnSpc>
                <a:spcPct val="100000"/>
              </a:lnSpc>
              <a:spcBef>
                <a:spcPts val="1200"/>
              </a:spcBef>
              <a:defRPr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sz="100"/>
              <a:t>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</a:t>
            </a:r>
          </a:p>
        </p:txBody>
      </p:sp>
      <p:grpSp>
        <p:nvGrpSpPr>
          <p:cNvPr id="37" name="Group">
            <a:extLst>
              <a:ext uri="{FF2B5EF4-FFF2-40B4-BE49-F238E27FC236}">
                <a16:creationId xmlns:a16="http://schemas.microsoft.com/office/drawing/2014/main" id="{9EF1CB27-2C4E-47CF-842E-C96E91348964}"/>
              </a:ext>
            </a:extLst>
          </p:cNvPr>
          <p:cNvGrpSpPr/>
          <p:nvPr/>
        </p:nvGrpSpPr>
        <p:grpSpPr>
          <a:xfrm>
            <a:off x="8537363" y="3526408"/>
            <a:ext cx="4337474" cy="1511300"/>
            <a:chOff x="0" y="0"/>
            <a:chExt cx="4337473" cy="1511300"/>
          </a:xfrm>
        </p:grpSpPr>
        <p:grpSp>
          <p:nvGrpSpPr>
            <p:cNvPr id="38" name="Group">
              <a:extLst>
                <a:ext uri="{FF2B5EF4-FFF2-40B4-BE49-F238E27FC236}">
                  <a16:creationId xmlns:a16="http://schemas.microsoft.com/office/drawing/2014/main" id="{1C3112AA-7F9C-40E2-A416-8B25938D4580}"/>
                </a:ext>
              </a:extLst>
            </p:cNvPr>
            <p:cNvGrpSpPr/>
            <p:nvPr/>
          </p:nvGrpSpPr>
          <p:grpSpPr>
            <a:xfrm>
              <a:off x="0" y="1003300"/>
              <a:ext cx="912618" cy="508000"/>
              <a:chOff x="0" y="0"/>
              <a:chExt cx="912617" cy="508000"/>
            </a:xfrm>
          </p:grpSpPr>
          <p:sp>
            <p:nvSpPr>
              <p:cNvPr id="84" name="Rectangle">
                <a:extLst>
                  <a:ext uri="{FF2B5EF4-FFF2-40B4-BE49-F238E27FC236}">
                    <a16:creationId xmlns:a16="http://schemas.microsoft.com/office/drawing/2014/main" id="{6348536C-6575-48E6-898E-9BAAAC166224}"/>
                  </a:ext>
                </a:extLst>
              </p:cNvPr>
              <p:cNvSpPr/>
              <p:nvPr/>
            </p:nvSpPr>
            <p:spPr>
              <a:xfrm>
                <a:off x="0" y="0"/>
                <a:ext cx="912618" cy="508000"/>
              </a:xfrm>
              <a:prstGeom prst="rect">
                <a:avLst/>
              </a:prstGeom>
              <a:solidFill>
                <a:srgbClr val="606060"/>
              </a:solidFill>
              <a:ln w="9525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85" name="dj">
                <a:extLst>
                  <a:ext uri="{FF2B5EF4-FFF2-40B4-BE49-F238E27FC236}">
                    <a16:creationId xmlns:a16="http://schemas.microsoft.com/office/drawing/2014/main" id="{44BC7CBD-4122-460D-8C49-85BFB9BD0FE0}"/>
                  </a:ext>
                </a:extLst>
              </p:cNvPr>
              <p:cNvSpPr txBox="1"/>
              <p:nvPr/>
            </p:nvSpPr>
            <p:spPr>
              <a:xfrm>
                <a:off x="365476" y="84708"/>
                <a:ext cx="186747" cy="33858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/>
              <a:p>
                <a:pPr>
                  <a:buClr>
                    <a:srgbClr val="FFFFFF"/>
                  </a:buClr>
                  <a:defRPr sz="2000" i="1">
                    <a:latin typeface="Times"/>
                    <a:ea typeface="Times"/>
                    <a:cs typeface="Times"/>
                    <a:sym typeface="Times"/>
                  </a:defRPr>
                </a:pPr>
                <a:r>
                  <a: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rPr>
                  <a:t>d</a:t>
                </a:r>
                <a:r>
                  <a:rPr baseline="-1930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rPr>
                  <a:t>j</a:t>
                </a:r>
              </a:p>
            </p:txBody>
          </p:sp>
        </p:grpSp>
        <p:sp>
          <p:nvSpPr>
            <p:cNvPr id="39" name="Rectangle">
              <a:extLst>
                <a:ext uri="{FF2B5EF4-FFF2-40B4-BE49-F238E27FC236}">
                  <a16:creationId xmlns:a16="http://schemas.microsoft.com/office/drawing/2014/main" id="{157B6F6F-9A33-492A-8A50-DD5A757957F1}"/>
                </a:ext>
              </a:extLst>
            </p:cNvPr>
            <p:cNvSpPr/>
            <p:nvPr/>
          </p:nvSpPr>
          <p:spPr>
            <a:xfrm>
              <a:off x="915157" y="1003300"/>
              <a:ext cx="570387" cy="5080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0" name="6">
              <a:extLst>
                <a:ext uri="{FF2B5EF4-FFF2-40B4-BE49-F238E27FC236}">
                  <a16:creationId xmlns:a16="http://schemas.microsoft.com/office/drawing/2014/main" id="{89E71471-4427-44A4-87A9-7C31CF3E4D42}"/>
                </a:ext>
              </a:extLst>
            </p:cNvPr>
            <p:cNvSpPr txBox="1"/>
            <p:nvPr/>
          </p:nvSpPr>
          <p:spPr>
            <a:xfrm>
              <a:off x="1121648" y="1156438"/>
              <a:ext cx="157405" cy="2096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800">
                  <a:solidFill>
                    <a:srgbClr val="000000"/>
                  </a:solidFill>
                </a:defRPr>
              </a:lvl1pPr>
            </a:lstStyle>
            <a:p>
              <a:r>
                <a:t>6</a:t>
              </a:r>
            </a:p>
          </p:txBody>
        </p:sp>
        <p:grpSp>
          <p:nvGrpSpPr>
            <p:cNvPr id="41" name="Group">
              <a:extLst>
                <a:ext uri="{FF2B5EF4-FFF2-40B4-BE49-F238E27FC236}">
                  <a16:creationId xmlns:a16="http://schemas.microsoft.com/office/drawing/2014/main" id="{6D14121C-60D3-4EF3-B5B4-24B6C7B180E8}"/>
                </a:ext>
              </a:extLst>
            </p:cNvPr>
            <p:cNvGrpSpPr/>
            <p:nvPr/>
          </p:nvGrpSpPr>
          <p:grpSpPr>
            <a:xfrm>
              <a:off x="0" y="495300"/>
              <a:ext cx="912618" cy="508000"/>
              <a:chOff x="0" y="0"/>
              <a:chExt cx="912617" cy="508000"/>
            </a:xfrm>
          </p:grpSpPr>
          <p:sp>
            <p:nvSpPr>
              <p:cNvPr id="82" name="Rectangle">
                <a:extLst>
                  <a:ext uri="{FF2B5EF4-FFF2-40B4-BE49-F238E27FC236}">
                    <a16:creationId xmlns:a16="http://schemas.microsoft.com/office/drawing/2014/main" id="{749572AD-279C-4346-8120-D1C79FFC03D3}"/>
                  </a:ext>
                </a:extLst>
              </p:cNvPr>
              <p:cNvSpPr/>
              <p:nvPr/>
            </p:nvSpPr>
            <p:spPr>
              <a:xfrm>
                <a:off x="0" y="0"/>
                <a:ext cx="912618" cy="508000"/>
              </a:xfrm>
              <a:prstGeom prst="rect">
                <a:avLst/>
              </a:prstGeom>
              <a:solidFill>
                <a:srgbClr val="606060"/>
              </a:solidFill>
              <a:ln w="9525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83" name="tj">
                <a:extLst>
                  <a:ext uri="{FF2B5EF4-FFF2-40B4-BE49-F238E27FC236}">
                    <a16:creationId xmlns:a16="http://schemas.microsoft.com/office/drawing/2014/main" id="{020B51C0-287D-4113-B575-8A05458662A4}"/>
                  </a:ext>
                </a:extLst>
              </p:cNvPr>
              <p:cNvSpPr txBox="1"/>
              <p:nvPr/>
            </p:nvSpPr>
            <p:spPr>
              <a:xfrm>
                <a:off x="393691" y="84708"/>
                <a:ext cx="130317" cy="33858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/>
              <a:p>
                <a:pPr>
                  <a:buClr>
                    <a:srgbClr val="FFFFFF"/>
                  </a:buClr>
                  <a:defRPr sz="2000" i="1">
                    <a:latin typeface="Times"/>
                    <a:ea typeface="Times"/>
                    <a:cs typeface="Times"/>
                    <a:sym typeface="Times"/>
                  </a:defRPr>
                </a:pPr>
                <a:r>
                  <a:rPr dirty="0" err="1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rPr>
                  <a:t>t</a:t>
                </a:r>
                <a:r>
                  <a:rPr baseline="-19300" dirty="0" err="1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rPr>
                  <a:t>j</a:t>
                </a:r>
                <a:endParaRPr baseline="-19300" dirty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endParaRPr>
              </a:p>
            </p:txBody>
          </p:sp>
        </p:grpSp>
        <p:sp>
          <p:nvSpPr>
            <p:cNvPr id="42" name="Rectangle">
              <a:extLst>
                <a:ext uri="{FF2B5EF4-FFF2-40B4-BE49-F238E27FC236}">
                  <a16:creationId xmlns:a16="http://schemas.microsoft.com/office/drawing/2014/main" id="{59E17C61-9111-43C9-B8E2-682F66F67DFC}"/>
                </a:ext>
              </a:extLst>
            </p:cNvPr>
            <p:cNvSpPr/>
            <p:nvPr/>
          </p:nvSpPr>
          <p:spPr>
            <a:xfrm>
              <a:off x="915157" y="495300"/>
              <a:ext cx="570387" cy="5080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3" name="3">
              <a:extLst>
                <a:ext uri="{FF2B5EF4-FFF2-40B4-BE49-F238E27FC236}">
                  <a16:creationId xmlns:a16="http://schemas.microsoft.com/office/drawing/2014/main" id="{F9B09BCF-88BE-483D-87DE-3ED6096BEA03}"/>
                </a:ext>
              </a:extLst>
            </p:cNvPr>
            <p:cNvSpPr txBox="1"/>
            <p:nvPr/>
          </p:nvSpPr>
          <p:spPr>
            <a:xfrm>
              <a:off x="1121648" y="650695"/>
              <a:ext cx="157405" cy="2096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800">
                  <a:solidFill>
                    <a:srgbClr val="000000"/>
                  </a:solidFill>
                </a:defRPr>
              </a:lvl1pPr>
            </a:lstStyle>
            <a:p>
              <a:r>
                <a:t>3</a:t>
              </a:r>
            </a:p>
          </p:txBody>
        </p:sp>
        <p:grpSp>
          <p:nvGrpSpPr>
            <p:cNvPr id="44" name="Group">
              <a:extLst>
                <a:ext uri="{FF2B5EF4-FFF2-40B4-BE49-F238E27FC236}">
                  <a16:creationId xmlns:a16="http://schemas.microsoft.com/office/drawing/2014/main" id="{D993A3C1-FCC5-49A0-B218-DF0B4AA3FBD1}"/>
                </a:ext>
              </a:extLst>
            </p:cNvPr>
            <p:cNvGrpSpPr/>
            <p:nvPr/>
          </p:nvGrpSpPr>
          <p:grpSpPr>
            <a:xfrm>
              <a:off x="915157" y="0"/>
              <a:ext cx="570387" cy="508000"/>
              <a:chOff x="0" y="0"/>
              <a:chExt cx="570386" cy="508000"/>
            </a:xfrm>
          </p:grpSpPr>
          <p:sp>
            <p:nvSpPr>
              <p:cNvPr id="80" name="Rectangle">
                <a:extLst>
                  <a:ext uri="{FF2B5EF4-FFF2-40B4-BE49-F238E27FC236}">
                    <a16:creationId xmlns:a16="http://schemas.microsoft.com/office/drawing/2014/main" id="{81C9C052-2B76-41C9-B93B-0626A9A0BC3A}"/>
                  </a:ext>
                </a:extLst>
              </p:cNvPr>
              <p:cNvSpPr/>
              <p:nvPr/>
            </p:nvSpPr>
            <p:spPr>
              <a:xfrm>
                <a:off x="0" y="0"/>
                <a:ext cx="570387" cy="508000"/>
              </a:xfrm>
              <a:prstGeom prst="rect">
                <a:avLst/>
              </a:prstGeom>
              <a:solidFill>
                <a:srgbClr val="606060"/>
              </a:solidFill>
              <a:ln w="9525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81" name="1">
                <a:extLst>
                  <a:ext uri="{FF2B5EF4-FFF2-40B4-BE49-F238E27FC236}">
                    <a16:creationId xmlns:a16="http://schemas.microsoft.com/office/drawing/2014/main" id="{958D87D3-057D-4014-BCAE-AE305D6B71BA}"/>
                  </a:ext>
                </a:extLst>
              </p:cNvPr>
              <p:cNvSpPr txBox="1"/>
              <p:nvPr/>
            </p:nvSpPr>
            <p:spPr>
              <a:xfrm>
                <a:off x="203443" y="116416"/>
                <a:ext cx="163501" cy="266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buClr>
                    <a:srgbClr val="FFFFFF"/>
                  </a:buClr>
                  <a:defRPr sz="1800" b="1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Lucida Grande"/>
                    <a:ea typeface="Lucida Grande"/>
                    <a:cs typeface="Lucida Grande"/>
                    <a:sym typeface="Lucida Grande"/>
                  </a:defRPr>
                </a:lvl1pPr>
              </a:lstStyle>
              <a:p>
                <a:r>
                  <a:t>1</a:t>
                </a:r>
              </a:p>
            </p:txBody>
          </p:sp>
        </p:grpSp>
        <p:sp>
          <p:nvSpPr>
            <p:cNvPr id="45" name="Rectangle">
              <a:extLst>
                <a:ext uri="{FF2B5EF4-FFF2-40B4-BE49-F238E27FC236}">
                  <a16:creationId xmlns:a16="http://schemas.microsoft.com/office/drawing/2014/main" id="{04B60105-1E78-4D6F-87BF-D9CE941AF87E}"/>
                </a:ext>
              </a:extLst>
            </p:cNvPr>
            <p:cNvSpPr/>
            <p:nvPr/>
          </p:nvSpPr>
          <p:spPr>
            <a:xfrm>
              <a:off x="1485544" y="1003300"/>
              <a:ext cx="570387" cy="5080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6" name="8">
              <a:extLst>
                <a:ext uri="{FF2B5EF4-FFF2-40B4-BE49-F238E27FC236}">
                  <a16:creationId xmlns:a16="http://schemas.microsoft.com/office/drawing/2014/main" id="{513E2646-8702-4B0D-BD34-FC29474BDC16}"/>
                </a:ext>
              </a:extLst>
            </p:cNvPr>
            <p:cNvSpPr txBox="1"/>
            <p:nvPr/>
          </p:nvSpPr>
          <p:spPr>
            <a:xfrm>
              <a:off x="1692035" y="1156438"/>
              <a:ext cx="157405" cy="2096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800">
                  <a:solidFill>
                    <a:srgbClr val="000000"/>
                  </a:solidFill>
                </a:defRPr>
              </a:lvl1pPr>
            </a:lstStyle>
            <a:p>
              <a:r>
                <a:t>8</a:t>
              </a:r>
            </a:p>
          </p:txBody>
        </p:sp>
        <p:sp>
          <p:nvSpPr>
            <p:cNvPr id="47" name="Rectangle">
              <a:extLst>
                <a:ext uri="{FF2B5EF4-FFF2-40B4-BE49-F238E27FC236}">
                  <a16:creationId xmlns:a16="http://schemas.microsoft.com/office/drawing/2014/main" id="{EC032188-AB3B-42E6-B75B-CD30CEAB00A9}"/>
                </a:ext>
              </a:extLst>
            </p:cNvPr>
            <p:cNvSpPr/>
            <p:nvPr/>
          </p:nvSpPr>
          <p:spPr>
            <a:xfrm>
              <a:off x="1485544" y="495300"/>
              <a:ext cx="570387" cy="5080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8" name="2">
              <a:extLst>
                <a:ext uri="{FF2B5EF4-FFF2-40B4-BE49-F238E27FC236}">
                  <a16:creationId xmlns:a16="http://schemas.microsoft.com/office/drawing/2014/main" id="{3D89E827-FEEC-43A5-A1ED-E3CC4771CBEE}"/>
                </a:ext>
              </a:extLst>
            </p:cNvPr>
            <p:cNvSpPr txBox="1"/>
            <p:nvPr/>
          </p:nvSpPr>
          <p:spPr>
            <a:xfrm>
              <a:off x="1692035" y="650695"/>
              <a:ext cx="157405" cy="2096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800">
                  <a:solidFill>
                    <a:srgbClr val="000000"/>
                  </a:solidFill>
                </a:defRPr>
              </a:lvl1pPr>
            </a:lstStyle>
            <a:p>
              <a:r>
                <a:t>2</a:t>
              </a:r>
            </a:p>
          </p:txBody>
        </p:sp>
        <p:grpSp>
          <p:nvGrpSpPr>
            <p:cNvPr id="49" name="Group">
              <a:extLst>
                <a:ext uri="{FF2B5EF4-FFF2-40B4-BE49-F238E27FC236}">
                  <a16:creationId xmlns:a16="http://schemas.microsoft.com/office/drawing/2014/main" id="{EC436B24-C512-4CC7-8895-597EB0B12E89}"/>
                </a:ext>
              </a:extLst>
            </p:cNvPr>
            <p:cNvGrpSpPr/>
            <p:nvPr/>
          </p:nvGrpSpPr>
          <p:grpSpPr>
            <a:xfrm>
              <a:off x="1485544" y="0"/>
              <a:ext cx="570387" cy="508000"/>
              <a:chOff x="0" y="0"/>
              <a:chExt cx="570386" cy="508000"/>
            </a:xfrm>
          </p:grpSpPr>
          <p:sp>
            <p:nvSpPr>
              <p:cNvPr id="78" name="Rectangle">
                <a:extLst>
                  <a:ext uri="{FF2B5EF4-FFF2-40B4-BE49-F238E27FC236}">
                    <a16:creationId xmlns:a16="http://schemas.microsoft.com/office/drawing/2014/main" id="{2EDFC05F-327E-4C12-9D00-51A8E01A6990}"/>
                  </a:ext>
                </a:extLst>
              </p:cNvPr>
              <p:cNvSpPr/>
              <p:nvPr/>
            </p:nvSpPr>
            <p:spPr>
              <a:xfrm>
                <a:off x="0" y="0"/>
                <a:ext cx="570387" cy="508000"/>
              </a:xfrm>
              <a:prstGeom prst="rect">
                <a:avLst/>
              </a:prstGeom>
              <a:solidFill>
                <a:srgbClr val="606060"/>
              </a:solidFill>
              <a:ln w="9525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79" name="2">
                <a:extLst>
                  <a:ext uri="{FF2B5EF4-FFF2-40B4-BE49-F238E27FC236}">
                    <a16:creationId xmlns:a16="http://schemas.microsoft.com/office/drawing/2014/main" id="{7B80DE44-4C1C-46C7-B538-870C04ADEE2F}"/>
                  </a:ext>
                </a:extLst>
              </p:cNvPr>
              <p:cNvSpPr txBox="1"/>
              <p:nvPr/>
            </p:nvSpPr>
            <p:spPr>
              <a:xfrm>
                <a:off x="203443" y="116416"/>
                <a:ext cx="163501" cy="266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buClr>
                    <a:srgbClr val="FFFFFF"/>
                  </a:buClr>
                  <a:defRPr sz="1800" b="1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Lucida Grande"/>
                    <a:ea typeface="Lucida Grande"/>
                    <a:cs typeface="Lucida Grande"/>
                    <a:sym typeface="Lucida Grande"/>
                  </a:defRPr>
                </a:lvl1pPr>
              </a:lstStyle>
              <a:p>
                <a:r>
                  <a:t>2</a:t>
                </a:r>
              </a:p>
            </p:txBody>
          </p:sp>
        </p:grpSp>
        <p:sp>
          <p:nvSpPr>
            <p:cNvPr id="50" name="Rectangle">
              <a:extLst>
                <a:ext uri="{FF2B5EF4-FFF2-40B4-BE49-F238E27FC236}">
                  <a16:creationId xmlns:a16="http://schemas.microsoft.com/office/drawing/2014/main" id="{A419FA6A-54BA-4215-8398-215A77A1F96E}"/>
                </a:ext>
              </a:extLst>
            </p:cNvPr>
            <p:cNvSpPr/>
            <p:nvPr/>
          </p:nvSpPr>
          <p:spPr>
            <a:xfrm>
              <a:off x="2055929" y="1003300"/>
              <a:ext cx="570387" cy="5080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1" name="9">
              <a:extLst>
                <a:ext uri="{FF2B5EF4-FFF2-40B4-BE49-F238E27FC236}">
                  <a16:creationId xmlns:a16="http://schemas.microsoft.com/office/drawing/2014/main" id="{DD66F5CD-701E-4EF4-A647-E54C7F0EAC48}"/>
                </a:ext>
              </a:extLst>
            </p:cNvPr>
            <p:cNvSpPr txBox="1"/>
            <p:nvPr/>
          </p:nvSpPr>
          <p:spPr>
            <a:xfrm>
              <a:off x="2262421" y="1156438"/>
              <a:ext cx="157404" cy="2096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800">
                  <a:solidFill>
                    <a:srgbClr val="000000"/>
                  </a:solidFill>
                </a:defRPr>
              </a:lvl1pPr>
            </a:lstStyle>
            <a:p>
              <a:r>
                <a:t>9</a:t>
              </a:r>
            </a:p>
          </p:txBody>
        </p:sp>
        <p:sp>
          <p:nvSpPr>
            <p:cNvPr id="52" name="Rectangle">
              <a:extLst>
                <a:ext uri="{FF2B5EF4-FFF2-40B4-BE49-F238E27FC236}">
                  <a16:creationId xmlns:a16="http://schemas.microsoft.com/office/drawing/2014/main" id="{7D0308E8-FA8D-4A96-B926-E98AC343394E}"/>
                </a:ext>
              </a:extLst>
            </p:cNvPr>
            <p:cNvSpPr/>
            <p:nvPr/>
          </p:nvSpPr>
          <p:spPr>
            <a:xfrm>
              <a:off x="2055929" y="495300"/>
              <a:ext cx="570387" cy="5080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3" name="1">
              <a:extLst>
                <a:ext uri="{FF2B5EF4-FFF2-40B4-BE49-F238E27FC236}">
                  <a16:creationId xmlns:a16="http://schemas.microsoft.com/office/drawing/2014/main" id="{8F016A99-D6FE-4F1F-B853-3A4776979778}"/>
                </a:ext>
              </a:extLst>
            </p:cNvPr>
            <p:cNvSpPr txBox="1"/>
            <p:nvPr/>
          </p:nvSpPr>
          <p:spPr>
            <a:xfrm>
              <a:off x="2262421" y="650695"/>
              <a:ext cx="157404" cy="2096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800">
                  <a:solidFill>
                    <a:srgbClr val="000000"/>
                  </a:solidFill>
                </a:defRPr>
              </a:lvl1pPr>
            </a:lstStyle>
            <a:p>
              <a:r>
                <a:t>1</a:t>
              </a:r>
            </a:p>
          </p:txBody>
        </p:sp>
        <p:grpSp>
          <p:nvGrpSpPr>
            <p:cNvPr id="54" name="Group">
              <a:extLst>
                <a:ext uri="{FF2B5EF4-FFF2-40B4-BE49-F238E27FC236}">
                  <a16:creationId xmlns:a16="http://schemas.microsoft.com/office/drawing/2014/main" id="{8650D1BC-6F20-4F22-9F7F-078CA9AF23BE}"/>
                </a:ext>
              </a:extLst>
            </p:cNvPr>
            <p:cNvGrpSpPr/>
            <p:nvPr/>
          </p:nvGrpSpPr>
          <p:grpSpPr>
            <a:xfrm>
              <a:off x="2055929" y="0"/>
              <a:ext cx="570387" cy="508000"/>
              <a:chOff x="0" y="0"/>
              <a:chExt cx="570386" cy="508000"/>
            </a:xfrm>
          </p:grpSpPr>
          <p:sp>
            <p:nvSpPr>
              <p:cNvPr id="76" name="Rectangle">
                <a:extLst>
                  <a:ext uri="{FF2B5EF4-FFF2-40B4-BE49-F238E27FC236}">
                    <a16:creationId xmlns:a16="http://schemas.microsoft.com/office/drawing/2014/main" id="{7413BFBF-B725-48AE-99B1-78C87A45F09E}"/>
                  </a:ext>
                </a:extLst>
              </p:cNvPr>
              <p:cNvSpPr/>
              <p:nvPr/>
            </p:nvSpPr>
            <p:spPr>
              <a:xfrm>
                <a:off x="0" y="0"/>
                <a:ext cx="570387" cy="508000"/>
              </a:xfrm>
              <a:prstGeom prst="rect">
                <a:avLst/>
              </a:prstGeom>
              <a:solidFill>
                <a:srgbClr val="606060"/>
              </a:solidFill>
              <a:ln w="9525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77" name="3">
                <a:extLst>
                  <a:ext uri="{FF2B5EF4-FFF2-40B4-BE49-F238E27FC236}">
                    <a16:creationId xmlns:a16="http://schemas.microsoft.com/office/drawing/2014/main" id="{3AC99FA4-E612-4582-A78C-F8DCCE920E55}"/>
                  </a:ext>
                </a:extLst>
              </p:cNvPr>
              <p:cNvSpPr txBox="1"/>
              <p:nvPr/>
            </p:nvSpPr>
            <p:spPr>
              <a:xfrm>
                <a:off x="203443" y="116416"/>
                <a:ext cx="163501" cy="266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buClr>
                    <a:srgbClr val="FFFFFF"/>
                  </a:buClr>
                  <a:defRPr sz="1800" b="1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Lucida Grande"/>
                    <a:ea typeface="Lucida Grande"/>
                    <a:cs typeface="Lucida Grande"/>
                    <a:sym typeface="Lucida Grande"/>
                  </a:defRPr>
                </a:lvl1pPr>
              </a:lstStyle>
              <a:p>
                <a:r>
                  <a:t>3</a:t>
                </a:r>
              </a:p>
            </p:txBody>
          </p:sp>
        </p:grpSp>
        <p:sp>
          <p:nvSpPr>
            <p:cNvPr id="55" name="Rectangle">
              <a:extLst>
                <a:ext uri="{FF2B5EF4-FFF2-40B4-BE49-F238E27FC236}">
                  <a16:creationId xmlns:a16="http://schemas.microsoft.com/office/drawing/2014/main" id="{6E21B911-CF88-4B2D-BF41-8EB1449DA8C9}"/>
                </a:ext>
              </a:extLst>
            </p:cNvPr>
            <p:cNvSpPr/>
            <p:nvPr/>
          </p:nvSpPr>
          <p:spPr>
            <a:xfrm>
              <a:off x="2626316" y="1003300"/>
              <a:ext cx="570387" cy="5080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6" name="9">
              <a:extLst>
                <a:ext uri="{FF2B5EF4-FFF2-40B4-BE49-F238E27FC236}">
                  <a16:creationId xmlns:a16="http://schemas.microsoft.com/office/drawing/2014/main" id="{BDF23DA2-4A8C-4EBF-8D55-5134B046C468}"/>
                </a:ext>
              </a:extLst>
            </p:cNvPr>
            <p:cNvSpPr txBox="1"/>
            <p:nvPr/>
          </p:nvSpPr>
          <p:spPr>
            <a:xfrm>
              <a:off x="2832806" y="1156438"/>
              <a:ext cx="157405" cy="2096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800">
                  <a:solidFill>
                    <a:srgbClr val="000000"/>
                  </a:solidFill>
                </a:defRPr>
              </a:lvl1pPr>
            </a:lstStyle>
            <a:p>
              <a:r>
                <a:t>9</a:t>
              </a:r>
            </a:p>
          </p:txBody>
        </p:sp>
        <p:sp>
          <p:nvSpPr>
            <p:cNvPr id="57" name="Rectangle">
              <a:extLst>
                <a:ext uri="{FF2B5EF4-FFF2-40B4-BE49-F238E27FC236}">
                  <a16:creationId xmlns:a16="http://schemas.microsoft.com/office/drawing/2014/main" id="{EED99B87-514F-49DF-A1DE-CA7D2AA6617C}"/>
                </a:ext>
              </a:extLst>
            </p:cNvPr>
            <p:cNvSpPr/>
            <p:nvPr/>
          </p:nvSpPr>
          <p:spPr>
            <a:xfrm>
              <a:off x="2626316" y="495300"/>
              <a:ext cx="570387" cy="5080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8" name="4">
              <a:extLst>
                <a:ext uri="{FF2B5EF4-FFF2-40B4-BE49-F238E27FC236}">
                  <a16:creationId xmlns:a16="http://schemas.microsoft.com/office/drawing/2014/main" id="{F9D60902-173D-4BAD-8620-64534A421793}"/>
                </a:ext>
              </a:extLst>
            </p:cNvPr>
            <p:cNvSpPr txBox="1"/>
            <p:nvPr/>
          </p:nvSpPr>
          <p:spPr>
            <a:xfrm>
              <a:off x="2832806" y="650695"/>
              <a:ext cx="157405" cy="2096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800">
                  <a:solidFill>
                    <a:srgbClr val="000000"/>
                  </a:solidFill>
                </a:defRPr>
              </a:lvl1pPr>
            </a:lstStyle>
            <a:p>
              <a:r>
                <a:t>4</a:t>
              </a:r>
            </a:p>
          </p:txBody>
        </p:sp>
        <p:grpSp>
          <p:nvGrpSpPr>
            <p:cNvPr id="59" name="Group">
              <a:extLst>
                <a:ext uri="{FF2B5EF4-FFF2-40B4-BE49-F238E27FC236}">
                  <a16:creationId xmlns:a16="http://schemas.microsoft.com/office/drawing/2014/main" id="{DF4F350A-DF3A-4D1D-B384-B07A66462810}"/>
                </a:ext>
              </a:extLst>
            </p:cNvPr>
            <p:cNvGrpSpPr/>
            <p:nvPr/>
          </p:nvGrpSpPr>
          <p:grpSpPr>
            <a:xfrm>
              <a:off x="2626316" y="0"/>
              <a:ext cx="570387" cy="508000"/>
              <a:chOff x="0" y="0"/>
              <a:chExt cx="570386" cy="508000"/>
            </a:xfrm>
          </p:grpSpPr>
          <p:sp>
            <p:nvSpPr>
              <p:cNvPr id="74" name="Rectangle">
                <a:extLst>
                  <a:ext uri="{FF2B5EF4-FFF2-40B4-BE49-F238E27FC236}">
                    <a16:creationId xmlns:a16="http://schemas.microsoft.com/office/drawing/2014/main" id="{09C4115F-77E4-450B-B896-E4397980F440}"/>
                  </a:ext>
                </a:extLst>
              </p:cNvPr>
              <p:cNvSpPr/>
              <p:nvPr/>
            </p:nvSpPr>
            <p:spPr>
              <a:xfrm>
                <a:off x="0" y="0"/>
                <a:ext cx="570387" cy="508000"/>
              </a:xfrm>
              <a:prstGeom prst="rect">
                <a:avLst/>
              </a:prstGeom>
              <a:solidFill>
                <a:srgbClr val="606060"/>
              </a:solidFill>
              <a:ln w="9525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75" name="4">
                <a:extLst>
                  <a:ext uri="{FF2B5EF4-FFF2-40B4-BE49-F238E27FC236}">
                    <a16:creationId xmlns:a16="http://schemas.microsoft.com/office/drawing/2014/main" id="{F8DCAC09-E10D-4D04-8CCB-1507E7CF894D}"/>
                  </a:ext>
                </a:extLst>
              </p:cNvPr>
              <p:cNvSpPr txBox="1"/>
              <p:nvPr/>
            </p:nvSpPr>
            <p:spPr>
              <a:xfrm>
                <a:off x="203442" y="116416"/>
                <a:ext cx="163501" cy="266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buClr>
                    <a:srgbClr val="FFFFFF"/>
                  </a:buClr>
                  <a:defRPr sz="1800" b="1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Lucida Grande"/>
                    <a:ea typeface="Lucida Grande"/>
                    <a:cs typeface="Lucida Grande"/>
                    <a:sym typeface="Lucida Grande"/>
                  </a:defRPr>
                </a:lvl1pPr>
              </a:lstStyle>
              <a:p>
                <a:r>
                  <a:t>4</a:t>
                </a:r>
              </a:p>
            </p:txBody>
          </p:sp>
        </p:grpSp>
        <p:sp>
          <p:nvSpPr>
            <p:cNvPr id="60" name="Rectangle">
              <a:extLst>
                <a:ext uri="{FF2B5EF4-FFF2-40B4-BE49-F238E27FC236}">
                  <a16:creationId xmlns:a16="http://schemas.microsoft.com/office/drawing/2014/main" id="{A5B1CCE4-094C-4ED2-B2B1-981CE978C4EF}"/>
                </a:ext>
              </a:extLst>
            </p:cNvPr>
            <p:cNvSpPr/>
            <p:nvPr/>
          </p:nvSpPr>
          <p:spPr>
            <a:xfrm>
              <a:off x="3196701" y="1003300"/>
              <a:ext cx="570387" cy="5080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1" name="14">
              <a:extLst>
                <a:ext uri="{FF2B5EF4-FFF2-40B4-BE49-F238E27FC236}">
                  <a16:creationId xmlns:a16="http://schemas.microsoft.com/office/drawing/2014/main" id="{332E4E1A-78C1-4626-895E-AAD9357E9671}"/>
                </a:ext>
              </a:extLst>
            </p:cNvPr>
            <p:cNvSpPr txBox="1"/>
            <p:nvPr/>
          </p:nvSpPr>
          <p:spPr>
            <a:xfrm>
              <a:off x="3330840" y="1156438"/>
              <a:ext cx="302109" cy="2096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800">
                  <a:solidFill>
                    <a:srgbClr val="000000"/>
                  </a:solidFill>
                </a:defRPr>
              </a:lvl1pPr>
            </a:lstStyle>
            <a:p>
              <a:r>
                <a:t>14</a:t>
              </a:r>
            </a:p>
          </p:txBody>
        </p:sp>
        <p:sp>
          <p:nvSpPr>
            <p:cNvPr id="62" name="Rectangle">
              <a:extLst>
                <a:ext uri="{FF2B5EF4-FFF2-40B4-BE49-F238E27FC236}">
                  <a16:creationId xmlns:a16="http://schemas.microsoft.com/office/drawing/2014/main" id="{A6AB5610-1D5E-4174-8F18-9188932F539F}"/>
                </a:ext>
              </a:extLst>
            </p:cNvPr>
            <p:cNvSpPr/>
            <p:nvPr/>
          </p:nvSpPr>
          <p:spPr>
            <a:xfrm>
              <a:off x="3196701" y="495300"/>
              <a:ext cx="570387" cy="5080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3" name="3">
              <a:extLst>
                <a:ext uri="{FF2B5EF4-FFF2-40B4-BE49-F238E27FC236}">
                  <a16:creationId xmlns:a16="http://schemas.microsoft.com/office/drawing/2014/main" id="{0D43EF36-4AE5-443B-97D3-1D09B9E1D8F2}"/>
                </a:ext>
              </a:extLst>
            </p:cNvPr>
            <p:cNvSpPr txBox="1"/>
            <p:nvPr/>
          </p:nvSpPr>
          <p:spPr>
            <a:xfrm>
              <a:off x="3403192" y="650695"/>
              <a:ext cx="157404" cy="2096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800">
                  <a:solidFill>
                    <a:srgbClr val="000000"/>
                  </a:solidFill>
                </a:defRPr>
              </a:lvl1pPr>
            </a:lstStyle>
            <a:p>
              <a:r>
                <a:t>3</a:t>
              </a:r>
            </a:p>
          </p:txBody>
        </p:sp>
        <p:grpSp>
          <p:nvGrpSpPr>
            <p:cNvPr id="64" name="Group">
              <a:extLst>
                <a:ext uri="{FF2B5EF4-FFF2-40B4-BE49-F238E27FC236}">
                  <a16:creationId xmlns:a16="http://schemas.microsoft.com/office/drawing/2014/main" id="{B610D1E5-289D-4266-9583-4AFFEEE01DC1}"/>
                </a:ext>
              </a:extLst>
            </p:cNvPr>
            <p:cNvGrpSpPr/>
            <p:nvPr/>
          </p:nvGrpSpPr>
          <p:grpSpPr>
            <a:xfrm>
              <a:off x="3196701" y="0"/>
              <a:ext cx="570387" cy="508000"/>
              <a:chOff x="0" y="0"/>
              <a:chExt cx="570386" cy="508000"/>
            </a:xfrm>
          </p:grpSpPr>
          <p:sp>
            <p:nvSpPr>
              <p:cNvPr id="72" name="Rectangle">
                <a:extLst>
                  <a:ext uri="{FF2B5EF4-FFF2-40B4-BE49-F238E27FC236}">
                    <a16:creationId xmlns:a16="http://schemas.microsoft.com/office/drawing/2014/main" id="{C283E9D5-BD95-4BA2-81C0-6C76573CF54E}"/>
                  </a:ext>
                </a:extLst>
              </p:cNvPr>
              <p:cNvSpPr/>
              <p:nvPr/>
            </p:nvSpPr>
            <p:spPr>
              <a:xfrm>
                <a:off x="0" y="0"/>
                <a:ext cx="570387" cy="508000"/>
              </a:xfrm>
              <a:prstGeom prst="rect">
                <a:avLst/>
              </a:prstGeom>
              <a:solidFill>
                <a:srgbClr val="606060"/>
              </a:solidFill>
              <a:ln w="9525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73" name="5">
                <a:extLst>
                  <a:ext uri="{FF2B5EF4-FFF2-40B4-BE49-F238E27FC236}">
                    <a16:creationId xmlns:a16="http://schemas.microsoft.com/office/drawing/2014/main" id="{65948261-3727-4ED7-ADC1-71CE8D12E32B}"/>
                  </a:ext>
                </a:extLst>
              </p:cNvPr>
              <p:cNvSpPr txBox="1"/>
              <p:nvPr/>
            </p:nvSpPr>
            <p:spPr>
              <a:xfrm>
                <a:off x="203442" y="116416"/>
                <a:ext cx="163501" cy="266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buClr>
                    <a:srgbClr val="FFFFFF"/>
                  </a:buClr>
                  <a:defRPr sz="1800" b="1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Lucida Grande"/>
                    <a:ea typeface="Lucida Grande"/>
                    <a:cs typeface="Lucida Grande"/>
                    <a:sym typeface="Lucida Grande"/>
                  </a:defRPr>
                </a:lvl1pPr>
              </a:lstStyle>
              <a:p>
                <a:r>
                  <a:t>5</a:t>
                </a:r>
              </a:p>
            </p:txBody>
          </p:sp>
        </p:grpSp>
        <p:sp>
          <p:nvSpPr>
            <p:cNvPr id="65" name="Rectangle">
              <a:extLst>
                <a:ext uri="{FF2B5EF4-FFF2-40B4-BE49-F238E27FC236}">
                  <a16:creationId xmlns:a16="http://schemas.microsoft.com/office/drawing/2014/main" id="{A1E020BE-375C-4F8E-821E-4CF95F527215}"/>
                </a:ext>
              </a:extLst>
            </p:cNvPr>
            <p:cNvSpPr/>
            <p:nvPr/>
          </p:nvSpPr>
          <p:spPr>
            <a:xfrm>
              <a:off x="3767087" y="1003300"/>
              <a:ext cx="570387" cy="5080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6" name="15">
              <a:extLst>
                <a:ext uri="{FF2B5EF4-FFF2-40B4-BE49-F238E27FC236}">
                  <a16:creationId xmlns:a16="http://schemas.microsoft.com/office/drawing/2014/main" id="{BEB43473-2D63-4837-A1A0-6920A6A20126}"/>
                </a:ext>
              </a:extLst>
            </p:cNvPr>
            <p:cNvSpPr txBox="1"/>
            <p:nvPr/>
          </p:nvSpPr>
          <p:spPr>
            <a:xfrm>
              <a:off x="3901226" y="1156438"/>
              <a:ext cx="302109" cy="2096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800">
                  <a:solidFill>
                    <a:srgbClr val="000000"/>
                  </a:solidFill>
                </a:defRPr>
              </a:lvl1pPr>
            </a:lstStyle>
            <a:p>
              <a:r>
                <a:t>15</a:t>
              </a:r>
            </a:p>
          </p:txBody>
        </p:sp>
        <p:sp>
          <p:nvSpPr>
            <p:cNvPr id="67" name="Rectangle">
              <a:extLst>
                <a:ext uri="{FF2B5EF4-FFF2-40B4-BE49-F238E27FC236}">
                  <a16:creationId xmlns:a16="http://schemas.microsoft.com/office/drawing/2014/main" id="{C8B61DA7-3AAD-4164-966C-F1F36406308A}"/>
                </a:ext>
              </a:extLst>
            </p:cNvPr>
            <p:cNvSpPr/>
            <p:nvPr/>
          </p:nvSpPr>
          <p:spPr>
            <a:xfrm>
              <a:off x="3767087" y="495300"/>
              <a:ext cx="570387" cy="5080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8" name="2">
              <a:extLst>
                <a:ext uri="{FF2B5EF4-FFF2-40B4-BE49-F238E27FC236}">
                  <a16:creationId xmlns:a16="http://schemas.microsoft.com/office/drawing/2014/main" id="{391A35C0-09EF-467E-B010-BB7F421FA846}"/>
                </a:ext>
              </a:extLst>
            </p:cNvPr>
            <p:cNvSpPr txBox="1"/>
            <p:nvPr/>
          </p:nvSpPr>
          <p:spPr>
            <a:xfrm>
              <a:off x="3973577" y="650695"/>
              <a:ext cx="157405" cy="2096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800">
                  <a:solidFill>
                    <a:srgbClr val="000000"/>
                  </a:solidFill>
                </a:defRPr>
              </a:lvl1pPr>
            </a:lstStyle>
            <a:p>
              <a:r>
                <a:t>2</a:t>
              </a:r>
            </a:p>
          </p:txBody>
        </p:sp>
        <p:grpSp>
          <p:nvGrpSpPr>
            <p:cNvPr id="69" name="Group">
              <a:extLst>
                <a:ext uri="{FF2B5EF4-FFF2-40B4-BE49-F238E27FC236}">
                  <a16:creationId xmlns:a16="http://schemas.microsoft.com/office/drawing/2014/main" id="{B871D424-3BA5-4A8F-AE2E-5F25E33AFFB3}"/>
                </a:ext>
              </a:extLst>
            </p:cNvPr>
            <p:cNvGrpSpPr/>
            <p:nvPr/>
          </p:nvGrpSpPr>
          <p:grpSpPr>
            <a:xfrm>
              <a:off x="3767087" y="0"/>
              <a:ext cx="570387" cy="508000"/>
              <a:chOff x="0" y="0"/>
              <a:chExt cx="570386" cy="508000"/>
            </a:xfrm>
          </p:grpSpPr>
          <p:sp>
            <p:nvSpPr>
              <p:cNvPr id="70" name="Rectangle">
                <a:extLst>
                  <a:ext uri="{FF2B5EF4-FFF2-40B4-BE49-F238E27FC236}">
                    <a16:creationId xmlns:a16="http://schemas.microsoft.com/office/drawing/2014/main" id="{4048B57F-262D-445C-838E-97FE63811D63}"/>
                  </a:ext>
                </a:extLst>
              </p:cNvPr>
              <p:cNvSpPr/>
              <p:nvPr/>
            </p:nvSpPr>
            <p:spPr>
              <a:xfrm>
                <a:off x="0" y="0"/>
                <a:ext cx="570387" cy="508000"/>
              </a:xfrm>
              <a:prstGeom prst="rect">
                <a:avLst/>
              </a:prstGeom>
              <a:solidFill>
                <a:srgbClr val="606060"/>
              </a:solidFill>
              <a:ln w="9525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71" name="6">
                <a:extLst>
                  <a:ext uri="{FF2B5EF4-FFF2-40B4-BE49-F238E27FC236}">
                    <a16:creationId xmlns:a16="http://schemas.microsoft.com/office/drawing/2014/main" id="{EEE5A560-4F6B-46EF-8FC2-CF43BF4404D5}"/>
                  </a:ext>
                </a:extLst>
              </p:cNvPr>
              <p:cNvSpPr txBox="1"/>
              <p:nvPr/>
            </p:nvSpPr>
            <p:spPr>
              <a:xfrm>
                <a:off x="203442" y="116416"/>
                <a:ext cx="163501" cy="266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buClr>
                    <a:srgbClr val="FFFFFF"/>
                  </a:buClr>
                  <a:defRPr sz="1800" b="1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Lucida Grande"/>
                    <a:ea typeface="Lucida Grande"/>
                    <a:cs typeface="Lucida Grande"/>
                    <a:sym typeface="Lucida Grande"/>
                  </a:defRPr>
                </a:lvl1pPr>
              </a:lstStyle>
              <a:p>
                <a:r>
                  <a:t>6</a:t>
                </a:r>
              </a:p>
            </p:txBody>
          </p:sp>
        </p:grp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A3F8FE74-9814-40F6-8228-D756641EA69D}"/>
              </a:ext>
            </a:extLst>
          </p:cNvPr>
          <p:cNvSpPr/>
          <p:nvPr/>
        </p:nvSpPr>
        <p:spPr>
          <a:xfrm>
            <a:off x="814416" y="7314493"/>
            <a:ext cx="2791149" cy="3779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Earliest deadline </a:t>
            </a:r>
            <a:r>
              <a:rPr lang="en-US" dirty="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time first</a:t>
            </a:r>
            <a:endParaRPr lang="en-US" dirty="0"/>
          </a:p>
        </p:txBody>
      </p:sp>
    </p:spTree>
  </p:cSld>
  <p:clrMapOvr>
    <a:masterClrMapping/>
  </p:clrMapOvr>
  <p:transition spd="med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03" name="Minimizing lateness: no idle tim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Minimizing lateness: no idle time</a:t>
            </a:r>
          </a:p>
        </p:txBody>
      </p:sp>
      <p:sp>
        <p:nvSpPr>
          <p:cNvPr id="904" name="Observation 1.  There exists an optimal schedule with no idle time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Observation 1. 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There exists an optimal schedule with no</a:t>
            </a:r>
            <a:r>
              <a:t> </a:t>
            </a:r>
            <a:r>
              <a:rPr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idle time</a:t>
            </a:r>
            <a:r>
              <a:rPr>
                <a:solidFill>
                  <a:srgbClr val="D81E00"/>
                </a:solidFill>
                <a:uFill>
                  <a:solidFill>
                    <a:srgbClr val="D81E00"/>
                  </a:solidFill>
                </a:uFill>
              </a:rPr>
              <a:t>.</a:t>
            </a:r>
          </a:p>
          <a:p>
            <a:br>
              <a:rPr>
                <a:solidFill>
                  <a:srgbClr val="D81E00"/>
                </a:solidFill>
                <a:uFill>
                  <a:solidFill>
                    <a:srgbClr val="D81E00"/>
                  </a:solidFill>
                </a:uFill>
              </a:rPr>
            </a:br>
            <a:br>
              <a:rPr>
                <a:solidFill>
                  <a:srgbClr val="D81E00"/>
                </a:solidFill>
                <a:uFill>
                  <a:solidFill>
                    <a:srgbClr val="D81E00"/>
                  </a:solidFill>
                </a:uFill>
              </a:rPr>
            </a:br>
            <a:br>
              <a:rPr>
                <a:solidFill>
                  <a:srgbClr val="D81E00"/>
                </a:solidFill>
                <a:uFill>
                  <a:solidFill>
                    <a:srgbClr val="D81E00"/>
                  </a:solidFill>
                </a:uFill>
              </a:rPr>
            </a:br>
            <a:br>
              <a:rPr>
                <a:solidFill>
                  <a:srgbClr val="D81E00"/>
                </a:solidFill>
                <a:uFill>
                  <a:solidFill>
                    <a:srgbClr val="D81E00"/>
                  </a:solidFill>
                </a:uFill>
              </a:rPr>
            </a:br>
            <a:br>
              <a:rPr>
                <a:solidFill>
                  <a:srgbClr val="D81E00"/>
                </a:solidFill>
                <a:uFill>
                  <a:solidFill>
                    <a:srgbClr val="D81E00"/>
                  </a:solidFill>
                </a:uFill>
              </a:rPr>
            </a:br>
            <a:br>
              <a:rPr>
                <a:solidFill>
                  <a:srgbClr val="D81E00"/>
                </a:solidFill>
                <a:uFill>
                  <a:solidFill>
                    <a:srgbClr val="D81E00"/>
                  </a:solidFill>
                </a:uFill>
              </a:rPr>
            </a:br>
            <a:br>
              <a:rPr>
                <a:solidFill>
                  <a:srgbClr val="D81E00"/>
                </a:solidFill>
                <a:uFill>
                  <a:solidFill>
                    <a:srgbClr val="D81E00"/>
                  </a:solidFill>
                </a:uFill>
              </a:rPr>
            </a:br>
            <a:br>
              <a:rPr>
                <a:solidFill>
                  <a:srgbClr val="D81E00"/>
                </a:solidFill>
                <a:uFill>
                  <a:solidFill>
                    <a:srgbClr val="D81E00"/>
                  </a:solidFill>
                </a:uFill>
              </a:rPr>
            </a:br>
            <a:r>
              <a:t>Observation 2. 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The earliest-deadline-first schedule has no idle time.</a:t>
            </a:r>
          </a:p>
        </p:txBody>
      </p:sp>
      <p:sp>
        <p:nvSpPr>
          <p:cNvPr id="90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57</a:t>
            </a:fld>
            <a:endParaRPr/>
          </a:p>
        </p:txBody>
      </p:sp>
      <p:sp>
        <p:nvSpPr>
          <p:cNvPr id="906" name="0"/>
          <p:cNvSpPr txBox="1"/>
          <p:nvPr/>
        </p:nvSpPr>
        <p:spPr>
          <a:xfrm>
            <a:off x="2552700" y="2886004"/>
            <a:ext cx="673100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9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0</a:t>
            </a:r>
          </a:p>
        </p:txBody>
      </p:sp>
      <p:sp>
        <p:nvSpPr>
          <p:cNvPr id="907" name="Line"/>
          <p:cNvSpPr/>
          <p:nvPr/>
        </p:nvSpPr>
        <p:spPr>
          <a:xfrm flipV="1">
            <a:off x="3559950" y="2407920"/>
            <a:ext cx="2259" cy="431801"/>
          </a:xfrm>
          <a:prstGeom prst="line">
            <a:avLst/>
          </a:prstGeom>
          <a:ln w="15875">
            <a:solidFill>
              <a:srgbClr val="000000"/>
            </a:solidFill>
            <a:prstDash val="sysDot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08" name="Line"/>
          <p:cNvSpPr/>
          <p:nvPr/>
        </p:nvSpPr>
        <p:spPr>
          <a:xfrm flipV="1">
            <a:off x="6594404" y="2407920"/>
            <a:ext cx="2259" cy="431801"/>
          </a:xfrm>
          <a:prstGeom prst="line">
            <a:avLst/>
          </a:prstGeom>
          <a:ln w="15875">
            <a:solidFill>
              <a:srgbClr val="000000"/>
            </a:solidFill>
            <a:prstDash val="sysDot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09" name="Line"/>
          <p:cNvSpPr/>
          <p:nvPr/>
        </p:nvSpPr>
        <p:spPr>
          <a:xfrm flipV="1">
            <a:off x="5835791" y="2407920"/>
            <a:ext cx="2258" cy="431801"/>
          </a:xfrm>
          <a:prstGeom prst="line">
            <a:avLst/>
          </a:prstGeom>
          <a:ln w="15875">
            <a:solidFill>
              <a:srgbClr val="000000"/>
            </a:solidFill>
            <a:prstDash val="sysDot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10" name="Line"/>
          <p:cNvSpPr/>
          <p:nvPr/>
        </p:nvSpPr>
        <p:spPr>
          <a:xfrm flipV="1">
            <a:off x="5944164" y="2407920"/>
            <a:ext cx="2259" cy="431801"/>
          </a:xfrm>
          <a:prstGeom prst="line">
            <a:avLst/>
          </a:prstGeom>
          <a:ln w="15875">
            <a:solidFill>
              <a:srgbClr val="000000"/>
            </a:solidFill>
            <a:prstDash val="sysDot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11" name="1"/>
          <p:cNvSpPr txBox="1"/>
          <p:nvPr/>
        </p:nvSpPr>
        <p:spPr>
          <a:xfrm>
            <a:off x="3200400" y="2886004"/>
            <a:ext cx="673100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9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1</a:t>
            </a:r>
          </a:p>
        </p:txBody>
      </p:sp>
      <p:sp>
        <p:nvSpPr>
          <p:cNvPr id="912" name="2"/>
          <p:cNvSpPr txBox="1"/>
          <p:nvPr/>
        </p:nvSpPr>
        <p:spPr>
          <a:xfrm>
            <a:off x="3962400" y="2886004"/>
            <a:ext cx="673100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9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2</a:t>
            </a:r>
          </a:p>
        </p:txBody>
      </p:sp>
      <p:sp>
        <p:nvSpPr>
          <p:cNvPr id="913" name="3"/>
          <p:cNvSpPr txBox="1"/>
          <p:nvPr/>
        </p:nvSpPr>
        <p:spPr>
          <a:xfrm>
            <a:off x="4724400" y="2886004"/>
            <a:ext cx="673100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9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3</a:t>
            </a:r>
          </a:p>
        </p:txBody>
      </p:sp>
      <p:sp>
        <p:nvSpPr>
          <p:cNvPr id="914" name="4"/>
          <p:cNvSpPr txBox="1"/>
          <p:nvPr/>
        </p:nvSpPr>
        <p:spPr>
          <a:xfrm>
            <a:off x="5486400" y="2886004"/>
            <a:ext cx="673100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9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4</a:t>
            </a:r>
          </a:p>
        </p:txBody>
      </p:sp>
      <p:sp>
        <p:nvSpPr>
          <p:cNvPr id="915" name="5"/>
          <p:cNvSpPr txBox="1"/>
          <p:nvPr/>
        </p:nvSpPr>
        <p:spPr>
          <a:xfrm>
            <a:off x="6235700" y="2886004"/>
            <a:ext cx="673100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9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5</a:t>
            </a:r>
          </a:p>
        </p:txBody>
      </p:sp>
      <p:sp>
        <p:nvSpPr>
          <p:cNvPr id="916" name="6"/>
          <p:cNvSpPr txBox="1"/>
          <p:nvPr/>
        </p:nvSpPr>
        <p:spPr>
          <a:xfrm>
            <a:off x="6997700" y="2886004"/>
            <a:ext cx="673100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9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6</a:t>
            </a:r>
          </a:p>
        </p:txBody>
      </p:sp>
      <p:sp>
        <p:nvSpPr>
          <p:cNvPr id="917" name="Rectangle"/>
          <p:cNvSpPr/>
          <p:nvPr/>
        </p:nvSpPr>
        <p:spPr>
          <a:xfrm>
            <a:off x="2806700" y="2406791"/>
            <a:ext cx="1511300" cy="431801"/>
          </a:xfrm>
          <a:prstGeom prst="rect">
            <a:avLst/>
          </a:prstGeom>
          <a:solidFill>
            <a:srgbClr val="CBCBCB"/>
          </a:solidFill>
          <a:ln>
            <a:solidFill>
              <a:srgbClr val="FFFFFF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18" name="d = 4"/>
          <p:cNvSpPr txBox="1"/>
          <p:nvPr/>
        </p:nvSpPr>
        <p:spPr>
          <a:xfrm>
            <a:off x="3265779" y="2473960"/>
            <a:ext cx="590602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 sz="20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i="1"/>
              <a:t>d</a:t>
            </a:r>
            <a:r>
              <a:t> = 4</a:t>
            </a:r>
          </a:p>
        </p:txBody>
      </p:sp>
      <p:grpSp>
        <p:nvGrpSpPr>
          <p:cNvPr id="921" name="Group"/>
          <p:cNvGrpSpPr/>
          <p:nvPr/>
        </p:nvGrpSpPr>
        <p:grpSpPr>
          <a:xfrm>
            <a:off x="5080000" y="2406791"/>
            <a:ext cx="2273300" cy="431801"/>
            <a:chOff x="0" y="0"/>
            <a:chExt cx="2273300" cy="431800"/>
          </a:xfrm>
        </p:grpSpPr>
        <p:sp>
          <p:nvSpPr>
            <p:cNvPr id="919" name="Rectangle"/>
            <p:cNvSpPr/>
            <p:nvPr/>
          </p:nvSpPr>
          <p:spPr>
            <a:xfrm>
              <a:off x="0" y="0"/>
              <a:ext cx="2273300" cy="4318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920" name="d = 6"/>
            <p:cNvSpPr txBox="1"/>
            <p:nvPr/>
          </p:nvSpPr>
          <p:spPr>
            <a:xfrm>
              <a:off x="867753" y="67168"/>
              <a:ext cx="536948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>
                <a:defRPr sz="2000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pPr>
              <a:r>
                <a:rPr i="1"/>
                <a:t>d</a:t>
              </a:r>
              <a:r>
                <a:t> = 6</a:t>
              </a:r>
            </a:p>
          </p:txBody>
        </p:sp>
      </p:grpSp>
      <p:sp>
        <p:nvSpPr>
          <p:cNvPr id="922" name="Line"/>
          <p:cNvSpPr/>
          <p:nvPr/>
        </p:nvSpPr>
        <p:spPr>
          <a:xfrm flipV="1">
            <a:off x="10387471" y="2407920"/>
            <a:ext cx="2259" cy="431801"/>
          </a:xfrm>
          <a:prstGeom prst="line">
            <a:avLst/>
          </a:prstGeom>
          <a:ln w="15875">
            <a:solidFill>
              <a:srgbClr val="000000"/>
            </a:solidFill>
            <a:prstDash val="sysDot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23" name="Line"/>
          <p:cNvSpPr/>
          <p:nvPr/>
        </p:nvSpPr>
        <p:spPr>
          <a:xfrm flipV="1">
            <a:off x="9628858" y="2407920"/>
            <a:ext cx="2258" cy="431801"/>
          </a:xfrm>
          <a:prstGeom prst="line">
            <a:avLst/>
          </a:prstGeom>
          <a:ln w="15875">
            <a:solidFill>
              <a:srgbClr val="000000"/>
            </a:solidFill>
            <a:prstDash val="sysDot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24" name="7"/>
          <p:cNvSpPr txBox="1"/>
          <p:nvPr/>
        </p:nvSpPr>
        <p:spPr>
          <a:xfrm>
            <a:off x="7759700" y="2886004"/>
            <a:ext cx="673100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9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7</a:t>
            </a:r>
          </a:p>
        </p:txBody>
      </p:sp>
      <p:sp>
        <p:nvSpPr>
          <p:cNvPr id="925" name="8"/>
          <p:cNvSpPr txBox="1"/>
          <p:nvPr/>
        </p:nvSpPr>
        <p:spPr>
          <a:xfrm>
            <a:off x="8509000" y="2886004"/>
            <a:ext cx="673100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9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8</a:t>
            </a:r>
          </a:p>
        </p:txBody>
      </p:sp>
      <p:sp>
        <p:nvSpPr>
          <p:cNvPr id="926" name="9"/>
          <p:cNvSpPr txBox="1"/>
          <p:nvPr/>
        </p:nvSpPr>
        <p:spPr>
          <a:xfrm>
            <a:off x="9271000" y="2886004"/>
            <a:ext cx="673100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9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9</a:t>
            </a:r>
          </a:p>
        </p:txBody>
      </p:sp>
      <p:sp>
        <p:nvSpPr>
          <p:cNvPr id="927" name="10"/>
          <p:cNvSpPr txBox="1"/>
          <p:nvPr/>
        </p:nvSpPr>
        <p:spPr>
          <a:xfrm>
            <a:off x="10033000" y="2886004"/>
            <a:ext cx="673100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9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10</a:t>
            </a:r>
          </a:p>
        </p:txBody>
      </p:sp>
      <p:sp>
        <p:nvSpPr>
          <p:cNvPr id="928" name="11"/>
          <p:cNvSpPr txBox="1"/>
          <p:nvPr/>
        </p:nvSpPr>
        <p:spPr>
          <a:xfrm>
            <a:off x="10795000" y="2886004"/>
            <a:ext cx="673100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9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11</a:t>
            </a:r>
          </a:p>
        </p:txBody>
      </p:sp>
      <p:grpSp>
        <p:nvGrpSpPr>
          <p:cNvPr id="931" name="Group"/>
          <p:cNvGrpSpPr/>
          <p:nvPr/>
        </p:nvGrpSpPr>
        <p:grpSpPr>
          <a:xfrm>
            <a:off x="8877300" y="2406791"/>
            <a:ext cx="2273300" cy="431801"/>
            <a:chOff x="0" y="0"/>
            <a:chExt cx="2273300" cy="431800"/>
          </a:xfrm>
        </p:grpSpPr>
        <p:sp>
          <p:nvSpPr>
            <p:cNvPr id="929" name="Rectangle"/>
            <p:cNvSpPr/>
            <p:nvPr/>
          </p:nvSpPr>
          <p:spPr>
            <a:xfrm>
              <a:off x="0" y="0"/>
              <a:ext cx="2273300" cy="4318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930" name="d = 12"/>
            <p:cNvSpPr txBox="1"/>
            <p:nvPr/>
          </p:nvSpPr>
          <p:spPr>
            <a:xfrm>
              <a:off x="800020" y="67168"/>
              <a:ext cx="663948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>
                <a:defRPr sz="2000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pPr>
              <a:r>
                <a:rPr i="1"/>
                <a:t>d</a:t>
              </a:r>
              <a:r>
                <a:t> = 12</a:t>
              </a:r>
            </a:p>
          </p:txBody>
        </p:sp>
      </p:grpSp>
      <p:sp>
        <p:nvSpPr>
          <p:cNvPr id="932" name="Line"/>
          <p:cNvSpPr/>
          <p:nvPr/>
        </p:nvSpPr>
        <p:spPr>
          <a:xfrm flipV="1">
            <a:off x="8111631" y="2407920"/>
            <a:ext cx="2259" cy="431801"/>
          </a:xfrm>
          <a:prstGeom prst="line">
            <a:avLst/>
          </a:prstGeom>
          <a:ln>
            <a:solidFill>
              <a:srgbClr val="8A8A8A"/>
            </a:solidFill>
            <a:custDash>
              <a:ds d="100000" sp="200000"/>
            </a:custDash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33" name="Line"/>
          <p:cNvSpPr/>
          <p:nvPr/>
        </p:nvSpPr>
        <p:spPr>
          <a:xfrm flipV="1">
            <a:off x="2806701" y="2820032"/>
            <a:ext cx="9115169" cy="1626"/>
          </a:xfrm>
          <a:prstGeom prst="line">
            <a:avLst/>
          </a:prstGeom>
          <a:ln w="19050">
            <a:solidFill>
              <a:srgbClr val="000000"/>
            </a:solidFill>
            <a:miter lim="400000"/>
            <a:tailEnd type="stealt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962" name="Group"/>
          <p:cNvGrpSpPr/>
          <p:nvPr/>
        </p:nvGrpSpPr>
        <p:grpSpPr>
          <a:xfrm>
            <a:off x="2552700" y="3815644"/>
            <a:ext cx="9356468" cy="654957"/>
            <a:chOff x="0" y="0"/>
            <a:chExt cx="9356467" cy="654955"/>
          </a:xfrm>
        </p:grpSpPr>
        <p:sp>
          <p:nvSpPr>
            <p:cNvPr id="934" name="0"/>
            <p:cNvSpPr txBox="1"/>
            <p:nvPr/>
          </p:nvSpPr>
          <p:spPr>
            <a:xfrm>
              <a:off x="0" y="479213"/>
              <a:ext cx="673100" cy="175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buClr>
                  <a:srgbClr val="606060"/>
                </a:buClr>
                <a:defRPr sz="14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r>
                <a:t>0</a:t>
              </a:r>
            </a:p>
          </p:txBody>
        </p:sp>
        <p:sp>
          <p:nvSpPr>
            <p:cNvPr id="935" name="Line"/>
            <p:cNvSpPr/>
            <p:nvPr/>
          </p:nvSpPr>
          <p:spPr>
            <a:xfrm flipV="1">
              <a:off x="1007251" y="1129"/>
              <a:ext cx="2258" cy="431801"/>
            </a:xfrm>
            <a:prstGeom prst="line">
              <a:avLst/>
            </a:prstGeom>
            <a:noFill/>
            <a:ln w="15875" cap="flat">
              <a:solidFill>
                <a:srgbClr val="000000"/>
              </a:solidFill>
              <a:prstDash val="sysDot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936" name="Line"/>
            <p:cNvSpPr/>
            <p:nvPr/>
          </p:nvSpPr>
          <p:spPr>
            <a:xfrm flipV="1">
              <a:off x="2524477" y="1129"/>
              <a:ext cx="2259" cy="431801"/>
            </a:xfrm>
            <a:prstGeom prst="line">
              <a:avLst/>
            </a:prstGeom>
            <a:noFill/>
            <a:ln w="15875" cap="flat">
              <a:solidFill>
                <a:srgbClr val="000000"/>
              </a:solidFill>
              <a:prstDash val="sysDot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937" name="Line"/>
            <p:cNvSpPr/>
            <p:nvPr/>
          </p:nvSpPr>
          <p:spPr>
            <a:xfrm flipV="1">
              <a:off x="1765864" y="1129"/>
              <a:ext cx="2259" cy="431801"/>
            </a:xfrm>
            <a:prstGeom prst="line">
              <a:avLst/>
            </a:prstGeom>
            <a:noFill/>
            <a:ln w="15875" cap="flat">
              <a:solidFill>
                <a:srgbClr val="000000"/>
              </a:solidFill>
              <a:prstDash val="sysDot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938" name="Line"/>
            <p:cNvSpPr/>
            <p:nvPr/>
          </p:nvSpPr>
          <p:spPr>
            <a:xfrm flipV="1">
              <a:off x="4041704" y="1129"/>
              <a:ext cx="2259" cy="431801"/>
            </a:xfrm>
            <a:prstGeom prst="line">
              <a:avLst/>
            </a:prstGeom>
            <a:noFill/>
            <a:ln w="15875" cap="flat">
              <a:solidFill>
                <a:srgbClr val="000000"/>
              </a:solidFill>
              <a:prstDash val="sysDot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939" name="Line"/>
            <p:cNvSpPr/>
            <p:nvPr/>
          </p:nvSpPr>
          <p:spPr>
            <a:xfrm flipV="1">
              <a:off x="3283091" y="1129"/>
              <a:ext cx="2258" cy="431801"/>
            </a:xfrm>
            <a:prstGeom prst="line">
              <a:avLst/>
            </a:prstGeom>
            <a:noFill/>
            <a:ln w="15875" cap="flat">
              <a:solidFill>
                <a:srgbClr val="000000"/>
              </a:solidFill>
              <a:prstDash val="sysDot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940" name="Line"/>
            <p:cNvSpPr/>
            <p:nvPr/>
          </p:nvSpPr>
          <p:spPr>
            <a:xfrm flipV="1">
              <a:off x="3391464" y="1129"/>
              <a:ext cx="2259" cy="431801"/>
            </a:xfrm>
            <a:prstGeom prst="line">
              <a:avLst/>
            </a:prstGeom>
            <a:noFill/>
            <a:ln w="15875" cap="flat">
              <a:solidFill>
                <a:srgbClr val="000000"/>
              </a:solidFill>
              <a:prstDash val="sysDot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941" name="1"/>
            <p:cNvSpPr txBox="1"/>
            <p:nvPr/>
          </p:nvSpPr>
          <p:spPr>
            <a:xfrm>
              <a:off x="647700" y="479213"/>
              <a:ext cx="673100" cy="175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buClr>
                  <a:srgbClr val="606060"/>
                </a:buClr>
                <a:defRPr sz="14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942" name="2"/>
            <p:cNvSpPr txBox="1"/>
            <p:nvPr/>
          </p:nvSpPr>
          <p:spPr>
            <a:xfrm>
              <a:off x="1409700" y="479213"/>
              <a:ext cx="673100" cy="175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buClr>
                  <a:srgbClr val="606060"/>
                </a:buClr>
                <a:defRPr sz="14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r>
                <a:t>2</a:t>
              </a:r>
            </a:p>
          </p:txBody>
        </p:sp>
        <p:sp>
          <p:nvSpPr>
            <p:cNvPr id="943" name="3"/>
            <p:cNvSpPr txBox="1"/>
            <p:nvPr/>
          </p:nvSpPr>
          <p:spPr>
            <a:xfrm>
              <a:off x="2171700" y="479213"/>
              <a:ext cx="673100" cy="175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buClr>
                  <a:srgbClr val="606060"/>
                </a:buClr>
                <a:defRPr sz="14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r>
                <a:t>3</a:t>
              </a:r>
            </a:p>
          </p:txBody>
        </p:sp>
        <p:sp>
          <p:nvSpPr>
            <p:cNvPr id="944" name="4"/>
            <p:cNvSpPr txBox="1"/>
            <p:nvPr/>
          </p:nvSpPr>
          <p:spPr>
            <a:xfrm>
              <a:off x="2933700" y="479213"/>
              <a:ext cx="673100" cy="175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buClr>
                  <a:srgbClr val="606060"/>
                </a:buClr>
                <a:defRPr sz="14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r>
                <a:t>4</a:t>
              </a:r>
            </a:p>
          </p:txBody>
        </p:sp>
        <p:sp>
          <p:nvSpPr>
            <p:cNvPr id="945" name="5"/>
            <p:cNvSpPr txBox="1"/>
            <p:nvPr/>
          </p:nvSpPr>
          <p:spPr>
            <a:xfrm>
              <a:off x="3683000" y="479213"/>
              <a:ext cx="673100" cy="175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buClr>
                  <a:srgbClr val="606060"/>
                </a:buClr>
                <a:defRPr sz="14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r>
                <a:t>5</a:t>
              </a:r>
            </a:p>
          </p:txBody>
        </p:sp>
        <p:sp>
          <p:nvSpPr>
            <p:cNvPr id="946" name="6"/>
            <p:cNvSpPr txBox="1"/>
            <p:nvPr/>
          </p:nvSpPr>
          <p:spPr>
            <a:xfrm>
              <a:off x="4445000" y="479213"/>
              <a:ext cx="673100" cy="175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buClr>
                  <a:srgbClr val="606060"/>
                </a:buClr>
                <a:defRPr sz="14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r>
                <a:t>6</a:t>
              </a:r>
            </a:p>
          </p:txBody>
        </p:sp>
        <p:sp>
          <p:nvSpPr>
            <p:cNvPr id="947" name="Rectangle"/>
            <p:cNvSpPr/>
            <p:nvPr/>
          </p:nvSpPr>
          <p:spPr>
            <a:xfrm>
              <a:off x="254000" y="0"/>
              <a:ext cx="1511300" cy="4318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948" name="d = 4"/>
            <p:cNvSpPr txBox="1"/>
            <p:nvPr/>
          </p:nvSpPr>
          <p:spPr>
            <a:xfrm>
              <a:off x="739906" y="67168"/>
              <a:ext cx="536948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>
                <a:defRPr sz="2000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pPr>
              <a:r>
                <a:rPr i="1"/>
                <a:t>d</a:t>
              </a:r>
              <a:r>
                <a:t> = 4</a:t>
              </a:r>
            </a:p>
          </p:txBody>
        </p:sp>
        <p:sp>
          <p:nvSpPr>
            <p:cNvPr id="949" name="Rectangle"/>
            <p:cNvSpPr/>
            <p:nvPr/>
          </p:nvSpPr>
          <p:spPr>
            <a:xfrm>
              <a:off x="1765300" y="0"/>
              <a:ext cx="2273300" cy="4318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950" name="d = 6"/>
            <p:cNvSpPr txBox="1"/>
            <p:nvPr/>
          </p:nvSpPr>
          <p:spPr>
            <a:xfrm>
              <a:off x="2636439" y="67168"/>
              <a:ext cx="536948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>
                <a:defRPr sz="2000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pPr>
              <a:r>
                <a:rPr i="1"/>
                <a:t>d</a:t>
              </a:r>
              <a:r>
                <a:t> = 6</a:t>
              </a:r>
            </a:p>
          </p:txBody>
        </p:sp>
        <p:sp>
          <p:nvSpPr>
            <p:cNvPr id="951" name="Line"/>
            <p:cNvSpPr/>
            <p:nvPr/>
          </p:nvSpPr>
          <p:spPr>
            <a:xfrm flipV="1">
              <a:off x="7834771" y="1129"/>
              <a:ext cx="2259" cy="431801"/>
            </a:xfrm>
            <a:prstGeom prst="line">
              <a:avLst/>
            </a:prstGeom>
            <a:noFill/>
            <a:ln w="9525" cap="flat">
              <a:solidFill>
                <a:srgbClr val="8A8A8A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952" name="Line"/>
            <p:cNvSpPr/>
            <p:nvPr/>
          </p:nvSpPr>
          <p:spPr>
            <a:xfrm flipV="1">
              <a:off x="7076158" y="1129"/>
              <a:ext cx="2258" cy="431801"/>
            </a:xfrm>
            <a:prstGeom prst="line">
              <a:avLst/>
            </a:prstGeom>
            <a:noFill/>
            <a:ln w="9525" cap="flat">
              <a:solidFill>
                <a:srgbClr val="8A8A8A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953" name="Line"/>
            <p:cNvSpPr/>
            <p:nvPr/>
          </p:nvSpPr>
          <p:spPr>
            <a:xfrm flipV="1">
              <a:off x="8593384" y="1129"/>
              <a:ext cx="2259" cy="431801"/>
            </a:xfrm>
            <a:prstGeom prst="line">
              <a:avLst/>
            </a:prstGeom>
            <a:noFill/>
            <a:ln w="9525" cap="flat">
              <a:solidFill>
                <a:srgbClr val="8A8A8A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954" name="7"/>
            <p:cNvSpPr txBox="1"/>
            <p:nvPr/>
          </p:nvSpPr>
          <p:spPr>
            <a:xfrm>
              <a:off x="5207000" y="479213"/>
              <a:ext cx="673100" cy="175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buClr>
                  <a:srgbClr val="606060"/>
                </a:buClr>
                <a:defRPr sz="14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r>
                <a:t>7</a:t>
              </a:r>
            </a:p>
          </p:txBody>
        </p:sp>
        <p:sp>
          <p:nvSpPr>
            <p:cNvPr id="955" name="8"/>
            <p:cNvSpPr txBox="1"/>
            <p:nvPr/>
          </p:nvSpPr>
          <p:spPr>
            <a:xfrm>
              <a:off x="5956300" y="479213"/>
              <a:ext cx="673100" cy="175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buClr>
                  <a:srgbClr val="606060"/>
                </a:buClr>
                <a:defRPr sz="14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r>
                <a:t>8</a:t>
              </a:r>
            </a:p>
          </p:txBody>
        </p:sp>
        <p:sp>
          <p:nvSpPr>
            <p:cNvPr id="956" name="9"/>
            <p:cNvSpPr txBox="1"/>
            <p:nvPr/>
          </p:nvSpPr>
          <p:spPr>
            <a:xfrm>
              <a:off x="6718300" y="479213"/>
              <a:ext cx="673100" cy="175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buClr>
                  <a:srgbClr val="606060"/>
                </a:buClr>
                <a:defRPr sz="14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r>
                <a:t>9</a:t>
              </a:r>
            </a:p>
          </p:txBody>
        </p:sp>
        <p:sp>
          <p:nvSpPr>
            <p:cNvPr id="957" name="10"/>
            <p:cNvSpPr txBox="1"/>
            <p:nvPr/>
          </p:nvSpPr>
          <p:spPr>
            <a:xfrm>
              <a:off x="7480300" y="479213"/>
              <a:ext cx="673100" cy="175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buClr>
                  <a:srgbClr val="606060"/>
                </a:buClr>
                <a:defRPr sz="14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r>
                <a:t>10</a:t>
              </a:r>
            </a:p>
          </p:txBody>
        </p:sp>
        <p:sp>
          <p:nvSpPr>
            <p:cNvPr id="958" name="11"/>
            <p:cNvSpPr txBox="1"/>
            <p:nvPr/>
          </p:nvSpPr>
          <p:spPr>
            <a:xfrm>
              <a:off x="8242300" y="479213"/>
              <a:ext cx="673100" cy="175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buClr>
                  <a:srgbClr val="606060"/>
                </a:buClr>
                <a:defRPr sz="14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r>
                <a:t>11</a:t>
              </a:r>
            </a:p>
          </p:txBody>
        </p:sp>
        <p:sp>
          <p:nvSpPr>
            <p:cNvPr id="959" name="Rectangle"/>
            <p:cNvSpPr/>
            <p:nvPr/>
          </p:nvSpPr>
          <p:spPr>
            <a:xfrm>
              <a:off x="4038600" y="0"/>
              <a:ext cx="2273300" cy="4318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960" name="d = 12"/>
            <p:cNvSpPr txBox="1"/>
            <p:nvPr/>
          </p:nvSpPr>
          <p:spPr>
            <a:xfrm>
              <a:off x="4848779" y="67168"/>
              <a:ext cx="663949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>
                <a:defRPr sz="2000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pPr>
              <a:r>
                <a:rPr i="1"/>
                <a:t>d</a:t>
              </a:r>
              <a:r>
                <a:t> = 12</a:t>
              </a:r>
            </a:p>
          </p:txBody>
        </p:sp>
        <p:sp>
          <p:nvSpPr>
            <p:cNvPr id="961" name="Line"/>
            <p:cNvSpPr/>
            <p:nvPr/>
          </p:nvSpPr>
          <p:spPr>
            <a:xfrm flipV="1">
              <a:off x="241300" y="426155"/>
              <a:ext cx="9115168" cy="1626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963" name="an optimal schedule"/>
          <p:cNvSpPr txBox="1"/>
          <p:nvPr/>
        </p:nvSpPr>
        <p:spPr>
          <a:xfrm>
            <a:off x="408767" y="2512060"/>
            <a:ext cx="2123778" cy="22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buClr>
                <a:srgbClr val="606060"/>
              </a:buClr>
              <a:defRPr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an optimal schedule</a:t>
            </a:r>
          </a:p>
        </p:txBody>
      </p:sp>
      <p:sp>
        <p:nvSpPr>
          <p:cNvPr id="964" name="an optimal schedule…"/>
          <p:cNvSpPr txBox="1"/>
          <p:nvPr/>
        </p:nvSpPr>
        <p:spPr>
          <a:xfrm>
            <a:off x="383367" y="3900170"/>
            <a:ext cx="2190751" cy="5257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buClr>
                <a:srgbClr val="606060"/>
              </a:buClr>
              <a:defRPr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an optimal schedule</a:t>
            </a:r>
          </a:p>
          <a:p>
            <a:pPr>
              <a:buClr>
                <a:srgbClr val="606060"/>
              </a:buClr>
              <a:defRPr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with no idle time</a:t>
            </a:r>
          </a:p>
        </p:txBody>
      </p:sp>
    </p:spTree>
  </p:cSld>
  <p:clrMapOvr>
    <a:masterClrMapping/>
  </p:clrMapOvr>
  <p:transition spd="med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69" name="Minimizing lateness: inversion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Minimizing lateness: inversions</a:t>
            </a:r>
          </a:p>
        </p:txBody>
      </p:sp>
      <p:sp>
        <p:nvSpPr>
          <p:cNvPr id="970" name="Def.  Given a schedule S, an inversion is a pair of jobs i and j such that: i &lt; j but j is scheduled before i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Def. 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Given a schedule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, an </a:t>
            </a:r>
            <a:r>
              <a:rPr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inversion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is a pair of jobs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i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and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j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such that:</a:t>
            </a: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i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&lt;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j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but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j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is scheduled before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i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.</a:t>
            </a:r>
          </a:p>
          <a:p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r>
              <a:t>Observation 3. 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The earliest-deadline-first schedule is the unique idle-free schedule with no inversions.</a:t>
            </a:r>
          </a:p>
        </p:txBody>
      </p:sp>
      <p:sp>
        <p:nvSpPr>
          <p:cNvPr id="97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58</a:t>
            </a:fld>
            <a:endParaRPr/>
          </a:p>
        </p:txBody>
      </p:sp>
      <p:sp>
        <p:nvSpPr>
          <p:cNvPr id="972" name="Rectangle"/>
          <p:cNvSpPr/>
          <p:nvPr/>
        </p:nvSpPr>
        <p:spPr>
          <a:xfrm>
            <a:off x="9753600" y="2993813"/>
            <a:ext cx="1079500" cy="431801"/>
          </a:xfrm>
          <a:prstGeom prst="rect">
            <a:avLst/>
          </a:prstGeom>
          <a:solidFill>
            <a:srgbClr val="CBCBCB"/>
          </a:solidFill>
          <a:ln>
            <a:solidFill>
              <a:srgbClr val="FFFFFF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73" name="Rectangle"/>
          <p:cNvSpPr/>
          <p:nvPr/>
        </p:nvSpPr>
        <p:spPr>
          <a:xfrm>
            <a:off x="10833100" y="2993813"/>
            <a:ext cx="546100" cy="431801"/>
          </a:xfrm>
          <a:prstGeom prst="rect">
            <a:avLst/>
          </a:prstGeom>
          <a:solidFill>
            <a:srgbClr val="CBCBCB"/>
          </a:solidFill>
          <a:ln>
            <a:solidFill>
              <a:srgbClr val="FFFFFF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74" name="Rectangle"/>
          <p:cNvSpPr/>
          <p:nvPr/>
        </p:nvSpPr>
        <p:spPr>
          <a:xfrm>
            <a:off x="4114800" y="2993813"/>
            <a:ext cx="1409700" cy="431801"/>
          </a:xfrm>
          <a:prstGeom prst="rect">
            <a:avLst/>
          </a:prstGeom>
          <a:solidFill>
            <a:srgbClr val="CBCBCB"/>
          </a:solidFill>
          <a:ln>
            <a:solidFill>
              <a:srgbClr val="FFFFFF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75" name="Rectangle"/>
          <p:cNvSpPr/>
          <p:nvPr/>
        </p:nvSpPr>
        <p:spPr>
          <a:xfrm>
            <a:off x="11379200" y="2993813"/>
            <a:ext cx="977900" cy="431801"/>
          </a:xfrm>
          <a:prstGeom prst="rect">
            <a:avLst/>
          </a:prstGeom>
          <a:solidFill>
            <a:srgbClr val="CBCBCB"/>
          </a:solidFill>
          <a:ln>
            <a:solidFill>
              <a:srgbClr val="FFFFFF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76" name="Rectangle"/>
          <p:cNvSpPr/>
          <p:nvPr/>
        </p:nvSpPr>
        <p:spPr>
          <a:xfrm>
            <a:off x="3365500" y="2993813"/>
            <a:ext cx="762000" cy="431801"/>
          </a:xfrm>
          <a:prstGeom prst="rect">
            <a:avLst/>
          </a:prstGeom>
          <a:solidFill>
            <a:srgbClr val="CBCBCB"/>
          </a:solidFill>
          <a:ln>
            <a:solidFill>
              <a:srgbClr val="FFFFFF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979" name="Group"/>
          <p:cNvGrpSpPr/>
          <p:nvPr/>
        </p:nvGrpSpPr>
        <p:grpSpPr>
          <a:xfrm>
            <a:off x="7480300" y="2993813"/>
            <a:ext cx="2273300" cy="431801"/>
            <a:chOff x="0" y="0"/>
            <a:chExt cx="2273300" cy="431800"/>
          </a:xfrm>
        </p:grpSpPr>
        <p:sp>
          <p:nvSpPr>
            <p:cNvPr id="977" name="Rectangle"/>
            <p:cNvSpPr/>
            <p:nvPr/>
          </p:nvSpPr>
          <p:spPr>
            <a:xfrm>
              <a:off x="0" y="0"/>
              <a:ext cx="2273300" cy="431800"/>
            </a:xfrm>
            <a:prstGeom prst="rect">
              <a:avLst/>
            </a:prstGeom>
            <a:solidFill>
              <a:srgbClr val="606060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978" name="i"/>
            <p:cNvSpPr txBox="1"/>
            <p:nvPr/>
          </p:nvSpPr>
          <p:spPr>
            <a:xfrm>
              <a:off x="1071880" y="39087"/>
              <a:ext cx="127001" cy="355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buClr>
                  <a:srgbClr val="FFFFFF"/>
                </a:buClr>
                <a:defRPr sz="2200" i="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i</a:t>
              </a:r>
            </a:p>
          </p:txBody>
        </p:sp>
      </p:grpSp>
      <p:grpSp>
        <p:nvGrpSpPr>
          <p:cNvPr id="982" name="Group"/>
          <p:cNvGrpSpPr/>
          <p:nvPr/>
        </p:nvGrpSpPr>
        <p:grpSpPr>
          <a:xfrm>
            <a:off x="5524500" y="2993813"/>
            <a:ext cx="1955800" cy="431801"/>
            <a:chOff x="0" y="0"/>
            <a:chExt cx="1955800" cy="431800"/>
          </a:xfrm>
        </p:grpSpPr>
        <p:sp>
          <p:nvSpPr>
            <p:cNvPr id="980" name="Rectangle"/>
            <p:cNvSpPr/>
            <p:nvPr/>
          </p:nvSpPr>
          <p:spPr>
            <a:xfrm>
              <a:off x="0" y="0"/>
              <a:ext cx="1955800" cy="431800"/>
            </a:xfrm>
            <a:prstGeom prst="rect">
              <a:avLst/>
            </a:prstGeom>
            <a:solidFill>
              <a:srgbClr val="606060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981" name="j"/>
            <p:cNvSpPr txBox="1"/>
            <p:nvPr/>
          </p:nvSpPr>
          <p:spPr>
            <a:xfrm>
              <a:off x="914400" y="13687"/>
              <a:ext cx="127001" cy="355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buClr>
                  <a:srgbClr val="FFFFFF"/>
                </a:buClr>
                <a:defRPr sz="2200" i="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j</a:t>
              </a:r>
            </a:p>
          </p:txBody>
        </p:sp>
      </p:grpSp>
      <p:sp>
        <p:nvSpPr>
          <p:cNvPr id="983" name="Line"/>
          <p:cNvSpPr/>
          <p:nvPr/>
        </p:nvSpPr>
        <p:spPr>
          <a:xfrm rot="16200000" flipH="1">
            <a:off x="7392810" y="1778282"/>
            <a:ext cx="327379" cy="2108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451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 w="15875">
            <a:solidFill>
              <a:srgbClr val="8D3124"/>
            </a:solidFill>
            <a:miter lim="400000"/>
            <a:headEnd type="stealth"/>
            <a:tailEnd type="stealth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84" name="inversion if i &lt; j"/>
          <p:cNvSpPr txBox="1"/>
          <p:nvPr/>
        </p:nvSpPr>
        <p:spPr>
          <a:xfrm>
            <a:off x="6400800" y="2298982"/>
            <a:ext cx="2298700" cy="29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r>
              <a:t>inversion if </a:t>
            </a:r>
            <a:r>
              <a:rPr sz="1800" i="1">
                <a:latin typeface="Times"/>
                <a:ea typeface="Times"/>
                <a:cs typeface="Times"/>
                <a:sym typeface="Times"/>
              </a:rPr>
              <a:t>i &lt; j</a:t>
            </a:r>
          </a:p>
        </p:txBody>
      </p:sp>
      <p:sp>
        <p:nvSpPr>
          <p:cNvPr id="985" name="recall: we assume the jobs are numbered so that d1 ≤ d2 ≤ … ≤ dn"/>
          <p:cNvSpPr txBox="1"/>
          <p:nvPr/>
        </p:nvSpPr>
        <p:spPr>
          <a:xfrm>
            <a:off x="3986662" y="3715530"/>
            <a:ext cx="6591240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rgbClr val="606060"/>
                </a:solidFill>
              </a:defRPr>
            </a:pPr>
            <a:r>
              <a:t>recall: we assume the jobs are numbered so that </a:t>
            </a:r>
            <a:r>
              <a:rPr sz="1900" i="1">
                <a:latin typeface="Times"/>
                <a:ea typeface="Times"/>
                <a:cs typeface="Times"/>
                <a:sym typeface="Times"/>
              </a:rPr>
              <a:t>d</a:t>
            </a:r>
            <a:r>
              <a:rPr sz="1900" baseline="-5999">
                <a:latin typeface="Times"/>
                <a:ea typeface="Times"/>
                <a:cs typeface="Times"/>
                <a:sym typeface="Times"/>
              </a:rPr>
              <a:t>1</a:t>
            </a:r>
            <a:r>
              <a:rPr sz="1900">
                <a:latin typeface="Times"/>
                <a:ea typeface="Times"/>
                <a:cs typeface="Times"/>
                <a:sym typeface="Times"/>
              </a:rPr>
              <a:t> ≤ </a:t>
            </a:r>
            <a:r>
              <a:rPr sz="1900" i="1">
                <a:latin typeface="Times"/>
                <a:ea typeface="Times"/>
                <a:cs typeface="Times"/>
                <a:sym typeface="Times"/>
              </a:rPr>
              <a:t>d</a:t>
            </a:r>
            <a:r>
              <a:rPr sz="1900" baseline="-5999">
                <a:latin typeface="Times"/>
                <a:ea typeface="Times"/>
                <a:cs typeface="Times"/>
                <a:sym typeface="Times"/>
              </a:rPr>
              <a:t>2</a:t>
            </a:r>
            <a:r>
              <a:rPr sz="1900">
                <a:latin typeface="Times"/>
                <a:ea typeface="Times"/>
                <a:cs typeface="Times"/>
                <a:sym typeface="Times"/>
              </a:rPr>
              <a:t> ≤ … ≤ </a:t>
            </a:r>
            <a:r>
              <a:rPr sz="1900" i="1">
                <a:latin typeface="Times"/>
                <a:ea typeface="Times"/>
                <a:cs typeface="Times"/>
                <a:sym typeface="Times"/>
              </a:rPr>
              <a:t>d</a:t>
            </a:r>
            <a:r>
              <a:rPr sz="1900" i="1" baseline="-5999">
                <a:latin typeface="Times"/>
                <a:ea typeface="Times"/>
                <a:cs typeface="Times"/>
                <a:sym typeface="Times"/>
              </a:rPr>
              <a:t>n</a:t>
            </a:r>
          </a:p>
        </p:txBody>
      </p:sp>
      <p:sp>
        <p:nvSpPr>
          <p:cNvPr id="986" name="a schedule with…"/>
          <p:cNvSpPr txBox="1"/>
          <p:nvPr/>
        </p:nvSpPr>
        <p:spPr>
          <a:xfrm>
            <a:off x="1327356" y="2981113"/>
            <a:ext cx="1719065" cy="5257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buClr>
                <a:srgbClr val="606060"/>
              </a:buClr>
              <a:defRPr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a schedule with</a:t>
            </a:r>
          </a:p>
          <a:p>
            <a:pPr>
              <a:buClr>
                <a:srgbClr val="606060"/>
              </a:buClr>
              <a:defRPr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an inversion</a:t>
            </a:r>
          </a:p>
        </p:txBody>
      </p:sp>
      <p:graphicFrame>
        <p:nvGraphicFramePr>
          <p:cNvPr id="987" name="Table"/>
          <p:cNvGraphicFramePr/>
          <p:nvPr/>
        </p:nvGraphicFramePr>
        <p:xfrm>
          <a:off x="3578448" y="5904445"/>
          <a:ext cx="5670096" cy="599995"/>
        </p:xfrm>
        <a:graphic>
          <a:graphicData uri="http://schemas.openxmlformats.org/drawingml/2006/table">
            <a:tbl>
              <a:tblPr>
                <a:tableStyleId>{8F44A2F1-9E1F-4B54-A3A2-5F16C0AD49E2}</a:tableStyleId>
              </a:tblPr>
              <a:tblGrid>
                <a:gridCol w="7087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87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87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87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87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87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87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87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99995"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5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6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…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n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92" name="Minimizing lateness: inversion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Minimizing lateness: inversions</a:t>
            </a:r>
          </a:p>
        </p:txBody>
      </p:sp>
      <p:sp>
        <p:nvSpPr>
          <p:cNvPr id="993" name="Def.  Given a schedule S, an inversion is a pair of jobs i and j such that: i &lt; j but j is scheduled before i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Def. 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Given a schedule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, an </a:t>
            </a:r>
            <a:r>
              <a:rPr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inversion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is a pair of jobs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i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and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j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such that:</a:t>
            </a: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i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&lt;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j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but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j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is scheduled before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i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.</a:t>
            </a:r>
          </a:p>
          <a:p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r>
              <a:t>Observation 4. 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If an idle-free schedule has an inversion, then it has an adjacent inversion.</a:t>
            </a:r>
          </a:p>
          <a:p>
            <a:r>
              <a:t>Pf.</a:t>
            </a:r>
          </a:p>
          <a:p>
            <a:pPr lvl="1"/>
            <a:r>
              <a:rPr>
                <a:uFill>
                  <a:solidFill>
                    <a:srgbClr val="000000"/>
                  </a:solidFill>
                </a:uFill>
              </a:rPr>
              <a:t>Let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i–</a:t>
            </a:r>
            <a:r>
              <a:t>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j</a:t>
            </a:r>
            <a:r>
              <a:rPr>
                <a:uFill>
                  <a:solidFill>
                    <a:srgbClr val="000000"/>
                  </a:solidFill>
                </a:uFill>
              </a:rPr>
              <a:t> be a closest inversion.</a:t>
            </a:r>
          </a:p>
          <a:p>
            <a:pPr lvl="1"/>
            <a:r>
              <a:rPr>
                <a:uFill>
                  <a:solidFill>
                    <a:srgbClr val="000000"/>
                  </a:solidFill>
                </a:uFill>
              </a:rPr>
              <a:t>Let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k</a:t>
            </a:r>
            <a:r>
              <a:rPr>
                <a:uFill>
                  <a:solidFill>
                    <a:srgbClr val="000000"/>
                  </a:solidFill>
                </a:uFill>
              </a:rPr>
              <a:t> be element immediately to the right of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j</a:t>
            </a:r>
            <a:r>
              <a:rPr>
                <a:uFill>
                  <a:solidFill>
                    <a:srgbClr val="000000"/>
                  </a:solidFill>
                </a:uFill>
              </a:rPr>
              <a:t>.</a:t>
            </a:r>
          </a:p>
          <a:p>
            <a:pPr lvl="1"/>
            <a:r>
              <a:rPr>
                <a:uFill>
                  <a:solidFill>
                    <a:srgbClr val="000000"/>
                  </a:solidFill>
                </a:uFill>
              </a:rPr>
              <a:t>Case 1.  </a:t>
            </a:r>
            <a:r>
              <a:rPr>
                <a:solidFill>
                  <a:srgbClr val="606060"/>
                </a:solidFill>
                <a:uFill>
                  <a:solidFill>
                    <a:srgbClr val="000000"/>
                  </a:solidFill>
                </a:uFill>
              </a:rPr>
              <a:t>[ </a:t>
            </a:r>
            <a:r>
              <a:rPr i="1">
                <a:solidFill>
                  <a:srgbClr val="60606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j &gt;</a:t>
            </a:r>
            <a:r>
              <a:rPr>
                <a:solidFill>
                  <a:srgbClr val="606060"/>
                </a:solidFill>
              </a:rPr>
              <a:t> </a:t>
            </a:r>
            <a:r>
              <a:rPr i="1">
                <a:solidFill>
                  <a:srgbClr val="60606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k </a:t>
            </a:r>
            <a:r>
              <a:rPr>
                <a:solidFill>
                  <a:srgbClr val="60606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]</a:t>
            </a:r>
            <a:r>
              <a:rPr>
                <a:uFill>
                  <a:solidFill>
                    <a:srgbClr val="000000"/>
                  </a:solidFill>
                </a:uFill>
              </a:rPr>
              <a:t>  Then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j–k</a:t>
            </a:r>
            <a:r>
              <a:rPr>
                <a:uFill>
                  <a:solidFill>
                    <a:srgbClr val="000000"/>
                  </a:solidFill>
                </a:uFill>
              </a:rPr>
              <a:t> is an adjacent inversion.</a:t>
            </a:r>
          </a:p>
          <a:p>
            <a:pPr lvl="1"/>
            <a:r>
              <a:rPr>
                <a:uFill>
                  <a:solidFill>
                    <a:srgbClr val="000000"/>
                  </a:solidFill>
                </a:uFill>
              </a:rPr>
              <a:t>Case 2.  </a:t>
            </a:r>
            <a:r>
              <a:rPr>
                <a:solidFill>
                  <a:srgbClr val="606060"/>
                </a:solidFill>
                <a:uFill>
                  <a:solidFill>
                    <a:srgbClr val="000000"/>
                  </a:solidFill>
                </a:uFill>
              </a:rPr>
              <a:t>[ </a:t>
            </a:r>
            <a:r>
              <a:rPr i="1">
                <a:solidFill>
                  <a:srgbClr val="60606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j &lt;</a:t>
            </a:r>
            <a:r>
              <a:rPr>
                <a:solidFill>
                  <a:srgbClr val="606060"/>
                </a:solidFill>
              </a:rPr>
              <a:t> </a:t>
            </a:r>
            <a:r>
              <a:rPr i="1">
                <a:solidFill>
                  <a:srgbClr val="60606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k </a:t>
            </a:r>
            <a:r>
              <a:rPr>
                <a:solidFill>
                  <a:srgbClr val="60606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] </a:t>
            </a:r>
            <a:r>
              <a:rPr>
                <a:uFill>
                  <a:solidFill>
                    <a:srgbClr val="000000"/>
                  </a:solidFill>
                </a:uFill>
              </a:rPr>
              <a:t> Then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i–k</a:t>
            </a:r>
            <a:r>
              <a:rPr>
                <a:uFill>
                  <a:solidFill>
                    <a:srgbClr val="000000"/>
                  </a:solidFill>
                </a:uFill>
              </a:rPr>
              <a:t> is a closer inversion since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i &lt;</a:t>
            </a:r>
            <a:r>
              <a:t>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j &lt;</a:t>
            </a:r>
            <a:r>
              <a:t>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k</a:t>
            </a:r>
            <a:r>
              <a:rPr>
                <a:uFill>
                  <a:solidFill>
                    <a:srgbClr val="000000"/>
                  </a:solidFill>
                </a:uFill>
              </a:rPr>
              <a:t>.  ※ </a:t>
            </a:r>
          </a:p>
        </p:txBody>
      </p:sp>
      <p:sp>
        <p:nvSpPr>
          <p:cNvPr id="99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59</a:t>
            </a:fld>
            <a:endParaRPr/>
          </a:p>
        </p:txBody>
      </p:sp>
      <p:sp>
        <p:nvSpPr>
          <p:cNvPr id="995" name="Rectangle"/>
          <p:cNvSpPr/>
          <p:nvPr/>
        </p:nvSpPr>
        <p:spPr>
          <a:xfrm>
            <a:off x="9753600" y="2993813"/>
            <a:ext cx="1079500" cy="431801"/>
          </a:xfrm>
          <a:prstGeom prst="rect">
            <a:avLst/>
          </a:prstGeom>
          <a:solidFill>
            <a:srgbClr val="CBCBCB"/>
          </a:solidFill>
          <a:ln>
            <a:solidFill>
              <a:srgbClr val="FFFFFF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96" name="Rectangle"/>
          <p:cNvSpPr/>
          <p:nvPr/>
        </p:nvSpPr>
        <p:spPr>
          <a:xfrm>
            <a:off x="10833100" y="2993813"/>
            <a:ext cx="546100" cy="431801"/>
          </a:xfrm>
          <a:prstGeom prst="rect">
            <a:avLst/>
          </a:prstGeom>
          <a:solidFill>
            <a:srgbClr val="CBCBCB"/>
          </a:solidFill>
          <a:ln>
            <a:solidFill>
              <a:srgbClr val="FFFFFF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97" name="Rectangle"/>
          <p:cNvSpPr/>
          <p:nvPr/>
        </p:nvSpPr>
        <p:spPr>
          <a:xfrm>
            <a:off x="4114800" y="2993813"/>
            <a:ext cx="1409700" cy="431801"/>
          </a:xfrm>
          <a:prstGeom prst="rect">
            <a:avLst/>
          </a:prstGeom>
          <a:solidFill>
            <a:srgbClr val="CBCBCB"/>
          </a:solidFill>
          <a:ln>
            <a:solidFill>
              <a:srgbClr val="FFFFFF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98" name="Rectangle"/>
          <p:cNvSpPr/>
          <p:nvPr/>
        </p:nvSpPr>
        <p:spPr>
          <a:xfrm>
            <a:off x="11379200" y="2993813"/>
            <a:ext cx="977900" cy="431801"/>
          </a:xfrm>
          <a:prstGeom prst="rect">
            <a:avLst/>
          </a:prstGeom>
          <a:solidFill>
            <a:srgbClr val="CBCBCB"/>
          </a:solidFill>
          <a:ln>
            <a:solidFill>
              <a:srgbClr val="FFFFFF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99" name="Rectangle"/>
          <p:cNvSpPr/>
          <p:nvPr/>
        </p:nvSpPr>
        <p:spPr>
          <a:xfrm>
            <a:off x="3365500" y="2993813"/>
            <a:ext cx="762000" cy="431801"/>
          </a:xfrm>
          <a:prstGeom prst="rect">
            <a:avLst/>
          </a:prstGeom>
          <a:solidFill>
            <a:srgbClr val="CBCBCB"/>
          </a:solidFill>
          <a:ln>
            <a:solidFill>
              <a:srgbClr val="FFFFFF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1002" name="Group"/>
          <p:cNvGrpSpPr/>
          <p:nvPr/>
        </p:nvGrpSpPr>
        <p:grpSpPr>
          <a:xfrm>
            <a:off x="7480300" y="2993813"/>
            <a:ext cx="2273300" cy="431801"/>
            <a:chOff x="0" y="0"/>
            <a:chExt cx="2273300" cy="431800"/>
          </a:xfrm>
        </p:grpSpPr>
        <p:sp>
          <p:nvSpPr>
            <p:cNvPr id="1000" name="Rectangle"/>
            <p:cNvSpPr/>
            <p:nvPr/>
          </p:nvSpPr>
          <p:spPr>
            <a:xfrm>
              <a:off x="0" y="0"/>
              <a:ext cx="2273300" cy="431800"/>
            </a:xfrm>
            <a:prstGeom prst="rect">
              <a:avLst/>
            </a:prstGeom>
            <a:solidFill>
              <a:srgbClr val="606060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001" name="i"/>
            <p:cNvSpPr txBox="1"/>
            <p:nvPr/>
          </p:nvSpPr>
          <p:spPr>
            <a:xfrm>
              <a:off x="1071880" y="39087"/>
              <a:ext cx="127001" cy="355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buClr>
                  <a:srgbClr val="FFFFFF"/>
                </a:buClr>
                <a:defRPr sz="2200" i="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i</a:t>
              </a:r>
            </a:p>
          </p:txBody>
        </p:sp>
      </p:grpSp>
      <p:grpSp>
        <p:nvGrpSpPr>
          <p:cNvPr id="1005" name="Group"/>
          <p:cNvGrpSpPr/>
          <p:nvPr/>
        </p:nvGrpSpPr>
        <p:grpSpPr>
          <a:xfrm>
            <a:off x="5524500" y="2993813"/>
            <a:ext cx="1955800" cy="431801"/>
            <a:chOff x="0" y="0"/>
            <a:chExt cx="1955800" cy="431800"/>
          </a:xfrm>
        </p:grpSpPr>
        <p:sp>
          <p:nvSpPr>
            <p:cNvPr id="1003" name="Rectangle"/>
            <p:cNvSpPr/>
            <p:nvPr/>
          </p:nvSpPr>
          <p:spPr>
            <a:xfrm>
              <a:off x="0" y="0"/>
              <a:ext cx="1955800" cy="431800"/>
            </a:xfrm>
            <a:prstGeom prst="rect">
              <a:avLst/>
            </a:prstGeom>
            <a:solidFill>
              <a:srgbClr val="606060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004" name="j"/>
            <p:cNvSpPr txBox="1"/>
            <p:nvPr/>
          </p:nvSpPr>
          <p:spPr>
            <a:xfrm>
              <a:off x="914400" y="13687"/>
              <a:ext cx="127001" cy="355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buClr>
                  <a:srgbClr val="FFFFFF"/>
                </a:buClr>
                <a:defRPr sz="2200" i="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j</a:t>
              </a:r>
            </a:p>
          </p:txBody>
        </p:sp>
      </p:grpSp>
      <p:sp>
        <p:nvSpPr>
          <p:cNvPr id="1006" name="Line"/>
          <p:cNvSpPr/>
          <p:nvPr/>
        </p:nvSpPr>
        <p:spPr>
          <a:xfrm rot="16200000" flipH="1">
            <a:off x="7392810" y="1778282"/>
            <a:ext cx="327379" cy="2108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451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 w="15875">
            <a:solidFill>
              <a:srgbClr val="8D3124"/>
            </a:solidFill>
            <a:miter lim="400000"/>
            <a:headEnd type="stealth"/>
            <a:tailEnd type="stealth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07" name="inversion if i &lt; j"/>
          <p:cNvSpPr txBox="1"/>
          <p:nvPr/>
        </p:nvSpPr>
        <p:spPr>
          <a:xfrm>
            <a:off x="6400800" y="2298982"/>
            <a:ext cx="2298700" cy="29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r>
              <a:t>inversion if </a:t>
            </a:r>
            <a:r>
              <a:rPr sz="1800" i="1">
                <a:latin typeface="Times"/>
                <a:ea typeface="Times"/>
                <a:cs typeface="Times"/>
                <a:sym typeface="Times"/>
              </a:rPr>
              <a:t>i &lt; j</a:t>
            </a:r>
          </a:p>
        </p:txBody>
      </p:sp>
      <p:sp>
        <p:nvSpPr>
          <p:cNvPr id="1008" name="recall: we assume the jobs are numbered so that d1 ≤ d2 ≤ … ≤ dn"/>
          <p:cNvSpPr txBox="1"/>
          <p:nvPr/>
        </p:nvSpPr>
        <p:spPr>
          <a:xfrm>
            <a:off x="3986662" y="3715530"/>
            <a:ext cx="6591240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rgbClr val="606060"/>
                </a:solidFill>
              </a:defRPr>
            </a:pPr>
            <a:r>
              <a:t>recall: we assume the jobs are numbered so that </a:t>
            </a:r>
            <a:r>
              <a:rPr sz="1900" i="1">
                <a:latin typeface="Times"/>
                <a:ea typeface="Times"/>
                <a:cs typeface="Times"/>
                <a:sym typeface="Times"/>
              </a:rPr>
              <a:t>d</a:t>
            </a:r>
            <a:r>
              <a:rPr sz="1900" baseline="-5999">
                <a:latin typeface="Times"/>
                <a:ea typeface="Times"/>
                <a:cs typeface="Times"/>
                <a:sym typeface="Times"/>
              </a:rPr>
              <a:t>1</a:t>
            </a:r>
            <a:r>
              <a:rPr sz="1900">
                <a:latin typeface="Times"/>
                <a:ea typeface="Times"/>
                <a:cs typeface="Times"/>
                <a:sym typeface="Times"/>
              </a:rPr>
              <a:t> ≤ </a:t>
            </a:r>
            <a:r>
              <a:rPr sz="1900" i="1">
                <a:latin typeface="Times"/>
                <a:ea typeface="Times"/>
                <a:cs typeface="Times"/>
                <a:sym typeface="Times"/>
              </a:rPr>
              <a:t>d</a:t>
            </a:r>
            <a:r>
              <a:rPr sz="1900" baseline="-5999">
                <a:latin typeface="Times"/>
                <a:ea typeface="Times"/>
                <a:cs typeface="Times"/>
                <a:sym typeface="Times"/>
              </a:rPr>
              <a:t>2</a:t>
            </a:r>
            <a:r>
              <a:rPr sz="1900">
                <a:latin typeface="Times"/>
                <a:ea typeface="Times"/>
                <a:cs typeface="Times"/>
                <a:sym typeface="Times"/>
              </a:rPr>
              <a:t> ≤ … ≤ </a:t>
            </a:r>
            <a:r>
              <a:rPr sz="1900" i="1">
                <a:latin typeface="Times"/>
                <a:ea typeface="Times"/>
                <a:cs typeface="Times"/>
                <a:sym typeface="Times"/>
              </a:rPr>
              <a:t>d</a:t>
            </a:r>
            <a:r>
              <a:rPr sz="1900" i="1" baseline="-5999">
                <a:latin typeface="Times"/>
                <a:ea typeface="Times"/>
                <a:cs typeface="Times"/>
                <a:sym typeface="Times"/>
              </a:rPr>
              <a:t>n</a:t>
            </a:r>
          </a:p>
        </p:txBody>
      </p:sp>
      <p:sp>
        <p:nvSpPr>
          <p:cNvPr id="1009" name="a schedule with…"/>
          <p:cNvSpPr txBox="1"/>
          <p:nvPr/>
        </p:nvSpPr>
        <p:spPr>
          <a:xfrm>
            <a:off x="1327356" y="2981113"/>
            <a:ext cx="1719065" cy="5257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buClr>
                <a:srgbClr val="606060"/>
              </a:buClr>
              <a:defRPr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a schedule with</a:t>
            </a:r>
          </a:p>
          <a:p>
            <a:pPr>
              <a:buClr>
                <a:srgbClr val="606060"/>
              </a:buClr>
              <a:defRPr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an inversion</a:t>
            </a:r>
          </a:p>
        </p:txBody>
      </p:sp>
      <p:graphicFrame>
        <p:nvGraphicFramePr>
          <p:cNvPr id="1010" name="Table"/>
          <p:cNvGraphicFramePr/>
          <p:nvPr/>
        </p:nvGraphicFramePr>
        <p:xfrm>
          <a:off x="3578448" y="8828282"/>
          <a:ext cx="5670096" cy="599995"/>
        </p:xfrm>
        <a:graphic>
          <a:graphicData uri="http://schemas.openxmlformats.org/drawingml/2006/table">
            <a:tbl>
              <a:tblPr>
                <a:tableStyleId>{8F44A2F1-9E1F-4B54-A3A2-5F16C0AD49E2}</a:tableStyleId>
              </a:tblPr>
              <a:tblGrid>
                <a:gridCol w="7087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87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87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87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87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87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87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87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99995"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j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i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11" name="k"/>
          <p:cNvSpPr txBox="1"/>
          <p:nvPr/>
        </p:nvSpPr>
        <p:spPr>
          <a:xfrm>
            <a:off x="4832350" y="8997012"/>
            <a:ext cx="970075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20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t>k</a:t>
            </a:r>
          </a:p>
        </p:txBody>
      </p:sp>
      <p:grpSp>
        <p:nvGrpSpPr>
          <p:cNvPr id="1014" name="Group"/>
          <p:cNvGrpSpPr/>
          <p:nvPr/>
        </p:nvGrpSpPr>
        <p:grpSpPr>
          <a:xfrm>
            <a:off x="2041563" y="5632907"/>
            <a:ext cx="4843247" cy="331928"/>
            <a:chOff x="-1803399" y="260807"/>
            <a:chExt cx="4843246" cy="331926"/>
          </a:xfrm>
        </p:grpSpPr>
        <p:sp>
          <p:nvSpPr>
            <p:cNvPr id="1012" name="two inverted jobs scheduled consecutively"/>
            <p:cNvSpPr txBox="1"/>
            <p:nvPr/>
          </p:nvSpPr>
          <p:spPr>
            <a:xfrm>
              <a:off x="-1178078" y="406400"/>
              <a:ext cx="4217925" cy="1863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l"/>
            </a:lstStyle>
            <a:p>
              <a:r>
                <a:t>two inverted jobs scheduled consecutively</a:t>
              </a:r>
            </a:p>
          </p:txBody>
        </p:sp>
        <p:sp>
          <p:nvSpPr>
            <p:cNvPr id="1013" name="Line"/>
            <p:cNvSpPr/>
            <p:nvPr/>
          </p:nvSpPr>
          <p:spPr>
            <a:xfrm>
              <a:off x="-1803400" y="260807"/>
              <a:ext cx="442946" cy="203047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z="4800" dirty="0">
                <a:latin typeface="Arial" charset="0"/>
                <a:cs typeface="Arial" charset="0"/>
              </a:rPr>
              <a:t>Making change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sz="3600" dirty="0">
                <a:latin typeface="Arial" charset="0"/>
                <a:cs typeface="Arial" charset="0"/>
              </a:rPr>
              <a:t>	To make change for €0.72:</a:t>
            </a:r>
          </a:p>
          <a:p>
            <a:pPr lvl="1"/>
            <a:r>
              <a:rPr lang="en-US" altLang="en-US" sz="2400" dirty="0">
                <a:latin typeface="Arial" charset="0"/>
                <a:cs typeface="Arial" charset="0"/>
              </a:rPr>
              <a:t>Start with €0.50</a:t>
            </a:r>
          </a:p>
          <a:p>
            <a:pPr lvl="1"/>
            <a:r>
              <a:rPr lang="en-US" altLang="en-US" sz="2400" dirty="0">
                <a:latin typeface="Arial" charset="0"/>
                <a:cs typeface="Arial" charset="0"/>
              </a:rPr>
              <a:t>Add a €0.20</a:t>
            </a:r>
          </a:p>
        </p:txBody>
      </p:sp>
      <p:pic>
        <p:nvPicPr>
          <p:cNvPr id="13316" name="Picture 8" descr="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9378" y="5594773"/>
            <a:ext cx="824090" cy="824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7" name="Picture 9" descr="5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2748" y="5820552"/>
            <a:ext cx="898596" cy="898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8" name="Text Box 15"/>
          <p:cNvSpPr txBox="1">
            <a:spLocks noChangeArrowheads="1"/>
          </p:cNvSpPr>
          <p:nvPr/>
        </p:nvSpPr>
        <p:spPr bwMode="auto">
          <a:xfrm>
            <a:off x="8705992" y="7568072"/>
            <a:ext cx="1792927" cy="48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defTabSz="130046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r>
              <a:rPr lang="en-US" altLang="en-US" sz="2560" kern="1200">
                <a:solidFill>
                  <a:prstClr val="black"/>
                </a:solidFill>
              </a:rPr>
              <a:t>Total €0.70</a:t>
            </a:r>
          </a:p>
        </p:txBody>
      </p:sp>
      <p:pic>
        <p:nvPicPr>
          <p:cNvPr id="13319" name="Picture 6" descr="0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712" y="6102774"/>
            <a:ext cx="756355" cy="756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0" name="Picture 7" descr="0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712" y="4770685"/>
            <a:ext cx="756355" cy="756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1" name="Picture 8" descr="0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4827" y="5488658"/>
            <a:ext cx="756355" cy="756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2" name="Picture 9" descr="1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0285" y="6204374"/>
            <a:ext cx="898596" cy="898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3" name="Picture 12" descr="10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0482" y="6208890"/>
            <a:ext cx="1124373" cy="1124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4" name="Picture 14" descr="0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761" y="5590259"/>
            <a:ext cx="756356" cy="756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5" name="Picture 16" descr="20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0739" y="7540979"/>
            <a:ext cx="1124373" cy="1124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6" name="Picture 17" descr="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04" y="6721406"/>
            <a:ext cx="824088" cy="82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602171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19" name="Minimizing lateness: inversion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Minimizing lateness: inversions</a:t>
            </a:r>
          </a:p>
        </p:txBody>
      </p:sp>
      <p:sp>
        <p:nvSpPr>
          <p:cNvPr id="1020" name="Def.  Given a schedule S, an inversion is a pair of jobs i and j such that: i &lt; j but j is scheduled before i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Def. 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Given a schedule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, an </a:t>
            </a:r>
            <a:r>
              <a:rPr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inversion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is a pair of jobs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i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and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j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such that:</a:t>
            </a: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i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&lt;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j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but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j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is scheduled before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i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.</a:t>
            </a:r>
          </a:p>
          <a:p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r>
              <a:t>Key claim. 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Exchanging two adjacent, inverted jobs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i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and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j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reduces the number of inversions by 1 and does not increase the max lateness.</a:t>
            </a:r>
          </a:p>
          <a:p>
            <a:r>
              <a:t>Pf. 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Let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ℓ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be the lateness before the swap, and let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ℓ</a:t>
            </a:r>
            <a:r>
              <a:rPr b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′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be it afterwards.</a:t>
            </a:r>
          </a:p>
          <a:p>
            <a:pPr lvl="1"/>
            <a:r>
              <a:rPr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ℓ</a:t>
            </a:r>
            <a:r>
              <a:rPr b="1" spc="-168">
                <a:latin typeface="Times"/>
                <a:ea typeface="Times"/>
                <a:cs typeface="Times"/>
                <a:sym typeface="Times"/>
              </a:rPr>
              <a:t>′</a:t>
            </a:r>
            <a:r>
              <a:rPr sz="2800" i="1" baseline="-19571">
                <a:latin typeface="Times"/>
                <a:ea typeface="Times"/>
                <a:cs typeface="Times"/>
                <a:sym typeface="Times"/>
              </a:rPr>
              <a:t>k</a:t>
            </a:r>
            <a:r>
              <a:t> = </a:t>
            </a:r>
            <a:r>
              <a:rPr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ℓ</a:t>
            </a:r>
            <a:r>
              <a:rPr sz="2800" i="1" baseline="-19571">
                <a:latin typeface="Times"/>
                <a:ea typeface="Times"/>
                <a:cs typeface="Times"/>
                <a:sym typeface="Times"/>
              </a:rPr>
              <a:t>k</a:t>
            </a:r>
            <a:r>
              <a:t> for all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k</a:t>
            </a:r>
            <a:r>
              <a:rPr>
                <a:latin typeface="Times"/>
                <a:ea typeface="Times"/>
                <a:cs typeface="Times"/>
                <a:sym typeface="Times"/>
              </a:rPr>
              <a:t> ≠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i</a:t>
            </a:r>
            <a:r>
              <a:rPr>
                <a:latin typeface="Times"/>
                <a:ea typeface="Times"/>
                <a:cs typeface="Times"/>
                <a:sym typeface="Times"/>
              </a:rPr>
              <a:t>,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j</a:t>
            </a:r>
            <a:r>
              <a:rPr>
                <a:uFill>
                  <a:solidFill>
                    <a:srgbClr val="000000"/>
                  </a:solidFill>
                </a:uFill>
              </a:rPr>
              <a:t>.</a:t>
            </a:r>
          </a:p>
          <a:p>
            <a:pPr lvl="1"/>
            <a:r>
              <a:rPr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ℓ</a:t>
            </a:r>
            <a:r>
              <a:rPr b="1" spc="-168">
                <a:latin typeface="Times"/>
                <a:ea typeface="Times"/>
                <a:cs typeface="Times"/>
                <a:sym typeface="Times"/>
              </a:rPr>
              <a:t>′</a:t>
            </a:r>
            <a:r>
              <a:rPr sz="2800" i="1" baseline="-19571">
                <a:latin typeface="Times"/>
                <a:ea typeface="Times"/>
                <a:cs typeface="Times"/>
                <a:sym typeface="Times"/>
              </a:rPr>
              <a:t>i</a:t>
            </a:r>
            <a:r>
              <a:t>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£</a:t>
            </a:r>
            <a:r>
              <a:t> </a:t>
            </a:r>
            <a:r>
              <a:rPr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ℓ</a:t>
            </a:r>
            <a:r>
              <a:rPr spc="-6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 </a:t>
            </a:r>
            <a:r>
              <a:rPr sz="2800" i="1" baseline="-19571">
                <a:latin typeface="Times"/>
                <a:ea typeface="Times"/>
                <a:cs typeface="Times"/>
                <a:sym typeface="Times"/>
              </a:rPr>
              <a:t>i</a:t>
            </a:r>
            <a:r>
              <a:rPr>
                <a:uFill>
                  <a:solidFill>
                    <a:srgbClr val="000000"/>
                  </a:solidFill>
                </a:uFill>
              </a:rPr>
              <a:t>.</a:t>
            </a:r>
          </a:p>
          <a:p>
            <a:pPr lvl="1"/>
            <a:r>
              <a:t>If job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j</a:t>
            </a:r>
            <a:r>
              <a:t> is late, </a:t>
            </a:r>
            <a:r>
              <a:rPr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ℓ</a:t>
            </a:r>
            <a:r>
              <a:rPr b="1" spc="-239">
                <a:latin typeface="Times"/>
                <a:ea typeface="Times"/>
                <a:cs typeface="Times"/>
                <a:sym typeface="Times"/>
              </a:rPr>
              <a:t>′</a:t>
            </a:r>
            <a:r>
              <a:rPr spc="-6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 </a:t>
            </a:r>
            <a:r>
              <a:rPr sz="2800" i="1" baseline="-19571">
                <a:latin typeface="Times"/>
                <a:ea typeface="Times"/>
                <a:cs typeface="Times"/>
                <a:sym typeface="Times"/>
              </a:rPr>
              <a:t>j</a:t>
            </a:r>
          </a:p>
        </p:txBody>
      </p:sp>
      <p:sp>
        <p:nvSpPr>
          <p:cNvPr id="102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60</a:t>
            </a:fld>
            <a:endParaRPr/>
          </a:p>
        </p:txBody>
      </p:sp>
      <p:sp>
        <p:nvSpPr>
          <p:cNvPr id="1022" name="Rectangle"/>
          <p:cNvSpPr/>
          <p:nvPr/>
        </p:nvSpPr>
        <p:spPr>
          <a:xfrm>
            <a:off x="9753600" y="2993813"/>
            <a:ext cx="1079500" cy="431801"/>
          </a:xfrm>
          <a:prstGeom prst="rect">
            <a:avLst/>
          </a:prstGeom>
          <a:solidFill>
            <a:srgbClr val="CBCBCB"/>
          </a:solidFill>
          <a:ln>
            <a:solidFill>
              <a:srgbClr val="FFFFFF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23" name="Rectangle"/>
          <p:cNvSpPr/>
          <p:nvPr/>
        </p:nvSpPr>
        <p:spPr>
          <a:xfrm>
            <a:off x="10833100" y="2993813"/>
            <a:ext cx="546100" cy="431801"/>
          </a:xfrm>
          <a:prstGeom prst="rect">
            <a:avLst/>
          </a:prstGeom>
          <a:solidFill>
            <a:srgbClr val="CBCBCB"/>
          </a:solidFill>
          <a:ln>
            <a:solidFill>
              <a:srgbClr val="FFFFFF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24" name="Rectangle"/>
          <p:cNvSpPr/>
          <p:nvPr/>
        </p:nvSpPr>
        <p:spPr>
          <a:xfrm>
            <a:off x="4114800" y="2993813"/>
            <a:ext cx="1409700" cy="431801"/>
          </a:xfrm>
          <a:prstGeom prst="rect">
            <a:avLst/>
          </a:prstGeom>
          <a:solidFill>
            <a:srgbClr val="CBCBCB"/>
          </a:solidFill>
          <a:ln>
            <a:solidFill>
              <a:srgbClr val="FFFFFF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25" name="Rectangle"/>
          <p:cNvSpPr/>
          <p:nvPr/>
        </p:nvSpPr>
        <p:spPr>
          <a:xfrm>
            <a:off x="11379200" y="2993813"/>
            <a:ext cx="977900" cy="431801"/>
          </a:xfrm>
          <a:prstGeom prst="rect">
            <a:avLst/>
          </a:prstGeom>
          <a:solidFill>
            <a:srgbClr val="CBCBCB"/>
          </a:solidFill>
          <a:ln>
            <a:solidFill>
              <a:srgbClr val="FFFFFF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26" name="Rectangle"/>
          <p:cNvSpPr/>
          <p:nvPr/>
        </p:nvSpPr>
        <p:spPr>
          <a:xfrm>
            <a:off x="3365500" y="2993813"/>
            <a:ext cx="762000" cy="431801"/>
          </a:xfrm>
          <a:prstGeom prst="rect">
            <a:avLst/>
          </a:prstGeom>
          <a:solidFill>
            <a:srgbClr val="CBCBCB"/>
          </a:solidFill>
          <a:ln>
            <a:solidFill>
              <a:srgbClr val="FFFFFF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1029" name="Group"/>
          <p:cNvGrpSpPr/>
          <p:nvPr/>
        </p:nvGrpSpPr>
        <p:grpSpPr>
          <a:xfrm>
            <a:off x="7480300" y="2993813"/>
            <a:ext cx="2273300" cy="431801"/>
            <a:chOff x="0" y="0"/>
            <a:chExt cx="2273300" cy="431800"/>
          </a:xfrm>
        </p:grpSpPr>
        <p:sp>
          <p:nvSpPr>
            <p:cNvPr id="1027" name="Rectangle"/>
            <p:cNvSpPr/>
            <p:nvPr/>
          </p:nvSpPr>
          <p:spPr>
            <a:xfrm>
              <a:off x="0" y="0"/>
              <a:ext cx="2273300" cy="431800"/>
            </a:xfrm>
            <a:prstGeom prst="rect">
              <a:avLst/>
            </a:prstGeom>
            <a:solidFill>
              <a:srgbClr val="606060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028" name="i"/>
            <p:cNvSpPr txBox="1"/>
            <p:nvPr/>
          </p:nvSpPr>
          <p:spPr>
            <a:xfrm>
              <a:off x="1071880" y="39087"/>
              <a:ext cx="127001" cy="355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buClr>
                  <a:srgbClr val="FFFFFF"/>
                </a:buClr>
                <a:defRPr sz="2200" i="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i</a:t>
              </a:r>
            </a:p>
          </p:txBody>
        </p:sp>
      </p:grpSp>
      <p:grpSp>
        <p:nvGrpSpPr>
          <p:cNvPr id="1032" name="Group"/>
          <p:cNvGrpSpPr/>
          <p:nvPr/>
        </p:nvGrpSpPr>
        <p:grpSpPr>
          <a:xfrm>
            <a:off x="5524500" y="2993813"/>
            <a:ext cx="1955800" cy="431801"/>
            <a:chOff x="0" y="0"/>
            <a:chExt cx="1955800" cy="431800"/>
          </a:xfrm>
        </p:grpSpPr>
        <p:sp>
          <p:nvSpPr>
            <p:cNvPr id="1030" name="Rectangle"/>
            <p:cNvSpPr/>
            <p:nvPr/>
          </p:nvSpPr>
          <p:spPr>
            <a:xfrm>
              <a:off x="0" y="0"/>
              <a:ext cx="1955800" cy="431800"/>
            </a:xfrm>
            <a:prstGeom prst="rect">
              <a:avLst/>
            </a:prstGeom>
            <a:solidFill>
              <a:srgbClr val="606060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031" name="j"/>
            <p:cNvSpPr txBox="1"/>
            <p:nvPr/>
          </p:nvSpPr>
          <p:spPr>
            <a:xfrm>
              <a:off x="914400" y="13687"/>
              <a:ext cx="127001" cy="355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buClr>
                  <a:srgbClr val="FFFFFF"/>
                </a:buClr>
                <a:defRPr sz="2200" i="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j</a:t>
              </a:r>
            </a:p>
          </p:txBody>
        </p:sp>
      </p:grpSp>
      <p:grpSp>
        <p:nvGrpSpPr>
          <p:cNvPr id="1035" name="Group"/>
          <p:cNvGrpSpPr/>
          <p:nvPr/>
        </p:nvGrpSpPr>
        <p:grpSpPr>
          <a:xfrm>
            <a:off x="5524500" y="3917526"/>
            <a:ext cx="2273300" cy="431801"/>
            <a:chOff x="0" y="0"/>
            <a:chExt cx="2273300" cy="431800"/>
          </a:xfrm>
        </p:grpSpPr>
        <p:sp>
          <p:nvSpPr>
            <p:cNvPr id="1033" name="Rectangle"/>
            <p:cNvSpPr/>
            <p:nvPr/>
          </p:nvSpPr>
          <p:spPr>
            <a:xfrm>
              <a:off x="0" y="0"/>
              <a:ext cx="2273300" cy="431800"/>
            </a:xfrm>
            <a:prstGeom prst="rect">
              <a:avLst/>
            </a:prstGeom>
            <a:solidFill>
              <a:srgbClr val="606060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034" name="i"/>
            <p:cNvSpPr txBox="1"/>
            <p:nvPr/>
          </p:nvSpPr>
          <p:spPr>
            <a:xfrm>
              <a:off x="1076959" y="39087"/>
              <a:ext cx="127001" cy="355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buClr>
                  <a:srgbClr val="FFFFFF"/>
                </a:buClr>
                <a:defRPr sz="2200" i="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i</a:t>
              </a:r>
            </a:p>
          </p:txBody>
        </p:sp>
      </p:grpSp>
      <p:grpSp>
        <p:nvGrpSpPr>
          <p:cNvPr id="1038" name="Group"/>
          <p:cNvGrpSpPr/>
          <p:nvPr/>
        </p:nvGrpSpPr>
        <p:grpSpPr>
          <a:xfrm>
            <a:off x="7797800" y="3917526"/>
            <a:ext cx="1955800" cy="431801"/>
            <a:chOff x="0" y="0"/>
            <a:chExt cx="1955800" cy="431800"/>
          </a:xfrm>
        </p:grpSpPr>
        <p:sp>
          <p:nvSpPr>
            <p:cNvPr id="1036" name="Rectangle"/>
            <p:cNvSpPr/>
            <p:nvPr/>
          </p:nvSpPr>
          <p:spPr>
            <a:xfrm>
              <a:off x="0" y="0"/>
              <a:ext cx="1955800" cy="431800"/>
            </a:xfrm>
            <a:prstGeom prst="rect">
              <a:avLst/>
            </a:prstGeom>
            <a:solidFill>
              <a:srgbClr val="606060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037" name="j"/>
            <p:cNvSpPr txBox="1"/>
            <p:nvPr/>
          </p:nvSpPr>
          <p:spPr>
            <a:xfrm>
              <a:off x="916940" y="13687"/>
              <a:ext cx="127001" cy="355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buClr>
                  <a:srgbClr val="FFFFFF"/>
                </a:buClr>
                <a:defRPr sz="2200" i="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j</a:t>
              </a:r>
            </a:p>
          </p:txBody>
        </p:sp>
      </p:grpSp>
      <p:sp>
        <p:nvSpPr>
          <p:cNvPr id="1039" name="Rectangle"/>
          <p:cNvSpPr/>
          <p:nvPr/>
        </p:nvSpPr>
        <p:spPr>
          <a:xfrm>
            <a:off x="9753600" y="3917526"/>
            <a:ext cx="1079500" cy="431801"/>
          </a:xfrm>
          <a:prstGeom prst="rect">
            <a:avLst/>
          </a:prstGeom>
          <a:solidFill>
            <a:srgbClr val="CBCBCB"/>
          </a:solidFill>
          <a:ln>
            <a:solidFill>
              <a:srgbClr val="FFFFFF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40" name="Rectangle"/>
          <p:cNvSpPr/>
          <p:nvPr/>
        </p:nvSpPr>
        <p:spPr>
          <a:xfrm>
            <a:off x="10833100" y="3917526"/>
            <a:ext cx="546100" cy="431801"/>
          </a:xfrm>
          <a:prstGeom prst="rect">
            <a:avLst/>
          </a:prstGeom>
          <a:solidFill>
            <a:srgbClr val="CBCBCB"/>
          </a:solidFill>
          <a:ln>
            <a:solidFill>
              <a:srgbClr val="FFFFFF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41" name="Rectangle"/>
          <p:cNvSpPr/>
          <p:nvPr/>
        </p:nvSpPr>
        <p:spPr>
          <a:xfrm>
            <a:off x="4114800" y="3917526"/>
            <a:ext cx="1409700" cy="431801"/>
          </a:xfrm>
          <a:prstGeom prst="rect">
            <a:avLst/>
          </a:prstGeom>
          <a:solidFill>
            <a:srgbClr val="CBCBCB"/>
          </a:solidFill>
          <a:ln>
            <a:solidFill>
              <a:srgbClr val="FFFFFF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42" name="Rectangle"/>
          <p:cNvSpPr/>
          <p:nvPr/>
        </p:nvSpPr>
        <p:spPr>
          <a:xfrm>
            <a:off x="11379200" y="3917526"/>
            <a:ext cx="977900" cy="431801"/>
          </a:xfrm>
          <a:prstGeom prst="rect">
            <a:avLst/>
          </a:prstGeom>
          <a:solidFill>
            <a:srgbClr val="CBCBCB"/>
          </a:solidFill>
          <a:ln>
            <a:solidFill>
              <a:srgbClr val="FFFFFF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43" name="Rectangle"/>
          <p:cNvSpPr/>
          <p:nvPr/>
        </p:nvSpPr>
        <p:spPr>
          <a:xfrm>
            <a:off x="3365500" y="3917526"/>
            <a:ext cx="762000" cy="431801"/>
          </a:xfrm>
          <a:prstGeom prst="rect">
            <a:avLst/>
          </a:prstGeom>
          <a:solidFill>
            <a:srgbClr val="CBCBCB"/>
          </a:solidFill>
          <a:ln>
            <a:solidFill>
              <a:srgbClr val="FFFFFF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44" name="before…"/>
          <p:cNvSpPr txBox="1"/>
          <p:nvPr/>
        </p:nvSpPr>
        <p:spPr>
          <a:xfrm>
            <a:off x="1916319" y="2968413"/>
            <a:ext cx="1303140" cy="502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20000"/>
              </a:lnSpc>
              <a:buClr>
                <a:srgbClr val="606060"/>
              </a:buClr>
              <a:defRPr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rPr dirty="0"/>
              <a:t>before</a:t>
            </a:r>
          </a:p>
          <a:p>
            <a:pPr>
              <a:lnSpc>
                <a:spcPct val="120000"/>
              </a:lnSpc>
              <a:buClr>
                <a:srgbClr val="606060"/>
              </a:buClr>
              <a:defRPr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rPr dirty="0"/>
              <a:t>exchange</a:t>
            </a:r>
          </a:p>
        </p:txBody>
      </p:sp>
      <p:sp>
        <p:nvSpPr>
          <p:cNvPr id="1045" name="after…"/>
          <p:cNvSpPr txBox="1"/>
          <p:nvPr/>
        </p:nvSpPr>
        <p:spPr>
          <a:xfrm>
            <a:off x="1978423" y="3879426"/>
            <a:ext cx="1121471" cy="502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20000"/>
              </a:lnSpc>
              <a:buClr>
                <a:srgbClr val="606060"/>
              </a:buClr>
              <a:defRPr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rPr dirty="0"/>
              <a:t>after</a:t>
            </a:r>
          </a:p>
          <a:p>
            <a:pPr>
              <a:lnSpc>
                <a:spcPct val="120000"/>
              </a:lnSpc>
              <a:buClr>
                <a:srgbClr val="606060"/>
              </a:buClr>
              <a:defRPr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rPr dirty="0"/>
              <a:t>exchange</a:t>
            </a:r>
          </a:p>
        </p:txBody>
      </p:sp>
      <p:sp>
        <p:nvSpPr>
          <p:cNvPr id="1046" name="f′j"/>
          <p:cNvSpPr txBox="1"/>
          <p:nvPr/>
        </p:nvSpPr>
        <p:spPr>
          <a:xfrm>
            <a:off x="9525000" y="4492131"/>
            <a:ext cx="224595" cy="3258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i="1">
                <a:latin typeface="Times"/>
                <a:ea typeface="Times"/>
                <a:cs typeface="Times"/>
                <a:sym typeface="Times"/>
              </a:defRPr>
            </a:pPr>
            <a:r>
              <a:rPr sz="1800" spc="360"/>
              <a:t>f</a:t>
            </a:r>
            <a:r>
              <a:rPr sz="1800" spc="-360"/>
              <a:t>′</a:t>
            </a:r>
            <a:r>
              <a:rPr sz="1800" baseline="-20777"/>
              <a:t>j</a:t>
            </a:r>
          </a:p>
        </p:txBody>
      </p:sp>
      <p:sp>
        <p:nvSpPr>
          <p:cNvPr id="1047" name="fi"/>
          <p:cNvSpPr txBox="1"/>
          <p:nvPr/>
        </p:nvSpPr>
        <p:spPr>
          <a:xfrm>
            <a:off x="9521341" y="2447431"/>
            <a:ext cx="127001" cy="3258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i="1">
                <a:latin typeface="Times"/>
                <a:ea typeface="Times"/>
                <a:cs typeface="Times"/>
                <a:sym typeface="Times"/>
              </a:defRPr>
            </a:pPr>
            <a:r>
              <a:rPr sz="1800"/>
              <a:t>f</a:t>
            </a:r>
            <a:r>
              <a:rPr sz="1800" baseline="-20777"/>
              <a:t>i</a:t>
            </a:r>
          </a:p>
        </p:txBody>
      </p:sp>
      <p:sp>
        <p:nvSpPr>
          <p:cNvPr id="1048" name="Line"/>
          <p:cNvSpPr/>
          <p:nvPr/>
        </p:nvSpPr>
        <p:spPr>
          <a:xfrm rot="16200000" flipH="1">
            <a:off x="7392810" y="1778282"/>
            <a:ext cx="327379" cy="2108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451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 w="15875">
            <a:solidFill>
              <a:srgbClr val="8D3124"/>
            </a:solidFill>
            <a:miter lim="400000"/>
            <a:headEnd type="stealth"/>
            <a:tailEnd type="stealth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49" name="=   f′j  –  dj…"/>
          <p:cNvSpPr txBox="1"/>
          <p:nvPr/>
        </p:nvSpPr>
        <p:spPr>
          <a:xfrm>
            <a:off x="4152900" y="7556500"/>
            <a:ext cx="6718300" cy="190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algn="l">
              <a:lnSpc>
                <a:spcPts val="3600"/>
              </a:lnSpc>
              <a:defRPr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spc="-600">
                <a:uFill>
                  <a:solidFill>
                    <a:srgbClr val="000000"/>
                  </a:solidFill>
                </a:uFill>
              </a:rPr>
              <a:t>       </a:t>
            </a:r>
            <a:r>
              <a:t>=   </a:t>
            </a:r>
            <a:r>
              <a:rPr i="1" spc="360"/>
              <a:t>f</a:t>
            </a:r>
            <a:r>
              <a:rPr b="1" spc="-432"/>
              <a:t>′</a:t>
            </a:r>
            <a:r>
              <a:rPr i="1" baseline="-5999"/>
              <a:t>j</a:t>
            </a:r>
            <a:r>
              <a:t>  –  </a:t>
            </a:r>
            <a:r>
              <a:rPr i="1"/>
              <a:t>d</a:t>
            </a:r>
            <a:r>
              <a:rPr i="1" baseline="-5999"/>
              <a:t>j</a:t>
            </a:r>
            <a:endParaRPr i="1">
              <a:latin typeface="+mn-lt"/>
              <a:ea typeface="+mn-ea"/>
              <a:cs typeface="+mn-cs"/>
              <a:sym typeface="Lucida Sans"/>
            </a:endParaRPr>
          </a:p>
          <a:p>
            <a:pPr algn="l">
              <a:lnSpc>
                <a:spcPts val="3600"/>
              </a:lnSpc>
              <a:defRPr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spc="-600">
                <a:uFill>
                  <a:solidFill>
                    <a:srgbClr val="000000"/>
                  </a:solidFill>
                </a:uFill>
              </a:rPr>
              <a:t>   </a:t>
            </a:r>
            <a:r>
              <a:t>=   </a:t>
            </a:r>
            <a:r>
              <a:rPr i="1"/>
              <a:t>f</a:t>
            </a:r>
            <a:r>
              <a:rPr i="1" baseline="-5999"/>
              <a:t>i</a:t>
            </a:r>
            <a:r>
              <a:t>  –  </a:t>
            </a:r>
            <a:r>
              <a:rPr i="1"/>
              <a:t>d</a:t>
            </a:r>
            <a:r>
              <a:rPr i="1" baseline="-5999"/>
              <a:t>j</a:t>
            </a:r>
            <a:r>
              <a:rPr spc="-600">
                <a:uFill>
                  <a:solidFill>
                    <a:srgbClr val="000000"/>
                  </a:solidFill>
                </a:uFill>
              </a:rPr>
              <a:t>   </a:t>
            </a:r>
          </a:p>
          <a:p>
            <a:pPr algn="l">
              <a:lnSpc>
                <a:spcPts val="3600"/>
              </a:lnSpc>
              <a:defRPr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≤   </a:t>
            </a:r>
            <a:r>
              <a:rPr i="1"/>
              <a:t>f</a:t>
            </a:r>
            <a:r>
              <a:rPr i="1" baseline="-5999"/>
              <a:t>i</a:t>
            </a:r>
            <a:r>
              <a:t>  –  </a:t>
            </a:r>
            <a:r>
              <a:rPr i="1"/>
              <a:t>d</a:t>
            </a:r>
            <a:r>
              <a:rPr i="1" baseline="-5999"/>
              <a:t>i</a:t>
            </a:r>
          </a:p>
          <a:p>
            <a:pPr algn="l">
              <a:lnSpc>
                <a:spcPts val="3600"/>
              </a:lnSpc>
              <a:defRPr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≤  </a:t>
            </a:r>
            <a:r>
              <a:rPr>
                <a:uFill>
                  <a:solidFill>
                    <a:srgbClr val="000000"/>
                  </a:solidFill>
                </a:uFill>
              </a:rPr>
              <a:t>ℓ</a:t>
            </a:r>
            <a:r>
              <a:rPr sz="2800" i="1" baseline="-19571"/>
              <a:t>i </a:t>
            </a:r>
            <a:r>
              <a:rPr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Sans"/>
              </a:rPr>
              <a:t>.</a:t>
            </a:r>
          </a:p>
        </p:txBody>
      </p:sp>
      <p:sp>
        <p:nvSpPr>
          <p:cNvPr id="1050" name="inversion if i &lt; j"/>
          <p:cNvSpPr txBox="1"/>
          <p:nvPr/>
        </p:nvSpPr>
        <p:spPr>
          <a:xfrm>
            <a:off x="6400800" y="2298982"/>
            <a:ext cx="2298700" cy="29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r>
              <a:t>inversion if </a:t>
            </a:r>
            <a:r>
              <a:rPr sz="1800" i="1">
                <a:latin typeface="Times"/>
                <a:ea typeface="Times"/>
                <a:cs typeface="Times"/>
                <a:sym typeface="Times"/>
              </a:rPr>
              <a:t>i &lt; j</a:t>
            </a:r>
          </a:p>
        </p:txBody>
      </p:sp>
      <p:grpSp>
        <p:nvGrpSpPr>
          <p:cNvPr id="1053" name="Group"/>
          <p:cNvGrpSpPr/>
          <p:nvPr/>
        </p:nvGrpSpPr>
        <p:grpSpPr>
          <a:xfrm>
            <a:off x="5796001" y="7738465"/>
            <a:ext cx="1684300" cy="186336"/>
            <a:chOff x="0" y="-12699"/>
            <a:chExt cx="1684298" cy="186334"/>
          </a:xfrm>
        </p:grpSpPr>
        <p:sp>
          <p:nvSpPr>
            <p:cNvPr id="1051" name="definition"/>
            <p:cNvSpPr txBox="1"/>
            <p:nvPr/>
          </p:nvSpPr>
          <p:spPr>
            <a:xfrm>
              <a:off x="726922" y="-12700"/>
              <a:ext cx="957377" cy="1863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l"/>
            </a:lstStyle>
            <a:p>
              <a:r>
                <a:t>definition</a:t>
              </a:r>
            </a:p>
          </p:txBody>
        </p:sp>
        <p:sp>
          <p:nvSpPr>
            <p:cNvPr id="1052" name="Line"/>
            <p:cNvSpPr/>
            <p:nvPr/>
          </p:nvSpPr>
          <p:spPr>
            <a:xfrm>
              <a:off x="0" y="83007"/>
              <a:ext cx="604597" cy="1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1056" name="Group"/>
          <p:cNvGrpSpPr/>
          <p:nvPr/>
        </p:nvGrpSpPr>
        <p:grpSpPr>
          <a:xfrm>
            <a:off x="5796001" y="8152672"/>
            <a:ext cx="3041776" cy="292101"/>
            <a:chOff x="0" y="-63499"/>
            <a:chExt cx="3041775" cy="292100"/>
          </a:xfrm>
        </p:grpSpPr>
        <p:sp>
          <p:nvSpPr>
            <p:cNvPr id="1054" name="j now finishes at time fi"/>
            <p:cNvSpPr txBox="1"/>
            <p:nvPr/>
          </p:nvSpPr>
          <p:spPr>
            <a:xfrm>
              <a:off x="726922" y="-63500"/>
              <a:ext cx="2314854" cy="292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algn="l"/>
              <a:r>
                <a:rPr sz="1800" i="1">
                  <a:latin typeface="Times"/>
                  <a:ea typeface="Times"/>
                  <a:cs typeface="Times"/>
                  <a:sym typeface="Times"/>
                </a:rPr>
                <a:t>j</a:t>
              </a:r>
              <a:r>
                <a:t> now finishes at time </a:t>
              </a:r>
              <a:r>
                <a:rPr sz="1800" i="1">
                  <a:latin typeface="Times"/>
                  <a:ea typeface="Times"/>
                  <a:cs typeface="Times"/>
                  <a:sym typeface="Times"/>
                </a:rPr>
                <a:t>f</a:t>
              </a:r>
              <a:r>
                <a:rPr sz="1800" i="1" baseline="-5999">
                  <a:latin typeface="Times"/>
                  <a:ea typeface="Times"/>
                  <a:cs typeface="Times"/>
                  <a:sym typeface="Times"/>
                </a:rPr>
                <a:t>i</a:t>
              </a:r>
            </a:p>
          </p:txBody>
        </p:sp>
        <p:sp>
          <p:nvSpPr>
            <p:cNvPr id="1055" name="Line"/>
            <p:cNvSpPr/>
            <p:nvPr/>
          </p:nvSpPr>
          <p:spPr>
            <a:xfrm>
              <a:off x="0" y="83007"/>
              <a:ext cx="604597" cy="1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1059" name="Group"/>
          <p:cNvGrpSpPr/>
          <p:nvPr/>
        </p:nvGrpSpPr>
        <p:grpSpPr>
          <a:xfrm>
            <a:off x="5796001" y="8614179"/>
            <a:ext cx="2199590" cy="303263"/>
            <a:chOff x="0" y="-76200"/>
            <a:chExt cx="2199588" cy="303262"/>
          </a:xfrm>
        </p:grpSpPr>
        <p:sp>
          <p:nvSpPr>
            <p:cNvPr id="1057" name="i &lt; j   ⇒  di ≤ dj"/>
            <p:cNvSpPr txBox="1"/>
            <p:nvPr/>
          </p:nvSpPr>
          <p:spPr>
            <a:xfrm>
              <a:off x="726922" y="-76200"/>
              <a:ext cx="1472667" cy="303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algn="l"/>
              <a:r>
                <a:rPr sz="1800" i="1">
                  <a:latin typeface="Times"/>
                  <a:ea typeface="Times"/>
                  <a:cs typeface="Times"/>
                  <a:sym typeface="Times"/>
                </a:rPr>
                <a:t>i &lt; j   ⇒  d</a:t>
              </a:r>
              <a:r>
                <a:rPr sz="1800" i="1" baseline="-5999">
                  <a:latin typeface="Times"/>
                  <a:ea typeface="Times"/>
                  <a:cs typeface="Times"/>
                  <a:sym typeface="Times"/>
                </a:rPr>
                <a:t>i</a:t>
              </a:r>
              <a:r>
                <a:rPr sz="1800" i="1">
                  <a:latin typeface="Times"/>
                  <a:ea typeface="Times"/>
                  <a:cs typeface="Times"/>
                  <a:sym typeface="Times"/>
                </a:rPr>
                <a:t> </a:t>
              </a:r>
              <a:r>
                <a:rPr sz="1800">
                  <a:latin typeface="Times"/>
                  <a:ea typeface="Times"/>
                  <a:cs typeface="Times"/>
                  <a:sym typeface="Times"/>
                </a:rPr>
                <a:t>≤</a:t>
              </a:r>
              <a:r>
                <a:rPr sz="1800" i="1">
                  <a:latin typeface="Times"/>
                  <a:ea typeface="Times"/>
                  <a:cs typeface="Times"/>
                  <a:sym typeface="Times"/>
                </a:rPr>
                <a:t> d</a:t>
              </a:r>
              <a:r>
                <a:rPr sz="1800" i="1" baseline="-5999">
                  <a:latin typeface="Times"/>
                  <a:ea typeface="Times"/>
                  <a:cs typeface="Times"/>
                  <a:sym typeface="Times"/>
                </a:rPr>
                <a:t>j</a:t>
              </a:r>
            </a:p>
          </p:txBody>
        </p:sp>
        <p:sp>
          <p:nvSpPr>
            <p:cNvPr id="1058" name="Line"/>
            <p:cNvSpPr/>
            <p:nvPr/>
          </p:nvSpPr>
          <p:spPr>
            <a:xfrm>
              <a:off x="0" y="83007"/>
              <a:ext cx="604597" cy="1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1062" name="Group"/>
          <p:cNvGrpSpPr/>
          <p:nvPr/>
        </p:nvGrpSpPr>
        <p:grpSpPr>
          <a:xfrm>
            <a:off x="5796001" y="9139732"/>
            <a:ext cx="1684300" cy="186336"/>
            <a:chOff x="0" y="-12699"/>
            <a:chExt cx="1684298" cy="186334"/>
          </a:xfrm>
        </p:grpSpPr>
        <p:sp>
          <p:nvSpPr>
            <p:cNvPr id="1060" name="definition"/>
            <p:cNvSpPr txBox="1"/>
            <p:nvPr/>
          </p:nvSpPr>
          <p:spPr>
            <a:xfrm>
              <a:off x="726922" y="-12700"/>
              <a:ext cx="957377" cy="1863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l"/>
            </a:lstStyle>
            <a:p>
              <a:r>
                <a:t>definition</a:t>
              </a:r>
            </a:p>
          </p:txBody>
        </p:sp>
        <p:sp>
          <p:nvSpPr>
            <p:cNvPr id="1061" name="Line"/>
            <p:cNvSpPr/>
            <p:nvPr/>
          </p:nvSpPr>
          <p:spPr>
            <a:xfrm>
              <a:off x="0" y="83007"/>
              <a:ext cx="604597" cy="1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</p:spTree>
  </p:cSld>
  <p:clrMapOvr>
    <a:masterClrMapping/>
  </p:clrMapOvr>
  <p:transition spd="med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67" name="Minimizing lateness: analysis of earliest-deadline-first algorith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Minimizing lateness: analysis of earliest-deadline-first algorithm</a:t>
            </a:r>
          </a:p>
        </p:txBody>
      </p:sp>
      <p:sp>
        <p:nvSpPr>
          <p:cNvPr id="1068" name="Theorem.  The earliest-deadline-first schedule S is optimal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Theorem. 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The earliest-deadline-first schedule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is optimal.</a:t>
            </a:r>
          </a:p>
          <a:p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r>
              <a:t>Pf.  </a:t>
            </a:r>
            <a:r>
              <a:rPr>
                <a:solidFill>
                  <a:srgbClr val="606060"/>
                </a:solidFill>
              </a:rPr>
              <a:t>[by contradiction]</a:t>
            </a:r>
          </a:p>
          <a:p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Define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*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to be an optimal schedule with the fewest inversions.</a:t>
            </a:r>
          </a:p>
          <a:p>
            <a:pPr lvl="1"/>
            <a:r>
              <a:t>Can assume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rPr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*</a:t>
            </a:r>
            <a:r>
              <a:t> has no idle time.</a:t>
            </a:r>
          </a:p>
          <a:p>
            <a:pPr lvl="1"/>
            <a:r>
              <a:rPr>
                <a:uFill>
                  <a:solidFill>
                    <a:srgbClr val="000000"/>
                  </a:solidFill>
                </a:uFill>
              </a:rPr>
              <a:t>Case 1.  </a:t>
            </a:r>
            <a:r>
              <a:rPr>
                <a:solidFill>
                  <a:srgbClr val="606060"/>
                </a:solidFill>
                <a:uFill>
                  <a:solidFill>
                    <a:srgbClr val="000000"/>
                  </a:solidFill>
                </a:uFill>
              </a:rPr>
              <a:t>[ </a:t>
            </a:r>
            <a:r>
              <a:rPr i="1">
                <a:solidFill>
                  <a:srgbClr val="60606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rPr>
                <a:solidFill>
                  <a:srgbClr val="60606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*</a:t>
            </a:r>
            <a:r>
              <a:rPr>
                <a:solidFill>
                  <a:srgbClr val="606060"/>
                </a:solidFill>
              </a:rPr>
              <a:t> has no inversions</a:t>
            </a:r>
            <a:r>
              <a:rPr i="1">
                <a:solidFill>
                  <a:srgbClr val="60606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 </a:t>
            </a:r>
            <a:r>
              <a:rPr>
                <a:solidFill>
                  <a:srgbClr val="60606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]  </a:t>
            </a:r>
            <a:r>
              <a:t>Then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t> =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rPr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*</a:t>
            </a:r>
            <a:r>
              <a:t>.</a:t>
            </a:r>
          </a:p>
          <a:p>
            <a:pPr lvl="1"/>
            <a:r>
              <a:rPr>
                <a:uFill>
                  <a:solidFill>
                    <a:srgbClr val="000000"/>
                  </a:solidFill>
                </a:uFill>
              </a:rPr>
              <a:t>Case 2.  </a:t>
            </a:r>
            <a:r>
              <a:rPr>
                <a:solidFill>
                  <a:srgbClr val="606060"/>
                </a:solidFill>
                <a:uFill>
                  <a:solidFill>
                    <a:srgbClr val="000000"/>
                  </a:solidFill>
                </a:uFill>
              </a:rPr>
              <a:t>[ </a:t>
            </a:r>
            <a:r>
              <a:rPr i="1">
                <a:solidFill>
                  <a:srgbClr val="60606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rPr>
                <a:solidFill>
                  <a:srgbClr val="60606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*</a:t>
            </a:r>
            <a:r>
              <a:rPr>
                <a:solidFill>
                  <a:srgbClr val="606060"/>
                </a:solidFill>
              </a:rPr>
              <a:t> has an inversion</a:t>
            </a:r>
            <a:r>
              <a:rPr i="1">
                <a:solidFill>
                  <a:srgbClr val="60606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 </a:t>
            </a:r>
            <a:r>
              <a:rPr>
                <a:solidFill>
                  <a:srgbClr val="60606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]</a:t>
            </a:r>
          </a:p>
          <a:p>
            <a:pPr lvl="2"/>
            <a:r>
              <a:rPr>
                <a:solidFill>
                  <a:srgbClr val="60606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l</a:t>
            </a:r>
            <a:r>
              <a:t>et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i</a:t>
            </a:r>
            <a:r>
              <a:rPr>
                <a:latin typeface="Times"/>
                <a:ea typeface="Times"/>
                <a:cs typeface="Times"/>
                <a:sym typeface="Times"/>
              </a:rPr>
              <a:t>–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j</a:t>
            </a:r>
            <a:r>
              <a:t> be an adjacent inversion</a:t>
            </a:r>
          </a:p>
          <a:p>
            <a:pPr lvl="2"/>
            <a:r>
              <a:t>exchanging jobs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i</a:t>
            </a:r>
            <a:r>
              <a:t> and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j</a:t>
            </a:r>
            <a:r>
              <a:t> decreases the number of inversions by 1</a:t>
            </a:r>
            <a:br/>
            <a:r>
              <a:t>without increasing the max lateness</a:t>
            </a:r>
          </a:p>
          <a:p>
            <a:pPr lvl="2"/>
            <a:r>
              <a:t>contradicts “fewest inversions” part of the definition of</a:t>
            </a:r>
            <a:r>
              <a:rPr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rPr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*    </a:t>
            </a:r>
            <a:r>
              <a:rPr>
                <a:uFill>
                  <a:solidFill>
                    <a:srgbClr val="000000"/>
                  </a:solidFill>
                </a:uFill>
              </a:rPr>
              <a:t>※</a:t>
            </a:r>
          </a:p>
        </p:txBody>
      </p:sp>
      <p:sp>
        <p:nvSpPr>
          <p:cNvPr id="106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61</a:t>
            </a:fld>
            <a:endParaRPr/>
          </a:p>
        </p:txBody>
      </p:sp>
      <p:grpSp>
        <p:nvGrpSpPr>
          <p:cNvPr id="1072" name="Group"/>
          <p:cNvGrpSpPr/>
          <p:nvPr/>
        </p:nvGrpSpPr>
        <p:grpSpPr>
          <a:xfrm>
            <a:off x="9770333" y="2073601"/>
            <a:ext cx="2371939" cy="697287"/>
            <a:chOff x="0" y="-1078285"/>
            <a:chExt cx="2371937" cy="697285"/>
          </a:xfrm>
        </p:grpSpPr>
        <p:sp>
          <p:nvSpPr>
            <p:cNvPr id="1070" name="optimal schedule can…"/>
            <p:cNvSpPr txBox="1"/>
            <p:nvPr/>
          </p:nvSpPr>
          <p:spPr>
            <a:xfrm>
              <a:off x="201050" y="-1078286"/>
              <a:ext cx="2170888" cy="4454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r>
                <a:t>optimal schedule can</a:t>
              </a:r>
            </a:p>
            <a:p>
              <a:r>
                <a:t>have inversions</a:t>
              </a:r>
            </a:p>
          </p:txBody>
        </p:sp>
        <p:sp>
          <p:nvSpPr>
            <p:cNvPr id="1071" name="Line"/>
            <p:cNvSpPr/>
            <p:nvPr/>
          </p:nvSpPr>
          <p:spPr>
            <a:xfrm flipV="1">
              <a:off x="0" y="-748721"/>
              <a:ext cx="367721" cy="367722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1075" name="Group"/>
          <p:cNvGrpSpPr/>
          <p:nvPr/>
        </p:nvGrpSpPr>
        <p:grpSpPr>
          <a:xfrm>
            <a:off x="8269726" y="3890628"/>
            <a:ext cx="2124126" cy="186336"/>
            <a:chOff x="0" y="0"/>
            <a:chExt cx="2124125" cy="186334"/>
          </a:xfrm>
        </p:grpSpPr>
        <p:sp>
          <p:nvSpPr>
            <p:cNvPr id="1073" name="Observation 3"/>
            <p:cNvSpPr txBox="1"/>
            <p:nvPr/>
          </p:nvSpPr>
          <p:spPr>
            <a:xfrm>
              <a:off x="718896" y="0"/>
              <a:ext cx="1405230" cy="1863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r>
                <a:t>Observation 3</a:t>
              </a:r>
            </a:p>
          </p:txBody>
        </p:sp>
        <p:sp>
          <p:nvSpPr>
            <p:cNvPr id="1074" name="Line"/>
            <p:cNvSpPr/>
            <p:nvPr/>
          </p:nvSpPr>
          <p:spPr>
            <a:xfrm>
              <a:off x="0" y="83007"/>
              <a:ext cx="604597" cy="1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1078" name="Group"/>
          <p:cNvGrpSpPr/>
          <p:nvPr/>
        </p:nvGrpSpPr>
        <p:grpSpPr>
          <a:xfrm>
            <a:off x="6326359" y="3382365"/>
            <a:ext cx="2124126" cy="186336"/>
            <a:chOff x="0" y="0"/>
            <a:chExt cx="2124125" cy="186334"/>
          </a:xfrm>
        </p:grpSpPr>
        <p:sp>
          <p:nvSpPr>
            <p:cNvPr id="1076" name="Observation 1"/>
            <p:cNvSpPr txBox="1"/>
            <p:nvPr/>
          </p:nvSpPr>
          <p:spPr>
            <a:xfrm>
              <a:off x="718895" y="0"/>
              <a:ext cx="1405231" cy="1863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r>
                <a:t>Observation 1</a:t>
              </a:r>
            </a:p>
          </p:txBody>
        </p:sp>
        <p:sp>
          <p:nvSpPr>
            <p:cNvPr id="1077" name="Line"/>
            <p:cNvSpPr/>
            <p:nvPr/>
          </p:nvSpPr>
          <p:spPr>
            <a:xfrm>
              <a:off x="0" y="83007"/>
              <a:ext cx="604597" cy="1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1081" name="Group"/>
          <p:cNvGrpSpPr/>
          <p:nvPr/>
        </p:nvGrpSpPr>
        <p:grpSpPr>
          <a:xfrm>
            <a:off x="6550969" y="4825391"/>
            <a:ext cx="2124126" cy="186335"/>
            <a:chOff x="0" y="0"/>
            <a:chExt cx="2124125" cy="186334"/>
          </a:xfrm>
        </p:grpSpPr>
        <p:sp>
          <p:nvSpPr>
            <p:cNvPr id="1079" name="Observation 4"/>
            <p:cNvSpPr txBox="1"/>
            <p:nvPr/>
          </p:nvSpPr>
          <p:spPr>
            <a:xfrm>
              <a:off x="718896" y="0"/>
              <a:ext cx="1405230" cy="1863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r>
                <a:t>Observation 4</a:t>
              </a:r>
            </a:p>
          </p:txBody>
        </p:sp>
        <p:sp>
          <p:nvSpPr>
            <p:cNvPr id="1080" name="Line"/>
            <p:cNvSpPr/>
            <p:nvPr/>
          </p:nvSpPr>
          <p:spPr>
            <a:xfrm>
              <a:off x="0" y="83007"/>
              <a:ext cx="604597" cy="1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1084" name="Group"/>
          <p:cNvGrpSpPr/>
          <p:nvPr/>
        </p:nvGrpSpPr>
        <p:grpSpPr>
          <a:xfrm>
            <a:off x="7278859" y="5803900"/>
            <a:ext cx="1756335" cy="186335"/>
            <a:chOff x="0" y="0"/>
            <a:chExt cx="1756334" cy="186334"/>
          </a:xfrm>
        </p:grpSpPr>
        <p:sp>
          <p:nvSpPr>
            <p:cNvPr id="1082" name="key claim"/>
            <p:cNvSpPr txBox="1"/>
            <p:nvPr/>
          </p:nvSpPr>
          <p:spPr>
            <a:xfrm>
              <a:off x="807288" y="0"/>
              <a:ext cx="949047" cy="1863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r>
                <a:t>key claim</a:t>
              </a:r>
            </a:p>
          </p:txBody>
        </p:sp>
        <p:sp>
          <p:nvSpPr>
            <p:cNvPr id="1083" name="Line"/>
            <p:cNvSpPr/>
            <p:nvPr/>
          </p:nvSpPr>
          <p:spPr>
            <a:xfrm>
              <a:off x="0" y="95707"/>
              <a:ext cx="604597" cy="1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</p:spTree>
  </p:cSld>
  <p:clrMapOvr>
    <a:masterClrMapping/>
  </p:clrMapOvr>
  <p:transition spd="med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89" name="Greedy analysis strategi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Greedy analysis strategies</a:t>
            </a:r>
          </a:p>
        </p:txBody>
      </p:sp>
      <p:sp>
        <p:nvSpPr>
          <p:cNvPr id="1090" name="Greedy algorithm stays ahead.  Show that after each step of the greedy algorithm, its solution is at least as good as any other algorithm’s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Greedy algorithm stays ahead.  </a:t>
            </a: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Show that after each step of the greedy algorithm, its solution is at least as good as any other algorithm’s. </a:t>
            </a:r>
          </a:p>
          <a:p>
            <a:b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r>
              <a:rPr dirty="0"/>
              <a:t>Structural.  </a:t>
            </a: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Discover a simple “structural” bound asserting that every possible solution must have a certain value. Then show that your algorithm always achieves this bound.</a:t>
            </a:r>
            <a:b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endParaRPr dirty="0">
              <a:solidFill>
                <a:srgbClr val="000000"/>
              </a:solidFill>
              <a:uFill>
                <a:solidFill>
                  <a:srgbClr val="000000"/>
                </a:solidFill>
              </a:uFill>
            </a:endParaRPr>
          </a:p>
          <a:p>
            <a:r>
              <a:rPr dirty="0"/>
              <a:t>Exchange argument.  </a:t>
            </a: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Gradually transform any solution to the one found by the greedy algorithm without hurting its quality.</a:t>
            </a:r>
            <a:b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endParaRPr dirty="0">
              <a:solidFill>
                <a:srgbClr val="000000"/>
              </a:solidFill>
              <a:uFill>
                <a:solidFill>
                  <a:srgbClr val="000000"/>
                </a:solidFill>
              </a:uFill>
            </a:endParaRPr>
          </a:p>
          <a:p>
            <a:r>
              <a:rPr dirty="0"/>
              <a:t>Other greedy algorithms. </a:t>
            </a: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Kruskal, Dijkstra, Huffman, …</a:t>
            </a:r>
          </a:p>
        </p:txBody>
      </p:sp>
      <p:sp>
        <p:nvSpPr>
          <p:cNvPr id="109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62</a:t>
            </a:fld>
            <a:endParaRPr/>
          </a:p>
        </p:txBody>
      </p:sp>
    </p:spTree>
  </p:cSld>
  <p:clrMapOvr>
    <a:masterClrMapping/>
  </p:clrMapOvr>
  <p:transition spd="med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Coin changing</a:t>
            </a:r>
          </a:p>
          <a:p>
            <a:r>
              <a:rPr lang="en-US" dirty="0"/>
              <a:t>Interval scheduling</a:t>
            </a:r>
          </a:p>
          <a:p>
            <a:r>
              <a:rPr lang="en-US" dirty="0"/>
              <a:t>Interval partitioning</a:t>
            </a:r>
          </a:p>
          <a:p>
            <a:r>
              <a:rPr lang="en-US" dirty="0"/>
              <a:t>Scheduling to minimize lateness</a:t>
            </a:r>
          </a:p>
          <a:p>
            <a:r>
              <a:rPr lang="en-US" dirty="0">
                <a:solidFill>
                  <a:srgbClr val="FF0000"/>
                </a:solidFill>
              </a:rPr>
              <a:t>Optimal caching</a:t>
            </a:r>
          </a:p>
        </p:txBody>
      </p:sp>
    </p:spTree>
    <p:extLst>
      <p:ext uri="{BB962C8B-B14F-4D97-AF65-F5344CB8AC3E}">
        <p14:creationId xmlns:p14="http://schemas.microsoft.com/office/powerpoint/2010/main" val="371768518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Caching.…"/>
          <p:cNvSpPr txBox="1">
            <a:spLocks noGrp="1"/>
          </p:cNvSpPr>
          <p:nvPr>
            <p:ph type="body" idx="1"/>
          </p:nvPr>
        </p:nvSpPr>
        <p:spPr>
          <a:xfrm>
            <a:off x="812800" y="1270000"/>
            <a:ext cx="8447876" cy="8178800"/>
          </a:xfrm>
          <a:prstGeom prst="rect">
            <a:avLst/>
          </a:prstGeom>
        </p:spPr>
        <p:txBody>
          <a:bodyPr/>
          <a:lstStyle/>
          <a:p>
            <a:r>
              <a:rPr dirty="0"/>
              <a:t>Caching.</a:t>
            </a:r>
          </a:p>
          <a:p>
            <a:pPr lvl="1"/>
            <a:r>
              <a:rPr dirty="0"/>
              <a:t>Cache with capacity to store </a:t>
            </a:r>
            <a:r>
              <a:rPr i="1" dirty="0">
                <a:latin typeface="Times"/>
                <a:ea typeface="Times"/>
                <a:cs typeface="Times"/>
                <a:sym typeface="Times"/>
              </a:rPr>
              <a:t>k</a:t>
            </a:r>
            <a:r>
              <a:rPr dirty="0"/>
              <a:t> items.</a:t>
            </a:r>
          </a:p>
          <a:p>
            <a:pPr lvl="1"/>
            <a:r>
              <a:rPr dirty="0"/>
              <a:t>Sequence of </a:t>
            </a:r>
            <a:r>
              <a:rPr i="1" dirty="0">
                <a:latin typeface="Times"/>
                <a:ea typeface="Times"/>
                <a:cs typeface="Times"/>
                <a:sym typeface="Times"/>
              </a:rPr>
              <a:t>m</a:t>
            </a:r>
            <a:r>
              <a:rPr dirty="0"/>
              <a:t> item requests </a:t>
            </a:r>
            <a:r>
              <a:rPr i="1" dirty="0">
                <a:latin typeface="Times"/>
                <a:ea typeface="Times"/>
                <a:cs typeface="Times"/>
                <a:sym typeface="Times"/>
              </a:rPr>
              <a:t>d</a:t>
            </a:r>
            <a:r>
              <a:rPr baseline="-20250" dirty="0">
                <a:latin typeface="Times"/>
                <a:ea typeface="Times"/>
                <a:cs typeface="Times"/>
                <a:sym typeface="Times"/>
              </a:rPr>
              <a:t>1</a:t>
            </a:r>
            <a:r>
              <a:rPr dirty="0">
                <a:latin typeface="Times"/>
                <a:ea typeface="Times"/>
                <a:cs typeface="Times"/>
                <a:sym typeface="Times"/>
              </a:rPr>
              <a:t>, </a:t>
            </a:r>
            <a:r>
              <a:rPr i="1" dirty="0">
                <a:latin typeface="Times"/>
                <a:ea typeface="Times"/>
                <a:cs typeface="Times"/>
                <a:sym typeface="Times"/>
              </a:rPr>
              <a:t>d</a:t>
            </a:r>
            <a:r>
              <a:rPr baseline="-20250" dirty="0">
                <a:latin typeface="Times"/>
                <a:ea typeface="Times"/>
                <a:cs typeface="Times"/>
                <a:sym typeface="Times"/>
              </a:rPr>
              <a:t>2</a:t>
            </a:r>
            <a:r>
              <a:rPr dirty="0">
                <a:latin typeface="Times"/>
                <a:ea typeface="Times"/>
                <a:cs typeface="Times"/>
                <a:sym typeface="Times"/>
              </a:rPr>
              <a:t>, …, </a:t>
            </a:r>
            <a:r>
              <a:rPr i="1" dirty="0">
                <a:latin typeface="Times"/>
                <a:ea typeface="Times"/>
                <a:cs typeface="Times"/>
                <a:sym typeface="Times"/>
              </a:rPr>
              <a:t>d</a:t>
            </a:r>
            <a:r>
              <a:rPr i="1" baseline="-20250" dirty="0">
                <a:latin typeface="Times"/>
                <a:ea typeface="Times"/>
                <a:cs typeface="Times"/>
                <a:sym typeface="Times"/>
              </a:rPr>
              <a:t>m</a:t>
            </a:r>
            <a:r>
              <a:rPr dirty="0"/>
              <a:t>.</a:t>
            </a:r>
          </a:p>
          <a:p>
            <a:pPr lvl="1"/>
            <a:r>
              <a:rPr dirty="0"/>
              <a:t>Cache hit:  item in cache when requested.</a:t>
            </a:r>
          </a:p>
          <a:p>
            <a:pPr lvl="1"/>
            <a:r>
              <a:rPr dirty="0"/>
              <a:t>Cache miss:  item not in cache when requested.</a:t>
            </a:r>
            <a:br>
              <a:rPr dirty="0"/>
            </a:br>
            <a:r>
              <a:rPr dirty="0"/>
              <a:t>(must evict some item from cache and bring requested item into cache)</a:t>
            </a:r>
            <a:br>
              <a:rPr dirty="0"/>
            </a:br>
            <a:endParaRPr dirty="0"/>
          </a:p>
          <a:p>
            <a:r>
              <a:rPr dirty="0"/>
              <a:t>Applications.  </a:t>
            </a: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CPU, RAM, hard drive, web, browser, ….</a:t>
            </a:r>
            <a:b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endParaRPr dirty="0">
              <a:solidFill>
                <a:srgbClr val="000000"/>
              </a:solidFill>
              <a:uFill>
                <a:solidFill>
                  <a:srgbClr val="000000"/>
                </a:solidFill>
              </a:uFill>
            </a:endParaRPr>
          </a:p>
          <a:p>
            <a:r>
              <a:rPr dirty="0"/>
              <a:t>Goal.  </a:t>
            </a: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Eviction schedule that minimizes the number of evictions.</a:t>
            </a:r>
            <a:b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endParaRPr dirty="0">
              <a:solidFill>
                <a:srgbClr val="000000"/>
              </a:solidFill>
              <a:uFill>
                <a:solidFill>
                  <a:srgbClr val="000000"/>
                </a:solidFill>
              </a:uFill>
            </a:endParaRPr>
          </a:p>
          <a:p>
            <a:r>
              <a:rPr dirty="0"/>
              <a:t>Ex.  </a:t>
            </a:r>
            <a:r>
              <a:rPr i="1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k</a:t>
            </a: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= 2, initial cache = </a:t>
            </a:r>
            <a:r>
              <a:rPr i="1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ab</a:t>
            </a: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, requests:  </a:t>
            </a:r>
            <a:r>
              <a:rPr i="1" spc="48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a</a:t>
            </a:r>
            <a:r>
              <a:rPr spc="48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, </a:t>
            </a:r>
            <a:r>
              <a:rPr i="1" spc="48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b</a:t>
            </a:r>
            <a:r>
              <a:rPr spc="48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, </a:t>
            </a:r>
            <a:r>
              <a:rPr i="1" spc="48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c</a:t>
            </a:r>
            <a:r>
              <a:rPr spc="48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, </a:t>
            </a:r>
            <a:r>
              <a:rPr i="1" spc="48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b</a:t>
            </a:r>
            <a:r>
              <a:rPr spc="48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, </a:t>
            </a:r>
            <a:r>
              <a:rPr i="1" spc="48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c</a:t>
            </a:r>
            <a:r>
              <a:rPr spc="48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, </a:t>
            </a:r>
            <a:r>
              <a:rPr i="1" spc="48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a</a:t>
            </a:r>
            <a:r>
              <a:rPr spc="48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, </a:t>
            </a:r>
            <a:r>
              <a:rPr i="1" spc="48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b</a:t>
            </a: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.</a:t>
            </a:r>
            <a:endParaRPr dirty="0">
              <a:solidFill>
                <a:srgbClr val="000000"/>
              </a:solidFill>
              <a:uFill>
                <a:solidFill>
                  <a:srgbClr val="000000"/>
                </a:solidFill>
              </a:uFill>
            </a:endParaRPr>
          </a:p>
          <a:p>
            <a:r>
              <a:rPr dirty="0"/>
              <a:t>Optimal eviction schedule.  </a:t>
            </a: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2 evictions.</a:t>
            </a:r>
          </a:p>
        </p:txBody>
      </p:sp>
      <p:sp>
        <p:nvSpPr>
          <p:cNvPr id="1128" name="Line"/>
          <p:cNvSpPr/>
          <p:nvPr/>
        </p:nvSpPr>
        <p:spPr>
          <a:xfrm>
            <a:off x="9465817" y="4485074"/>
            <a:ext cx="1" cy="3090901"/>
          </a:xfrm>
          <a:prstGeom prst="line">
            <a:avLst/>
          </a:prstGeom>
          <a:ln w="25400">
            <a:solidFill>
              <a:srgbClr val="606060"/>
            </a:solidFill>
            <a:miter lim="400000"/>
            <a:tailEnd type="stealth"/>
          </a:ln>
        </p:spPr>
        <p:txBody>
          <a:bodyPr lIns="0" tIns="0" rIns="0" bIns="0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129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130" name="Optimal offline cach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Optimal offline caching</a:t>
            </a:r>
          </a:p>
        </p:txBody>
      </p:sp>
      <p:sp>
        <p:nvSpPr>
          <p:cNvPr id="11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64</a:t>
            </a:fld>
            <a:endParaRPr/>
          </a:p>
        </p:txBody>
      </p:sp>
      <p:graphicFrame>
        <p:nvGraphicFramePr>
          <p:cNvPr id="1132" name="Table"/>
          <p:cNvGraphicFramePr/>
          <p:nvPr>
            <p:extLst>
              <p:ext uri="{D42A27DB-BD31-4B8C-83A1-F6EECF244321}">
                <p14:modId xmlns:p14="http://schemas.microsoft.com/office/powerpoint/2010/main" val="3537357447"/>
              </p:ext>
            </p:extLst>
          </p:nvPr>
        </p:nvGraphicFramePr>
        <p:xfrm>
          <a:off x="9731459" y="4479713"/>
          <a:ext cx="1676397" cy="4461450"/>
        </p:xfrm>
        <a:graphic>
          <a:graphicData uri="http://schemas.openxmlformats.org/drawingml/2006/table">
            <a:tbl>
              <a:tblPr firstCol="1">
                <a:tableStyleId>{8F44A2F1-9E1F-4B54-A3A2-5F16C0AD49E2}</a:tableStyleId>
              </a:tblPr>
              <a:tblGrid>
                <a:gridCol w="5587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7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87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3088">
                <a:tc>
                  <a:txBody>
                    <a:bodyPr/>
                    <a:lstStyle/>
                    <a:p>
                      <a:pPr marL="57799" marR="57799" defTabSz="1295400">
                        <a:lnSpc>
                          <a:spcPts val="5000"/>
                        </a:lnSpc>
                        <a:tabLst>
                          <a:tab pos="800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i="1">
                          <a:solidFill>
                            <a:srgbClr val="FFFFFF"/>
                          </a:solidFill>
                          <a:uFill>
                            <a:solidFill>
                              <a:srgbClr val="0048AA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a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a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b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T w="28575">
                      <a:miter lim="400000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3088">
                <a:tc>
                  <a:txBody>
                    <a:bodyPr/>
                    <a:lstStyle/>
                    <a:p>
                      <a:pPr marL="57799" marR="57799" defTabSz="1295400">
                        <a:lnSpc>
                          <a:spcPts val="5000"/>
                        </a:lnSpc>
                        <a:tabLst>
                          <a:tab pos="800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i="1">
                          <a:solidFill>
                            <a:srgbClr val="FFFFFF"/>
                          </a:solidFill>
                          <a:uFill>
                            <a:solidFill>
                              <a:srgbClr val="0048AA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b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a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b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3088">
                <a:tc>
                  <a:txBody>
                    <a:bodyPr/>
                    <a:lstStyle/>
                    <a:p>
                      <a:pPr marL="57799" marR="57799" defTabSz="1295400">
                        <a:lnSpc>
                          <a:spcPts val="5000"/>
                        </a:lnSpc>
                        <a:tabLst>
                          <a:tab pos="800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i="1">
                          <a:solidFill>
                            <a:srgbClr val="FFFFFF"/>
                          </a:solidFill>
                          <a:uFill>
                            <a:solidFill>
                              <a:srgbClr val="0048AA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c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c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8D3124">
                        <a:alpha val="3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b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3088">
                <a:tc>
                  <a:txBody>
                    <a:bodyPr/>
                    <a:lstStyle/>
                    <a:p>
                      <a:pPr marL="57799" marR="57799" defTabSz="1295400">
                        <a:lnSpc>
                          <a:spcPts val="5000"/>
                        </a:lnSpc>
                        <a:tabLst>
                          <a:tab pos="800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i="1">
                          <a:solidFill>
                            <a:srgbClr val="FFFFFF"/>
                          </a:solidFill>
                          <a:uFill>
                            <a:solidFill>
                              <a:srgbClr val="0048AA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b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c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b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3088">
                <a:tc>
                  <a:txBody>
                    <a:bodyPr/>
                    <a:lstStyle/>
                    <a:p>
                      <a:pPr marL="57799" marR="57799" defTabSz="1295400">
                        <a:lnSpc>
                          <a:spcPts val="5000"/>
                        </a:lnSpc>
                        <a:tabLst>
                          <a:tab pos="800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i="1">
                          <a:solidFill>
                            <a:srgbClr val="FFFFFF"/>
                          </a:solidFill>
                          <a:uFill>
                            <a:solidFill>
                              <a:srgbClr val="0048AA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c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c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b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3088">
                <a:tc>
                  <a:txBody>
                    <a:bodyPr/>
                    <a:lstStyle/>
                    <a:p>
                      <a:pPr marL="57799" marR="57799" defTabSz="1295400">
                        <a:lnSpc>
                          <a:spcPts val="5000"/>
                        </a:lnSpc>
                        <a:tabLst>
                          <a:tab pos="800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i="1">
                          <a:solidFill>
                            <a:srgbClr val="FFFFFF"/>
                          </a:solidFill>
                          <a:uFill>
                            <a:solidFill>
                              <a:srgbClr val="0048AA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a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a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8D3124">
                        <a:alpha val="3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b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3088">
                <a:tc>
                  <a:txBody>
                    <a:bodyPr/>
                    <a:lstStyle/>
                    <a:p>
                      <a:pPr marL="57799" marR="57799" defTabSz="1295400">
                        <a:lnSpc>
                          <a:spcPts val="5000"/>
                        </a:lnSpc>
                        <a:tabLst>
                          <a:tab pos="800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i="1">
                          <a:solidFill>
                            <a:srgbClr val="FFFFFF"/>
                          </a:solidFill>
                          <a:uFill>
                            <a:solidFill>
                              <a:srgbClr val="0048AA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b</a:t>
                      </a:r>
                    </a:p>
                  </a:txBody>
                  <a:tcPr marL="50800" marR="50800" marT="50800" marB="50800" anchor="ctr" horzOverflow="overflow"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a</a:t>
                      </a:r>
                    </a:p>
                  </a:txBody>
                  <a:tcPr marL="50800" marR="50800" marT="50800" marB="50800" anchor="ctr" horzOverflow="overflow"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b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B w="28575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1135" name="Group"/>
          <p:cNvGrpSpPr/>
          <p:nvPr/>
        </p:nvGrpSpPr>
        <p:grpSpPr>
          <a:xfrm>
            <a:off x="9260676" y="4126653"/>
            <a:ext cx="1898310" cy="2403112"/>
            <a:chOff x="-205141" y="0"/>
            <a:chExt cx="1898309" cy="2403111"/>
          </a:xfrm>
        </p:grpSpPr>
        <p:sp>
          <p:nvSpPr>
            <p:cNvPr id="1133" name="cache"/>
            <p:cNvSpPr txBox="1"/>
            <p:nvPr/>
          </p:nvSpPr>
          <p:spPr>
            <a:xfrm>
              <a:off x="1092200" y="0"/>
              <a:ext cx="600968" cy="228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b="1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r>
                <a:t>cache</a:t>
              </a:r>
            </a:p>
          </p:txBody>
        </p:sp>
        <p:sp>
          <p:nvSpPr>
            <p:cNvPr id="1134" name="requests"/>
            <p:cNvSpPr txBox="1"/>
            <p:nvPr/>
          </p:nvSpPr>
          <p:spPr>
            <a:xfrm rot="5400000">
              <a:off x="-552557" y="1623897"/>
              <a:ext cx="1126630" cy="431801"/>
            </a:xfrm>
            <a:prstGeom prst="rect">
              <a:avLst/>
            </a:prstGeom>
            <a:solidFill>
              <a:srgbClr val="F2F6F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101600" tIns="101600" rIns="101600" bIns="101600" numCol="1" anchor="t">
              <a:spAutoFit/>
            </a:bodyPr>
            <a:lstStyle>
              <a:lvl1pPr>
                <a:defRPr b="1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r>
                <a:t>requests</a:t>
              </a:r>
            </a:p>
          </p:txBody>
        </p:sp>
      </p:grpSp>
      <p:sp>
        <p:nvSpPr>
          <p:cNvPr id="1136" name="Line"/>
          <p:cNvSpPr/>
          <p:nvPr/>
        </p:nvSpPr>
        <p:spPr>
          <a:xfrm flipV="1">
            <a:off x="10748518" y="4757077"/>
            <a:ext cx="1501538" cy="2080960"/>
          </a:xfrm>
          <a:prstGeom prst="line">
            <a:avLst/>
          </a:prstGeom>
          <a:ln w="25400">
            <a:solidFill>
              <a:srgbClr val="8D3124"/>
            </a:solidFill>
            <a:miter lim="400000"/>
            <a:headEnd type="stealt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1139" name="Group"/>
          <p:cNvGrpSpPr/>
          <p:nvPr/>
        </p:nvGrpSpPr>
        <p:grpSpPr>
          <a:xfrm>
            <a:off x="10744736" y="4166446"/>
            <a:ext cx="2026763" cy="1420708"/>
            <a:chOff x="0" y="0"/>
            <a:chExt cx="2026761" cy="1420707"/>
          </a:xfrm>
        </p:grpSpPr>
        <p:sp>
          <p:nvSpPr>
            <p:cNvPr id="1137" name="Line"/>
            <p:cNvSpPr/>
            <p:nvPr/>
          </p:nvSpPr>
          <p:spPr>
            <a:xfrm flipV="1">
              <a:off x="0" y="593691"/>
              <a:ext cx="1509863" cy="827017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138" name="cache miss…"/>
            <p:cNvSpPr txBox="1"/>
            <p:nvPr/>
          </p:nvSpPr>
          <p:spPr>
            <a:xfrm>
              <a:off x="868013" y="0"/>
              <a:ext cx="1158749" cy="4454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r>
                <a:rPr dirty="0"/>
                <a:t>cache miss</a:t>
              </a:r>
            </a:p>
            <a:p>
              <a:r>
                <a:rPr dirty="0"/>
                <a:t>(eviction)</a:t>
              </a:r>
            </a:p>
          </p:txBody>
        </p:sp>
      </p:grpSp>
      <p:sp>
        <p:nvSpPr>
          <p:cNvPr id="1140" name="Line"/>
          <p:cNvSpPr/>
          <p:nvPr/>
        </p:nvSpPr>
        <p:spPr>
          <a:xfrm>
            <a:off x="6654800" y="6828662"/>
            <a:ext cx="1" cy="384939"/>
          </a:xfrm>
          <a:prstGeom prst="line">
            <a:avLst/>
          </a:prstGeom>
          <a:ln w="25400">
            <a:solidFill>
              <a:srgbClr val="8D3124"/>
            </a:solidFill>
            <a:miter lim="400000"/>
            <a:tailEnd type="triangle"/>
          </a:ln>
        </p:spPr>
        <p:txBody>
          <a:bodyPr lIns="0" tIns="0" rIns="0" bIns="0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159" name="Optimal offline caching:  farthest-in-future (clairvoyant algorithm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Optimal offline caching:  farthest-in-future (clairvoyant algorithm)</a:t>
            </a:r>
          </a:p>
        </p:txBody>
      </p:sp>
      <p:sp>
        <p:nvSpPr>
          <p:cNvPr id="1160" name="Farthest-in-future.  Evict item in the cache that is not requested until farthest in the future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Farthest-in-future.  </a:t>
            </a: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Evict item in the cache that is not requested until</a:t>
            </a:r>
            <a:b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farthest in the future.</a:t>
            </a:r>
          </a:p>
          <a:p>
            <a:b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endParaRPr dirty="0">
              <a:solidFill>
                <a:srgbClr val="000000"/>
              </a:solidFill>
              <a:uFill>
                <a:solidFill>
                  <a:srgbClr val="000000"/>
                </a:solidFill>
              </a:uFill>
            </a:endParaRPr>
          </a:p>
        </p:txBody>
      </p:sp>
      <p:sp>
        <p:nvSpPr>
          <p:cNvPr id="116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65</a:t>
            </a:fld>
            <a:endParaRPr/>
          </a:p>
        </p:txBody>
      </p:sp>
      <p:sp>
        <p:nvSpPr>
          <p:cNvPr id="1162" name="cache miss…"/>
          <p:cNvSpPr txBox="1"/>
          <p:nvPr/>
        </p:nvSpPr>
        <p:spPr>
          <a:xfrm>
            <a:off x="8867685" y="3647442"/>
            <a:ext cx="2181861" cy="45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r>
              <a:rPr dirty="0"/>
              <a:t>cache miss</a:t>
            </a:r>
          </a:p>
          <a:p>
            <a:r>
              <a:rPr dirty="0"/>
              <a:t>(which item to eject?) </a:t>
            </a:r>
          </a:p>
        </p:txBody>
      </p:sp>
      <p:sp>
        <p:nvSpPr>
          <p:cNvPr id="1163" name="Line"/>
          <p:cNvSpPr/>
          <p:nvPr/>
        </p:nvSpPr>
        <p:spPr>
          <a:xfrm>
            <a:off x="8211984" y="3848099"/>
            <a:ext cx="528702" cy="1"/>
          </a:xfrm>
          <a:prstGeom prst="line">
            <a:avLst/>
          </a:prstGeom>
          <a:ln w="25400">
            <a:solidFill>
              <a:srgbClr val="8D3124"/>
            </a:solidFill>
            <a:miter lim="400000"/>
            <a:headEnd type="stealt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graphicFrame>
        <p:nvGraphicFramePr>
          <p:cNvPr id="1164" name="Table"/>
          <p:cNvGraphicFramePr/>
          <p:nvPr>
            <p:extLst>
              <p:ext uri="{D42A27DB-BD31-4B8C-83A1-F6EECF244321}">
                <p14:modId xmlns:p14="http://schemas.microsoft.com/office/powerpoint/2010/main" val="3355903169"/>
              </p:ext>
            </p:extLst>
          </p:nvPr>
        </p:nvGraphicFramePr>
        <p:xfrm>
          <a:off x="4774141" y="2791460"/>
          <a:ext cx="3352794" cy="7010532"/>
        </p:xfrm>
        <a:graphic>
          <a:graphicData uri="http://schemas.openxmlformats.org/drawingml/2006/table">
            <a:tbl>
              <a:tblPr firstCol="1">
                <a:tableStyleId>{8F44A2F1-9E1F-4B54-A3A2-5F16C0AD49E2}</a:tableStyleId>
              </a:tblPr>
              <a:tblGrid>
                <a:gridCol w="5587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7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87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87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87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87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43088">
                <a:tc>
                  <a:txBody>
                    <a:bodyPr/>
                    <a:lstStyle/>
                    <a:p>
                      <a:pPr marL="57799" marR="57799" defTabSz="1295400">
                        <a:lnSpc>
                          <a:spcPts val="5000"/>
                        </a:lnSpc>
                        <a:tabLst>
                          <a:tab pos="800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i="1">
                          <a:solidFill>
                            <a:srgbClr val="FFFFFF"/>
                          </a:solidFill>
                          <a:uFill>
                            <a:solidFill>
                              <a:srgbClr val="0048AA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a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a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b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c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d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e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T w="28575">
                      <a:miter lim="400000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3088">
                <a:tc>
                  <a:txBody>
                    <a:bodyPr/>
                    <a:lstStyle/>
                    <a:p>
                      <a:pPr marL="57799" marR="57799" defTabSz="1295400">
                        <a:lnSpc>
                          <a:spcPts val="5000"/>
                        </a:lnSpc>
                        <a:tabLst>
                          <a:tab pos="800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i="1">
                          <a:solidFill>
                            <a:srgbClr val="FFFFFF"/>
                          </a:solidFill>
                          <a:uFill>
                            <a:solidFill>
                              <a:srgbClr val="0048AA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f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?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0048AA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?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0048AA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?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0048AA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?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0048AA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?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solidFill>
                      <a:srgbClr val="0048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3088">
                <a:tc>
                  <a:txBody>
                    <a:bodyPr/>
                    <a:lstStyle/>
                    <a:p>
                      <a:pPr marL="57799" marR="57799" defTabSz="1295400">
                        <a:lnSpc>
                          <a:spcPts val="5000"/>
                        </a:lnSpc>
                        <a:tabLst>
                          <a:tab pos="800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i="1">
                          <a:solidFill>
                            <a:srgbClr val="FFFFFF"/>
                          </a:solidFill>
                          <a:uFill>
                            <a:solidFill>
                              <a:srgbClr val="0048AA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a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3088">
                <a:tc>
                  <a:txBody>
                    <a:bodyPr/>
                    <a:lstStyle/>
                    <a:p>
                      <a:pPr marL="57799" marR="57799" defTabSz="1295400">
                        <a:lnSpc>
                          <a:spcPts val="5000"/>
                        </a:lnSpc>
                        <a:tabLst>
                          <a:tab pos="800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i="1">
                          <a:solidFill>
                            <a:srgbClr val="FFFFFF"/>
                          </a:solidFill>
                          <a:uFill>
                            <a:solidFill>
                              <a:srgbClr val="0048AA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b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3088">
                <a:tc>
                  <a:txBody>
                    <a:bodyPr/>
                    <a:lstStyle/>
                    <a:p>
                      <a:pPr marL="57799" marR="57799" defTabSz="1295400">
                        <a:lnSpc>
                          <a:spcPts val="5000"/>
                        </a:lnSpc>
                        <a:tabLst>
                          <a:tab pos="800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i="1">
                          <a:solidFill>
                            <a:srgbClr val="FFFFFF"/>
                          </a:solidFill>
                          <a:uFill>
                            <a:solidFill>
                              <a:srgbClr val="0048AA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c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3088">
                <a:tc>
                  <a:txBody>
                    <a:bodyPr/>
                    <a:lstStyle/>
                    <a:p>
                      <a:pPr marL="57799" marR="57799" defTabSz="1295400">
                        <a:lnSpc>
                          <a:spcPts val="5000"/>
                        </a:lnSpc>
                        <a:tabLst>
                          <a:tab pos="800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i="1">
                          <a:solidFill>
                            <a:srgbClr val="FFFFFF"/>
                          </a:solidFill>
                          <a:uFill>
                            <a:solidFill>
                              <a:srgbClr val="0048AA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e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3088">
                <a:tc>
                  <a:txBody>
                    <a:bodyPr/>
                    <a:lstStyle/>
                    <a:p>
                      <a:pPr marL="57799" marR="57799" defTabSz="1295400">
                        <a:lnSpc>
                          <a:spcPts val="5000"/>
                        </a:lnSpc>
                        <a:tabLst>
                          <a:tab pos="800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i="1">
                          <a:solidFill>
                            <a:srgbClr val="FFFFFF"/>
                          </a:solidFill>
                          <a:uFill>
                            <a:solidFill>
                              <a:srgbClr val="0048AA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g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3088">
                <a:tc>
                  <a:txBody>
                    <a:bodyPr/>
                    <a:lstStyle/>
                    <a:p>
                      <a:pPr marL="57799" marR="57799" defTabSz="1295400">
                        <a:lnSpc>
                          <a:spcPts val="5000"/>
                        </a:lnSpc>
                        <a:tabLst>
                          <a:tab pos="800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i="1">
                          <a:solidFill>
                            <a:srgbClr val="FFFFFF"/>
                          </a:solidFill>
                          <a:uFill>
                            <a:solidFill>
                              <a:srgbClr val="0048AA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b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3088">
                <a:tc>
                  <a:txBody>
                    <a:bodyPr/>
                    <a:lstStyle/>
                    <a:p>
                      <a:pPr marL="57799" marR="57799" defTabSz="1295400">
                        <a:lnSpc>
                          <a:spcPts val="5000"/>
                        </a:lnSpc>
                        <a:tabLst>
                          <a:tab pos="800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i="1">
                          <a:solidFill>
                            <a:srgbClr val="FFFFFF"/>
                          </a:solidFill>
                          <a:uFill>
                            <a:solidFill>
                              <a:srgbClr val="0048AA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e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43088">
                <a:tc>
                  <a:txBody>
                    <a:bodyPr/>
                    <a:lstStyle/>
                    <a:p>
                      <a:pPr marL="57799" marR="57799" defTabSz="1295400">
                        <a:lnSpc>
                          <a:spcPts val="5000"/>
                        </a:lnSpc>
                        <a:tabLst>
                          <a:tab pos="800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i="1">
                          <a:solidFill>
                            <a:srgbClr val="FFFFFF"/>
                          </a:solidFill>
                          <a:uFill>
                            <a:solidFill>
                              <a:srgbClr val="0048AA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d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43088">
                <a:tc>
                  <a:txBody>
                    <a:bodyPr/>
                    <a:lstStyle/>
                    <a:p>
                      <a:pPr marL="57799" marR="57799" defTabSz="1295400">
                        <a:lnSpc>
                          <a:spcPts val="5000"/>
                        </a:lnSpc>
                        <a:tabLst>
                          <a:tab pos="800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i="1">
                          <a:solidFill>
                            <a:srgbClr val="FFFFFF"/>
                          </a:solidFill>
                          <a:uFill>
                            <a:solidFill>
                              <a:srgbClr val="0048AA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⋮</a:t>
                      </a:r>
                    </a:p>
                  </a:txBody>
                  <a:tcPr marL="50800" marR="50800" marT="50800" marB="50800" anchor="ctr" horzOverflow="overflow"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B w="28575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165" name="FF: eject d"/>
          <p:cNvSpPr txBox="1"/>
          <p:nvPr/>
        </p:nvSpPr>
        <p:spPr>
          <a:xfrm>
            <a:off x="8994030" y="8763028"/>
            <a:ext cx="1061146" cy="228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rPr dirty="0"/>
              <a:t>FF: eject d</a:t>
            </a:r>
          </a:p>
        </p:txBody>
      </p:sp>
      <p:sp>
        <p:nvSpPr>
          <p:cNvPr id="1166" name="Line"/>
          <p:cNvSpPr/>
          <p:nvPr/>
        </p:nvSpPr>
        <p:spPr>
          <a:xfrm flipH="1">
            <a:off x="4466388" y="2802182"/>
            <a:ext cx="1" cy="4852535"/>
          </a:xfrm>
          <a:prstGeom prst="line">
            <a:avLst/>
          </a:prstGeom>
          <a:ln w="25400">
            <a:solidFill>
              <a:srgbClr val="606060"/>
            </a:solidFill>
            <a:miter lim="400000"/>
            <a:tailEnd type="stealth"/>
          </a:ln>
        </p:spPr>
        <p:txBody>
          <a:bodyPr lIns="0" tIns="0" rIns="0" bIns="0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167" name="requests"/>
          <p:cNvSpPr txBox="1"/>
          <p:nvPr/>
        </p:nvSpPr>
        <p:spPr>
          <a:xfrm rot="5400000">
            <a:off x="3913832" y="4956658"/>
            <a:ext cx="1126630" cy="431801"/>
          </a:xfrm>
          <a:prstGeom prst="rect">
            <a:avLst/>
          </a:prstGeom>
          <a:solidFill>
            <a:srgbClr val="F2F6F9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01600" tIns="101600" rIns="101600" bIns="101600">
            <a:spAutoFit/>
          </a:bodyPr>
          <a:lstStyle>
            <a:lvl1pPr>
              <a:defRPr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requests</a:t>
            </a:r>
          </a:p>
        </p:txBody>
      </p:sp>
      <p:sp>
        <p:nvSpPr>
          <p:cNvPr id="1168" name="cache"/>
          <p:cNvSpPr txBox="1"/>
          <p:nvPr/>
        </p:nvSpPr>
        <p:spPr>
          <a:xfrm>
            <a:off x="5967941" y="2425700"/>
            <a:ext cx="1429148" cy="228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cache</a:t>
            </a:r>
          </a:p>
        </p:txBody>
      </p:sp>
    </p:spTree>
  </p:cSld>
  <p:clrMapOvr>
    <a:masterClrMapping/>
  </p:clrMapOvr>
  <p:transition spd="med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184" name="Reduced eviction schedul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Reduced eviction schedules</a:t>
            </a:r>
          </a:p>
        </p:txBody>
      </p:sp>
      <p:sp>
        <p:nvSpPr>
          <p:cNvPr id="1185" name="Def.  A reduced schedule is a schedule that brings an item d into the cache in step j only if there is a request for d in step j and d is not already in the cache.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Def. 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A </a:t>
            </a:r>
            <a:r>
              <a:rPr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reduced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schedule is a schedule that brings an item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d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into the cache in step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j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only if there is a request for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d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in step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j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and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d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is not already in the cache.</a:t>
            </a:r>
          </a:p>
        </p:txBody>
      </p:sp>
      <p:sp>
        <p:nvSpPr>
          <p:cNvPr id="11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66</a:t>
            </a:fld>
            <a:endParaRPr/>
          </a:p>
        </p:txBody>
      </p:sp>
      <p:graphicFrame>
        <p:nvGraphicFramePr>
          <p:cNvPr id="1187" name="Table"/>
          <p:cNvGraphicFramePr/>
          <p:nvPr>
            <p:extLst>
              <p:ext uri="{D42A27DB-BD31-4B8C-83A1-F6EECF244321}">
                <p14:modId xmlns:p14="http://schemas.microsoft.com/office/powerpoint/2010/main" val="2825818829"/>
              </p:ext>
            </p:extLst>
          </p:nvPr>
        </p:nvGraphicFramePr>
        <p:xfrm>
          <a:off x="7717182" y="2849770"/>
          <a:ext cx="2235196" cy="5736150"/>
        </p:xfrm>
        <a:graphic>
          <a:graphicData uri="http://schemas.openxmlformats.org/drawingml/2006/table">
            <a:tbl>
              <a:tblPr firstCol="1">
                <a:tableStyleId>{8F44A2F1-9E1F-4B54-A3A2-5F16C0AD49E2}</a:tableStyleId>
              </a:tblPr>
              <a:tblGrid>
                <a:gridCol w="5587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7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87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87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3088">
                <a:tc>
                  <a:txBody>
                    <a:bodyPr/>
                    <a:lstStyle/>
                    <a:p>
                      <a:pPr marL="57799" marR="57799" defTabSz="1295400">
                        <a:lnSpc>
                          <a:spcPts val="5000"/>
                        </a:lnSpc>
                        <a:tabLst>
                          <a:tab pos="800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i="1">
                          <a:solidFill>
                            <a:srgbClr val="FFFFFF"/>
                          </a:solidFill>
                          <a:uFill>
                            <a:solidFill>
                              <a:srgbClr val="0048AA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a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a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b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c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T w="28575">
                      <a:miter lim="400000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3088">
                <a:tc>
                  <a:txBody>
                    <a:bodyPr/>
                    <a:lstStyle/>
                    <a:p>
                      <a:pPr marL="57799" marR="57799" defTabSz="1295400">
                        <a:lnSpc>
                          <a:spcPts val="5000"/>
                        </a:lnSpc>
                        <a:tabLst>
                          <a:tab pos="800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i="1">
                          <a:solidFill>
                            <a:srgbClr val="FFFFFF"/>
                          </a:solidFill>
                          <a:uFill>
                            <a:solidFill>
                              <a:srgbClr val="0048AA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a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a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b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c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3088">
                <a:tc>
                  <a:txBody>
                    <a:bodyPr/>
                    <a:lstStyle/>
                    <a:p>
                      <a:pPr marL="57799" marR="57799" defTabSz="1295400">
                        <a:lnSpc>
                          <a:spcPts val="5000"/>
                        </a:lnSpc>
                        <a:tabLst>
                          <a:tab pos="800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i="1">
                          <a:solidFill>
                            <a:srgbClr val="FFFFFF"/>
                          </a:solidFill>
                          <a:uFill>
                            <a:solidFill>
                              <a:srgbClr val="0048AA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c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a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b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c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3088">
                <a:tc>
                  <a:txBody>
                    <a:bodyPr/>
                    <a:lstStyle/>
                    <a:p>
                      <a:pPr marL="57799" marR="57799" defTabSz="1295400">
                        <a:lnSpc>
                          <a:spcPts val="5000"/>
                        </a:lnSpc>
                        <a:tabLst>
                          <a:tab pos="800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i="1">
                          <a:solidFill>
                            <a:srgbClr val="FFFFFF"/>
                          </a:solidFill>
                          <a:uFill>
                            <a:solidFill>
                              <a:srgbClr val="0048AA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d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a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d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8D3124">
                        <a:alpha val="3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c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3088">
                <a:tc>
                  <a:txBody>
                    <a:bodyPr/>
                    <a:lstStyle/>
                    <a:p>
                      <a:pPr marL="57799" marR="57799" defTabSz="1295400">
                        <a:lnSpc>
                          <a:spcPts val="5000"/>
                        </a:lnSpc>
                        <a:tabLst>
                          <a:tab pos="800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i="1">
                          <a:solidFill>
                            <a:srgbClr val="FFFFFF"/>
                          </a:solidFill>
                          <a:uFill>
                            <a:solidFill>
                              <a:srgbClr val="0048AA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a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a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d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c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3088">
                <a:tc>
                  <a:txBody>
                    <a:bodyPr/>
                    <a:lstStyle/>
                    <a:p>
                      <a:pPr marL="57799" marR="57799" defTabSz="1295400">
                        <a:lnSpc>
                          <a:spcPts val="5000"/>
                        </a:lnSpc>
                        <a:tabLst>
                          <a:tab pos="800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i="1">
                          <a:solidFill>
                            <a:srgbClr val="FFFFFF"/>
                          </a:solidFill>
                          <a:uFill>
                            <a:solidFill>
                              <a:srgbClr val="0048AA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b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a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d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b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solidFill>
                      <a:srgbClr val="8D3124">
                        <a:alpha val="33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3088">
                <a:tc>
                  <a:txBody>
                    <a:bodyPr/>
                    <a:lstStyle/>
                    <a:p>
                      <a:pPr marL="57799" marR="57799" defTabSz="1295400">
                        <a:lnSpc>
                          <a:spcPts val="5000"/>
                        </a:lnSpc>
                        <a:tabLst>
                          <a:tab pos="800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i="1">
                          <a:solidFill>
                            <a:srgbClr val="FFFFFF"/>
                          </a:solidFill>
                          <a:uFill>
                            <a:solidFill>
                              <a:srgbClr val="0048AA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c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a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c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8D3124">
                        <a:alpha val="3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b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3088">
                <a:tc>
                  <a:txBody>
                    <a:bodyPr/>
                    <a:lstStyle/>
                    <a:p>
                      <a:pPr marL="57799" marR="57799" defTabSz="1295400">
                        <a:lnSpc>
                          <a:spcPts val="5000"/>
                        </a:lnSpc>
                        <a:tabLst>
                          <a:tab pos="800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i="1">
                          <a:solidFill>
                            <a:srgbClr val="FFFFFF"/>
                          </a:solidFill>
                          <a:uFill>
                            <a:solidFill>
                              <a:srgbClr val="0048AA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d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d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8D3124">
                        <a:alpha val="3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c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b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3088">
                <a:tc>
                  <a:txBody>
                    <a:bodyPr/>
                    <a:lstStyle/>
                    <a:p>
                      <a:pPr marL="57799" marR="57799" defTabSz="1295400">
                        <a:lnSpc>
                          <a:spcPts val="5000"/>
                        </a:lnSpc>
                        <a:tabLst>
                          <a:tab pos="800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i="1">
                          <a:solidFill>
                            <a:srgbClr val="FFFFFF"/>
                          </a:solidFill>
                          <a:uFill>
                            <a:solidFill>
                              <a:srgbClr val="0048AA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d</a:t>
                      </a:r>
                    </a:p>
                  </a:txBody>
                  <a:tcPr marL="50800" marR="50800" marT="50800" marB="50800" anchor="ctr" horzOverflow="overflow"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d</a:t>
                      </a:r>
                    </a:p>
                  </a:txBody>
                  <a:tcPr marL="50800" marR="50800" marT="50800" marB="50800" anchor="ctr" horzOverflow="overflow"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c</a:t>
                      </a:r>
                    </a:p>
                  </a:txBody>
                  <a:tcPr marL="50800" marR="50800" marT="50800" marB="50800" anchor="ctr" horzOverflow="overflow"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 dirty="0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b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B w="28575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188" name="a reduced schedule"/>
          <p:cNvSpPr txBox="1"/>
          <p:nvPr/>
        </p:nvSpPr>
        <p:spPr>
          <a:xfrm>
            <a:off x="7717182" y="8814520"/>
            <a:ext cx="2036268" cy="228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rPr dirty="0"/>
              <a:t>a reduced schedule</a:t>
            </a:r>
          </a:p>
        </p:txBody>
      </p:sp>
      <p:grpSp>
        <p:nvGrpSpPr>
          <p:cNvPr id="1191" name="Group"/>
          <p:cNvGrpSpPr/>
          <p:nvPr/>
        </p:nvGrpSpPr>
        <p:grpSpPr>
          <a:xfrm>
            <a:off x="2272990" y="2847230"/>
            <a:ext cx="2484029" cy="6230081"/>
            <a:chOff x="-9841" y="351367"/>
            <a:chExt cx="2484028" cy="6638663"/>
          </a:xfrm>
        </p:grpSpPr>
        <p:graphicFrame>
          <p:nvGraphicFramePr>
            <p:cNvPr id="1189" name="Table"/>
            <p:cNvGraphicFramePr/>
            <p:nvPr/>
          </p:nvGraphicFramePr>
          <p:xfrm>
            <a:off x="238992" y="351367"/>
            <a:ext cx="2235195" cy="6112339"/>
          </p:xfrm>
          <a:graphic>
            <a:graphicData uri="http://schemas.openxmlformats.org/drawingml/2006/table">
              <a:tbl>
                <a:tblPr firstCol="1">
                  <a:tableStyleId>{8F44A2F1-9E1F-4B54-A3A2-5F16C0AD49E2}</a:tableStyleId>
                </a:tblPr>
                <a:tblGrid>
                  <a:gridCol w="55879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55879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55879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55879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</a:tblGrid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ts val="5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>
                      <a:lnT w="28575"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>
                      <a:lnT w="28575"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b</a:t>
                        </a:r>
                      </a:p>
                    </a:txBody>
                    <a:tcPr marL="50800" marR="50800" marT="50800" marB="50800" anchor="ctr" horzOverflow="overflow">
                      <a:lnT w="28575"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lnT w="28575">
                        <a:miter lim="400000"/>
                      </a:lnT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ts val="5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b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ts val="5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d</a:t>
                        </a:r>
                      </a:p>
                    </a:txBody>
                    <a:tcPr marL="50800" marR="50800" marT="50800" marB="50800" anchor="ctr" horzOverflow="overflow">
                      <a:solidFill>
                        <a:srgbClr val="8D3124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ts val="5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d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d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ts val="5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solidFill>
                        <a:srgbClr val="8D3124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b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solidFill>
                        <a:srgbClr val="8D3124">
                          <a:alpha val="33000"/>
                        </a:srgb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ts val="5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b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b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ts val="5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b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6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ts val="5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d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d</a:t>
                        </a:r>
                      </a:p>
                    </a:txBody>
                    <a:tcPr marL="50800" marR="50800" marT="50800" marB="50800" anchor="ctr" horzOverflow="overflow">
                      <a:solidFill>
                        <a:srgbClr val="8D3124">
                          <a:alpha val="3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b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7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ts val="5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d</a:t>
                        </a:r>
                      </a:p>
                    </a:txBody>
                    <a:tcPr marL="50800" marR="50800" marT="50800" marB="50800" anchor="ctr" horzOverflow="overflow">
                      <a:lnB w="28575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d</a:t>
                        </a:r>
                      </a:p>
                    </a:txBody>
                    <a:tcPr marL="50800" marR="50800" marT="50800" marB="50800" anchor="ctr" horzOverflow="overflow">
                      <a:lnB w="28575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B w="28575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d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lnB w="28575">
                        <a:miter lim="400000"/>
                      </a:lnB>
                      <a:solidFill>
                        <a:srgbClr val="8D3124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8"/>
                    </a:ext>
                  </a:extLst>
                </a:tr>
              </a:tbl>
            </a:graphicData>
          </a:graphic>
        </p:graphicFrame>
        <p:sp>
          <p:nvSpPr>
            <p:cNvPr id="1190" name="an unreduced schedule"/>
            <p:cNvSpPr txBox="1"/>
            <p:nvPr/>
          </p:nvSpPr>
          <p:spPr>
            <a:xfrm>
              <a:off x="-9841" y="6761429"/>
              <a:ext cx="2436615" cy="228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b="1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r>
                <a:rPr dirty="0"/>
                <a:t>an unreduced schedule</a:t>
              </a:r>
            </a:p>
          </p:txBody>
        </p:sp>
      </p:grpSp>
      <p:grpSp>
        <p:nvGrpSpPr>
          <p:cNvPr id="1194" name="Group"/>
          <p:cNvGrpSpPr/>
          <p:nvPr/>
        </p:nvGrpSpPr>
        <p:grpSpPr>
          <a:xfrm>
            <a:off x="4231537" y="3708267"/>
            <a:ext cx="2822146" cy="499104"/>
            <a:chOff x="-12700" y="693003"/>
            <a:chExt cx="2822145" cy="499103"/>
          </a:xfrm>
        </p:grpSpPr>
        <p:sp>
          <p:nvSpPr>
            <p:cNvPr id="1192" name="Line"/>
            <p:cNvSpPr/>
            <p:nvPr/>
          </p:nvSpPr>
          <p:spPr>
            <a:xfrm flipV="1">
              <a:off x="-12700" y="962006"/>
              <a:ext cx="956139" cy="230101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193" name="d enters cache…"/>
            <p:cNvSpPr txBox="1"/>
            <p:nvPr/>
          </p:nvSpPr>
          <p:spPr>
            <a:xfrm>
              <a:off x="1054914" y="693003"/>
              <a:ext cx="1754532" cy="4964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sz="1800" i="1" dirty="0">
                  <a:latin typeface="Times"/>
                  <a:ea typeface="Times"/>
                  <a:cs typeface="Times"/>
                  <a:sym typeface="Times"/>
                </a:rPr>
                <a:t>d</a:t>
              </a:r>
              <a:r>
                <a:rPr dirty="0"/>
                <a:t> enters cache</a:t>
              </a:r>
            </a:p>
            <a:p>
              <a:pPr>
                <a:lnSpc>
                  <a:spcPts val="2000"/>
                </a:lnSpc>
              </a:pPr>
              <a:r>
                <a:rPr dirty="0"/>
                <a:t>without a request</a:t>
              </a:r>
            </a:p>
          </p:txBody>
        </p:sp>
      </p:grpSp>
      <p:grpSp>
        <p:nvGrpSpPr>
          <p:cNvPr id="1197" name="Group"/>
          <p:cNvGrpSpPr/>
          <p:nvPr/>
        </p:nvGrpSpPr>
        <p:grpSpPr>
          <a:xfrm>
            <a:off x="4765854" y="7054610"/>
            <a:ext cx="2265917" cy="1027008"/>
            <a:chOff x="0" y="0"/>
            <a:chExt cx="2265915" cy="1027006"/>
          </a:xfrm>
        </p:grpSpPr>
        <p:sp>
          <p:nvSpPr>
            <p:cNvPr id="1195" name="Line"/>
            <p:cNvSpPr/>
            <p:nvPr/>
          </p:nvSpPr>
          <p:spPr>
            <a:xfrm flipV="1">
              <a:off x="0" y="730661"/>
              <a:ext cx="574397" cy="296346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196" name="d enters cache…"/>
            <p:cNvSpPr txBox="1"/>
            <p:nvPr/>
          </p:nvSpPr>
          <p:spPr>
            <a:xfrm>
              <a:off x="163913" y="0"/>
              <a:ext cx="2102004" cy="7504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sz="1800" i="1" dirty="0">
                  <a:latin typeface="Times"/>
                  <a:ea typeface="Times"/>
                  <a:cs typeface="Times"/>
                  <a:sym typeface="Times"/>
                </a:rPr>
                <a:t>d</a:t>
              </a:r>
              <a:r>
                <a:rPr dirty="0"/>
                <a:t> enters cache</a:t>
              </a:r>
            </a:p>
            <a:p>
              <a:pPr>
                <a:lnSpc>
                  <a:spcPts val="2000"/>
                </a:lnSpc>
              </a:pPr>
              <a:r>
                <a:rPr dirty="0"/>
                <a:t>even though already</a:t>
              </a:r>
            </a:p>
            <a:p>
              <a:pPr>
                <a:lnSpc>
                  <a:spcPts val="2000"/>
                </a:lnSpc>
              </a:pPr>
              <a:r>
                <a:rPr dirty="0"/>
                <a:t>in cache</a:t>
              </a:r>
            </a:p>
          </p:txBody>
        </p:sp>
      </p:grpSp>
    </p:spTree>
  </p:cSld>
  <p:clrMapOvr>
    <a:masterClrMapping/>
  </p:clrMapOvr>
  <p:transition spd="med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1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202" name="Reduced eviction schedul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Reduced eviction schedules</a:t>
            </a:r>
          </a:p>
        </p:txBody>
      </p:sp>
      <p:sp>
        <p:nvSpPr>
          <p:cNvPr id="1203" name="Claim.  Given any unreduced schedule S, can transform it into a reduced schedule S′ with no more evictions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Claim. 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Given any unreduced schedule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, can transform it into a reduced schedule </a:t>
            </a:r>
            <a:r>
              <a:rPr i="1" spc="24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S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′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with no more evictions.</a:t>
            </a:r>
          </a:p>
          <a:p>
            <a:r>
              <a:t>Pf.  </a:t>
            </a:r>
            <a:r>
              <a: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[ by induction on number of steps </a:t>
            </a:r>
            <a:r>
              <a:rPr i="1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  <a:latin typeface="Times"/>
                <a:ea typeface="Times"/>
                <a:cs typeface="Times"/>
                <a:sym typeface="Times"/>
              </a:rPr>
              <a:t>j</a:t>
            </a:r>
            <a:r>
              <a: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 ]</a:t>
            </a:r>
          </a:p>
          <a:p>
            <a:pPr lvl="1"/>
            <a:r>
              <a:t>Suppose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t> brings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d</a:t>
            </a:r>
            <a:r>
              <a:t> into the cache in step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j</a:t>
            </a:r>
            <a:r>
              <a:t> without a request.</a:t>
            </a:r>
          </a:p>
          <a:p>
            <a:pPr lvl="1"/>
            <a:r>
              <a:t>Let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c</a:t>
            </a:r>
            <a:r>
              <a:t> be the item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t> evicts when it brings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d</a:t>
            </a:r>
            <a:r>
              <a:t> into the cache.</a:t>
            </a:r>
          </a:p>
          <a:p>
            <a:pPr lvl="1"/>
            <a:r>
              <a:t>Case 1a: 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d</a:t>
            </a:r>
            <a:r>
              <a:t> evicted before next request for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d</a:t>
            </a:r>
            <a:r>
              <a:t>.</a:t>
            </a:r>
          </a:p>
        </p:txBody>
      </p:sp>
      <p:sp>
        <p:nvSpPr>
          <p:cNvPr id="120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67</a:t>
            </a:fld>
            <a:endParaRPr/>
          </a:p>
        </p:txBody>
      </p:sp>
      <p:grpSp>
        <p:nvGrpSpPr>
          <p:cNvPr id="1209" name="Group"/>
          <p:cNvGrpSpPr/>
          <p:nvPr/>
        </p:nvGrpSpPr>
        <p:grpSpPr>
          <a:xfrm>
            <a:off x="7327900" y="4185479"/>
            <a:ext cx="5021751" cy="5505200"/>
            <a:chOff x="0" y="0"/>
            <a:chExt cx="5021750" cy="5505199"/>
          </a:xfrm>
        </p:grpSpPr>
        <p:graphicFrame>
          <p:nvGraphicFramePr>
            <p:cNvPr id="1205" name="Table"/>
            <p:cNvGraphicFramePr/>
            <p:nvPr/>
          </p:nvGraphicFramePr>
          <p:xfrm>
            <a:off x="0" y="406400"/>
            <a:ext cx="2235196" cy="5098799"/>
          </p:xfrm>
          <a:graphic>
            <a:graphicData uri="http://schemas.openxmlformats.org/drawingml/2006/table">
              <a:tbl>
                <a:tblPr firstCol="1">
                  <a:tableStyleId>{8F44A2F1-9E1F-4B54-A3A2-5F16C0AD49E2}</a:tableStyleId>
                </a:tblPr>
                <a:tblGrid>
                  <a:gridCol w="55879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55879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55879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55879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</a:tblGrid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ts val="5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T w="28575"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>
                      <a:lnT w="28575"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>
                      <a:lnT w="28575"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lnT w="28575">
                        <a:miter lim="400000"/>
                      </a:lnT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ts val="5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ts val="5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83199" algn="r" defTabSz="1295400">
                          <a:lnSpc>
                            <a:spcPts val="5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rPr i="0"/>
                          <a:t>¬</a:t>
                        </a:r>
                        <a:r>
                          <a:t>d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solidFill>
                        <a:srgbClr val="D5D5D5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83199" algn="r" defTabSz="1295400">
                          <a:lnSpc>
                            <a:spcPts val="5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rPr i="0"/>
                          <a:t>¬</a:t>
                        </a:r>
                        <a:r>
                          <a:t>d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solidFill>
                        <a:srgbClr val="D5D5D5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83199" algn="r" defTabSz="1295400">
                          <a:lnSpc>
                            <a:spcPts val="5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rPr i="0"/>
                          <a:t>¬</a:t>
                        </a:r>
                        <a:r>
                          <a:t>d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solidFill>
                        <a:srgbClr val="D5D5D5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83199" algn="r" defTabSz="1295400">
                          <a:lnSpc>
                            <a:spcPts val="5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e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e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6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ts val="5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B w="28575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>
                      <a:lnB w="28575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>
                      <a:lnB w="28575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e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lnB w="28575"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7"/>
                    </a:ext>
                  </a:extLst>
                </a:tr>
              </a:tbl>
            </a:graphicData>
          </a:graphic>
        </p:graphicFrame>
        <p:sp>
          <p:nvSpPr>
            <p:cNvPr id="1206" name="S′"/>
            <p:cNvSpPr txBox="1"/>
            <p:nvPr/>
          </p:nvSpPr>
          <p:spPr>
            <a:xfrm>
              <a:off x="739179" y="0"/>
              <a:ext cx="199828" cy="228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b="1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r>
                <a:t>S′</a:t>
              </a:r>
            </a:p>
          </p:txBody>
        </p:sp>
        <p:sp>
          <p:nvSpPr>
            <p:cNvPr id="1207" name="might as well…"/>
            <p:cNvSpPr txBox="1"/>
            <p:nvPr/>
          </p:nvSpPr>
          <p:spPr>
            <a:xfrm>
              <a:off x="2888149" y="2854197"/>
              <a:ext cx="2133601" cy="7683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dirty="0"/>
                <a:t>might as well</a:t>
              </a:r>
            </a:p>
            <a:p>
              <a:pPr>
                <a:lnSpc>
                  <a:spcPts val="2000"/>
                </a:lnSpc>
              </a:pPr>
              <a:r>
                <a:rPr dirty="0"/>
                <a:t>leave </a:t>
              </a:r>
              <a:r>
                <a:rPr sz="1800" i="1" dirty="0">
                  <a:latin typeface="Times"/>
                  <a:ea typeface="Times"/>
                  <a:cs typeface="Times"/>
                  <a:sym typeface="Times"/>
                </a:rPr>
                <a:t>c</a:t>
              </a:r>
              <a:r>
                <a:rPr dirty="0"/>
                <a:t> in cache</a:t>
              </a:r>
            </a:p>
            <a:p>
              <a:pPr>
                <a:lnSpc>
                  <a:spcPts val="2000"/>
                </a:lnSpc>
              </a:pPr>
              <a:r>
                <a:rPr dirty="0"/>
                <a:t>until </a:t>
              </a:r>
              <a:r>
                <a:rPr sz="1800" i="1" dirty="0">
                  <a:latin typeface="Times"/>
                  <a:ea typeface="Times"/>
                  <a:cs typeface="Times"/>
                  <a:sym typeface="Times"/>
                </a:rPr>
                <a:t>d</a:t>
              </a:r>
              <a:r>
                <a:rPr dirty="0"/>
                <a:t> is evicted</a:t>
              </a:r>
            </a:p>
          </p:txBody>
        </p:sp>
        <p:sp>
          <p:nvSpPr>
            <p:cNvPr id="1208" name="Line"/>
            <p:cNvSpPr/>
            <p:nvPr/>
          </p:nvSpPr>
          <p:spPr>
            <a:xfrm flipV="1">
              <a:off x="2442584" y="3247896"/>
              <a:ext cx="517580" cy="1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1215" name="Group"/>
          <p:cNvGrpSpPr/>
          <p:nvPr/>
        </p:nvGrpSpPr>
        <p:grpSpPr>
          <a:xfrm>
            <a:off x="850729" y="4185479"/>
            <a:ext cx="5357417" cy="5505200"/>
            <a:chOff x="70920" y="0"/>
            <a:chExt cx="5357415" cy="5505199"/>
          </a:xfrm>
        </p:grpSpPr>
        <p:graphicFrame>
          <p:nvGraphicFramePr>
            <p:cNvPr id="1210" name="Table"/>
            <p:cNvGraphicFramePr/>
            <p:nvPr/>
          </p:nvGraphicFramePr>
          <p:xfrm>
            <a:off x="833090" y="406400"/>
            <a:ext cx="2235195" cy="5098799"/>
          </p:xfrm>
          <a:graphic>
            <a:graphicData uri="http://schemas.openxmlformats.org/drawingml/2006/table">
              <a:tbl>
                <a:tblPr firstCol="1">
                  <a:tableStyleId>{8F44A2F1-9E1F-4B54-A3A2-5F16C0AD49E2}</a:tableStyleId>
                </a:tblPr>
                <a:tblGrid>
                  <a:gridCol w="55879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55879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55879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55879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</a:tblGrid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ts val="5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T w="28575"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>
                      <a:lnT w="28575"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>
                      <a:lnT w="28575"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lnT w="28575">
                        <a:miter lim="400000"/>
                      </a:lnT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ts val="5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ts val="5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83199" algn="r" defTabSz="1295400">
                          <a:lnSpc>
                            <a:spcPts val="5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rPr i="0"/>
                          <a:t>¬</a:t>
                        </a:r>
                        <a:r>
                          <a:t>d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d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solidFill>
                        <a:srgbClr val="8D3124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83199" algn="r" defTabSz="1295400">
                          <a:lnSpc>
                            <a:spcPts val="5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rPr i="0"/>
                          <a:t>¬</a:t>
                        </a:r>
                        <a:r>
                          <a:t>d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d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solidFill>
                        <a:srgbClr val="D5D5D5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83199" algn="r" defTabSz="1295400">
                          <a:lnSpc>
                            <a:spcPts val="5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rPr i="0"/>
                          <a:t>¬</a:t>
                        </a:r>
                        <a:r>
                          <a:t>d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d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solidFill>
                        <a:srgbClr val="D5D5D5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83199" algn="r" defTabSz="1295400">
                          <a:lnSpc>
                            <a:spcPts val="5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e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e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6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ts val="5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B w="28575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>
                      <a:lnB w="28575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>
                      <a:lnB w="28575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e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lnB w="28575"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7"/>
                    </a:ext>
                  </a:extLst>
                </a:tr>
              </a:tbl>
            </a:graphicData>
          </a:graphic>
        </p:graphicFrame>
        <p:sp>
          <p:nvSpPr>
            <p:cNvPr id="1211" name="unreduced schedule S"/>
            <p:cNvSpPr txBox="1"/>
            <p:nvPr/>
          </p:nvSpPr>
          <p:spPr>
            <a:xfrm>
              <a:off x="775741" y="0"/>
              <a:ext cx="2299793" cy="228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b="1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r>
                <a:t>unreduced schedule S</a:t>
              </a:r>
            </a:p>
          </p:txBody>
        </p:sp>
        <p:sp>
          <p:nvSpPr>
            <p:cNvPr id="1212" name="Line"/>
            <p:cNvSpPr/>
            <p:nvPr/>
          </p:nvSpPr>
          <p:spPr>
            <a:xfrm flipV="1">
              <a:off x="3079445" y="2641598"/>
              <a:ext cx="517580" cy="1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213" name="d enters cache without a request"/>
            <p:cNvSpPr txBox="1"/>
            <p:nvPr/>
          </p:nvSpPr>
          <p:spPr>
            <a:xfrm>
              <a:off x="3673804" y="2400299"/>
              <a:ext cx="1754531" cy="4964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sz="1800" i="1" dirty="0">
                  <a:latin typeface="Times"/>
                  <a:ea typeface="Times"/>
                  <a:cs typeface="Times"/>
                  <a:sym typeface="Times"/>
                </a:rPr>
                <a:t>d</a:t>
              </a:r>
              <a:r>
                <a:rPr dirty="0"/>
                <a:t> enters cache</a:t>
              </a:r>
              <a:br>
                <a:rPr dirty="0"/>
              </a:br>
              <a:r>
                <a:rPr dirty="0"/>
                <a:t>without a request</a:t>
              </a:r>
            </a:p>
          </p:txBody>
        </p:sp>
        <p:sp>
          <p:nvSpPr>
            <p:cNvPr id="1214" name="step j"/>
            <p:cNvSpPr txBox="1"/>
            <p:nvPr/>
          </p:nvSpPr>
          <p:spPr>
            <a:xfrm>
              <a:off x="70920" y="2527298"/>
              <a:ext cx="598290" cy="228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b="1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r>
                <a:rPr dirty="0"/>
                <a:t>step j</a:t>
              </a:r>
            </a:p>
          </p:txBody>
        </p:sp>
      </p:grpSp>
      <p:grpSp>
        <p:nvGrpSpPr>
          <p:cNvPr id="1219" name="Group"/>
          <p:cNvGrpSpPr/>
          <p:nvPr/>
        </p:nvGrpSpPr>
        <p:grpSpPr>
          <a:xfrm>
            <a:off x="878184" y="8483601"/>
            <a:ext cx="5369282" cy="514352"/>
            <a:chOff x="141287" y="3251200"/>
            <a:chExt cx="5369280" cy="514351"/>
          </a:xfrm>
        </p:grpSpPr>
        <p:sp>
          <p:nvSpPr>
            <p:cNvPr id="1216" name="d evicted before…"/>
            <p:cNvSpPr txBox="1"/>
            <p:nvPr/>
          </p:nvSpPr>
          <p:spPr>
            <a:xfrm>
              <a:off x="3725657" y="3251200"/>
              <a:ext cx="1784910" cy="5143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sz="1800" i="1" dirty="0">
                  <a:latin typeface="Times"/>
                  <a:ea typeface="Times"/>
                  <a:cs typeface="Times"/>
                  <a:sym typeface="Times"/>
                </a:rPr>
                <a:t>d</a:t>
              </a:r>
              <a:r>
                <a:rPr dirty="0"/>
                <a:t> evicted before</a:t>
              </a:r>
            </a:p>
            <a:p>
              <a:pPr>
                <a:lnSpc>
                  <a:spcPts val="2000"/>
                </a:lnSpc>
              </a:pPr>
              <a:r>
                <a:rPr dirty="0"/>
                <a:t>next request for </a:t>
              </a:r>
              <a:r>
                <a:rPr sz="1800" i="1" dirty="0">
                  <a:latin typeface="Times"/>
                  <a:ea typeface="Times"/>
                  <a:cs typeface="Times"/>
                  <a:sym typeface="Times"/>
                </a:rPr>
                <a:t>d</a:t>
              </a:r>
            </a:p>
          </p:txBody>
        </p:sp>
        <p:sp>
          <p:nvSpPr>
            <p:cNvPr id="1217" name="Line"/>
            <p:cNvSpPr/>
            <p:nvPr/>
          </p:nvSpPr>
          <p:spPr>
            <a:xfrm flipV="1">
              <a:off x="3118446" y="3517955"/>
              <a:ext cx="517580" cy="1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218" name="step j′"/>
            <p:cNvSpPr txBox="1"/>
            <p:nvPr/>
          </p:nvSpPr>
          <p:spPr>
            <a:xfrm>
              <a:off x="141287" y="3302028"/>
              <a:ext cx="669331" cy="228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b="1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r>
                <a:rPr dirty="0"/>
                <a:t>step j′</a:t>
              </a:r>
            </a:p>
          </p:txBody>
        </p:sp>
      </p:grpSp>
      <p:sp>
        <p:nvSpPr>
          <p:cNvPr id="1220" name="Rounded Rectangle"/>
          <p:cNvSpPr/>
          <p:nvPr/>
        </p:nvSpPr>
        <p:spPr>
          <a:xfrm>
            <a:off x="3406122" y="6008757"/>
            <a:ext cx="316171" cy="304801"/>
          </a:xfrm>
          <a:prstGeom prst="roundRect">
            <a:avLst>
              <a:gd name="adj" fmla="val 18359"/>
            </a:avLst>
          </a:prstGeom>
          <a:ln w="25400">
            <a:solidFill>
              <a:srgbClr val="0048AA"/>
            </a:solidFill>
            <a:miter lim="400000"/>
          </a:ln>
        </p:spPr>
        <p:txBody>
          <a:bodyPr lIns="50800" tIns="50800" rIns="50800" bIns="508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223" name="Reduced eviction schedul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Reduced eviction schedules</a:t>
            </a:r>
          </a:p>
        </p:txBody>
      </p:sp>
      <p:sp>
        <p:nvSpPr>
          <p:cNvPr id="1224" name="Claim.  Given any unreduced schedule S, can transform it into a reduced schedule S′ with no more evictions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Claim. 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Given any unreduced schedule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, can transform it into a reduced schedule </a:t>
            </a:r>
            <a:r>
              <a:rPr i="1" spc="24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S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′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with no more evictions.</a:t>
            </a:r>
          </a:p>
          <a:p>
            <a:r>
              <a:t>Pf.  </a:t>
            </a:r>
            <a:r>
              <a: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[ by induction on number of steps </a:t>
            </a:r>
            <a:r>
              <a:rPr i="1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  <a:latin typeface="Times"/>
                <a:ea typeface="Times"/>
                <a:cs typeface="Times"/>
                <a:sym typeface="Times"/>
              </a:rPr>
              <a:t>j</a:t>
            </a:r>
            <a:r>
              <a: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 ]</a:t>
            </a:r>
          </a:p>
          <a:p>
            <a:pPr lvl="1"/>
            <a:r>
              <a:t>Suppose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t> brings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d</a:t>
            </a:r>
            <a:r>
              <a:t> into the cache in step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j</a:t>
            </a:r>
            <a:r>
              <a:t> without a request.</a:t>
            </a:r>
          </a:p>
          <a:p>
            <a:pPr lvl="1"/>
            <a:r>
              <a:t>Let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c</a:t>
            </a:r>
            <a:r>
              <a:t> be the item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t> evicts when it brings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d</a:t>
            </a:r>
            <a:r>
              <a:t> into the cache.</a:t>
            </a:r>
          </a:p>
          <a:p>
            <a:pPr lvl="1"/>
            <a:r>
              <a:t>Case 1a: 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d</a:t>
            </a:r>
            <a:r>
              <a:t> evicted before next request for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d</a:t>
            </a:r>
            <a:r>
              <a:t>.</a:t>
            </a:r>
          </a:p>
          <a:p>
            <a:pPr lvl="1"/>
            <a:r>
              <a:t>Case 1b:  next request for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d</a:t>
            </a:r>
            <a:r>
              <a:t> occurs before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d</a:t>
            </a:r>
            <a:r>
              <a:t> is evicted.</a:t>
            </a:r>
          </a:p>
        </p:txBody>
      </p:sp>
      <p:sp>
        <p:nvSpPr>
          <p:cNvPr id="12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68</a:t>
            </a:fld>
            <a:endParaRPr/>
          </a:p>
        </p:txBody>
      </p:sp>
      <p:grpSp>
        <p:nvGrpSpPr>
          <p:cNvPr id="1230" name="Group"/>
          <p:cNvGrpSpPr/>
          <p:nvPr/>
        </p:nvGrpSpPr>
        <p:grpSpPr>
          <a:xfrm>
            <a:off x="7427213" y="4516783"/>
            <a:ext cx="4932174" cy="4438400"/>
            <a:chOff x="0" y="0"/>
            <a:chExt cx="4932173" cy="4438399"/>
          </a:xfrm>
        </p:grpSpPr>
        <p:graphicFrame>
          <p:nvGraphicFramePr>
            <p:cNvPr id="1226" name="Table"/>
            <p:cNvGraphicFramePr/>
            <p:nvPr>
              <p:extLst>
                <p:ext uri="{D42A27DB-BD31-4B8C-83A1-F6EECF244321}">
                  <p14:modId xmlns:p14="http://schemas.microsoft.com/office/powerpoint/2010/main" val="2035172263"/>
                </p:ext>
              </p:extLst>
            </p:nvPr>
          </p:nvGraphicFramePr>
          <p:xfrm>
            <a:off x="0" y="406400"/>
            <a:ext cx="2235196" cy="4031999"/>
          </p:xfrm>
          <a:graphic>
            <a:graphicData uri="http://schemas.openxmlformats.org/drawingml/2006/table">
              <a:tbl>
                <a:tblPr firstCol="1">
                  <a:tableStyleId>{8F44A2F1-9E1F-4B54-A3A2-5F16C0AD49E2}</a:tableStyleId>
                </a:tblPr>
                <a:tblGrid>
                  <a:gridCol w="55879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55879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55879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55879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</a:tblGrid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T w="28575"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 dirty="0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>
                      <a:lnT w="28575"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>
                      <a:lnT w="28575"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lnT w="28575">
                        <a:miter lim="400000"/>
                      </a:lnT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83199" algn="r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rPr i="0"/>
                          <a:t>¬</a:t>
                        </a:r>
                        <a:r>
                          <a:t>d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solidFill>
                        <a:srgbClr val="D5D5D5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83199" algn="r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rPr i="0"/>
                          <a:t>¬</a:t>
                        </a:r>
                        <a:r>
                          <a:t>d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solidFill>
                        <a:srgbClr val="D5D5D5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83199" algn="r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rPr i="0"/>
                          <a:t>¬</a:t>
                        </a:r>
                        <a:r>
                          <a:t>d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solidFill>
                        <a:srgbClr val="D5D5D5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83199" algn="r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d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d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solidFill>
                        <a:srgbClr val="8D3124">
                          <a:alpha val="33000"/>
                        </a:srgb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6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B w="28575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>
                      <a:lnB w="28575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>
                      <a:lnB w="28575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 dirty="0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d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lnB w="28575"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7"/>
                    </a:ext>
                  </a:extLst>
                </a:tr>
              </a:tbl>
            </a:graphicData>
          </a:graphic>
        </p:graphicFrame>
        <p:sp>
          <p:nvSpPr>
            <p:cNvPr id="1227" name="S′"/>
            <p:cNvSpPr txBox="1"/>
            <p:nvPr/>
          </p:nvSpPr>
          <p:spPr>
            <a:xfrm>
              <a:off x="739179" y="0"/>
              <a:ext cx="199828" cy="228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b="1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r>
                <a:t>S′</a:t>
              </a:r>
            </a:p>
          </p:txBody>
        </p:sp>
        <p:sp>
          <p:nvSpPr>
            <p:cNvPr id="1228" name="might as well…"/>
            <p:cNvSpPr txBox="1"/>
            <p:nvPr/>
          </p:nvSpPr>
          <p:spPr>
            <a:xfrm>
              <a:off x="2798572" y="2276474"/>
              <a:ext cx="2133601" cy="7683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dirty="0"/>
                <a:t>might as well</a:t>
              </a:r>
            </a:p>
            <a:p>
              <a:pPr>
                <a:lnSpc>
                  <a:spcPts val="2000"/>
                </a:lnSpc>
              </a:pPr>
              <a:r>
                <a:rPr dirty="0"/>
                <a:t>leave </a:t>
              </a:r>
              <a:r>
                <a:rPr sz="1800" i="1" dirty="0">
                  <a:latin typeface="Times"/>
                  <a:ea typeface="Times"/>
                  <a:cs typeface="Times"/>
                  <a:sym typeface="Times"/>
                </a:rPr>
                <a:t>c</a:t>
              </a:r>
              <a:r>
                <a:rPr dirty="0"/>
                <a:t> in cache</a:t>
              </a:r>
            </a:p>
            <a:p>
              <a:pPr>
                <a:lnSpc>
                  <a:spcPts val="2000"/>
                </a:lnSpc>
              </a:pPr>
              <a:r>
                <a:rPr dirty="0"/>
                <a:t>until </a:t>
              </a:r>
              <a:r>
                <a:rPr sz="1800" i="1" dirty="0">
                  <a:latin typeface="Times"/>
                  <a:ea typeface="Times"/>
                  <a:cs typeface="Times"/>
                  <a:sym typeface="Times"/>
                </a:rPr>
                <a:t>d</a:t>
              </a:r>
              <a:r>
                <a:rPr dirty="0"/>
                <a:t> is requested</a:t>
              </a:r>
            </a:p>
          </p:txBody>
        </p:sp>
        <p:sp>
          <p:nvSpPr>
            <p:cNvPr id="1229" name="Line"/>
            <p:cNvSpPr/>
            <p:nvPr/>
          </p:nvSpPr>
          <p:spPr>
            <a:xfrm flipV="1">
              <a:off x="2353007" y="2670174"/>
              <a:ext cx="517580" cy="1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246D74D8-6095-4CC4-ADDD-75B52F7EB246}"/>
              </a:ext>
            </a:extLst>
          </p:cNvPr>
          <p:cNvGrpSpPr/>
          <p:nvPr/>
        </p:nvGrpSpPr>
        <p:grpSpPr>
          <a:xfrm>
            <a:off x="952352" y="4516783"/>
            <a:ext cx="5795505" cy="4830416"/>
            <a:chOff x="853039" y="5232400"/>
            <a:chExt cx="5795505" cy="4830416"/>
          </a:xfrm>
        </p:grpSpPr>
        <p:sp>
          <p:nvSpPr>
            <p:cNvPr id="1231" name="step j′"/>
            <p:cNvSpPr txBox="1"/>
            <p:nvPr/>
          </p:nvSpPr>
          <p:spPr>
            <a:xfrm>
              <a:off x="853039" y="9084916"/>
              <a:ext cx="669331" cy="22860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b="1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r>
                <a:rPr dirty="0"/>
                <a:t>step j′</a:t>
              </a:r>
            </a:p>
          </p:txBody>
        </p:sp>
        <p:graphicFrame>
          <p:nvGraphicFramePr>
            <p:cNvPr id="1232" name="Table"/>
            <p:cNvGraphicFramePr/>
            <p:nvPr>
              <p:extLst>
                <p:ext uri="{D42A27DB-BD31-4B8C-83A1-F6EECF244321}">
                  <p14:modId xmlns:p14="http://schemas.microsoft.com/office/powerpoint/2010/main" val="3756904852"/>
                </p:ext>
              </p:extLst>
            </p:nvPr>
          </p:nvGraphicFramePr>
          <p:xfrm>
            <a:off x="1612900" y="5638800"/>
            <a:ext cx="2235196" cy="4424016"/>
          </p:xfrm>
          <a:graphic>
            <a:graphicData uri="http://schemas.openxmlformats.org/drawingml/2006/table">
              <a:tbl>
                <a:tblPr firstCol="1">
                  <a:tableStyleId>{8F44A2F1-9E1F-4B54-A3A2-5F16C0AD49E2}</a:tableStyleId>
                </a:tblPr>
                <a:tblGrid>
                  <a:gridCol w="55879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55879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55879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55879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</a:tblGrid>
                <a:tr h="553002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00000"/>
                          </a:lnSpc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T w="28575"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00000"/>
                          </a:lnSpc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>
                      <a:lnT w="28575"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00000"/>
                          </a:lnSpc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>
                      <a:lnT w="28575"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00000"/>
                          </a:lnSpc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lnT w="28575">
                        <a:miter lim="400000"/>
                      </a:lnT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553002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00000"/>
                          </a:lnSpc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00000"/>
                          </a:lnSpc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00000"/>
                          </a:lnSpc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00000"/>
                          </a:lnSpc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553002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00000"/>
                          </a:lnSpc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00000"/>
                          </a:lnSpc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00000"/>
                          </a:lnSpc>
                          <a:tabLst/>
                          <a:defRPr sz="1800"/>
                        </a:pPr>
                        <a:r>
                          <a:rPr sz="2000" i="1" dirty="0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00000"/>
                          </a:lnSpc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553002">
                  <a:tc>
                    <a:txBody>
                      <a:bodyPr/>
                      <a:lstStyle/>
                      <a:p>
                        <a:pPr marL="57799" marR="83199" algn="r" defTabSz="1295400">
                          <a:lnSpc>
                            <a:spcPct val="100000"/>
                          </a:lnSpc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rPr i="0"/>
                          <a:t>¬</a:t>
                        </a:r>
                        <a:r>
                          <a:t>d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00000"/>
                          </a:lnSpc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00000"/>
                          </a:lnSpc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00000"/>
                          </a:lnSpc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d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solidFill>
                        <a:srgbClr val="8D3124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553002">
                  <a:tc>
                    <a:txBody>
                      <a:bodyPr/>
                      <a:lstStyle/>
                      <a:p>
                        <a:pPr marL="57799" marR="83199" algn="r" defTabSz="1295400">
                          <a:lnSpc>
                            <a:spcPct val="100000"/>
                          </a:lnSpc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rPr i="0"/>
                          <a:t>¬</a:t>
                        </a:r>
                        <a:r>
                          <a:t>d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00000"/>
                          </a:lnSpc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00000"/>
                          </a:lnSpc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00000"/>
                          </a:lnSpc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d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solidFill>
                        <a:srgbClr val="D5D5D5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553002">
                  <a:tc>
                    <a:txBody>
                      <a:bodyPr/>
                      <a:lstStyle/>
                      <a:p>
                        <a:pPr marL="57799" marR="83199" algn="r" defTabSz="1295400">
                          <a:lnSpc>
                            <a:spcPct val="100000"/>
                          </a:lnSpc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rPr i="0"/>
                          <a:t>¬</a:t>
                        </a:r>
                        <a:r>
                          <a:t>d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00000"/>
                          </a:lnSpc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00000"/>
                          </a:lnSpc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00000"/>
                          </a:lnSpc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d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solidFill>
                        <a:srgbClr val="D5D5D5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  <a:tr h="553002">
                  <a:tc>
                    <a:txBody>
                      <a:bodyPr/>
                      <a:lstStyle/>
                      <a:p>
                        <a:pPr marL="57799" marR="83199" algn="r" defTabSz="1295400">
                          <a:lnSpc>
                            <a:spcPct val="100000"/>
                          </a:lnSpc>
                          <a:tabLst>
                            <a:tab pos="8001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d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00000"/>
                          </a:lnSpc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00000"/>
                          </a:lnSpc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00000"/>
                          </a:lnSpc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d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6"/>
                    </a:ext>
                  </a:extLst>
                </a:tr>
                <a:tr h="553002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00000"/>
                          </a:lnSpc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B w="28575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00000"/>
                          </a:lnSpc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>
                      <a:lnB w="28575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00000"/>
                          </a:lnSpc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>
                      <a:lnB w="28575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00000"/>
                          </a:lnSpc>
                          <a:tabLst/>
                          <a:defRPr sz="1800"/>
                        </a:pPr>
                        <a:r>
                          <a:rPr sz="2000" i="1" dirty="0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d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lnB w="28575"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7"/>
                    </a:ext>
                  </a:extLst>
                </a:tr>
              </a:tbl>
            </a:graphicData>
          </a:graphic>
        </p:graphicFrame>
        <p:sp>
          <p:nvSpPr>
            <p:cNvPr id="1233" name="unreduced schedule S"/>
            <p:cNvSpPr txBox="1"/>
            <p:nvPr/>
          </p:nvSpPr>
          <p:spPr>
            <a:xfrm>
              <a:off x="1555551" y="5232400"/>
              <a:ext cx="2299792" cy="22860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b="1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r>
                <a:t>unreduced schedule S</a:t>
              </a:r>
            </a:p>
          </p:txBody>
        </p:sp>
        <p:sp>
          <p:nvSpPr>
            <p:cNvPr id="1234" name="Line"/>
            <p:cNvSpPr/>
            <p:nvPr/>
          </p:nvSpPr>
          <p:spPr>
            <a:xfrm flipV="1">
              <a:off x="3962400" y="7528056"/>
              <a:ext cx="517580" cy="1"/>
            </a:xfrm>
            <a:prstGeom prst="line">
              <a:avLst/>
            </a:prstGeom>
            <a:ln w="25400">
              <a:solidFill>
                <a:srgbClr val="8D3124"/>
              </a:solidFill>
              <a:miter lim="400000"/>
              <a:headEnd type="stealth"/>
            </a:ln>
          </p:spPr>
          <p:txBody>
            <a:bodyPr lIns="0" tIns="0" rIns="0" bIns="0"/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235" name="d enters cache without a request"/>
            <p:cNvSpPr txBox="1"/>
            <p:nvPr/>
          </p:nvSpPr>
          <p:spPr>
            <a:xfrm>
              <a:off x="4534982" y="7263282"/>
              <a:ext cx="1754532" cy="49641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sz="1800" i="1" dirty="0">
                  <a:latin typeface="Times"/>
                  <a:ea typeface="Times"/>
                  <a:cs typeface="Times"/>
                  <a:sym typeface="Times"/>
                </a:rPr>
                <a:t>d</a:t>
              </a:r>
              <a:r>
                <a:rPr dirty="0"/>
                <a:t> enters cache</a:t>
              </a:r>
              <a:br>
                <a:rPr dirty="0"/>
              </a:br>
              <a:r>
                <a:rPr dirty="0"/>
                <a:t>without a request</a:t>
              </a:r>
            </a:p>
          </p:txBody>
        </p:sp>
        <p:sp>
          <p:nvSpPr>
            <p:cNvPr id="1236" name="d still in cache before…"/>
            <p:cNvSpPr txBox="1"/>
            <p:nvPr/>
          </p:nvSpPr>
          <p:spPr>
            <a:xfrm>
              <a:off x="4461298" y="8942041"/>
              <a:ext cx="2187246" cy="51435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sz="1800" i="1" dirty="0">
                  <a:latin typeface="Times"/>
                  <a:ea typeface="Times"/>
                  <a:cs typeface="Times"/>
                  <a:sym typeface="Times"/>
                </a:rPr>
                <a:t>d</a:t>
              </a:r>
              <a:r>
                <a:rPr dirty="0"/>
                <a:t> still in cache before</a:t>
              </a:r>
            </a:p>
            <a:p>
              <a:pPr>
                <a:lnSpc>
                  <a:spcPts val="2000"/>
                </a:lnSpc>
              </a:pPr>
              <a:r>
                <a:rPr dirty="0"/>
                <a:t>next request for </a:t>
              </a:r>
              <a:r>
                <a:rPr sz="1800" i="1" dirty="0">
                  <a:latin typeface="Times"/>
                  <a:ea typeface="Times"/>
                  <a:cs typeface="Times"/>
                  <a:sym typeface="Times"/>
                </a:rPr>
                <a:t>d</a:t>
              </a:r>
            </a:p>
          </p:txBody>
        </p:sp>
        <p:sp>
          <p:nvSpPr>
            <p:cNvPr id="1237" name="Line"/>
            <p:cNvSpPr/>
            <p:nvPr/>
          </p:nvSpPr>
          <p:spPr>
            <a:xfrm flipV="1">
              <a:off x="3932749" y="9199217"/>
              <a:ext cx="517580" cy="1"/>
            </a:xfrm>
            <a:prstGeom prst="line">
              <a:avLst/>
            </a:prstGeom>
            <a:ln w="25400">
              <a:solidFill>
                <a:srgbClr val="8D3124"/>
              </a:solidFill>
              <a:miter lim="400000"/>
              <a:headEnd type="stealth"/>
            </a:ln>
          </p:spPr>
          <p:txBody>
            <a:bodyPr lIns="0" tIns="0" rIns="0" bIns="0"/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238" name="step j"/>
            <p:cNvSpPr txBox="1"/>
            <p:nvPr/>
          </p:nvSpPr>
          <p:spPr>
            <a:xfrm>
              <a:off x="954649" y="7394575"/>
              <a:ext cx="598290" cy="22860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b="1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r>
                <a:rPr dirty="0"/>
                <a:t>step j</a:t>
              </a:r>
            </a:p>
          </p:txBody>
        </p:sp>
      </p:grpSp>
    </p:spTree>
  </p:cSld>
  <p:clrMapOvr>
    <a:masterClrMapping/>
  </p:clrMapOvr>
  <p:transition spd="med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243" name="Reduced eviction schedul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Reduced eviction schedules</a:t>
            </a:r>
          </a:p>
        </p:txBody>
      </p:sp>
      <p:sp>
        <p:nvSpPr>
          <p:cNvPr id="1244" name="Claim.  Given any unreduced schedule S, can transform it into a reduced schedule S′ with no more evictions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Claim. 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Given any unreduced schedule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, can transform it into a reduced schedule </a:t>
            </a:r>
            <a:r>
              <a:rPr i="1" spc="24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S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′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with no more evictions.</a:t>
            </a:r>
          </a:p>
          <a:p>
            <a:r>
              <a:t>Pf.  </a:t>
            </a:r>
            <a:r>
              <a: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[ by induction on number of steps </a:t>
            </a:r>
            <a:r>
              <a:rPr i="1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  <a:latin typeface="Times"/>
                <a:ea typeface="Times"/>
                <a:cs typeface="Times"/>
                <a:sym typeface="Times"/>
              </a:rPr>
              <a:t>j</a:t>
            </a:r>
            <a:r>
              <a: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 ]</a:t>
            </a:r>
          </a:p>
          <a:p>
            <a:pPr lvl="1"/>
            <a:r>
              <a:t>Suppose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t> brings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d</a:t>
            </a:r>
            <a:r>
              <a:t> into the cache in step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j</a:t>
            </a:r>
            <a:r>
              <a:t> even though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d</a:t>
            </a:r>
            <a:r>
              <a:t> is in cache.</a:t>
            </a:r>
          </a:p>
          <a:p>
            <a:pPr lvl="1"/>
            <a:r>
              <a:t>Let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c</a:t>
            </a:r>
            <a:r>
              <a:t> be the item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t> evicts when it brings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d</a:t>
            </a:r>
            <a:r>
              <a:t> into the cache.</a:t>
            </a:r>
          </a:p>
          <a:p>
            <a:pPr lvl="1"/>
            <a:r>
              <a:t>Case 2a: 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d</a:t>
            </a:r>
            <a:r>
              <a:t> evicted before it is needed.</a:t>
            </a:r>
          </a:p>
        </p:txBody>
      </p:sp>
      <p:sp>
        <p:nvSpPr>
          <p:cNvPr id="12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69</a:t>
            </a:fld>
            <a:endParaRPr/>
          </a:p>
        </p:txBody>
      </p:sp>
      <p:grpSp>
        <p:nvGrpSpPr>
          <p:cNvPr id="1250" name="Group"/>
          <p:cNvGrpSpPr/>
          <p:nvPr/>
        </p:nvGrpSpPr>
        <p:grpSpPr>
          <a:xfrm>
            <a:off x="7263333" y="4580822"/>
            <a:ext cx="4928667" cy="4470960"/>
            <a:chOff x="0" y="0"/>
            <a:chExt cx="4928666" cy="4139321"/>
          </a:xfrm>
        </p:grpSpPr>
        <p:graphicFrame>
          <p:nvGraphicFramePr>
            <p:cNvPr id="1246" name="Table"/>
            <p:cNvGraphicFramePr/>
            <p:nvPr>
              <p:extLst>
                <p:ext uri="{D42A27DB-BD31-4B8C-83A1-F6EECF244321}">
                  <p14:modId xmlns:p14="http://schemas.microsoft.com/office/powerpoint/2010/main" val="3906983500"/>
                </p:ext>
              </p:extLst>
            </p:nvPr>
          </p:nvGraphicFramePr>
          <p:xfrm>
            <a:off x="0" y="406400"/>
            <a:ext cx="2235196" cy="3732921"/>
          </p:xfrm>
          <a:graphic>
            <a:graphicData uri="http://schemas.openxmlformats.org/drawingml/2006/table">
              <a:tbl>
                <a:tblPr firstCol="1">
                  <a:tableStyleId>{8F44A2F1-9E1F-4B54-A3A2-5F16C0AD49E2}</a:tableStyleId>
                </a:tblPr>
                <a:tblGrid>
                  <a:gridCol w="55879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55879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55879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55879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</a:tblGrid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T w="28575"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t>d</a:t>
                        </a:r>
                        <a:r>
                          <a:rPr i="0" baseline="-5999"/>
                          <a:t>1</a:t>
                        </a:r>
                      </a:p>
                    </a:txBody>
                    <a:tcPr marL="50800" marR="50800" marT="50800" marB="50800" anchor="ctr" horzOverflow="overflow">
                      <a:lnT w="28575"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 dirty="0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>
                      <a:lnT w="28575"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lnT w="28575">
                        <a:miter lim="400000"/>
                      </a:lnT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t>d</a:t>
                        </a:r>
                        <a:r>
                          <a:rPr i="0" baseline="-5999"/>
                          <a:t>1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t>d</a:t>
                        </a:r>
                        <a:r>
                          <a:rPr i="0" baseline="-5999"/>
                          <a:t>1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d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t>d</a:t>
                        </a:r>
                        <a:r>
                          <a:rPr i="0" baseline="-5999"/>
                          <a:t>1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solidFill>
                        <a:srgbClr val="D5D5D5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d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t>d</a:t>
                        </a:r>
                        <a:r>
                          <a:rPr i="0" baseline="-5999"/>
                          <a:t>1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solidFill>
                        <a:srgbClr val="D5D5D5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solidFill>
                        <a:srgbClr val="8D3124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solidFill>
                        <a:srgbClr val="D5D5D5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b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b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solidFill>
                        <a:srgbClr val="8D3124">
                          <a:alpha val="33000"/>
                        </a:srgb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6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d</a:t>
                        </a:r>
                      </a:p>
                    </a:txBody>
                    <a:tcPr marL="50800" marR="50800" marT="50800" marB="50800" anchor="ctr" horzOverflow="overflow">
                      <a:lnB w="28575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B w="28575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>
                      <a:lnB w="28575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rPr dirty="0"/>
                          <a:t>d</a:t>
                        </a:r>
                        <a:r>
                          <a:rPr i="0" baseline="-5999" dirty="0"/>
                          <a:t>3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lnB w="28575">
                        <a:miter lim="400000"/>
                      </a:lnB>
                      <a:solidFill>
                        <a:srgbClr val="8D3124">
                          <a:alpha val="33000"/>
                        </a:srgb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7"/>
                    </a:ext>
                  </a:extLst>
                </a:tr>
              </a:tbl>
            </a:graphicData>
          </a:graphic>
        </p:graphicFrame>
        <p:sp>
          <p:nvSpPr>
            <p:cNvPr id="1247" name="S′"/>
            <p:cNvSpPr txBox="1"/>
            <p:nvPr/>
          </p:nvSpPr>
          <p:spPr>
            <a:xfrm>
              <a:off x="739179" y="0"/>
              <a:ext cx="199828" cy="228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b="1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r>
                <a:rPr dirty="0"/>
                <a:t>S′</a:t>
              </a:r>
            </a:p>
          </p:txBody>
        </p:sp>
        <p:sp>
          <p:nvSpPr>
            <p:cNvPr id="1248" name="might as well…"/>
            <p:cNvSpPr txBox="1"/>
            <p:nvPr/>
          </p:nvSpPr>
          <p:spPr>
            <a:xfrm>
              <a:off x="2795065" y="1714500"/>
              <a:ext cx="2133601" cy="7683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>
                <a:lnSpc>
                  <a:spcPts val="2000"/>
                </a:lnSpc>
              </a:pPr>
              <a:r>
                <a:t>might as well</a:t>
              </a:r>
            </a:p>
            <a:p>
              <a:pPr>
                <a:lnSpc>
                  <a:spcPts val="2000"/>
                </a:lnSpc>
              </a:pPr>
              <a:r>
                <a:t>leave </a:t>
              </a:r>
              <a:r>
                <a:rPr sz="1800" i="1">
                  <a:latin typeface="Times"/>
                  <a:ea typeface="Times"/>
                  <a:cs typeface="Times"/>
                  <a:sym typeface="Times"/>
                </a:rPr>
                <a:t>c</a:t>
              </a:r>
              <a:r>
                <a:t> in cache</a:t>
              </a:r>
            </a:p>
            <a:p>
              <a:pPr>
                <a:lnSpc>
                  <a:spcPts val="2000"/>
                </a:lnSpc>
              </a:pPr>
              <a:r>
                <a:t>until </a:t>
              </a:r>
              <a:r>
                <a:rPr sz="1800" i="1">
                  <a:latin typeface="Times"/>
                  <a:ea typeface="Times"/>
                  <a:cs typeface="Times"/>
                  <a:sym typeface="Times"/>
                </a:rPr>
                <a:t>d</a:t>
              </a:r>
              <a:r>
                <a:rPr sz="1800" baseline="-5999">
                  <a:latin typeface="Times"/>
                  <a:ea typeface="Times"/>
                  <a:cs typeface="Times"/>
                  <a:sym typeface="Times"/>
                </a:rPr>
                <a:t>3</a:t>
              </a:r>
              <a:r>
                <a:t> in evicted</a:t>
              </a:r>
            </a:p>
          </p:txBody>
        </p:sp>
        <p:sp>
          <p:nvSpPr>
            <p:cNvPr id="1249" name="Line"/>
            <p:cNvSpPr/>
            <p:nvPr/>
          </p:nvSpPr>
          <p:spPr>
            <a:xfrm flipV="1">
              <a:off x="2349500" y="1981199"/>
              <a:ext cx="517580" cy="1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1253" name="Group"/>
          <p:cNvGrpSpPr/>
          <p:nvPr/>
        </p:nvGrpSpPr>
        <p:grpSpPr>
          <a:xfrm>
            <a:off x="1573225" y="4580822"/>
            <a:ext cx="2299794" cy="4438400"/>
            <a:chOff x="775741" y="0"/>
            <a:chExt cx="2299793" cy="4438399"/>
          </a:xfrm>
        </p:grpSpPr>
        <p:graphicFrame>
          <p:nvGraphicFramePr>
            <p:cNvPr id="1251" name="Table"/>
            <p:cNvGraphicFramePr/>
            <p:nvPr>
              <p:extLst>
                <p:ext uri="{D42A27DB-BD31-4B8C-83A1-F6EECF244321}">
                  <p14:modId xmlns:p14="http://schemas.microsoft.com/office/powerpoint/2010/main" val="3152663710"/>
                </p:ext>
              </p:extLst>
            </p:nvPr>
          </p:nvGraphicFramePr>
          <p:xfrm>
            <a:off x="833090" y="406400"/>
            <a:ext cx="2235195" cy="4031999"/>
          </p:xfrm>
          <a:graphic>
            <a:graphicData uri="http://schemas.openxmlformats.org/drawingml/2006/table">
              <a:tbl>
                <a:tblPr firstCol="1">
                  <a:tableStyleId>{8F44A2F1-9E1F-4B54-A3A2-5F16C0AD49E2}</a:tableStyleId>
                </a:tblPr>
                <a:tblGrid>
                  <a:gridCol w="55879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55879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55879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55879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</a:tblGrid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T w="28575"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t>d</a:t>
                        </a:r>
                        <a:r>
                          <a:rPr i="0" baseline="-5999"/>
                          <a:t>1</a:t>
                        </a:r>
                      </a:p>
                    </a:txBody>
                    <a:tcPr marL="50800" marR="50800" marT="50800" marB="50800" anchor="ctr" horzOverflow="overflow">
                      <a:lnT w="28575"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>
                      <a:lnT w="28575"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lnT w="28575">
                        <a:miter lim="400000"/>
                      </a:lnT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t>d</a:t>
                        </a:r>
                        <a:r>
                          <a:rPr i="0" baseline="-5999"/>
                          <a:t>1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t>d</a:t>
                        </a:r>
                        <a:r>
                          <a:rPr i="0" baseline="-5999"/>
                          <a:t>1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d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t>d</a:t>
                        </a:r>
                        <a:r>
                          <a:rPr i="0" baseline="-5999"/>
                          <a:t>1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t>d</a:t>
                        </a:r>
                        <a:r>
                          <a:rPr i="0" baseline="-5999"/>
                          <a:t>3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solidFill>
                        <a:srgbClr val="8D3124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d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t>d</a:t>
                        </a:r>
                        <a:r>
                          <a:rPr i="0" baseline="-5999"/>
                          <a:t>1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t>d</a:t>
                        </a:r>
                        <a:r>
                          <a:rPr i="0" baseline="-5999"/>
                          <a:t>3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solidFill>
                        <a:srgbClr val="8D3124">
                          <a:alpha val="3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t>d</a:t>
                        </a:r>
                        <a:r>
                          <a:rPr i="0" baseline="-5999"/>
                          <a:t>3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b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b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solidFill>
                        <a:srgbClr val="8D3124">
                          <a:alpha val="33000"/>
                        </a:srgb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6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d</a:t>
                        </a:r>
                      </a:p>
                    </a:txBody>
                    <a:tcPr marL="50800" marR="50800" marT="50800" marB="50800" anchor="ctr" horzOverflow="overflow">
                      <a:lnB w="28575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B w="28575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>
                      <a:lnB w="28575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rPr dirty="0"/>
                          <a:t>d</a:t>
                        </a:r>
                        <a:r>
                          <a:rPr i="0" baseline="-5999" dirty="0"/>
                          <a:t>3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lnB w="28575">
                        <a:miter lim="400000"/>
                      </a:lnB>
                      <a:solidFill>
                        <a:srgbClr val="8D3124">
                          <a:alpha val="33000"/>
                        </a:srgb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7"/>
                    </a:ext>
                  </a:extLst>
                </a:tr>
              </a:tbl>
            </a:graphicData>
          </a:graphic>
        </p:graphicFrame>
        <p:sp>
          <p:nvSpPr>
            <p:cNvPr id="1252" name="unreduced schedule S"/>
            <p:cNvSpPr txBox="1"/>
            <p:nvPr/>
          </p:nvSpPr>
          <p:spPr>
            <a:xfrm>
              <a:off x="775741" y="0"/>
              <a:ext cx="2299793" cy="228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b="1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r>
                <a:rPr dirty="0"/>
                <a:t>unreduced schedule S</a:t>
              </a:r>
            </a:p>
          </p:txBody>
        </p:sp>
      </p:grpSp>
      <p:sp>
        <p:nvSpPr>
          <p:cNvPr id="1254" name="Rounded Rectangle"/>
          <p:cNvSpPr/>
          <p:nvPr/>
        </p:nvSpPr>
        <p:spPr>
          <a:xfrm>
            <a:off x="3437173" y="6114689"/>
            <a:ext cx="316171" cy="304801"/>
          </a:xfrm>
          <a:prstGeom prst="roundRect">
            <a:avLst>
              <a:gd name="adj" fmla="val 18359"/>
            </a:avLst>
          </a:prstGeom>
          <a:ln w="25400">
            <a:solidFill>
              <a:srgbClr val="0048AA"/>
            </a:solidFill>
            <a:miter lim="400000"/>
          </a:ln>
        </p:spPr>
        <p:txBody>
          <a:bodyPr lIns="50800" tIns="50800" rIns="50800" bIns="508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1257" name="Group"/>
          <p:cNvGrpSpPr/>
          <p:nvPr/>
        </p:nvGrpSpPr>
        <p:grpSpPr>
          <a:xfrm>
            <a:off x="3954959" y="6088822"/>
            <a:ext cx="2369769" cy="750418"/>
            <a:chOff x="0" y="0"/>
            <a:chExt cx="2369768" cy="750417"/>
          </a:xfrm>
        </p:grpSpPr>
        <p:sp>
          <p:nvSpPr>
            <p:cNvPr id="1255" name="Line"/>
            <p:cNvSpPr/>
            <p:nvPr/>
          </p:nvSpPr>
          <p:spPr>
            <a:xfrm flipV="1">
              <a:off x="0" y="673099"/>
              <a:ext cx="517580" cy="1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256" name="d3 enters cache even though d1 is…"/>
            <p:cNvSpPr txBox="1"/>
            <p:nvPr/>
          </p:nvSpPr>
          <p:spPr>
            <a:xfrm>
              <a:off x="573480" y="0"/>
              <a:ext cx="1796289" cy="7504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sz="1800" i="1">
                  <a:latin typeface="Times"/>
                  <a:ea typeface="Times"/>
                  <a:cs typeface="Times"/>
                  <a:sym typeface="Times"/>
                </a:rPr>
                <a:t>d</a:t>
              </a:r>
              <a:r>
                <a:rPr sz="1800" baseline="-5999">
                  <a:latin typeface="Times"/>
                  <a:ea typeface="Times"/>
                  <a:cs typeface="Times"/>
                  <a:sym typeface="Times"/>
                </a:rPr>
                <a:t>3</a:t>
              </a:r>
              <a:r>
                <a:t> enters cache</a:t>
              </a:r>
              <a:br/>
              <a:r>
                <a:t>even though </a:t>
              </a:r>
              <a:r>
                <a:rPr sz="1800" i="1">
                  <a:latin typeface="Times"/>
                  <a:ea typeface="Times"/>
                  <a:cs typeface="Times"/>
                  <a:sym typeface="Times"/>
                </a:rPr>
                <a:t>d</a:t>
              </a:r>
              <a:r>
                <a:rPr sz="1800" baseline="-5999">
                  <a:latin typeface="Times"/>
                  <a:ea typeface="Times"/>
                  <a:cs typeface="Times"/>
                  <a:sym typeface="Times"/>
                </a:rPr>
                <a:t>1</a:t>
              </a:r>
              <a:r>
                <a:t> is</a:t>
              </a:r>
            </a:p>
            <a:p>
              <a:pPr>
                <a:lnSpc>
                  <a:spcPts val="2000"/>
                </a:lnSpc>
              </a:pPr>
              <a:r>
                <a:t>already in cache</a:t>
              </a:r>
            </a:p>
          </p:txBody>
        </p:sp>
      </p:grpSp>
      <p:grpSp>
        <p:nvGrpSpPr>
          <p:cNvPr id="1260" name="Group"/>
          <p:cNvGrpSpPr/>
          <p:nvPr/>
        </p:nvGrpSpPr>
        <p:grpSpPr>
          <a:xfrm>
            <a:off x="4046630" y="8131303"/>
            <a:ext cx="1645361" cy="260351"/>
            <a:chOff x="0" y="0"/>
            <a:chExt cx="1645360" cy="260350"/>
          </a:xfrm>
        </p:grpSpPr>
        <p:sp>
          <p:nvSpPr>
            <p:cNvPr id="1258" name="Line"/>
            <p:cNvSpPr/>
            <p:nvPr/>
          </p:nvSpPr>
          <p:spPr>
            <a:xfrm flipV="1">
              <a:off x="0" y="152399"/>
              <a:ext cx="517580" cy="1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259" name="d3 evicted"/>
            <p:cNvSpPr txBox="1"/>
            <p:nvPr/>
          </p:nvSpPr>
          <p:spPr>
            <a:xfrm>
              <a:off x="667358" y="0"/>
              <a:ext cx="978003" cy="2603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algn="l">
                <a:lnSpc>
                  <a:spcPts val="2000"/>
                </a:lnSpc>
              </a:pPr>
              <a:r>
                <a:rPr sz="1800" i="1">
                  <a:latin typeface="Times"/>
                  <a:ea typeface="Times"/>
                  <a:cs typeface="Times"/>
                  <a:sym typeface="Times"/>
                </a:rPr>
                <a:t>d</a:t>
              </a:r>
              <a:r>
                <a:rPr sz="1800" baseline="-5999">
                  <a:latin typeface="Times"/>
                  <a:ea typeface="Times"/>
                  <a:cs typeface="Times"/>
                  <a:sym typeface="Times"/>
                </a:rPr>
                <a:t>3</a:t>
              </a:r>
              <a:r>
                <a:t> evicted</a:t>
              </a:r>
            </a:p>
          </p:txBody>
        </p:sp>
      </p:grpSp>
      <p:grpSp>
        <p:nvGrpSpPr>
          <p:cNvPr id="1263" name="Group"/>
          <p:cNvGrpSpPr/>
          <p:nvPr/>
        </p:nvGrpSpPr>
        <p:grpSpPr>
          <a:xfrm>
            <a:off x="4046630" y="8575803"/>
            <a:ext cx="1656333" cy="260351"/>
            <a:chOff x="0" y="0"/>
            <a:chExt cx="1656332" cy="260350"/>
          </a:xfrm>
        </p:grpSpPr>
        <p:sp>
          <p:nvSpPr>
            <p:cNvPr id="1261" name="Line"/>
            <p:cNvSpPr/>
            <p:nvPr/>
          </p:nvSpPr>
          <p:spPr>
            <a:xfrm flipV="1">
              <a:off x="0" y="152399"/>
              <a:ext cx="517580" cy="1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262" name="d3 needed"/>
            <p:cNvSpPr txBox="1"/>
            <p:nvPr/>
          </p:nvSpPr>
          <p:spPr>
            <a:xfrm>
              <a:off x="667358" y="0"/>
              <a:ext cx="988975" cy="2603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algn="l">
                <a:lnSpc>
                  <a:spcPts val="2000"/>
                </a:lnSpc>
              </a:pPr>
              <a:r>
                <a:rPr sz="1800" i="1" dirty="0">
                  <a:latin typeface="Times"/>
                  <a:ea typeface="Times"/>
                  <a:cs typeface="Times"/>
                  <a:sym typeface="Times"/>
                </a:rPr>
                <a:t>d</a:t>
              </a:r>
              <a:r>
                <a:rPr sz="1800" baseline="-5999" dirty="0">
                  <a:latin typeface="Times"/>
                  <a:ea typeface="Times"/>
                  <a:cs typeface="Times"/>
                  <a:sym typeface="Times"/>
                </a:rPr>
                <a:t>3</a:t>
              </a:r>
              <a:r>
                <a:rPr dirty="0"/>
                <a:t> needed</a:t>
              </a:r>
            </a:p>
          </p:txBody>
        </p:sp>
      </p:grpSp>
      <p:grpSp>
        <p:nvGrpSpPr>
          <p:cNvPr id="1266" name="Group"/>
          <p:cNvGrpSpPr/>
          <p:nvPr/>
        </p:nvGrpSpPr>
        <p:grpSpPr>
          <a:xfrm>
            <a:off x="3954959" y="7028622"/>
            <a:ext cx="2040229" cy="260351"/>
            <a:chOff x="0" y="0"/>
            <a:chExt cx="2040228" cy="260350"/>
          </a:xfrm>
        </p:grpSpPr>
        <p:sp>
          <p:nvSpPr>
            <p:cNvPr id="1264" name="Line"/>
            <p:cNvSpPr/>
            <p:nvPr/>
          </p:nvSpPr>
          <p:spPr>
            <a:xfrm flipV="1">
              <a:off x="0" y="152399"/>
              <a:ext cx="517580" cy="1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265" name="d3 not needed"/>
            <p:cNvSpPr txBox="1"/>
            <p:nvPr/>
          </p:nvSpPr>
          <p:spPr>
            <a:xfrm>
              <a:off x="667358" y="0"/>
              <a:ext cx="1372871" cy="2603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algn="l">
                <a:lnSpc>
                  <a:spcPts val="2000"/>
                </a:lnSpc>
              </a:pPr>
              <a:r>
                <a:rPr sz="1800" i="1">
                  <a:latin typeface="Times"/>
                  <a:ea typeface="Times"/>
                  <a:cs typeface="Times"/>
                  <a:sym typeface="Times"/>
                </a:rPr>
                <a:t>d</a:t>
              </a:r>
              <a:r>
                <a:rPr sz="1800" baseline="-5999">
                  <a:latin typeface="Times"/>
                  <a:ea typeface="Times"/>
                  <a:cs typeface="Times"/>
                  <a:sym typeface="Times"/>
                </a:rPr>
                <a:t>3</a:t>
              </a:r>
              <a:r>
                <a:rPr sz="1800" i="1">
                  <a:latin typeface="Times"/>
                  <a:ea typeface="Times"/>
                  <a:cs typeface="Times"/>
                  <a:sym typeface="Times"/>
                </a:rPr>
                <a:t> </a:t>
              </a:r>
              <a:r>
                <a:t>not needed</a:t>
              </a:r>
            </a:p>
          </p:txBody>
        </p:sp>
      </p:grpSp>
      <p:sp>
        <p:nvSpPr>
          <p:cNvPr id="1267" name="step j"/>
          <p:cNvSpPr txBox="1"/>
          <p:nvPr/>
        </p:nvSpPr>
        <p:spPr>
          <a:xfrm>
            <a:off x="851925" y="6632703"/>
            <a:ext cx="598290" cy="228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rPr dirty="0"/>
              <a:t>step j</a:t>
            </a:r>
          </a:p>
        </p:txBody>
      </p:sp>
      <p:sp>
        <p:nvSpPr>
          <p:cNvPr id="1268" name="step j′"/>
          <p:cNvSpPr txBox="1"/>
          <p:nvPr/>
        </p:nvSpPr>
        <p:spPr>
          <a:xfrm>
            <a:off x="851925" y="8147179"/>
            <a:ext cx="669331" cy="228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rPr dirty="0"/>
              <a:t>step j′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z="4800" dirty="0">
                <a:latin typeface="Arial" charset="0"/>
                <a:cs typeface="Arial" charset="0"/>
              </a:rPr>
              <a:t>Making change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sz="4000" dirty="0">
                <a:latin typeface="Arial" charset="0"/>
                <a:cs typeface="Arial" charset="0"/>
              </a:rPr>
              <a:t>	To make change for €0.74:</a:t>
            </a:r>
          </a:p>
          <a:p>
            <a:pPr lvl="1"/>
            <a:r>
              <a:rPr lang="en-US" altLang="en-US" sz="2400" dirty="0">
                <a:latin typeface="Arial" charset="0"/>
                <a:cs typeface="Arial" charset="0"/>
              </a:rPr>
              <a:t>Start with €0.50</a:t>
            </a:r>
          </a:p>
          <a:p>
            <a:pPr lvl="1"/>
            <a:r>
              <a:rPr lang="en-US" altLang="en-US" sz="2400" dirty="0">
                <a:latin typeface="Arial" charset="0"/>
                <a:cs typeface="Arial" charset="0"/>
              </a:rPr>
              <a:t>Add a €0.20</a:t>
            </a:r>
          </a:p>
          <a:p>
            <a:pPr lvl="1"/>
            <a:r>
              <a:rPr lang="en-US" altLang="en-US" sz="2400" dirty="0">
                <a:latin typeface="Arial" charset="0"/>
                <a:cs typeface="Arial" charset="0"/>
              </a:rPr>
              <a:t>Skip the €0.10 and the €0. 05 but add a €0.02 </a:t>
            </a:r>
          </a:p>
        </p:txBody>
      </p:sp>
      <p:pic>
        <p:nvPicPr>
          <p:cNvPr id="14340" name="Picture 7" descr="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6153" y="5594773"/>
            <a:ext cx="824088" cy="824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Picture 8" descr="5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9520" y="5820552"/>
            <a:ext cx="898596" cy="898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2" name="Picture 10" descr="0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1610" y="6617547"/>
            <a:ext cx="756356" cy="756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3" name="Text Box 14"/>
          <p:cNvSpPr txBox="1">
            <a:spLocks noChangeArrowheads="1"/>
          </p:cNvSpPr>
          <p:nvPr/>
        </p:nvSpPr>
        <p:spPr bwMode="auto">
          <a:xfrm>
            <a:off x="8712766" y="7568072"/>
            <a:ext cx="1792927" cy="48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defTabSz="130046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r>
              <a:rPr lang="en-US" altLang="en-US" sz="2560" kern="1200">
                <a:solidFill>
                  <a:prstClr val="black"/>
                </a:solidFill>
              </a:rPr>
              <a:t>Total €0.72</a:t>
            </a:r>
          </a:p>
        </p:txBody>
      </p:sp>
      <p:pic>
        <p:nvPicPr>
          <p:cNvPr id="14344" name="Picture 6" descr="0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712" y="6102774"/>
            <a:ext cx="756355" cy="756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5" name="Picture 7" descr="0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712" y="4770685"/>
            <a:ext cx="756355" cy="756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6" name="Picture 8" descr="0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4827" y="5488658"/>
            <a:ext cx="756355" cy="756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7" name="Picture 9" descr="1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0285" y="6204374"/>
            <a:ext cx="898596" cy="898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8" name="Picture 12" descr="10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0482" y="6208890"/>
            <a:ext cx="1124373" cy="1124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9" name="Picture 16" descr="20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0739" y="7540979"/>
            <a:ext cx="1124373" cy="1124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0" name="Picture 17" descr="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04" y="6721406"/>
            <a:ext cx="824088" cy="82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136449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271" name="Reduced eviction schedul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Reduced eviction schedules</a:t>
            </a:r>
          </a:p>
        </p:txBody>
      </p:sp>
      <p:sp>
        <p:nvSpPr>
          <p:cNvPr id="1272" name="Claim.  Given any unreduced schedule S, can transform it into a reduced schedule S′ with no more evictions.…"/>
          <p:cNvSpPr txBox="1">
            <a:spLocks noGrp="1"/>
          </p:cNvSpPr>
          <p:nvPr>
            <p:ph type="body" idx="1"/>
          </p:nvPr>
        </p:nvSpPr>
        <p:spPr>
          <a:xfrm>
            <a:off x="812800" y="1270000"/>
            <a:ext cx="11379200" cy="8178800"/>
          </a:xfrm>
          <a:prstGeom prst="rect">
            <a:avLst/>
          </a:prstGeom>
        </p:spPr>
        <p:txBody>
          <a:bodyPr/>
          <a:lstStyle/>
          <a:p>
            <a:r>
              <a:t>Claim. 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Given any unreduced schedule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, can transform it into a reduced schedule </a:t>
            </a:r>
            <a:r>
              <a:rPr i="1" spc="24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S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′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with no more evictions.</a:t>
            </a:r>
          </a:p>
          <a:p>
            <a:r>
              <a:t>Pf.  </a:t>
            </a:r>
            <a:r>
              <a: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[ by induction on number of steps </a:t>
            </a:r>
            <a:r>
              <a:rPr i="1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  <a:latin typeface="Times"/>
                <a:ea typeface="Times"/>
                <a:cs typeface="Times"/>
                <a:sym typeface="Times"/>
              </a:rPr>
              <a:t>j</a:t>
            </a:r>
            <a:r>
              <a: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 ]</a:t>
            </a:r>
          </a:p>
          <a:p>
            <a:pPr lvl="1"/>
            <a:r>
              <a:t>Suppose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t> brings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d</a:t>
            </a:r>
            <a:r>
              <a:t> into the cache in step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j</a:t>
            </a:r>
            <a:r>
              <a:t> even though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d</a:t>
            </a:r>
            <a:r>
              <a:t> is in cache.</a:t>
            </a:r>
          </a:p>
          <a:p>
            <a:pPr lvl="1"/>
            <a:r>
              <a:t>Let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c</a:t>
            </a:r>
            <a:r>
              <a:t> be the item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t> evicts when it brings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d</a:t>
            </a:r>
            <a:r>
              <a:t> into the cache.</a:t>
            </a:r>
          </a:p>
          <a:p>
            <a:pPr lvl="1"/>
            <a:r>
              <a:t>Case 2a: 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d</a:t>
            </a:r>
            <a:r>
              <a:t> evicted before it is needed.</a:t>
            </a:r>
          </a:p>
          <a:p>
            <a:pPr lvl="1"/>
            <a:r>
              <a:t>Case 2b: 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d</a:t>
            </a:r>
            <a:r>
              <a:t> needed before it is evicted.</a:t>
            </a:r>
          </a:p>
        </p:txBody>
      </p:sp>
      <p:sp>
        <p:nvSpPr>
          <p:cNvPr id="127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70</a:t>
            </a:fld>
            <a:endParaRPr/>
          </a:p>
        </p:txBody>
      </p:sp>
      <p:grpSp>
        <p:nvGrpSpPr>
          <p:cNvPr id="1278" name="Group"/>
          <p:cNvGrpSpPr/>
          <p:nvPr/>
        </p:nvGrpSpPr>
        <p:grpSpPr>
          <a:xfrm>
            <a:off x="7299379" y="4908800"/>
            <a:ext cx="4946884" cy="4438400"/>
            <a:chOff x="0" y="0"/>
            <a:chExt cx="4946883" cy="4438399"/>
          </a:xfrm>
        </p:grpSpPr>
        <p:graphicFrame>
          <p:nvGraphicFramePr>
            <p:cNvPr id="1274" name="Table"/>
            <p:cNvGraphicFramePr/>
            <p:nvPr>
              <p:extLst>
                <p:ext uri="{D42A27DB-BD31-4B8C-83A1-F6EECF244321}">
                  <p14:modId xmlns:p14="http://schemas.microsoft.com/office/powerpoint/2010/main" val="3233239625"/>
                </p:ext>
              </p:extLst>
            </p:nvPr>
          </p:nvGraphicFramePr>
          <p:xfrm>
            <a:off x="0" y="406400"/>
            <a:ext cx="2235196" cy="4031999"/>
          </p:xfrm>
          <a:graphic>
            <a:graphicData uri="http://schemas.openxmlformats.org/drawingml/2006/table">
              <a:tbl>
                <a:tblPr firstCol="1">
                  <a:tableStyleId>{8F44A2F1-9E1F-4B54-A3A2-5F16C0AD49E2}</a:tableStyleId>
                </a:tblPr>
                <a:tblGrid>
                  <a:gridCol w="55879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55879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55879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55879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</a:tblGrid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T w="28575"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t>d</a:t>
                        </a:r>
                        <a:r>
                          <a:rPr i="0" baseline="-5999"/>
                          <a:t>1</a:t>
                        </a:r>
                      </a:p>
                    </a:txBody>
                    <a:tcPr marL="50800" marR="50800" marT="50800" marB="50800" anchor="ctr" horzOverflow="overflow">
                      <a:lnT w="28575"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>
                      <a:lnT w="28575"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lnT w="28575">
                        <a:miter lim="400000"/>
                      </a:lnT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t>d</a:t>
                        </a:r>
                        <a:r>
                          <a:rPr i="0" baseline="-5999"/>
                          <a:t>1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t>d</a:t>
                        </a:r>
                        <a:r>
                          <a:rPr i="0" baseline="-5999"/>
                          <a:t>1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d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t>d</a:t>
                        </a:r>
                        <a:r>
                          <a:rPr i="0" baseline="-5999"/>
                          <a:t>1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solidFill>
                        <a:srgbClr val="D5D5D5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d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t>d</a:t>
                        </a:r>
                        <a:r>
                          <a:rPr i="0" baseline="-5999"/>
                          <a:t>1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solidFill>
                        <a:srgbClr val="D5D5D5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solidFill>
                        <a:srgbClr val="8D3124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solidFill>
                        <a:srgbClr val="D5D5D5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solidFill>
                        <a:srgbClr val="D5D5D5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6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d</a:t>
                        </a:r>
                      </a:p>
                    </a:txBody>
                    <a:tcPr marL="50800" marR="50800" marT="50800" marB="50800" anchor="ctr" horzOverflow="overflow">
                      <a:lnB w="28575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B w="28575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>
                      <a:lnB w="28575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rPr dirty="0"/>
                          <a:t>d</a:t>
                        </a:r>
                        <a:r>
                          <a:rPr i="0" baseline="-5999" dirty="0"/>
                          <a:t>3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lnB w="28575">
                        <a:miter lim="400000"/>
                      </a:lnB>
                      <a:solidFill>
                        <a:srgbClr val="8D3124">
                          <a:alpha val="33000"/>
                        </a:srgb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7"/>
                    </a:ext>
                  </a:extLst>
                </a:tr>
              </a:tbl>
            </a:graphicData>
          </a:graphic>
        </p:graphicFrame>
        <p:sp>
          <p:nvSpPr>
            <p:cNvPr id="1275" name="S′"/>
            <p:cNvSpPr txBox="1"/>
            <p:nvPr/>
          </p:nvSpPr>
          <p:spPr>
            <a:xfrm>
              <a:off x="739179" y="0"/>
              <a:ext cx="199828" cy="228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b="1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r>
                <a:t>S′</a:t>
              </a:r>
            </a:p>
          </p:txBody>
        </p:sp>
        <p:sp>
          <p:nvSpPr>
            <p:cNvPr id="1276" name="might as well…"/>
            <p:cNvSpPr txBox="1"/>
            <p:nvPr/>
          </p:nvSpPr>
          <p:spPr>
            <a:xfrm>
              <a:off x="2813282" y="1861109"/>
              <a:ext cx="2133601" cy="7683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dirty="0"/>
                <a:t>might as well</a:t>
              </a:r>
            </a:p>
            <a:p>
              <a:pPr>
                <a:lnSpc>
                  <a:spcPts val="2000"/>
                </a:lnSpc>
              </a:pPr>
              <a:r>
                <a:rPr dirty="0"/>
                <a:t>leave </a:t>
              </a:r>
              <a:r>
                <a:rPr sz="1800" i="1" dirty="0">
                  <a:latin typeface="Times"/>
                  <a:ea typeface="Times"/>
                  <a:cs typeface="Times"/>
                  <a:sym typeface="Times"/>
                </a:rPr>
                <a:t>c</a:t>
              </a:r>
              <a:r>
                <a:rPr dirty="0"/>
                <a:t> in cache</a:t>
              </a:r>
            </a:p>
            <a:p>
              <a:pPr>
                <a:lnSpc>
                  <a:spcPts val="2000"/>
                </a:lnSpc>
              </a:pPr>
              <a:r>
                <a:rPr dirty="0"/>
                <a:t>until </a:t>
              </a:r>
              <a:r>
                <a:rPr sz="1800" i="1" dirty="0">
                  <a:latin typeface="Times"/>
                  <a:ea typeface="Times"/>
                  <a:cs typeface="Times"/>
                  <a:sym typeface="Times"/>
                </a:rPr>
                <a:t>d</a:t>
              </a:r>
              <a:r>
                <a:rPr sz="1800" baseline="-5999" dirty="0">
                  <a:latin typeface="Times"/>
                  <a:ea typeface="Times"/>
                  <a:cs typeface="Times"/>
                  <a:sym typeface="Times"/>
                </a:rPr>
                <a:t>3</a:t>
              </a:r>
              <a:r>
                <a:rPr dirty="0"/>
                <a:t> in needed</a:t>
              </a:r>
            </a:p>
          </p:txBody>
        </p:sp>
        <p:sp>
          <p:nvSpPr>
            <p:cNvPr id="1277" name="Line"/>
            <p:cNvSpPr/>
            <p:nvPr/>
          </p:nvSpPr>
          <p:spPr>
            <a:xfrm flipV="1">
              <a:off x="2367717" y="2127808"/>
              <a:ext cx="517580" cy="1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1282" name="Group"/>
          <p:cNvGrpSpPr/>
          <p:nvPr/>
        </p:nvGrpSpPr>
        <p:grpSpPr>
          <a:xfrm>
            <a:off x="803850" y="4908800"/>
            <a:ext cx="3022973" cy="4438400"/>
            <a:chOff x="38423" y="0"/>
            <a:chExt cx="3022972" cy="4438399"/>
          </a:xfrm>
        </p:grpSpPr>
        <p:graphicFrame>
          <p:nvGraphicFramePr>
            <p:cNvPr id="1279" name="Table"/>
            <p:cNvGraphicFramePr/>
            <p:nvPr>
              <p:extLst>
                <p:ext uri="{D42A27DB-BD31-4B8C-83A1-F6EECF244321}">
                  <p14:modId xmlns:p14="http://schemas.microsoft.com/office/powerpoint/2010/main" val="165507984"/>
                </p:ext>
              </p:extLst>
            </p:nvPr>
          </p:nvGraphicFramePr>
          <p:xfrm>
            <a:off x="818951" y="406400"/>
            <a:ext cx="2235195" cy="4031999"/>
          </p:xfrm>
          <a:graphic>
            <a:graphicData uri="http://schemas.openxmlformats.org/drawingml/2006/table">
              <a:tbl>
                <a:tblPr firstCol="1">
                  <a:tableStyleId>{8F44A2F1-9E1F-4B54-A3A2-5F16C0AD49E2}</a:tableStyleId>
                </a:tblPr>
                <a:tblGrid>
                  <a:gridCol w="55879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55879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55879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55879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</a:tblGrid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T w="28575"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t>d</a:t>
                        </a:r>
                        <a:r>
                          <a:rPr i="0" baseline="-5999"/>
                          <a:t>1</a:t>
                        </a:r>
                      </a:p>
                    </a:txBody>
                    <a:tcPr marL="50800" marR="50800" marT="50800" marB="50800" anchor="ctr" horzOverflow="overflow">
                      <a:lnT w="28575"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>
                      <a:lnT w="28575"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lnT w="28575">
                        <a:miter lim="400000"/>
                      </a:lnT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t>d</a:t>
                        </a:r>
                        <a:r>
                          <a:rPr i="0" baseline="-5999"/>
                          <a:t>1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t>d</a:t>
                        </a:r>
                        <a:r>
                          <a:rPr i="0" baseline="-5999"/>
                          <a:t>1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d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t>d</a:t>
                        </a:r>
                        <a:r>
                          <a:rPr i="0" baseline="-5999"/>
                          <a:t>1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t>d</a:t>
                        </a:r>
                        <a:r>
                          <a:rPr i="0" baseline="-5999"/>
                          <a:t>3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solidFill>
                        <a:srgbClr val="8D3124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d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t>d</a:t>
                        </a:r>
                        <a:r>
                          <a:rPr i="0" baseline="-5999"/>
                          <a:t>1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t>d</a:t>
                        </a:r>
                        <a:r>
                          <a:rPr i="0" baseline="-5999"/>
                          <a:t>3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solidFill>
                        <a:srgbClr val="8D3124">
                          <a:alpha val="3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t>d</a:t>
                        </a:r>
                        <a:r>
                          <a:rPr i="0" baseline="-5999"/>
                          <a:t>3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t>d</a:t>
                        </a:r>
                        <a:r>
                          <a:rPr i="0" baseline="-5999"/>
                          <a:t>3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6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d</a:t>
                        </a:r>
                      </a:p>
                    </a:txBody>
                    <a:tcPr marL="50800" marR="50800" marT="50800" marB="50800" anchor="ctr" horzOverflow="overflow">
                      <a:lnB w="28575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B w="28575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>
                      <a:lnB w="28575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rPr dirty="0"/>
                          <a:t>d</a:t>
                        </a:r>
                        <a:r>
                          <a:rPr i="0" baseline="-5999" dirty="0"/>
                          <a:t>3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lnB w="28575"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7"/>
                    </a:ext>
                  </a:extLst>
                </a:tr>
              </a:tbl>
            </a:graphicData>
          </a:graphic>
        </p:graphicFrame>
        <p:sp>
          <p:nvSpPr>
            <p:cNvPr id="1280" name="unreduced schedule S"/>
            <p:cNvSpPr txBox="1"/>
            <p:nvPr/>
          </p:nvSpPr>
          <p:spPr>
            <a:xfrm>
              <a:off x="761603" y="0"/>
              <a:ext cx="2299792" cy="228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b="1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r>
                <a:t>unreduced schedule S</a:t>
              </a:r>
            </a:p>
          </p:txBody>
        </p:sp>
        <p:sp>
          <p:nvSpPr>
            <p:cNvPr id="1281" name="step j"/>
            <p:cNvSpPr txBox="1"/>
            <p:nvPr/>
          </p:nvSpPr>
          <p:spPr>
            <a:xfrm>
              <a:off x="38423" y="2006599"/>
              <a:ext cx="598290" cy="228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b="1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r>
                <a:rPr dirty="0"/>
                <a:t>step j</a:t>
              </a:r>
            </a:p>
          </p:txBody>
        </p:sp>
      </p:grpSp>
      <p:sp>
        <p:nvSpPr>
          <p:cNvPr id="1283" name="Line"/>
          <p:cNvSpPr/>
          <p:nvPr/>
        </p:nvSpPr>
        <p:spPr>
          <a:xfrm flipV="1">
            <a:off x="3905279" y="7121773"/>
            <a:ext cx="517580" cy="1"/>
          </a:xfrm>
          <a:prstGeom prst="line">
            <a:avLst/>
          </a:prstGeom>
          <a:ln w="25400">
            <a:solidFill>
              <a:srgbClr val="8D3124"/>
            </a:solidFill>
            <a:miter lim="400000"/>
            <a:headEnd type="stealt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284" name="d3 enters cache even though d1 is…"/>
          <p:cNvSpPr txBox="1"/>
          <p:nvPr/>
        </p:nvSpPr>
        <p:spPr>
          <a:xfrm>
            <a:off x="4478759" y="6448674"/>
            <a:ext cx="1796289" cy="7504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ts val="2000"/>
              </a:lnSpc>
            </a:pPr>
            <a:r>
              <a:rPr sz="1800" i="1">
                <a:latin typeface="Times"/>
                <a:ea typeface="Times"/>
                <a:cs typeface="Times"/>
                <a:sym typeface="Times"/>
              </a:rPr>
              <a:t>d</a:t>
            </a:r>
            <a:r>
              <a:rPr sz="1800" baseline="-5999">
                <a:latin typeface="Times"/>
                <a:ea typeface="Times"/>
                <a:cs typeface="Times"/>
                <a:sym typeface="Times"/>
              </a:rPr>
              <a:t>3</a:t>
            </a:r>
            <a:r>
              <a:t> enters cache</a:t>
            </a:r>
            <a:br/>
            <a:r>
              <a:t>even though </a:t>
            </a:r>
            <a:r>
              <a:rPr sz="1800" i="1">
                <a:latin typeface="Times"/>
                <a:ea typeface="Times"/>
                <a:cs typeface="Times"/>
                <a:sym typeface="Times"/>
              </a:rPr>
              <a:t>d</a:t>
            </a:r>
            <a:r>
              <a:rPr sz="1800" baseline="-5999">
                <a:latin typeface="Times"/>
                <a:ea typeface="Times"/>
                <a:cs typeface="Times"/>
                <a:sym typeface="Times"/>
              </a:rPr>
              <a:t>1</a:t>
            </a:r>
            <a:r>
              <a:t> is</a:t>
            </a:r>
          </a:p>
          <a:p>
            <a:pPr>
              <a:lnSpc>
                <a:spcPts val="2000"/>
              </a:lnSpc>
            </a:pPr>
            <a:r>
              <a:t>already in cache</a:t>
            </a:r>
          </a:p>
        </p:txBody>
      </p:sp>
      <p:grpSp>
        <p:nvGrpSpPr>
          <p:cNvPr id="1287" name="Group"/>
          <p:cNvGrpSpPr/>
          <p:nvPr/>
        </p:nvGrpSpPr>
        <p:grpSpPr>
          <a:xfrm>
            <a:off x="3913449" y="8944223"/>
            <a:ext cx="1656333" cy="260351"/>
            <a:chOff x="0" y="0"/>
            <a:chExt cx="1656332" cy="260350"/>
          </a:xfrm>
        </p:grpSpPr>
        <p:sp>
          <p:nvSpPr>
            <p:cNvPr id="1285" name="Line"/>
            <p:cNvSpPr/>
            <p:nvPr/>
          </p:nvSpPr>
          <p:spPr>
            <a:xfrm flipV="1">
              <a:off x="0" y="152399"/>
              <a:ext cx="517580" cy="1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286" name="d3 needed"/>
            <p:cNvSpPr txBox="1"/>
            <p:nvPr/>
          </p:nvSpPr>
          <p:spPr>
            <a:xfrm>
              <a:off x="667358" y="0"/>
              <a:ext cx="988975" cy="2603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algn="l">
                <a:lnSpc>
                  <a:spcPts val="2000"/>
                </a:lnSpc>
              </a:pPr>
              <a:r>
                <a:rPr sz="1800" i="1">
                  <a:latin typeface="Times"/>
                  <a:ea typeface="Times"/>
                  <a:cs typeface="Times"/>
                  <a:sym typeface="Times"/>
                </a:rPr>
                <a:t>d</a:t>
              </a:r>
              <a:r>
                <a:rPr sz="1800" baseline="-5999">
                  <a:latin typeface="Times"/>
                  <a:ea typeface="Times"/>
                  <a:cs typeface="Times"/>
                  <a:sym typeface="Times"/>
                </a:rPr>
                <a:t>3</a:t>
              </a:r>
              <a:r>
                <a:t> needed</a:t>
              </a:r>
            </a:p>
          </p:txBody>
        </p:sp>
      </p:grpSp>
      <p:grpSp>
        <p:nvGrpSpPr>
          <p:cNvPr id="1290" name="Group"/>
          <p:cNvGrpSpPr/>
          <p:nvPr/>
        </p:nvGrpSpPr>
        <p:grpSpPr>
          <a:xfrm>
            <a:off x="3905279" y="7388474"/>
            <a:ext cx="2040229" cy="260351"/>
            <a:chOff x="0" y="0"/>
            <a:chExt cx="2040228" cy="260350"/>
          </a:xfrm>
        </p:grpSpPr>
        <p:sp>
          <p:nvSpPr>
            <p:cNvPr id="1288" name="Line"/>
            <p:cNvSpPr/>
            <p:nvPr/>
          </p:nvSpPr>
          <p:spPr>
            <a:xfrm flipV="1">
              <a:off x="0" y="152399"/>
              <a:ext cx="517580" cy="1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289" name="d3 not needed"/>
            <p:cNvSpPr txBox="1"/>
            <p:nvPr/>
          </p:nvSpPr>
          <p:spPr>
            <a:xfrm>
              <a:off x="667358" y="0"/>
              <a:ext cx="1372871" cy="2603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algn="l">
                <a:lnSpc>
                  <a:spcPts val="2000"/>
                </a:lnSpc>
              </a:pPr>
              <a:r>
                <a:rPr sz="1800" i="1" dirty="0">
                  <a:latin typeface="Times"/>
                  <a:ea typeface="Times"/>
                  <a:cs typeface="Times"/>
                  <a:sym typeface="Times"/>
                </a:rPr>
                <a:t>d</a:t>
              </a:r>
              <a:r>
                <a:rPr sz="1800" baseline="-5999" dirty="0">
                  <a:latin typeface="Times"/>
                  <a:ea typeface="Times"/>
                  <a:cs typeface="Times"/>
                  <a:sym typeface="Times"/>
                </a:rPr>
                <a:t>3</a:t>
              </a:r>
              <a:r>
                <a:rPr sz="1800" i="1" dirty="0">
                  <a:latin typeface="Times"/>
                  <a:ea typeface="Times"/>
                  <a:cs typeface="Times"/>
                  <a:sym typeface="Times"/>
                </a:rPr>
                <a:t> </a:t>
              </a:r>
              <a:r>
                <a:rPr dirty="0"/>
                <a:t>not needed</a:t>
              </a:r>
            </a:p>
          </p:txBody>
        </p:sp>
      </p:grpSp>
      <p:sp>
        <p:nvSpPr>
          <p:cNvPr id="1291" name="Rounded Rectangle"/>
          <p:cNvSpPr/>
          <p:nvPr/>
        </p:nvSpPr>
        <p:spPr>
          <a:xfrm>
            <a:off x="3377601" y="6465108"/>
            <a:ext cx="316171" cy="304801"/>
          </a:xfrm>
          <a:prstGeom prst="roundRect">
            <a:avLst>
              <a:gd name="adj" fmla="val 18359"/>
            </a:avLst>
          </a:prstGeom>
          <a:ln w="25400">
            <a:solidFill>
              <a:srgbClr val="0048AA"/>
            </a:solidFill>
            <a:miter lim="400000"/>
          </a:ln>
        </p:spPr>
        <p:txBody>
          <a:bodyPr lIns="50800" tIns="50800" rIns="50800" bIns="508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292" name="step j′"/>
          <p:cNvSpPr txBox="1"/>
          <p:nvPr/>
        </p:nvSpPr>
        <p:spPr>
          <a:xfrm>
            <a:off x="833107" y="8902975"/>
            <a:ext cx="669331" cy="228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rPr dirty="0"/>
              <a:t>step j′</a:t>
            </a:r>
          </a:p>
        </p:txBody>
      </p:sp>
    </p:spTree>
  </p:cSld>
  <p:clrMapOvr>
    <a:masterClrMapping/>
  </p:clrMapOvr>
  <p:transition spd="med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6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297" name="Reduced eviction schedul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Reduced eviction schedules</a:t>
            </a:r>
          </a:p>
        </p:txBody>
      </p:sp>
      <p:sp>
        <p:nvSpPr>
          <p:cNvPr id="1298" name="Claim.  Given any unreduced schedule S, can transform it into a reduced schedule S′ with no more evictions.…"/>
          <p:cNvSpPr txBox="1">
            <a:spLocks noGrp="1"/>
          </p:cNvSpPr>
          <p:nvPr>
            <p:ph type="body" idx="1"/>
          </p:nvPr>
        </p:nvSpPr>
        <p:spPr>
          <a:xfrm>
            <a:off x="812800" y="1270000"/>
            <a:ext cx="11684000" cy="8178800"/>
          </a:xfrm>
          <a:prstGeom prst="rect">
            <a:avLst/>
          </a:prstGeom>
        </p:spPr>
        <p:txBody>
          <a:bodyPr/>
          <a:lstStyle/>
          <a:p>
            <a:r>
              <a:t>Claim. 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Given any unreduced schedule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, can transform it into a reduced schedule </a:t>
            </a:r>
            <a:r>
              <a:rPr i="1" spc="24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S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′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with no more evictions.</a:t>
            </a:r>
          </a:p>
          <a:p>
            <a:r>
              <a:t>Pf.  </a:t>
            </a:r>
            <a:r>
              <a: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[ by induction on number of steps </a:t>
            </a:r>
            <a:r>
              <a:rPr i="1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  <a:latin typeface="Times"/>
                <a:ea typeface="Times"/>
                <a:cs typeface="Times"/>
                <a:sym typeface="Times"/>
              </a:rPr>
              <a:t>j</a:t>
            </a:r>
            <a:r>
              <a: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 ]</a:t>
            </a:r>
          </a:p>
          <a:p>
            <a:pPr lvl="1"/>
            <a:r>
              <a:rPr>
                <a:uFill>
                  <a:solidFill>
                    <a:srgbClr val="606060"/>
                  </a:solidFill>
                </a:uFill>
              </a:rPr>
              <a:t>Case 1: </a:t>
            </a:r>
            <a:r>
              <a:t>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t> brings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d</a:t>
            </a:r>
            <a:r>
              <a:t> into the cache in step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j</a:t>
            </a:r>
            <a:r>
              <a:t> without a request.   ✔</a:t>
            </a:r>
          </a:p>
          <a:p>
            <a:pPr lvl="1"/>
            <a:r>
              <a:t>Case 2: 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t> brings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d</a:t>
            </a:r>
            <a:r>
              <a:t> into the cache in step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j</a:t>
            </a:r>
            <a:r>
              <a:t> even though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d</a:t>
            </a:r>
            <a:r>
              <a:t> is in cache.   ✔</a:t>
            </a:r>
          </a:p>
          <a:p>
            <a:pPr lvl="1"/>
            <a:r>
              <a:t>If multiple unreduced items in step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j</a:t>
            </a:r>
            <a:r>
              <a:t>, apply each one in turn,</a:t>
            </a:r>
            <a:br/>
            <a:r>
              <a:t>dealing with Case 1 before Case 2.  </a:t>
            </a:r>
            <a:r>
              <a:rPr>
                <a:latin typeface="Lucida Grande"/>
                <a:ea typeface="Lucida Grande"/>
                <a:cs typeface="Lucida Grande"/>
                <a:sym typeface="Lucida Grande"/>
              </a:rPr>
              <a:t>▪</a:t>
            </a:r>
          </a:p>
        </p:txBody>
      </p:sp>
      <p:sp>
        <p:nvSpPr>
          <p:cNvPr id="129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71</a:t>
            </a:fld>
            <a:endParaRPr/>
          </a:p>
        </p:txBody>
      </p:sp>
      <p:grpSp>
        <p:nvGrpSpPr>
          <p:cNvPr id="1302" name="Group"/>
          <p:cNvGrpSpPr/>
          <p:nvPr/>
        </p:nvGrpSpPr>
        <p:grpSpPr>
          <a:xfrm>
            <a:off x="4007458" y="4771247"/>
            <a:ext cx="3749752" cy="767071"/>
            <a:chOff x="83158" y="-2734452"/>
            <a:chExt cx="3749751" cy="767070"/>
          </a:xfrm>
        </p:grpSpPr>
        <p:sp>
          <p:nvSpPr>
            <p:cNvPr id="1300" name="Line"/>
            <p:cNvSpPr/>
            <p:nvPr/>
          </p:nvSpPr>
          <p:spPr>
            <a:xfrm>
              <a:off x="1010701" y="-2734454"/>
              <a:ext cx="141383" cy="413342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301" name="resolving Case 1 might trigger Case 2"/>
            <p:cNvSpPr txBox="1"/>
            <p:nvPr/>
          </p:nvSpPr>
          <p:spPr>
            <a:xfrm>
              <a:off x="83158" y="-2209800"/>
              <a:ext cx="3749752" cy="2424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l">
                <a:lnSpc>
                  <a:spcPts val="2000"/>
                </a:lnSpc>
              </a:lvl1pPr>
            </a:lstStyle>
            <a:p>
              <a:r>
                <a:t>resolving Case 1 might trigger Case 2</a:t>
              </a:r>
            </a:p>
          </p:txBody>
        </p:sp>
      </p:grpSp>
    </p:spTree>
  </p:cSld>
  <p:clrMapOvr>
    <a:masterClrMapping/>
  </p:clrMapOvr>
  <p:transition spd="med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4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305" name="Farthest-in-future:  analysi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Farthest-in-future:  analysis</a:t>
            </a:r>
          </a:p>
        </p:txBody>
      </p:sp>
      <p:sp>
        <p:nvSpPr>
          <p:cNvPr id="1306" name="Theorem.  FF is optimal eviction algorithm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Theorem. 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FF is optimal eviction algorithm.</a:t>
            </a:r>
          </a:p>
          <a:p>
            <a:r>
              <a:t>Pf.  </a:t>
            </a:r>
            <a:r>
              <a:rPr>
                <a:solidFill>
                  <a:srgbClr val="000000"/>
                </a:solidFill>
              </a:rPr>
              <a:t>Follows directly from the following invariant.</a:t>
            </a:r>
          </a:p>
          <a:p>
            <a:br>
              <a: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</a:br>
            <a:r>
              <a:t>Invariant.  </a:t>
            </a:r>
            <a:r>
              <a:rPr>
                <a:solidFill>
                  <a:srgbClr val="000000"/>
                </a:solidFill>
              </a:rPr>
              <a:t>There exists an optimal reduced schedule </a:t>
            </a:r>
            <a:r>
              <a:rPr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S</a:t>
            </a:r>
            <a:r>
              <a:rPr>
                <a:solidFill>
                  <a:srgbClr val="000000"/>
                </a:solidFill>
              </a:rPr>
              <a:t> that has the same eviction schedule as </a:t>
            </a:r>
            <a:r>
              <a:rPr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S</a:t>
            </a:r>
            <a:r>
              <a:rPr i="1" baseline="-18666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FF</a:t>
            </a:r>
            <a:r>
              <a:rPr>
                <a:solidFill>
                  <a:srgbClr val="000000"/>
                </a:solidFill>
              </a:rPr>
              <a:t> through the first </a:t>
            </a:r>
            <a:r>
              <a:rPr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j</a:t>
            </a:r>
            <a:r>
              <a:rPr>
                <a:solidFill>
                  <a:srgbClr val="000000"/>
                </a:solidFill>
              </a:rPr>
              <a:t> steps.</a:t>
            </a:r>
            <a:br>
              <a:rPr>
                <a:solidFill>
                  <a:srgbClr val="000000"/>
                </a:solidFill>
              </a:rPr>
            </a:br>
            <a:r>
              <a:t>Pf.  </a:t>
            </a:r>
            <a:r>
              <a:rPr sz="2200">
                <a:solidFill>
                  <a:srgbClr val="606060"/>
                </a:solidFill>
              </a:rPr>
              <a:t>[ by induction on number of steps </a:t>
            </a:r>
            <a:r>
              <a:rPr i="1">
                <a:solidFill>
                  <a:srgbClr val="60606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j </a:t>
            </a:r>
            <a:r>
              <a:rPr sz="2200">
                <a:solidFill>
                  <a:srgbClr val="606060"/>
                </a:solidFill>
              </a:rPr>
              <a:t>]</a:t>
            </a:r>
          </a:p>
          <a:p>
            <a:pPr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t>Base case: 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j </a:t>
            </a:r>
            <a:r>
              <a:rPr>
                <a:latin typeface="Times"/>
                <a:ea typeface="Times"/>
                <a:cs typeface="Times"/>
                <a:sym typeface="Times"/>
              </a:rPr>
              <a:t>= 0</a:t>
            </a:r>
            <a:r>
              <a:t>.</a:t>
            </a:r>
          </a:p>
          <a:p>
            <a:pPr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t>Let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S</a:t>
            </a:r>
            <a:r>
              <a:t> be reduced schedule that satisfies invariant through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j</a:t>
            </a:r>
            <a:r>
              <a:t> steps.</a:t>
            </a:r>
            <a:br/>
            <a:r>
              <a:t>We produce </a:t>
            </a:r>
            <a:r>
              <a:rPr i="1" spc="240">
                <a:latin typeface="Times"/>
                <a:ea typeface="Times"/>
                <a:cs typeface="Times"/>
                <a:sym typeface="Times"/>
              </a:rPr>
              <a:t>S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′</a:t>
            </a:r>
            <a:r>
              <a:t> that satisfies invariant after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j </a:t>
            </a:r>
            <a:r>
              <a:rPr>
                <a:latin typeface="Times"/>
                <a:ea typeface="Times"/>
                <a:cs typeface="Times"/>
                <a:sym typeface="Times"/>
              </a:rPr>
              <a:t>+ 1</a:t>
            </a:r>
            <a:r>
              <a:t> steps.</a:t>
            </a:r>
          </a:p>
          <a:p>
            <a:pPr lvl="1"/>
            <a:r>
              <a:t>Let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d</a:t>
            </a:r>
            <a:r>
              <a:t> denote the item requested in step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j </a:t>
            </a:r>
            <a:r>
              <a:rPr>
                <a:latin typeface="Times"/>
                <a:ea typeface="Times"/>
                <a:cs typeface="Times"/>
                <a:sym typeface="Times"/>
              </a:rPr>
              <a:t>+ 1</a:t>
            </a:r>
            <a:r>
              <a:t>.</a:t>
            </a:r>
          </a:p>
          <a:p>
            <a:pPr lvl="1"/>
            <a:r>
              <a:t>Since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t> and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S</a:t>
            </a:r>
            <a:r>
              <a:rPr i="1" baseline="-18666">
                <a:latin typeface="Times"/>
                <a:ea typeface="Times"/>
                <a:cs typeface="Times"/>
                <a:sym typeface="Times"/>
              </a:rPr>
              <a:t>FF</a:t>
            </a:r>
            <a:r>
              <a:t> have agreed up until now, they have the same cache contents before step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j </a:t>
            </a:r>
            <a:r>
              <a:rPr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+ 1</a:t>
            </a:r>
            <a:r>
              <a:t>.</a:t>
            </a:r>
          </a:p>
          <a:p>
            <a:pPr lvl="1"/>
            <a:r>
              <a:t>Case 1: 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d</a:t>
            </a:r>
            <a:r>
              <a:t> is already in the cache.</a:t>
            </a:r>
            <a:br/>
            <a:r>
              <a:rPr i="1" spc="240">
                <a:latin typeface="Times"/>
                <a:ea typeface="Times"/>
                <a:cs typeface="Times"/>
                <a:sym typeface="Times"/>
              </a:rPr>
              <a:t>S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′ = S</a:t>
            </a:r>
            <a:r>
              <a:t> satisfies invariant.</a:t>
            </a:r>
          </a:p>
          <a:p>
            <a:pPr lvl="1"/>
            <a:r>
              <a:t>Case 2: 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d</a:t>
            </a:r>
            <a:r>
              <a:t> is not in the cache and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t> and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S</a:t>
            </a:r>
            <a:r>
              <a:rPr i="1" baseline="-18666">
                <a:latin typeface="Times"/>
                <a:ea typeface="Times"/>
                <a:cs typeface="Times"/>
                <a:sym typeface="Times"/>
              </a:rPr>
              <a:t>FF</a:t>
            </a:r>
            <a:r>
              <a:t> evict the same item.</a:t>
            </a:r>
            <a:br/>
            <a:r>
              <a:rPr i="1" spc="240">
                <a:latin typeface="Times"/>
                <a:ea typeface="Times"/>
                <a:cs typeface="Times"/>
                <a:sym typeface="Times"/>
              </a:rPr>
              <a:t>S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′ = S</a:t>
            </a:r>
            <a:r>
              <a:t> satisfies invariant.</a:t>
            </a:r>
          </a:p>
        </p:txBody>
      </p:sp>
      <p:sp>
        <p:nvSpPr>
          <p:cNvPr id="130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72</a:t>
            </a:fld>
            <a:endParaRPr/>
          </a:p>
        </p:txBody>
      </p:sp>
    </p:spTree>
  </p:cSld>
  <p:clrMapOvr>
    <a:masterClrMapping/>
  </p:clrMapOvr>
  <p:transition spd="med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9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310" name="Farthest-in-future:  analysi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Farthest-in-future:  analysis</a:t>
            </a:r>
          </a:p>
        </p:txBody>
      </p:sp>
      <p:sp>
        <p:nvSpPr>
          <p:cNvPr id="1311" name="Pf.  [continued]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Pf.  </a:t>
            </a:r>
            <a:r>
              <a: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[continued]</a:t>
            </a:r>
          </a:p>
          <a:p>
            <a:pPr lvl="1"/>
            <a:r>
              <a:t>Case 3: 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d</a:t>
            </a:r>
            <a:r>
              <a:t> is not in the cache;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S</a:t>
            </a:r>
            <a:r>
              <a:rPr i="1" baseline="-18666">
                <a:latin typeface="Times"/>
                <a:ea typeface="Times"/>
                <a:cs typeface="Times"/>
                <a:sym typeface="Times"/>
              </a:rPr>
              <a:t>FF</a:t>
            </a:r>
            <a:r>
              <a:t> evicts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e</a:t>
            </a:r>
            <a:r>
              <a:t>;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S</a:t>
            </a:r>
            <a:r>
              <a:t> evicts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f</a:t>
            </a:r>
            <a:r>
              <a:rPr>
                <a:latin typeface="Times"/>
                <a:ea typeface="Times"/>
                <a:cs typeface="Times"/>
                <a:sym typeface="Times"/>
              </a:rPr>
              <a:t>  ≠ 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e</a:t>
            </a:r>
            <a:r>
              <a:t>.</a:t>
            </a:r>
          </a:p>
          <a:p>
            <a:pPr lvl="2"/>
            <a:r>
              <a:t>begin construction of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S′</a:t>
            </a:r>
            <a:r>
              <a:t> from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S</a:t>
            </a:r>
            <a:r>
              <a:t> by evicting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e</a:t>
            </a:r>
            <a:r>
              <a:t> instead of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f</a:t>
            </a:r>
            <a:br>
              <a:rPr i="1">
                <a:latin typeface="Times"/>
                <a:ea typeface="Times"/>
                <a:cs typeface="Times"/>
                <a:sym typeface="Times"/>
              </a:rPr>
            </a:br>
            <a:br>
              <a:rPr i="1">
                <a:latin typeface="Times"/>
                <a:ea typeface="Times"/>
                <a:cs typeface="Times"/>
                <a:sym typeface="Times"/>
              </a:rPr>
            </a:br>
            <a:br>
              <a:rPr i="1">
                <a:latin typeface="Times"/>
                <a:ea typeface="Times"/>
                <a:cs typeface="Times"/>
                <a:sym typeface="Times"/>
              </a:rPr>
            </a:br>
            <a:br>
              <a:rPr i="1">
                <a:latin typeface="Times"/>
                <a:ea typeface="Times"/>
                <a:cs typeface="Times"/>
                <a:sym typeface="Times"/>
              </a:rPr>
            </a:br>
            <a:br>
              <a:rPr i="1">
                <a:latin typeface="Times"/>
                <a:ea typeface="Times"/>
                <a:cs typeface="Times"/>
                <a:sym typeface="Times"/>
              </a:rPr>
            </a:br>
            <a:br>
              <a:rPr i="1">
                <a:latin typeface="Times"/>
                <a:ea typeface="Times"/>
                <a:cs typeface="Times"/>
                <a:sym typeface="Times"/>
              </a:rPr>
            </a:br>
            <a:br>
              <a:rPr i="1">
                <a:latin typeface="Times"/>
                <a:ea typeface="Times"/>
                <a:cs typeface="Times"/>
                <a:sym typeface="Times"/>
              </a:rPr>
            </a:br>
            <a:endParaRPr i="1">
              <a:latin typeface="Times"/>
              <a:ea typeface="Times"/>
              <a:cs typeface="Times"/>
              <a:sym typeface="Times"/>
            </a:endParaRPr>
          </a:p>
          <a:p>
            <a:pPr lvl="2"/>
            <a:r>
              <a:t>now </a:t>
            </a:r>
            <a:r>
              <a:rPr i="1" spc="240">
                <a:latin typeface="Times"/>
                <a:ea typeface="Times"/>
                <a:cs typeface="Times"/>
                <a:sym typeface="Times"/>
              </a:rPr>
              <a:t>S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′</a:t>
            </a:r>
            <a:r>
              <a:t> agrees with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S</a:t>
            </a:r>
            <a:r>
              <a:rPr i="1" baseline="-18666">
                <a:latin typeface="Times"/>
                <a:ea typeface="Times"/>
                <a:cs typeface="Times"/>
                <a:sym typeface="Times"/>
              </a:rPr>
              <a:t>FF</a:t>
            </a:r>
            <a:r>
              <a:t> for first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j </a:t>
            </a:r>
            <a:r>
              <a:rPr>
                <a:latin typeface="Times"/>
                <a:ea typeface="Times"/>
                <a:cs typeface="Times"/>
                <a:sym typeface="Times"/>
              </a:rPr>
              <a:t>+ 1</a:t>
            </a:r>
            <a:r>
              <a:t> steps; we show that having item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f</a:t>
            </a:r>
            <a:r>
              <a:t> in cache is no worse than having item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e</a:t>
            </a:r>
            <a:r>
              <a:t> in cache</a:t>
            </a:r>
            <a:br>
              <a:rPr i="1">
                <a:latin typeface="Times"/>
                <a:ea typeface="Times"/>
                <a:cs typeface="Times"/>
                <a:sym typeface="Times"/>
              </a:rPr>
            </a:br>
            <a:endParaRPr i="1">
              <a:latin typeface="Times"/>
              <a:ea typeface="Times"/>
              <a:cs typeface="Times"/>
              <a:sym typeface="Times"/>
            </a:endParaRPr>
          </a:p>
          <a:p>
            <a:pPr lvl="2"/>
            <a:r>
              <a:t>let </a:t>
            </a:r>
            <a:r>
              <a:rPr i="1" spc="240">
                <a:latin typeface="Times"/>
                <a:ea typeface="Times"/>
                <a:cs typeface="Times"/>
                <a:sym typeface="Times"/>
              </a:rPr>
              <a:t>S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′</a:t>
            </a:r>
            <a:r>
              <a:t> behave the same as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S</a:t>
            </a:r>
            <a:r>
              <a:t> until </a:t>
            </a:r>
            <a:r>
              <a:rPr i="1" spc="240">
                <a:latin typeface="Times"/>
                <a:ea typeface="Times"/>
                <a:cs typeface="Times"/>
                <a:sym typeface="Times"/>
              </a:rPr>
              <a:t>S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′</a:t>
            </a:r>
            <a:r>
              <a:t> is forced to take a different action</a:t>
            </a:r>
            <a:br/>
            <a:r>
              <a:t>(because either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S</a:t>
            </a:r>
            <a:r>
              <a:t> evicts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e</a:t>
            </a:r>
            <a:r>
              <a:t>; or because either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e</a:t>
            </a:r>
            <a:r>
              <a:t> or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f  </a:t>
            </a:r>
            <a:r>
              <a:t>is requested)</a:t>
            </a:r>
          </a:p>
        </p:txBody>
      </p:sp>
      <p:sp>
        <p:nvSpPr>
          <p:cNvPr id="131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73</a:t>
            </a:fld>
            <a:endParaRPr/>
          </a:p>
        </p:txBody>
      </p:sp>
      <p:sp>
        <p:nvSpPr>
          <p:cNvPr id="1313" name="step  j"/>
          <p:cNvSpPr txBox="1"/>
          <p:nvPr/>
        </p:nvSpPr>
        <p:spPr>
          <a:xfrm>
            <a:off x="5496238" y="3454400"/>
            <a:ext cx="732236" cy="228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step  j </a:t>
            </a:r>
          </a:p>
        </p:txBody>
      </p:sp>
      <p:sp>
        <p:nvSpPr>
          <p:cNvPr id="1314" name="step j+1"/>
          <p:cNvSpPr txBox="1"/>
          <p:nvPr/>
        </p:nvSpPr>
        <p:spPr>
          <a:xfrm>
            <a:off x="5496238" y="4824871"/>
            <a:ext cx="893962" cy="22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step j+1</a:t>
            </a:r>
          </a:p>
        </p:txBody>
      </p:sp>
      <p:graphicFrame>
        <p:nvGraphicFramePr>
          <p:cNvPr id="1315" name="Table"/>
          <p:cNvGraphicFramePr/>
          <p:nvPr/>
        </p:nvGraphicFramePr>
        <p:xfrm>
          <a:off x="1714500" y="3365500"/>
          <a:ext cx="3352797" cy="493903"/>
        </p:xfrm>
        <a:graphic>
          <a:graphicData uri="http://schemas.openxmlformats.org/drawingml/2006/table">
            <a:tbl>
              <a:tblPr>
                <a:tableStyleId>{8F44A2F1-9E1F-4B54-A3A2-5F16C0AD49E2}</a:tableStyleId>
              </a:tblPr>
              <a:tblGrid>
                <a:gridCol w="223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7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87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3903"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same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e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f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D5D5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16" name="S"/>
          <p:cNvSpPr txBox="1"/>
          <p:nvPr/>
        </p:nvSpPr>
        <p:spPr>
          <a:xfrm>
            <a:off x="3452589" y="4102100"/>
            <a:ext cx="157808" cy="292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S</a:t>
            </a:r>
          </a:p>
        </p:txBody>
      </p:sp>
      <p:graphicFrame>
        <p:nvGraphicFramePr>
          <p:cNvPr id="1317" name="Table"/>
          <p:cNvGraphicFramePr/>
          <p:nvPr/>
        </p:nvGraphicFramePr>
        <p:xfrm>
          <a:off x="1714500" y="4648200"/>
          <a:ext cx="3352797" cy="493903"/>
        </p:xfrm>
        <a:graphic>
          <a:graphicData uri="http://schemas.openxmlformats.org/drawingml/2006/table">
            <a:tbl>
              <a:tblPr>
                <a:tableStyleId>{8F44A2F1-9E1F-4B54-A3A2-5F16C0AD49E2}</a:tableStyleId>
              </a:tblPr>
              <a:tblGrid>
                <a:gridCol w="223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7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87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3903"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same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e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d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8D3124">
                        <a:alpha val="33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321" name="Group"/>
          <p:cNvGrpSpPr/>
          <p:nvPr/>
        </p:nvGrpSpPr>
        <p:grpSpPr>
          <a:xfrm>
            <a:off x="6896100" y="3365500"/>
            <a:ext cx="3352797" cy="1776604"/>
            <a:chOff x="0" y="0"/>
            <a:chExt cx="3352796" cy="1776603"/>
          </a:xfrm>
        </p:grpSpPr>
        <p:graphicFrame>
          <p:nvGraphicFramePr>
            <p:cNvPr id="1318" name="Table"/>
            <p:cNvGraphicFramePr/>
            <p:nvPr/>
          </p:nvGraphicFramePr>
          <p:xfrm>
            <a:off x="0" y="0"/>
            <a:ext cx="3352796" cy="493903"/>
          </p:xfrm>
          <a:graphic>
            <a:graphicData uri="http://schemas.openxmlformats.org/drawingml/2006/table">
              <a:tbl>
                <a:tblPr>
                  <a:tableStyleId>{8F44A2F1-9E1F-4B54-A3A2-5F16C0AD49E2}</a:tableStyleId>
                </a:tblPr>
                <a:tblGrid>
                  <a:gridCol w="223519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55879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55879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493903"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same</a:t>
                        </a:r>
                      </a:p>
                    </a:txBody>
                    <a:tcPr marL="50800" marR="50800" marT="50800" marB="50800" anchor="ctr" horzOverflow="overflow">
                      <a:lnL w="28575">
                        <a:miter lim="400000"/>
                      </a:lnL>
                      <a:lnT w="28575">
                        <a:miter lim="400000"/>
                      </a:lnT>
                      <a:lnB w="28575">
                        <a:miter lim="400000"/>
                      </a:lnB>
                      <a:solidFill>
                        <a:srgbClr val="D5D5D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e</a:t>
                        </a:r>
                      </a:p>
                    </a:txBody>
                    <a:tcPr marL="50800" marR="50800" marT="50800" marB="50800" anchor="ctr" horzOverflow="overflow">
                      <a:lnT w="28575">
                        <a:miter lim="400000"/>
                      </a:lnT>
                      <a:lnB w="28575">
                        <a:miter lim="400000"/>
                      </a:lnB>
                      <a:solidFill>
                        <a:srgbClr val="D5D5D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f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lnT w="28575">
                        <a:miter lim="400000"/>
                      </a:lnT>
                      <a:lnB w="28575">
                        <a:miter lim="400000"/>
                      </a:lnB>
                      <a:solidFill>
                        <a:srgbClr val="D5D5D5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sp>
          <p:nvSpPr>
            <p:cNvPr id="1319" name="S′"/>
            <p:cNvSpPr txBox="1"/>
            <p:nvPr/>
          </p:nvSpPr>
          <p:spPr>
            <a:xfrm>
              <a:off x="1695499" y="736600"/>
              <a:ext cx="246609" cy="2921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2000" b="1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r>
                <a:t>S′</a:t>
              </a:r>
            </a:p>
          </p:txBody>
        </p:sp>
        <p:graphicFrame>
          <p:nvGraphicFramePr>
            <p:cNvPr id="1320" name="Table"/>
            <p:cNvGraphicFramePr/>
            <p:nvPr/>
          </p:nvGraphicFramePr>
          <p:xfrm>
            <a:off x="0" y="1282700"/>
            <a:ext cx="3352796" cy="493903"/>
          </p:xfrm>
          <a:graphic>
            <a:graphicData uri="http://schemas.openxmlformats.org/drawingml/2006/table">
              <a:tbl>
                <a:tblPr>
                  <a:tableStyleId>{8F44A2F1-9E1F-4B54-A3A2-5F16C0AD49E2}</a:tableStyleId>
                </a:tblPr>
                <a:tblGrid>
                  <a:gridCol w="223519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55879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55879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493903"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same</a:t>
                        </a:r>
                      </a:p>
                    </a:txBody>
                    <a:tcPr marL="50800" marR="50800" marT="50800" marB="50800" anchor="ctr" horzOverflow="overflow">
                      <a:lnL w="28575">
                        <a:miter lim="400000"/>
                      </a:lnL>
                      <a:lnT w="28575">
                        <a:miter lim="400000"/>
                      </a:lnT>
                      <a:lnB w="28575">
                        <a:miter lim="400000"/>
                      </a:lnB>
                      <a:solidFill>
                        <a:srgbClr val="D5D5D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d</a:t>
                        </a:r>
                      </a:p>
                    </a:txBody>
                    <a:tcPr marL="50800" marR="50800" marT="50800" marB="50800" anchor="ctr" horzOverflow="overflow">
                      <a:lnT w="28575">
                        <a:miter lim="400000"/>
                      </a:lnT>
                      <a:lnB w="28575">
                        <a:miter lim="400000"/>
                      </a:lnB>
                      <a:solidFill>
                        <a:srgbClr val="8D3124">
                          <a:alpha val="3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f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lnT w="28575">
                        <a:miter lim="400000"/>
                      </a:lnT>
                      <a:lnB w="28575">
                        <a:miter lim="400000"/>
                      </a:lnB>
                      <a:solidFill>
                        <a:srgbClr val="D5D5D5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</p:grpSp>
    </p:spTree>
  </p:cSld>
  <p:clrMapOvr>
    <a:masterClrMapping/>
  </p:clrMapOvr>
  <p:transition spd="med"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" name="Rounded Rectangle"/>
          <p:cNvSpPr/>
          <p:nvPr/>
        </p:nvSpPr>
        <p:spPr>
          <a:xfrm>
            <a:off x="863600" y="3987800"/>
            <a:ext cx="10748458" cy="1365250"/>
          </a:xfrm>
          <a:prstGeom prst="roundRect">
            <a:avLst>
              <a:gd name="adj" fmla="val 13953"/>
            </a:avLst>
          </a:prstGeom>
          <a:solidFill>
            <a:srgbClr val="0048AA">
              <a:alpha val="25000"/>
            </a:srgbClr>
          </a:solidFill>
          <a:ln w="12700">
            <a:solidFill>
              <a:srgbClr val="0048AA"/>
            </a:solidFill>
            <a:miter lim="400000"/>
          </a:ln>
        </p:spPr>
        <p:txBody>
          <a:bodyPr lIns="50800" tIns="50800" rIns="50800" bIns="508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324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325" name="Farthest-in-future:  analysi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Farthest-in-future:  analysis</a:t>
            </a:r>
          </a:p>
        </p:txBody>
      </p:sp>
      <p:sp>
        <p:nvSpPr>
          <p:cNvPr id="1326" name="Let j′ be the first step after j + 1 that S′ must take a different action from S; let g denote the item requested in step j′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Let </a:t>
            </a:r>
            <a:r>
              <a:rPr i="1" spc="24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j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′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be the </a:t>
            </a:r>
            <a:r>
              <a:rPr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first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step after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j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+ 1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that </a:t>
            </a:r>
            <a:r>
              <a:rPr i="1" spc="24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S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′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must take a different action from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;</a:t>
            </a: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let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g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denote the item requested in step </a:t>
            </a:r>
            <a:r>
              <a:rPr i="1" spc="24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j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′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.</a:t>
            </a: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endParaRPr>
              <a:solidFill>
                <a:srgbClr val="000000"/>
              </a:solidFill>
              <a:uFill>
                <a:solidFill>
                  <a:srgbClr val="000000"/>
                </a:solidFill>
              </a:uFill>
            </a:endParaRPr>
          </a:p>
          <a:p>
            <a:pPr lvl="1"/>
            <a:r>
              <a:t>Case 3a: 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g</a:t>
            </a:r>
            <a:r>
              <a:rPr>
                <a:latin typeface="Times"/>
                <a:ea typeface="Times"/>
                <a:cs typeface="Times"/>
                <a:sym typeface="Times"/>
              </a:rPr>
              <a:t> =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e</a:t>
            </a:r>
            <a:r>
              <a:t>.</a:t>
            </a:r>
          </a:p>
          <a:p>
            <a:pPr marL="0" lvl="1" indent="228600">
              <a:buSzTx/>
              <a:buFontTx/>
              <a:buNone/>
            </a:pPr>
            <a:r>
              <a:t>    Can’t happen with FF since there must be a request for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f </a:t>
            </a:r>
            <a:r>
              <a:t> before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e</a:t>
            </a:r>
            <a:r>
              <a:t>.</a:t>
            </a:r>
            <a:br/>
            <a:endParaRPr/>
          </a:p>
          <a:p>
            <a:pPr lvl="1"/>
            <a:r>
              <a:t>Case 3b: 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g</a:t>
            </a:r>
            <a:r>
              <a:rPr>
                <a:latin typeface="Times"/>
                <a:ea typeface="Times"/>
                <a:cs typeface="Times"/>
                <a:sym typeface="Times"/>
              </a:rPr>
              <a:t> =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f</a:t>
            </a:r>
            <a:r>
              <a:t>.</a:t>
            </a:r>
          </a:p>
          <a:p>
            <a:pPr marL="0" lvl="1" indent="228600">
              <a:buSzTx/>
              <a:buFontTx/>
              <a:buNone/>
            </a:pPr>
            <a:r>
              <a:t>    Element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f</a:t>
            </a:r>
            <a:r>
              <a:t> can’t be in cache of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S</a:t>
            </a:r>
            <a:r>
              <a:t>; let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e′</a:t>
            </a:r>
            <a:r>
              <a:t> be the item that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S</a:t>
            </a:r>
            <a:r>
              <a:t> evicts.</a:t>
            </a:r>
          </a:p>
          <a:p>
            <a:pPr lvl="2"/>
            <a:r>
              <a:t>if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e′</a:t>
            </a:r>
            <a:r>
              <a:rPr>
                <a:latin typeface="Times"/>
                <a:ea typeface="Times"/>
                <a:cs typeface="Times"/>
                <a:sym typeface="Times"/>
              </a:rPr>
              <a:t> =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e</a:t>
            </a:r>
            <a:r>
              <a:t>, </a:t>
            </a:r>
            <a:r>
              <a:rPr i="1" spc="240">
                <a:latin typeface="Times"/>
                <a:ea typeface="Times"/>
                <a:cs typeface="Times"/>
                <a:sym typeface="Times"/>
              </a:rPr>
              <a:t>S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′</a:t>
            </a:r>
            <a:r>
              <a:t> accesses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f </a:t>
            </a:r>
            <a:r>
              <a:t> from cache; now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S</a:t>
            </a:r>
            <a:r>
              <a:t> and </a:t>
            </a:r>
            <a:r>
              <a:rPr i="1" spc="240">
                <a:latin typeface="Times"/>
                <a:ea typeface="Times"/>
                <a:cs typeface="Times"/>
                <a:sym typeface="Times"/>
              </a:rPr>
              <a:t>S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′</a:t>
            </a:r>
            <a:r>
              <a:t> have same cache</a:t>
            </a:r>
          </a:p>
          <a:p>
            <a:pPr lvl="2"/>
            <a:r>
              <a:t>if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e′</a:t>
            </a:r>
            <a:r>
              <a:rPr>
                <a:latin typeface="Times"/>
                <a:ea typeface="Times"/>
                <a:cs typeface="Times"/>
                <a:sym typeface="Times"/>
              </a:rPr>
              <a:t> ≠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e</a:t>
            </a:r>
            <a:r>
              <a:t>, we make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S′</a:t>
            </a:r>
            <a:r>
              <a:t> evict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e′</a:t>
            </a:r>
            <a:r>
              <a:t> and bring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e</a:t>
            </a:r>
            <a:r>
              <a:t> into the cache;</a:t>
            </a:r>
            <a:br/>
            <a:r>
              <a:t>now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S</a:t>
            </a:r>
            <a:r>
              <a:t> and </a:t>
            </a:r>
            <a:r>
              <a:rPr i="1" spc="240">
                <a:latin typeface="Times"/>
                <a:ea typeface="Times"/>
                <a:cs typeface="Times"/>
                <a:sym typeface="Times"/>
              </a:rPr>
              <a:t>S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′</a:t>
            </a:r>
            <a:r>
              <a:t> have the same cache</a:t>
            </a:r>
          </a:p>
          <a:p>
            <a:r>
              <a:t>      </a:t>
            </a:r>
            <a:r>
              <a:rPr>
                <a:solidFill>
                  <a:srgbClr val="000000"/>
                </a:solidFill>
              </a:rPr>
              <a:t>We let </a:t>
            </a:r>
            <a:r>
              <a:rPr i="1" spc="24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S</a:t>
            </a:r>
            <a:r>
              <a:rPr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′</a:t>
            </a:r>
            <a:r>
              <a:rPr>
                <a:solidFill>
                  <a:srgbClr val="000000"/>
                </a:solidFill>
              </a:rPr>
              <a:t> behave exactly like </a:t>
            </a:r>
            <a:r>
              <a:rPr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S</a:t>
            </a:r>
            <a:r>
              <a:rPr>
                <a:solidFill>
                  <a:srgbClr val="000000"/>
                </a:solidFill>
              </a:rPr>
              <a:t> for remaining requests.</a:t>
            </a:r>
          </a:p>
        </p:txBody>
      </p:sp>
      <p:sp>
        <p:nvSpPr>
          <p:cNvPr id="132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74</a:t>
            </a:fld>
            <a:endParaRPr/>
          </a:p>
        </p:txBody>
      </p:sp>
      <p:grpSp>
        <p:nvGrpSpPr>
          <p:cNvPr id="1330" name="Group"/>
          <p:cNvGrpSpPr/>
          <p:nvPr/>
        </p:nvGrpSpPr>
        <p:grpSpPr>
          <a:xfrm>
            <a:off x="3467910" y="8016528"/>
            <a:ext cx="6705892" cy="1461849"/>
            <a:chOff x="-126189" y="0"/>
            <a:chExt cx="6705890" cy="1461847"/>
          </a:xfrm>
        </p:grpSpPr>
        <p:sp>
          <p:nvSpPr>
            <p:cNvPr id="1328" name="Line"/>
            <p:cNvSpPr/>
            <p:nvPr/>
          </p:nvSpPr>
          <p:spPr>
            <a:xfrm>
              <a:off x="0" y="0"/>
              <a:ext cx="459568" cy="815034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329" name="S′ is no longer reduced, but can be transformed into a reduced schedule that agrees with FF through first j + 1 steps"/>
            <p:cNvSpPr txBox="1"/>
            <p:nvPr/>
          </p:nvSpPr>
          <p:spPr>
            <a:xfrm>
              <a:off x="-126190" y="860782"/>
              <a:ext cx="6705892" cy="6010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sz="1800" i="1" spc="180">
                  <a:latin typeface="Times"/>
                  <a:ea typeface="Times"/>
                  <a:cs typeface="Times"/>
                  <a:sym typeface="Times"/>
                </a:rPr>
                <a:t>S</a:t>
              </a:r>
              <a:r>
                <a:t>′ is no longer reduced, but can be transformed into a</a:t>
              </a:r>
              <a:br/>
              <a:r>
                <a:t>reduced schedule that agrees with FF through first </a:t>
              </a:r>
              <a:r>
                <a:rPr sz="1800" i="1">
                  <a:latin typeface="Times"/>
                  <a:ea typeface="Times"/>
                  <a:cs typeface="Times"/>
                  <a:sym typeface="Times"/>
                </a:rPr>
                <a:t>j </a:t>
              </a:r>
              <a:r>
                <a:rPr sz="1800">
                  <a:latin typeface="Times"/>
                  <a:ea typeface="Times"/>
                  <a:cs typeface="Times"/>
                  <a:sym typeface="Times"/>
                </a:rPr>
                <a:t>+ 1 </a:t>
              </a:r>
              <a:r>
                <a:t>steps</a:t>
              </a:r>
              <a:r>
                <a:rPr sz="1800">
                  <a:latin typeface="Times"/>
                  <a:ea typeface="Times"/>
                  <a:cs typeface="Times"/>
                  <a:sym typeface="Times"/>
                </a:rPr>
                <a:t> </a:t>
              </a:r>
            </a:p>
          </p:txBody>
        </p:sp>
      </p:grpSp>
      <p:sp>
        <p:nvSpPr>
          <p:cNvPr id="1331" name="Line"/>
          <p:cNvSpPr/>
          <p:nvPr/>
        </p:nvSpPr>
        <p:spPr>
          <a:xfrm>
            <a:off x="10020300" y="1803400"/>
            <a:ext cx="2258" cy="330200"/>
          </a:xfrm>
          <a:prstGeom prst="line">
            <a:avLst/>
          </a:prstGeom>
          <a:ln w="25400">
            <a:solidFill>
              <a:srgbClr val="8D3124"/>
            </a:solidFill>
            <a:miter lim="400000"/>
            <a:headEnd type="stealt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332" name="step j′"/>
          <p:cNvSpPr txBox="1"/>
          <p:nvPr/>
        </p:nvSpPr>
        <p:spPr>
          <a:xfrm>
            <a:off x="5765796" y="2971800"/>
            <a:ext cx="736303" cy="228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step j′ </a:t>
            </a:r>
          </a:p>
        </p:txBody>
      </p:sp>
      <p:graphicFrame>
        <p:nvGraphicFramePr>
          <p:cNvPr id="1333" name="Table"/>
          <p:cNvGraphicFramePr/>
          <p:nvPr/>
        </p:nvGraphicFramePr>
        <p:xfrm>
          <a:off x="1841500" y="2882900"/>
          <a:ext cx="3352798" cy="493903"/>
        </p:xfrm>
        <a:graphic>
          <a:graphicData uri="http://schemas.openxmlformats.org/drawingml/2006/table">
            <a:tbl>
              <a:tblPr>
                <a:tableStyleId>{8F44A2F1-9E1F-4B54-A3A2-5F16C0AD49E2}</a:tableStyleId>
              </a:tblPr>
              <a:tblGrid>
                <a:gridCol w="2793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7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3903"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same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e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D5D5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34" name="S"/>
          <p:cNvSpPr txBox="1"/>
          <p:nvPr/>
        </p:nvSpPr>
        <p:spPr>
          <a:xfrm>
            <a:off x="3581400" y="3619500"/>
            <a:ext cx="157808" cy="292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S</a:t>
            </a:r>
          </a:p>
        </p:txBody>
      </p:sp>
      <p:graphicFrame>
        <p:nvGraphicFramePr>
          <p:cNvPr id="1335" name="Table"/>
          <p:cNvGraphicFramePr/>
          <p:nvPr/>
        </p:nvGraphicFramePr>
        <p:xfrm>
          <a:off x="7023100" y="2882900"/>
          <a:ext cx="3352798" cy="493903"/>
        </p:xfrm>
        <a:graphic>
          <a:graphicData uri="http://schemas.openxmlformats.org/drawingml/2006/table">
            <a:tbl>
              <a:tblPr>
                <a:tableStyleId>{8F44A2F1-9E1F-4B54-A3A2-5F16C0AD49E2}</a:tableStyleId>
              </a:tblPr>
              <a:tblGrid>
                <a:gridCol w="2793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7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3903"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same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f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D5D5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36" name="S′"/>
          <p:cNvSpPr txBox="1"/>
          <p:nvPr/>
        </p:nvSpPr>
        <p:spPr>
          <a:xfrm>
            <a:off x="8724577" y="3619500"/>
            <a:ext cx="246609" cy="292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S′</a:t>
            </a:r>
          </a:p>
        </p:txBody>
      </p:sp>
      <p:grpSp>
        <p:nvGrpSpPr>
          <p:cNvPr id="1339" name="Group"/>
          <p:cNvGrpSpPr/>
          <p:nvPr/>
        </p:nvGrpSpPr>
        <p:grpSpPr>
          <a:xfrm>
            <a:off x="4532066" y="4204126"/>
            <a:ext cx="4672297" cy="510900"/>
            <a:chOff x="-93369" y="211440"/>
            <a:chExt cx="4672295" cy="510898"/>
          </a:xfrm>
        </p:grpSpPr>
        <p:sp>
          <p:nvSpPr>
            <p:cNvPr id="1337" name="Line"/>
            <p:cNvSpPr/>
            <p:nvPr/>
          </p:nvSpPr>
          <p:spPr>
            <a:xfrm flipV="1">
              <a:off x="-93370" y="434393"/>
              <a:ext cx="381153" cy="287947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338" name="S′ agrees with SFF through first j + 1 steps"/>
            <p:cNvSpPr txBox="1"/>
            <p:nvPr/>
          </p:nvSpPr>
          <p:spPr>
            <a:xfrm>
              <a:off x="432276" y="211440"/>
              <a:ext cx="4146650" cy="303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algn="l">
                <a:lnSpc>
                  <a:spcPct val="140000"/>
                </a:lnSpc>
              </a:pPr>
              <a:r>
                <a:rPr sz="1800" i="1">
                  <a:latin typeface="Times"/>
                  <a:ea typeface="Times"/>
                  <a:cs typeface="Times"/>
                  <a:sym typeface="Times"/>
                </a:rPr>
                <a:t>S′</a:t>
              </a:r>
              <a:r>
                <a:t> agrees with </a:t>
              </a:r>
              <a:r>
                <a:rPr sz="1800" i="1">
                  <a:latin typeface="Times"/>
                  <a:ea typeface="Times"/>
                  <a:cs typeface="Times"/>
                  <a:sym typeface="Times"/>
                </a:rPr>
                <a:t>S</a:t>
              </a:r>
              <a:r>
                <a:rPr sz="1800" i="1" baseline="-5999">
                  <a:latin typeface="Times"/>
                  <a:ea typeface="Times"/>
                  <a:cs typeface="Times"/>
                  <a:sym typeface="Times"/>
                </a:rPr>
                <a:t>FF</a:t>
              </a:r>
              <a:r>
                <a:t> through first </a:t>
              </a:r>
              <a:r>
                <a:rPr sz="1800" i="1">
                  <a:latin typeface="Times"/>
                  <a:ea typeface="Times"/>
                  <a:cs typeface="Times"/>
                  <a:sym typeface="Times"/>
                </a:rPr>
                <a:t>j </a:t>
              </a:r>
              <a:r>
                <a:rPr sz="1800">
                  <a:latin typeface="Times"/>
                  <a:ea typeface="Times"/>
                  <a:cs typeface="Times"/>
                  <a:sym typeface="Times"/>
                </a:rPr>
                <a:t>+ 1</a:t>
              </a:r>
              <a:r>
                <a:t> steps</a:t>
              </a:r>
            </a:p>
          </p:txBody>
        </p:sp>
      </p:grpSp>
      <p:sp>
        <p:nvSpPr>
          <p:cNvPr id="1340" name="involves either e or f (or both)"/>
          <p:cNvSpPr txBox="1"/>
          <p:nvPr/>
        </p:nvSpPr>
        <p:spPr>
          <a:xfrm>
            <a:off x="8515286" y="2178191"/>
            <a:ext cx="2953186" cy="29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r>
              <a:t>involves either </a:t>
            </a:r>
            <a:r>
              <a:rPr sz="1800" i="1">
                <a:latin typeface="Times"/>
                <a:ea typeface="Times"/>
                <a:cs typeface="Times"/>
                <a:sym typeface="Times"/>
              </a:rPr>
              <a:t>e</a:t>
            </a:r>
            <a:r>
              <a:t> or </a:t>
            </a:r>
            <a:r>
              <a:rPr sz="1800" i="1">
                <a:latin typeface="Times"/>
                <a:ea typeface="Times"/>
                <a:cs typeface="Times"/>
                <a:sym typeface="Times"/>
              </a:rPr>
              <a:t>f</a:t>
            </a:r>
            <a:r>
              <a:t> (or both)</a:t>
            </a:r>
          </a:p>
        </p:txBody>
      </p:sp>
    </p:spTree>
  </p:cSld>
  <p:clrMapOvr>
    <a:masterClrMapping/>
  </p:clrMapOvr>
  <p:transition spd="med"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4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345" name="Farthest-in-future:  analysi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Farthest-in-future:  analysis</a:t>
            </a:r>
          </a:p>
        </p:txBody>
      </p:sp>
      <p:sp>
        <p:nvSpPr>
          <p:cNvPr id="1346" name="Let j′ be the first step after j + 1 that S′ must take a different action from S; let g denote the item requested in step j′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Let </a:t>
            </a:r>
            <a:r>
              <a:rPr i="1" spc="24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j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′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be the </a:t>
            </a:r>
            <a:r>
              <a:rPr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first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step after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j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+ 1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that </a:t>
            </a:r>
            <a:r>
              <a:rPr i="1" spc="24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S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′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must take a different action from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;</a:t>
            </a: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let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g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denote the item requested in step </a:t>
            </a:r>
            <a:r>
              <a:rPr i="1" spc="24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j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′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.</a:t>
            </a: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endParaRPr>
              <a:solidFill>
                <a:srgbClr val="000000"/>
              </a:solidFill>
              <a:uFill>
                <a:solidFill>
                  <a:srgbClr val="000000"/>
                </a:solidFill>
              </a:uFill>
            </a:endParaRPr>
          </a:p>
          <a:p>
            <a:pPr lvl="1"/>
            <a:r>
              <a:t>Case 3c: 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g</a:t>
            </a:r>
            <a:r>
              <a:rPr>
                <a:latin typeface="Times"/>
                <a:ea typeface="Times"/>
                <a:cs typeface="Times"/>
                <a:sym typeface="Times"/>
              </a:rPr>
              <a:t> ≠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e</a:t>
            </a:r>
            <a:r>
              <a:rPr>
                <a:latin typeface="Times"/>
                <a:ea typeface="Times"/>
                <a:cs typeface="Times"/>
                <a:sym typeface="Times"/>
              </a:rPr>
              <a:t>,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f</a:t>
            </a:r>
            <a:r>
              <a:t>. 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t> evicts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e</a:t>
            </a:r>
            <a:r>
              <a:t>.</a:t>
            </a:r>
          </a:p>
          <a:p>
            <a:pPr lvl="2"/>
            <a:r>
              <a:t>make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S′</a:t>
            </a:r>
            <a:r>
              <a:t> evict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f </a:t>
            </a:r>
            <a:r>
              <a:t>.</a:t>
            </a:r>
            <a:br/>
            <a:br/>
            <a:br/>
            <a:br/>
            <a:endParaRPr/>
          </a:p>
          <a:p>
            <a:pPr lvl="2"/>
            <a:r>
              <a:t>now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t> and </a:t>
            </a:r>
            <a:r>
              <a:rPr i="1" spc="240">
                <a:latin typeface="Times"/>
                <a:ea typeface="Times"/>
                <a:cs typeface="Times"/>
                <a:sym typeface="Times"/>
              </a:rPr>
              <a:t>S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′</a:t>
            </a:r>
            <a:r>
              <a:t> have the same cache</a:t>
            </a:r>
          </a:p>
          <a:p>
            <a:pPr lvl="2"/>
            <a:r>
              <a:t>let </a:t>
            </a:r>
            <a:r>
              <a:rPr i="1" spc="240">
                <a:latin typeface="Times"/>
                <a:ea typeface="Times"/>
                <a:cs typeface="Times"/>
                <a:sym typeface="Times"/>
              </a:rPr>
              <a:t>S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′</a:t>
            </a:r>
            <a:r>
              <a:t> behave exactly like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S</a:t>
            </a:r>
            <a:r>
              <a:t> for the remaining requests  </a:t>
            </a:r>
            <a:r>
              <a:rPr>
                <a:latin typeface="Lucida Grande"/>
                <a:ea typeface="Lucida Grande"/>
                <a:cs typeface="Lucida Grande"/>
                <a:sym typeface="Lucida Grande"/>
              </a:rPr>
              <a:t>▪</a:t>
            </a:r>
          </a:p>
        </p:txBody>
      </p:sp>
      <p:sp>
        <p:nvSpPr>
          <p:cNvPr id="134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75</a:t>
            </a:fld>
            <a:endParaRPr/>
          </a:p>
        </p:txBody>
      </p:sp>
      <p:sp>
        <p:nvSpPr>
          <p:cNvPr id="1348" name="Line"/>
          <p:cNvSpPr/>
          <p:nvPr/>
        </p:nvSpPr>
        <p:spPr>
          <a:xfrm flipH="1" flipV="1">
            <a:off x="4749800" y="4824306"/>
            <a:ext cx="2258" cy="330201"/>
          </a:xfrm>
          <a:prstGeom prst="line">
            <a:avLst/>
          </a:prstGeom>
          <a:ln w="25400">
            <a:solidFill>
              <a:srgbClr val="8D3124"/>
            </a:solidFill>
            <a:miter lim="400000"/>
            <a:headEnd type="stealt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349" name="otherwise S′ could have taken the same action"/>
          <p:cNvSpPr txBox="1"/>
          <p:nvPr/>
        </p:nvSpPr>
        <p:spPr>
          <a:xfrm>
            <a:off x="3374673" y="4467013"/>
            <a:ext cx="4605162" cy="29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r>
              <a:t>otherwise </a:t>
            </a:r>
            <a:r>
              <a:rPr sz="1800" i="1">
                <a:latin typeface="Times"/>
                <a:ea typeface="Times"/>
                <a:cs typeface="Times"/>
                <a:sym typeface="Times"/>
              </a:rPr>
              <a:t>S</a:t>
            </a:r>
            <a:r>
              <a:t>′ could have taken the same action</a:t>
            </a:r>
          </a:p>
        </p:txBody>
      </p:sp>
      <p:sp>
        <p:nvSpPr>
          <p:cNvPr id="1350" name="Line"/>
          <p:cNvSpPr/>
          <p:nvPr/>
        </p:nvSpPr>
        <p:spPr>
          <a:xfrm>
            <a:off x="10020300" y="1803400"/>
            <a:ext cx="2258" cy="330200"/>
          </a:xfrm>
          <a:prstGeom prst="line">
            <a:avLst/>
          </a:prstGeom>
          <a:ln w="25400">
            <a:solidFill>
              <a:srgbClr val="8D3124"/>
            </a:solidFill>
            <a:miter lim="400000"/>
            <a:headEnd type="stealt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graphicFrame>
        <p:nvGraphicFramePr>
          <p:cNvPr id="1351" name="Table"/>
          <p:cNvGraphicFramePr/>
          <p:nvPr/>
        </p:nvGraphicFramePr>
        <p:xfrm>
          <a:off x="1841500" y="2882900"/>
          <a:ext cx="3352798" cy="493903"/>
        </p:xfrm>
        <a:graphic>
          <a:graphicData uri="http://schemas.openxmlformats.org/drawingml/2006/table">
            <a:tbl>
              <a:tblPr>
                <a:tableStyleId>{8F44A2F1-9E1F-4B54-A3A2-5F16C0AD49E2}</a:tableStyleId>
              </a:tblPr>
              <a:tblGrid>
                <a:gridCol w="2793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7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3903"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same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e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D5D5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52" name="S"/>
          <p:cNvSpPr txBox="1"/>
          <p:nvPr/>
        </p:nvSpPr>
        <p:spPr>
          <a:xfrm>
            <a:off x="3581400" y="3619500"/>
            <a:ext cx="157808" cy="292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S</a:t>
            </a:r>
          </a:p>
        </p:txBody>
      </p:sp>
      <p:graphicFrame>
        <p:nvGraphicFramePr>
          <p:cNvPr id="1353" name="Table"/>
          <p:cNvGraphicFramePr/>
          <p:nvPr/>
        </p:nvGraphicFramePr>
        <p:xfrm>
          <a:off x="7023100" y="2882900"/>
          <a:ext cx="3352798" cy="493903"/>
        </p:xfrm>
        <a:graphic>
          <a:graphicData uri="http://schemas.openxmlformats.org/drawingml/2006/table">
            <a:tbl>
              <a:tblPr>
                <a:tableStyleId>{8F44A2F1-9E1F-4B54-A3A2-5F16C0AD49E2}</a:tableStyleId>
              </a:tblPr>
              <a:tblGrid>
                <a:gridCol w="2793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7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3903"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same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f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D5D5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54" name="S′"/>
          <p:cNvSpPr txBox="1"/>
          <p:nvPr/>
        </p:nvSpPr>
        <p:spPr>
          <a:xfrm>
            <a:off x="8724577" y="3619500"/>
            <a:ext cx="246609" cy="292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S′</a:t>
            </a:r>
          </a:p>
        </p:txBody>
      </p:sp>
      <p:sp>
        <p:nvSpPr>
          <p:cNvPr id="1355" name="step j′"/>
          <p:cNvSpPr txBox="1"/>
          <p:nvPr/>
        </p:nvSpPr>
        <p:spPr>
          <a:xfrm>
            <a:off x="5789062" y="6578600"/>
            <a:ext cx="736304" cy="228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step j′ </a:t>
            </a:r>
          </a:p>
        </p:txBody>
      </p:sp>
      <p:graphicFrame>
        <p:nvGraphicFramePr>
          <p:cNvPr id="1356" name="Table"/>
          <p:cNvGraphicFramePr/>
          <p:nvPr/>
        </p:nvGraphicFramePr>
        <p:xfrm>
          <a:off x="1866900" y="6489700"/>
          <a:ext cx="3352798" cy="493903"/>
        </p:xfrm>
        <a:graphic>
          <a:graphicData uri="http://schemas.openxmlformats.org/drawingml/2006/table">
            <a:tbl>
              <a:tblPr>
                <a:tableStyleId>{8F44A2F1-9E1F-4B54-A3A2-5F16C0AD49E2}</a:tableStyleId>
              </a:tblPr>
              <a:tblGrid>
                <a:gridCol w="2793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7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3903"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same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g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D5D5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57" name="S"/>
          <p:cNvSpPr txBox="1"/>
          <p:nvPr/>
        </p:nvSpPr>
        <p:spPr>
          <a:xfrm>
            <a:off x="3606800" y="7226300"/>
            <a:ext cx="157808" cy="292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S</a:t>
            </a:r>
          </a:p>
        </p:txBody>
      </p:sp>
      <p:grpSp>
        <p:nvGrpSpPr>
          <p:cNvPr id="1360" name="Group"/>
          <p:cNvGrpSpPr/>
          <p:nvPr/>
        </p:nvGrpSpPr>
        <p:grpSpPr>
          <a:xfrm>
            <a:off x="7048500" y="6489700"/>
            <a:ext cx="3352798" cy="1028700"/>
            <a:chOff x="38100" y="38100"/>
            <a:chExt cx="3352797" cy="1028700"/>
          </a:xfrm>
        </p:grpSpPr>
        <p:graphicFrame>
          <p:nvGraphicFramePr>
            <p:cNvPr id="1358" name="Table"/>
            <p:cNvGraphicFramePr/>
            <p:nvPr/>
          </p:nvGraphicFramePr>
          <p:xfrm>
            <a:off x="38100" y="38100"/>
            <a:ext cx="3352797" cy="493903"/>
          </p:xfrm>
          <a:graphic>
            <a:graphicData uri="http://schemas.openxmlformats.org/drawingml/2006/table">
              <a:tbl>
                <a:tblPr>
                  <a:tableStyleId>{8F44A2F1-9E1F-4B54-A3A2-5F16C0AD49E2}</a:tableStyleId>
                </a:tblPr>
                <a:tblGrid>
                  <a:gridCol w="279399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55879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493903"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same</a:t>
                        </a:r>
                      </a:p>
                    </a:txBody>
                    <a:tcPr marL="50800" marR="50800" marT="50800" marB="50800" anchor="ctr" horzOverflow="overflow">
                      <a:lnL w="28575">
                        <a:miter lim="400000"/>
                      </a:lnL>
                      <a:lnT w="28575">
                        <a:miter lim="400000"/>
                      </a:lnT>
                      <a:lnB w="28575">
                        <a:miter lim="400000"/>
                      </a:lnB>
                      <a:solidFill>
                        <a:srgbClr val="D5D5D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g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lnT w="28575">
                        <a:miter lim="400000"/>
                      </a:lnT>
                      <a:lnB w="28575">
                        <a:miter lim="400000"/>
                      </a:lnB>
                      <a:solidFill>
                        <a:srgbClr val="D5D5D5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sp>
          <p:nvSpPr>
            <p:cNvPr id="1359" name="S′"/>
            <p:cNvSpPr txBox="1"/>
            <p:nvPr/>
          </p:nvSpPr>
          <p:spPr>
            <a:xfrm>
              <a:off x="1739577" y="774700"/>
              <a:ext cx="246609" cy="2921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2000" b="1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r>
                <a:t>S′</a:t>
              </a:r>
            </a:p>
          </p:txBody>
        </p:sp>
      </p:grpSp>
      <p:sp>
        <p:nvSpPr>
          <p:cNvPr id="1361" name="step j′"/>
          <p:cNvSpPr txBox="1"/>
          <p:nvPr/>
        </p:nvSpPr>
        <p:spPr>
          <a:xfrm>
            <a:off x="5765796" y="2971800"/>
            <a:ext cx="736303" cy="228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step j′ </a:t>
            </a:r>
          </a:p>
        </p:txBody>
      </p:sp>
      <p:sp>
        <p:nvSpPr>
          <p:cNvPr id="1362" name="involves wither e or f (or both)"/>
          <p:cNvSpPr txBox="1"/>
          <p:nvPr/>
        </p:nvSpPr>
        <p:spPr>
          <a:xfrm>
            <a:off x="8486534" y="2178191"/>
            <a:ext cx="3010691" cy="29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r>
              <a:t>involves wither </a:t>
            </a:r>
            <a:r>
              <a:rPr sz="1800" i="1">
                <a:latin typeface="Times"/>
                <a:ea typeface="Times"/>
                <a:cs typeface="Times"/>
                <a:sym typeface="Times"/>
              </a:rPr>
              <a:t>e</a:t>
            </a:r>
            <a:r>
              <a:t> or </a:t>
            </a:r>
            <a:r>
              <a:rPr sz="1800" i="1">
                <a:latin typeface="Times"/>
                <a:ea typeface="Times"/>
                <a:cs typeface="Times"/>
                <a:sym typeface="Times"/>
              </a:rPr>
              <a:t>f</a:t>
            </a:r>
            <a:r>
              <a:t> (or both)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z="4800" dirty="0">
                <a:latin typeface="Arial" charset="0"/>
                <a:cs typeface="Arial" charset="0"/>
              </a:rPr>
              <a:t>Making change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sz="4000" dirty="0">
                <a:latin typeface="Arial" charset="0"/>
                <a:cs typeface="Arial" charset="0"/>
              </a:rPr>
              <a:t>	Notice that each digit can be worked with separately</a:t>
            </a:r>
          </a:p>
          <a:p>
            <a:pPr lvl="1"/>
            <a:r>
              <a:rPr lang="en-US" altLang="en-US" sz="2800" dirty="0">
                <a:latin typeface="Arial" charset="0"/>
                <a:cs typeface="Arial" charset="0"/>
              </a:rPr>
              <a:t>The maximum number of coins for any digit is three</a:t>
            </a:r>
          </a:p>
          <a:p>
            <a:pPr lvl="1"/>
            <a:r>
              <a:rPr lang="en-US" altLang="en-US" sz="2800" dirty="0">
                <a:latin typeface="Arial" charset="0"/>
                <a:cs typeface="Arial" charset="0"/>
              </a:rPr>
              <a:t>Thus, to make change for anything less than €1 requires at most six coins</a:t>
            </a:r>
          </a:p>
          <a:p>
            <a:pPr lvl="1"/>
            <a:r>
              <a:rPr lang="en-US" altLang="en-US" sz="2800" dirty="0">
                <a:latin typeface="Arial" charset="0"/>
                <a:cs typeface="Arial" charset="0"/>
              </a:rPr>
              <a:t>The solution is optimal</a:t>
            </a:r>
          </a:p>
        </p:txBody>
      </p:sp>
      <p:pic>
        <p:nvPicPr>
          <p:cNvPr id="15364" name="Picture 7" descr="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6153" y="5594773"/>
            <a:ext cx="824088" cy="824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5" name="Picture 8" descr="5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9520" y="5820552"/>
            <a:ext cx="898596" cy="898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6" name="Picture 10" descr="0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1610" y="6617547"/>
            <a:ext cx="756356" cy="756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7265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z="4800" dirty="0">
                <a:latin typeface="Arial" charset="0"/>
                <a:cs typeface="Arial" charset="0"/>
              </a:rPr>
              <a:t>Making change</a:t>
            </a:r>
          </a:p>
        </p:txBody>
      </p:sp>
      <p:sp>
        <p:nvSpPr>
          <p:cNvPr id="17411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sz="4000" dirty="0">
                <a:latin typeface="Arial" charset="0"/>
                <a:cs typeface="Arial" charset="0"/>
              </a:rPr>
              <a:t>	Does this strategy always work?</a:t>
            </a:r>
          </a:p>
          <a:p>
            <a:pPr lvl="1"/>
            <a:r>
              <a:rPr lang="en-US" altLang="en-US" sz="2800" dirty="0">
                <a:latin typeface="Arial" charset="0"/>
                <a:cs typeface="Arial" charset="0"/>
              </a:rPr>
              <a:t>What if our coin denominations grow </a:t>
            </a:r>
            <a:r>
              <a:rPr lang="en-US" altLang="en-US" sz="2800" dirty="0" err="1">
                <a:latin typeface="Arial" charset="0"/>
                <a:cs typeface="Arial" charset="0"/>
              </a:rPr>
              <a:t>quadraticly</a:t>
            </a:r>
            <a:r>
              <a:rPr lang="en-US" altLang="en-US" sz="2800" dirty="0">
                <a:latin typeface="Arial" charset="0"/>
                <a:cs typeface="Arial" charset="0"/>
              </a:rPr>
              <a:t>?</a:t>
            </a:r>
          </a:p>
          <a:p>
            <a:pPr lvl="1" algn="ctr">
              <a:buFont typeface="Arial" charset="0"/>
              <a:buNone/>
            </a:pPr>
            <a:r>
              <a:rPr lang="en-US" altLang="en-US" sz="2800" dirty="0">
                <a:latin typeface="Arial" charset="0"/>
                <a:cs typeface="Arial" charset="0"/>
              </a:rPr>
              <a:t>Consider 1, 4, 9, 16, 25, 36, and 49 </a:t>
            </a:r>
            <a:r>
              <a:rPr lang="en-US" altLang="en-US" sz="2800" dirty="0" err="1">
                <a:latin typeface="Arial" charset="0"/>
                <a:cs typeface="Arial" charset="0"/>
              </a:rPr>
              <a:t>dumbledores</a:t>
            </a:r>
            <a:endParaRPr lang="en-US" altLang="en-US" sz="2800" dirty="0">
              <a:latin typeface="Arial" charset="0"/>
              <a:cs typeface="Arial" charset="0"/>
            </a:endParaRPr>
          </a:p>
          <a:p>
            <a:endParaRPr lang="en-US" altLang="en-US" sz="3200" dirty="0">
              <a:latin typeface="Arial" charset="0"/>
              <a:cs typeface="Arial" charset="0"/>
            </a:endParaRPr>
          </a:p>
        </p:txBody>
      </p:sp>
      <p:pic>
        <p:nvPicPr>
          <p:cNvPr id="17412" name="Picture 26" descr="2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4809" y="5317068"/>
            <a:ext cx="1058898" cy="1095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Picture 27" descr="0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5237" y="4292037"/>
            <a:ext cx="1058897" cy="1095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4" name="Picture 28" descr="0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4489" y="5418667"/>
            <a:ext cx="1058898" cy="1095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5" name="Picture 29" descr="1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4321" y="5522524"/>
            <a:ext cx="1058897" cy="1095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6" name="Picture 30" descr="3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0206" y="6649157"/>
            <a:ext cx="1058897" cy="1095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7" name="Picture 31" descr="4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2295" y="6649157"/>
            <a:ext cx="1058897" cy="1095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8" name="Picture 32" descr="0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4747" y="4190436"/>
            <a:ext cx="1058898" cy="1095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9" name="Text Box 33"/>
          <p:cNvSpPr txBox="1">
            <a:spLocks noChangeArrowheads="1"/>
          </p:cNvSpPr>
          <p:nvPr/>
        </p:nvSpPr>
        <p:spPr bwMode="auto">
          <a:xfrm>
            <a:off x="2406792" y="8796303"/>
            <a:ext cx="9568645" cy="48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defTabSz="130046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r>
              <a:rPr lang="en-US" altLang="en-US" sz="2560" kern="1200">
                <a:solidFill>
                  <a:srgbClr val="C0C0C0"/>
                </a:solidFill>
              </a:rPr>
              <a:t>Reference:  J.K. Rowlings, </a:t>
            </a:r>
            <a:r>
              <a:rPr lang="en-US" altLang="en-US" sz="2560" i="1" kern="1200">
                <a:solidFill>
                  <a:srgbClr val="C0C0C0"/>
                </a:solidFill>
              </a:rPr>
              <a:t>Harry Potter</a:t>
            </a:r>
            <a:r>
              <a:rPr lang="en-US" altLang="en-US" sz="2560" kern="1200">
                <a:solidFill>
                  <a:srgbClr val="C0C0C0"/>
                </a:solidFill>
              </a:rPr>
              <a:t>, Raincoast Books, 1997.</a:t>
            </a:r>
          </a:p>
        </p:txBody>
      </p:sp>
    </p:spTree>
    <p:extLst>
      <p:ext uri="{BB962C8B-B14F-4D97-AF65-F5344CB8AC3E}">
        <p14:creationId xmlns:p14="http://schemas.microsoft.com/office/powerpoint/2010/main" val="25889621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FFFFFF"/>
      </a:dk1>
      <a:lt1>
        <a:srgbClr val="8D3124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Futura"/>
        <a:ea typeface="Futura"/>
        <a:cs typeface="Futura"/>
      </a:majorFont>
      <a:minorFont>
        <a:latin typeface="Lucida Sans"/>
        <a:ea typeface="Lucida Sans"/>
        <a:cs typeface="Lucida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61411" marR="61411" indent="0" algn="l" defTabSz="457200" rtl="0" fontAlgn="auto" latinLnBrk="0" hangingPunct="0">
          <a:lnSpc>
            <a:spcPct val="130000"/>
          </a:lnSpc>
          <a:spcBef>
            <a:spcPts val="0"/>
          </a:spcBef>
          <a:spcAft>
            <a:spcPts val="0"/>
          </a:spcAft>
          <a:buClr>
            <a:srgbClr val="000000"/>
          </a:buClr>
          <a:buSzTx/>
          <a:buFont typeface="Lucida Sans"/>
          <a:buNone/>
          <a:tabLst>
            <a:tab pos="1066800" algn="l"/>
          </a:tabLst>
          <a:defRPr kumimoji="0" sz="2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Lucida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8D3124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1449492" rtl="0" fontAlgn="auto" latinLnBrk="0" hangingPunct="0">
          <a:lnSpc>
            <a:spcPct val="130000"/>
          </a:lnSpc>
          <a:spcBef>
            <a:spcPts val="0"/>
          </a:spcBef>
          <a:spcAft>
            <a:spcPts val="0"/>
          </a:spcAft>
          <a:buClr>
            <a:srgbClr val="000000"/>
          </a:buClr>
          <a:buSzTx/>
          <a:buFont typeface="Lucida Sans"/>
          <a:buNone/>
          <a:tabLst>
            <a:tab pos="1066800" algn="l"/>
          </a:tabLst>
          <a:defRPr kumimoji="0" sz="1600" b="0" i="0" u="none" strike="noStrike" cap="none" spc="0" normalizeH="0" baseline="0">
            <a:ln>
              <a:noFill/>
            </a:ln>
            <a:solidFill>
              <a:srgbClr val="8D3124"/>
            </a:solidFill>
            <a:effectLst/>
            <a:uFillTx/>
            <a:latin typeface="+mn-lt"/>
            <a:ea typeface="+mn-ea"/>
            <a:cs typeface="+mn-cs"/>
            <a:sym typeface="Lucida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Futura"/>
        <a:ea typeface="Futura"/>
        <a:cs typeface="Futura"/>
      </a:majorFont>
      <a:minorFont>
        <a:latin typeface="Lucida Sans"/>
        <a:ea typeface="Lucida Sans"/>
        <a:cs typeface="Lucida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61411" marR="61411" indent="0" algn="l" defTabSz="457200" rtl="0" fontAlgn="auto" latinLnBrk="0" hangingPunct="0">
          <a:lnSpc>
            <a:spcPct val="130000"/>
          </a:lnSpc>
          <a:spcBef>
            <a:spcPts val="0"/>
          </a:spcBef>
          <a:spcAft>
            <a:spcPts val="0"/>
          </a:spcAft>
          <a:buClr>
            <a:srgbClr val="000000"/>
          </a:buClr>
          <a:buSzTx/>
          <a:buFont typeface="Lucida Sans"/>
          <a:buNone/>
          <a:tabLst>
            <a:tab pos="1066800" algn="l"/>
          </a:tabLst>
          <a:defRPr kumimoji="0" sz="2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Lucida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8D3124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1449492" rtl="0" fontAlgn="auto" latinLnBrk="0" hangingPunct="0">
          <a:lnSpc>
            <a:spcPct val="130000"/>
          </a:lnSpc>
          <a:spcBef>
            <a:spcPts val="0"/>
          </a:spcBef>
          <a:spcAft>
            <a:spcPts val="0"/>
          </a:spcAft>
          <a:buClr>
            <a:srgbClr val="000000"/>
          </a:buClr>
          <a:buSzTx/>
          <a:buFont typeface="Lucida Sans"/>
          <a:buNone/>
          <a:tabLst>
            <a:tab pos="1066800" algn="l"/>
          </a:tabLst>
          <a:defRPr kumimoji="0" sz="1600" b="0" i="0" u="none" strike="noStrike" cap="none" spc="0" normalizeH="0" baseline="0">
            <a:ln>
              <a:noFill/>
            </a:ln>
            <a:solidFill>
              <a:srgbClr val="8D3124"/>
            </a:solidFill>
            <a:effectLst/>
            <a:uFillTx/>
            <a:latin typeface="+mn-lt"/>
            <a:ea typeface="+mn-ea"/>
            <a:cs typeface="+mn-cs"/>
            <a:sym typeface="Lucida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1568</TotalTime>
  <Words>7717</Words>
  <Application>Microsoft Office PowerPoint</Application>
  <PresentationFormat>Custom</PresentationFormat>
  <Paragraphs>1731</Paragraphs>
  <Slides>75</Slides>
  <Notes>46</Notes>
  <HiddenSlides>5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75</vt:i4>
      </vt:variant>
    </vt:vector>
  </HeadingPairs>
  <TitlesOfParts>
    <vt:vector size="91" baseType="lpstr">
      <vt:lpstr>Futura</vt:lpstr>
      <vt:lpstr>Lucida Grande</vt:lpstr>
      <vt:lpstr>ＭＳ Ｐゴシック</vt:lpstr>
      <vt:lpstr>宋体</vt:lpstr>
      <vt:lpstr>Arial</vt:lpstr>
      <vt:lpstr>Calibri</vt:lpstr>
      <vt:lpstr>Consolas</vt:lpstr>
      <vt:lpstr>Lucida Sans</vt:lpstr>
      <vt:lpstr>Symbol</vt:lpstr>
      <vt:lpstr>Times</vt:lpstr>
      <vt:lpstr>Times New Roman</vt:lpstr>
      <vt:lpstr>White</vt:lpstr>
      <vt:lpstr>Custom Design</vt:lpstr>
      <vt:lpstr>1_Custom Design</vt:lpstr>
      <vt:lpstr>2_Custom Design</vt:lpstr>
      <vt:lpstr>3_Custom Design</vt:lpstr>
      <vt:lpstr>CS101  Algorithms and Data Structures</vt:lpstr>
      <vt:lpstr>Outline</vt:lpstr>
      <vt:lpstr>Greedy algorithms</vt:lpstr>
      <vt:lpstr>Making change</vt:lpstr>
      <vt:lpstr>Making change</vt:lpstr>
      <vt:lpstr>Making change</vt:lpstr>
      <vt:lpstr>Making change</vt:lpstr>
      <vt:lpstr>Making change</vt:lpstr>
      <vt:lpstr>Making change</vt:lpstr>
      <vt:lpstr>Making change</vt:lpstr>
      <vt:lpstr>Making change</vt:lpstr>
      <vt:lpstr>Definition</vt:lpstr>
      <vt:lpstr>Optimal example</vt:lpstr>
      <vt:lpstr>Optimal and sub-optimal examples</vt:lpstr>
      <vt:lpstr>Outline</vt:lpstr>
      <vt:lpstr>Interval scheduling</vt:lpstr>
      <vt:lpstr>Interval scheduling:  greedy algorithms</vt:lpstr>
      <vt:lpstr>Interval scheduling:  greedy algorithms</vt:lpstr>
      <vt:lpstr>Interval scheduling:  earliest-finish-time-first algorithm</vt:lpstr>
      <vt:lpstr>Interval scheduling:  Example</vt:lpstr>
      <vt:lpstr>Interval scheduling:  Example</vt:lpstr>
      <vt:lpstr>Interval scheduling:  Example</vt:lpstr>
      <vt:lpstr>Interval scheduling:  Example</vt:lpstr>
      <vt:lpstr>Interval scheduling:  Example</vt:lpstr>
      <vt:lpstr>Interval scheduling:  Example</vt:lpstr>
      <vt:lpstr>Interval scheduling:  Example</vt:lpstr>
      <vt:lpstr>Interval scheduling:  Example</vt:lpstr>
      <vt:lpstr>Interval scheduling:  Example</vt:lpstr>
      <vt:lpstr>Interval scheduling:  Example</vt:lpstr>
      <vt:lpstr>Interval scheduling:  analysis of earliest-finish-time-first algorithm</vt:lpstr>
      <vt:lpstr>Interval scheduling:  analysis of earliest-finish-time-first algorithm</vt:lpstr>
      <vt:lpstr>Outline</vt:lpstr>
      <vt:lpstr>Interval partitioning</vt:lpstr>
      <vt:lpstr>Interval partitioning</vt:lpstr>
      <vt:lpstr>Interval partitioning:  greedy algorithms</vt:lpstr>
      <vt:lpstr>Interval partitioning:  greedy algorithms</vt:lpstr>
      <vt:lpstr>Interval partitioning:  earliest-start-time-first algorithm</vt:lpstr>
      <vt:lpstr>Interval partitioning: Example</vt:lpstr>
      <vt:lpstr>Interval partitioning: Example</vt:lpstr>
      <vt:lpstr>Interval partitioning: Example</vt:lpstr>
      <vt:lpstr>Interval partitioning: Example</vt:lpstr>
      <vt:lpstr>Interval partitioning: Example</vt:lpstr>
      <vt:lpstr>Interval partitioning: Example</vt:lpstr>
      <vt:lpstr>Interval partitioning: Example</vt:lpstr>
      <vt:lpstr>Interval partitioning: Example</vt:lpstr>
      <vt:lpstr>Interval partitioning: Example</vt:lpstr>
      <vt:lpstr>Interval partitioning: Example</vt:lpstr>
      <vt:lpstr>Interval partitioning:  earliest-start-time-first algorithm</vt:lpstr>
      <vt:lpstr>Interval partitioning:  lower bound on optimal solution</vt:lpstr>
      <vt:lpstr>Interval partitioning:  lower bound on optimal solution</vt:lpstr>
      <vt:lpstr>Interval partitioning:  analysis of earliest-start-time-first algorithm</vt:lpstr>
      <vt:lpstr>Outline</vt:lpstr>
      <vt:lpstr>Scheduling to minimizing lateness</vt:lpstr>
      <vt:lpstr>Minimizing lateness:  greedy algorithms</vt:lpstr>
      <vt:lpstr>Minimizing lateness:  greedy algorithms</vt:lpstr>
      <vt:lpstr>Minimizing lateness:  earliest deadline first</vt:lpstr>
      <vt:lpstr>Minimizing lateness: no idle time</vt:lpstr>
      <vt:lpstr>Minimizing lateness: inversions</vt:lpstr>
      <vt:lpstr>Minimizing lateness: inversions</vt:lpstr>
      <vt:lpstr>Minimizing lateness: inversions</vt:lpstr>
      <vt:lpstr>Minimizing lateness: analysis of earliest-deadline-first algorithm</vt:lpstr>
      <vt:lpstr>Greedy analysis strategies</vt:lpstr>
      <vt:lpstr>Outline</vt:lpstr>
      <vt:lpstr>Optimal offline caching</vt:lpstr>
      <vt:lpstr>Optimal offline caching:  farthest-in-future (clairvoyant algorithm)</vt:lpstr>
      <vt:lpstr>Reduced eviction schedules</vt:lpstr>
      <vt:lpstr>Reduced eviction schedules</vt:lpstr>
      <vt:lpstr>Reduced eviction schedules</vt:lpstr>
      <vt:lpstr>Reduced eviction schedules</vt:lpstr>
      <vt:lpstr>Reduced eviction schedules</vt:lpstr>
      <vt:lpstr>Reduced eviction schedules</vt:lpstr>
      <vt:lpstr>Farthest-in-future:  analysis</vt:lpstr>
      <vt:lpstr>Farthest-in-future:  analysis</vt:lpstr>
      <vt:lpstr>Farthest-in-future:  analysis</vt:lpstr>
      <vt:lpstr>Farthest-in-future: 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4.  Greedy Algorithms I</dc:title>
  <cp:lastModifiedBy>Zhice YANG</cp:lastModifiedBy>
  <cp:revision>100</cp:revision>
  <dcterms:modified xsi:type="dcterms:W3CDTF">2020-11-18T15:33:44Z</dcterms:modified>
</cp:coreProperties>
</file>