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6"/>
  </p:notesMasterIdLst>
  <p:sldIdLst>
    <p:sldId id="640" r:id="rId2"/>
    <p:sldId id="440" r:id="rId3"/>
    <p:sldId id="641" r:id="rId4"/>
    <p:sldId id="564" r:id="rId5"/>
    <p:sldId id="642" r:id="rId6"/>
    <p:sldId id="565" r:id="rId7"/>
    <p:sldId id="571" r:id="rId8"/>
    <p:sldId id="442" r:id="rId9"/>
    <p:sldId id="558" r:id="rId10"/>
    <p:sldId id="643" r:id="rId11"/>
    <p:sldId id="572" r:id="rId12"/>
    <p:sldId id="573" r:id="rId13"/>
    <p:sldId id="574" r:id="rId14"/>
    <p:sldId id="568" r:id="rId15"/>
    <p:sldId id="577" r:id="rId16"/>
    <p:sldId id="578" r:id="rId17"/>
    <p:sldId id="569" r:id="rId18"/>
    <p:sldId id="570" r:id="rId19"/>
    <p:sldId id="645" r:id="rId20"/>
    <p:sldId id="567" r:id="rId21"/>
    <p:sldId id="457" r:id="rId22"/>
    <p:sldId id="458" r:id="rId23"/>
    <p:sldId id="512" r:id="rId24"/>
    <p:sldId id="513" r:id="rId25"/>
    <p:sldId id="514" r:id="rId26"/>
    <p:sldId id="515" r:id="rId27"/>
    <p:sldId id="516" r:id="rId28"/>
    <p:sldId id="509" r:id="rId29"/>
    <p:sldId id="459" r:id="rId30"/>
    <p:sldId id="460" r:id="rId31"/>
    <p:sldId id="461" r:id="rId32"/>
    <p:sldId id="462" r:id="rId33"/>
    <p:sldId id="463" r:id="rId34"/>
    <p:sldId id="464" r:id="rId35"/>
    <p:sldId id="522" r:id="rId36"/>
    <p:sldId id="467" r:id="rId37"/>
    <p:sldId id="519" r:id="rId38"/>
    <p:sldId id="520" r:id="rId39"/>
    <p:sldId id="517" r:id="rId40"/>
    <p:sldId id="518" r:id="rId41"/>
    <p:sldId id="523" r:id="rId42"/>
    <p:sldId id="469" r:id="rId43"/>
    <p:sldId id="471" r:id="rId44"/>
    <p:sldId id="472" r:id="rId45"/>
    <p:sldId id="473" r:id="rId46"/>
    <p:sldId id="524" r:id="rId47"/>
    <p:sldId id="477" r:id="rId48"/>
    <p:sldId id="526" r:id="rId49"/>
    <p:sldId id="566" r:id="rId50"/>
    <p:sldId id="525" r:id="rId51"/>
    <p:sldId id="527" r:id="rId52"/>
    <p:sldId id="528" r:id="rId53"/>
    <p:sldId id="529" r:id="rId54"/>
    <p:sldId id="580" r:id="rId55"/>
    <p:sldId id="576" r:id="rId56"/>
    <p:sldId id="588" r:id="rId57"/>
    <p:sldId id="587" r:id="rId58"/>
    <p:sldId id="589" r:id="rId59"/>
    <p:sldId id="590" r:id="rId60"/>
    <p:sldId id="594" r:id="rId61"/>
    <p:sldId id="591" r:id="rId62"/>
    <p:sldId id="593" r:id="rId63"/>
    <p:sldId id="596" r:id="rId64"/>
    <p:sldId id="595" r:id="rId65"/>
    <p:sldId id="597" r:id="rId66"/>
    <p:sldId id="598" r:id="rId67"/>
    <p:sldId id="599" r:id="rId68"/>
    <p:sldId id="600" r:id="rId69"/>
    <p:sldId id="602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1" r:id="rId99"/>
    <p:sldId id="632" r:id="rId100"/>
    <p:sldId id="633" r:id="rId101"/>
    <p:sldId id="634" r:id="rId102"/>
    <p:sldId id="635" r:id="rId103"/>
    <p:sldId id="636" r:id="rId104"/>
    <p:sldId id="637" r:id="rId105"/>
    <p:sldId id="638" r:id="rId106"/>
    <p:sldId id="639" r:id="rId107"/>
    <p:sldId id="646" r:id="rId108"/>
    <p:sldId id="534" r:id="rId109"/>
    <p:sldId id="535" r:id="rId110"/>
    <p:sldId id="536" r:id="rId111"/>
    <p:sldId id="644" r:id="rId112"/>
    <p:sldId id="533" r:id="rId113"/>
    <p:sldId id="537" r:id="rId114"/>
    <p:sldId id="494" r:id="rId115"/>
    <p:sldId id="539" r:id="rId116"/>
    <p:sldId id="538" r:id="rId117"/>
    <p:sldId id="495" r:id="rId118"/>
    <p:sldId id="540" r:id="rId119"/>
    <p:sldId id="550" r:id="rId120"/>
    <p:sldId id="497" r:id="rId121"/>
    <p:sldId id="541" r:id="rId122"/>
    <p:sldId id="542" r:id="rId123"/>
    <p:sldId id="551" r:id="rId124"/>
    <p:sldId id="543" r:id="rId125"/>
    <p:sldId id="544" r:id="rId126"/>
    <p:sldId id="498" r:id="rId127"/>
    <p:sldId id="552" r:id="rId128"/>
    <p:sldId id="545" r:id="rId129"/>
    <p:sldId id="499" r:id="rId130"/>
    <p:sldId id="546" r:id="rId131"/>
    <p:sldId id="553" r:id="rId132"/>
    <p:sldId id="547" r:id="rId133"/>
    <p:sldId id="500" r:id="rId134"/>
    <p:sldId id="548" r:id="rId135"/>
    <p:sldId id="554" r:id="rId136"/>
    <p:sldId id="549" r:id="rId137"/>
    <p:sldId id="501" r:id="rId138"/>
    <p:sldId id="502" r:id="rId139"/>
    <p:sldId id="555" r:id="rId140"/>
    <p:sldId id="556" r:id="rId141"/>
    <p:sldId id="557" r:id="rId142"/>
    <p:sldId id="504" r:id="rId143"/>
    <p:sldId id="579" r:id="rId144"/>
    <p:sldId id="505" r:id="rId1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39DA4A-93F5-4692-B9C5-6652803E22BE}">
          <p14:sldIdLst>
            <p14:sldId id="640"/>
            <p14:sldId id="440"/>
            <p14:sldId id="641"/>
            <p14:sldId id="564"/>
            <p14:sldId id="642"/>
            <p14:sldId id="565"/>
            <p14:sldId id="571"/>
            <p14:sldId id="442"/>
            <p14:sldId id="558"/>
            <p14:sldId id="643"/>
            <p14:sldId id="572"/>
            <p14:sldId id="573"/>
            <p14:sldId id="574"/>
            <p14:sldId id="568"/>
            <p14:sldId id="577"/>
            <p14:sldId id="578"/>
            <p14:sldId id="569"/>
            <p14:sldId id="570"/>
          </p14:sldIdLst>
        </p14:section>
        <p14:section name="Untitled Section" id="{0D96EEDC-66AE-48DE-AFEB-4C12F112A834}">
          <p14:sldIdLst>
            <p14:sldId id="645"/>
            <p14:sldId id="567"/>
            <p14:sldId id="457"/>
            <p14:sldId id="458"/>
            <p14:sldId id="512"/>
            <p14:sldId id="513"/>
            <p14:sldId id="514"/>
            <p14:sldId id="515"/>
            <p14:sldId id="516"/>
            <p14:sldId id="509"/>
            <p14:sldId id="459"/>
            <p14:sldId id="460"/>
            <p14:sldId id="461"/>
            <p14:sldId id="462"/>
            <p14:sldId id="463"/>
            <p14:sldId id="464"/>
            <p14:sldId id="522"/>
            <p14:sldId id="467"/>
            <p14:sldId id="519"/>
            <p14:sldId id="520"/>
            <p14:sldId id="517"/>
            <p14:sldId id="518"/>
            <p14:sldId id="523"/>
            <p14:sldId id="469"/>
            <p14:sldId id="471"/>
            <p14:sldId id="472"/>
            <p14:sldId id="473"/>
            <p14:sldId id="524"/>
            <p14:sldId id="477"/>
            <p14:sldId id="526"/>
            <p14:sldId id="566"/>
            <p14:sldId id="525"/>
            <p14:sldId id="527"/>
            <p14:sldId id="528"/>
            <p14:sldId id="529"/>
            <p14:sldId id="580"/>
            <p14:sldId id="576"/>
            <p14:sldId id="588"/>
            <p14:sldId id="587"/>
            <p14:sldId id="589"/>
            <p14:sldId id="590"/>
            <p14:sldId id="594"/>
            <p14:sldId id="591"/>
            <p14:sldId id="593"/>
            <p14:sldId id="596"/>
            <p14:sldId id="595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Untitled Section" id="{CDC438E5-3E52-48D5-96AC-0EEAF3898AC0}">
          <p14:sldIdLst>
            <p14:sldId id="646"/>
            <p14:sldId id="534"/>
            <p14:sldId id="535"/>
            <p14:sldId id="536"/>
            <p14:sldId id="644"/>
            <p14:sldId id="533"/>
            <p14:sldId id="537"/>
            <p14:sldId id="494"/>
            <p14:sldId id="539"/>
            <p14:sldId id="538"/>
            <p14:sldId id="495"/>
            <p14:sldId id="540"/>
            <p14:sldId id="550"/>
            <p14:sldId id="497"/>
            <p14:sldId id="541"/>
            <p14:sldId id="542"/>
            <p14:sldId id="551"/>
            <p14:sldId id="543"/>
            <p14:sldId id="544"/>
            <p14:sldId id="498"/>
            <p14:sldId id="552"/>
            <p14:sldId id="545"/>
            <p14:sldId id="499"/>
            <p14:sldId id="546"/>
            <p14:sldId id="553"/>
            <p14:sldId id="547"/>
            <p14:sldId id="500"/>
            <p14:sldId id="548"/>
            <p14:sldId id="554"/>
            <p14:sldId id="549"/>
            <p14:sldId id="501"/>
            <p14:sldId id="502"/>
            <p14:sldId id="555"/>
            <p14:sldId id="556"/>
            <p14:sldId id="557"/>
            <p14:sldId id="504"/>
            <p14:sldId id="579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0" autoAdjust="0"/>
    <p:restoredTop sz="76733"/>
  </p:normalViewPr>
  <p:slideViewPr>
    <p:cSldViewPr>
      <p:cViewPr varScale="1">
        <p:scale>
          <a:sx n="78" d="100"/>
          <a:sy n="78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notesMaster" Target="notesMasters/notesMaster1.xml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11/7/18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1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/>
              <a:t>CS101 </a:t>
            </a:r>
            <a:r>
              <a:rPr lang="en-US" altLang="zh-CN" sz="4400" dirty="0" smtClean="0"/>
              <a:t>Algorithms and Data </a:t>
            </a:r>
            <a:r>
              <a:rPr lang="en-US" altLang="zh-CN" sz="4400" dirty="0" smtClean="0"/>
              <a:t>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Topological </a:t>
            </a:r>
            <a:r>
              <a:rPr lang="en-US" altLang="zh-CN" dirty="0" smtClean="0"/>
              <a:t>Sort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Textbook </a:t>
            </a:r>
            <a:r>
              <a:rPr lang="en-US" altLang="zh-CN" dirty="0" err="1" smtClean="0">
                <a:solidFill>
                  <a:prstClr val="black"/>
                </a:solidFill>
              </a:rPr>
              <a:t>Ch</a:t>
            </a:r>
            <a:r>
              <a:rPr lang="en-US" altLang="zh-CN" dirty="0" smtClean="0">
                <a:solidFill>
                  <a:prstClr val="black"/>
                </a:solidFill>
              </a:rPr>
              <a:t> 22.4</a:t>
            </a: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Taking courses</a:t>
            </a: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courses must be taken in an order such that the prerequisites of a course are taken before that course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3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2340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no neighbors—it is a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244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104185" y="3939737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72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400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L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no neighbors—it is also a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590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0940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The queue is empty, so we are done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7812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007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array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used for the queue stores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topological sort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6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30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array used for the queue stores the topological sort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Note the difference in order from our previous sort?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       </a:t>
            </a:r>
            <a:r>
              <a:rPr lang="en-CA" altLang="en-US" dirty="0" smtClean="0"/>
              <a:t>C</a:t>
            </a:r>
            <a:r>
              <a:rPr lang="en-CA" altLang="en-US" dirty="0"/>
              <a:t>, H, D, </a:t>
            </a:r>
            <a:r>
              <a:rPr lang="en-CA" altLang="en-US" dirty="0" smtClean="0">
                <a:solidFill>
                  <a:srgbClr val="FF0000"/>
                </a:solidFill>
              </a:rPr>
              <a:t>A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B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I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J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F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G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E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</a:t>
            </a:r>
            <a:r>
              <a:rPr lang="en-CA" altLang="en-US" dirty="0">
                <a:solidFill>
                  <a:srgbClr val="FF0000"/>
                </a:solidFill>
              </a:rPr>
              <a:t>K</a:t>
            </a:r>
            <a:r>
              <a:rPr lang="en-CA" altLang="en-US" dirty="0"/>
              <a:t>, L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2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232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Finding the critical path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each task has a performance time associated with it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the tasks are performed serially, the time required to complete the last task equals to the sum of the individual task times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These tasks require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+ 0.7 + 0.5 + 0.4 + 0.1 = 2.0 s </a:t>
            </a:r>
            <a:r>
              <a:rPr lang="en-US" altLang="en-US" dirty="0" smtClean="0">
                <a:latin typeface="Arial" charset="0"/>
                <a:cs typeface="Arial" charset="0"/>
              </a:rPr>
              <a:t>to execute serially</a:t>
            </a:r>
          </a:p>
        </p:txBody>
      </p:sp>
    </p:spTree>
    <p:extLst>
      <p:ext uri="{BB962C8B-B14F-4D97-AF65-F5344CB8AC3E}">
        <p14:creationId xmlns:p14="http://schemas.microsoft.com/office/powerpoint/2010/main" val="1267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In many cases, however, we could perform tasks in parallel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Computer tasks can be executed in parallel (multi-processing)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Different tasks can be completed by different teams in a company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you getting ready for a dinner out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You must wear the following: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jacket, shirt, briefs, socks, tie, etc.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certain constraints: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pants really should go on after the briefs,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socks are put on before shoes</a:t>
            </a:r>
          </a:p>
          <a:p>
            <a:pPr>
              <a:buFont typeface="Arial" charset="0"/>
              <a:buNone/>
            </a:pP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Suppose Task A completes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 now execute Tasks B and D in parallel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Note that, Task E cannot execute until Task C completes, and Task C cannot execute until Task B completes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least time in which these five tasks can be completed is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+ 0.5 + 0.4 + 0.1 = 1.3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is called the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of all tasks</a:t>
            </a:r>
            <a:endParaRPr lang="en-US" alt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path (A, B, C, E) is said to be the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 path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0484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</a:t>
            </a:r>
            <a:r>
              <a:rPr lang="en-US" alt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of each task is the earliest time that it could be completed after the start of execution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critical </a:t>
            </a:r>
            <a:r>
              <a:rPr lang="en-US" alt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path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is </a:t>
            </a:r>
            <a:r>
              <a:rPr lang="en-US" altLang="zh-CN" dirty="0"/>
              <a:t>the sequence of </a:t>
            </a:r>
            <a:r>
              <a:rPr lang="en-US" altLang="zh-CN" dirty="0" smtClean="0"/>
              <a:t>tasks determining </a:t>
            </a:r>
            <a:r>
              <a:rPr lang="en-US" altLang="zh-CN" dirty="0"/>
              <a:t>the minimum time needed </a:t>
            </a:r>
            <a:r>
              <a:rPr lang="en-US" altLang="zh-CN" dirty="0" smtClean="0"/>
              <a:t>to complete the project</a:t>
            </a:r>
          </a:p>
          <a:p>
            <a:pPr lvl="1"/>
            <a:r>
              <a:rPr lang="en-US" altLang="zh-CN" dirty="0" smtClean="0"/>
              <a:t>If a task on the critical path is delayed, the entire project will be delayed</a:t>
            </a:r>
            <a:endParaRPr lang="en-US" altLang="en-US" sz="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939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Tasks that have no prerequisites </a:t>
            </a:r>
            <a:r>
              <a:rPr lang="en-US" altLang="en-US" dirty="0" smtClean="0">
                <a:latin typeface="Arial" charset="0"/>
                <a:cs typeface="Arial" charset="0"/>
              </a:rPr>
              <a:t>have a critical time equal to the time it takes to complete that task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tasks that depend on others, the critical time will be: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maximum critical time that it takes to complete a prerequisite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Plus the time it takes to complete this task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example, the critical times are: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A completes in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B must wait for A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D must wait for A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C must wait for B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E must wait for both C and D, and completes after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max(1.0, 1.2) + 0.1 = 1.3 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977" y="3645024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To find the critical time/path, we run topological sorting and require the following additional information: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must know the execution time of each task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have to record the critical time for each task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Initialize these to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need to know the previous task with the longest critical time to determine the critical path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Set these to null</a:t>
            </a:r>
          </a:p>
        </p:txBody>
      </p:sp>
    </p:spTree>
    <p:extLst>
      <p:ext uri="{BB962C8B-B14F-4D97-AF65-F5344CB8AC3E}">
        <p14:creationId xmlns:p14="http://schemas.microsoft.com/office/powerpoint/2010/main" val="802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have the following times for the tasks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471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468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349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Each time we pop a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in addition to what we already do: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add the task time onto the critical time for that vertex: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That is the critical time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</a:t>
            </a:r>
            <a:r>
              <a:rPr lang="en-US" altLang="en-US" u="sng" dirty="0" smtClean="0">
                <a:latin typeface="Arial" charset="0"/>
                <a:cs typeface="Arial" charset="0"/>
              </a:rPr>
              <a:t>adjacent</a:t>
            </a:r>
            <a:r>
              <a:rPr lang="en-US" altLang="en-US" dirty="0" smtClean="0">
                <a:latin typeface="Arial" charset="0"/>
                <a:cs typeface="Arial" charset="0"/>
              </a:rPr>
              <a:t>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If the critical time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is greater than the currently stored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Update the critical time with the critical time for </a:t>
            </a:r>
            <a:r>
              <a:rPr lang="en-US" alt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 the previous pointer to the vertex </a:t>
            </a:r>
            <a:r>
              <a:rPr lang="en-US" alt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 we initialize the queue with those vertices with in-degree zero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617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322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250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074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8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8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644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following is a task graph for getting dressed: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Many people would go like this (a possible topological sort):</a:t>
            </a:r>
          </a:p>
          <a:p>
            <a:pPr lvl="2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briefs, shirt, </a:t>
            </a:r>
            <a:r>
              <a:rPr lang="en-US" altLang="en-US" dirty="0" smtClean="0">
                <a:latin typeface="Arial" charset="0"/>
                <a:cs typeface="Arial" charset="0"/>
              </a:rPr>
              <a:t>socks</a:t>
            </a:r>
            <a:r>
              <a:rPr lang="en-US" altLang="en-US" dirty="0">
                <a:latin typeface="Arial" charset="0"/>
                <a:cs typeface="Arial" charset="0"/>
              </a:rPr>
              <a:t>, pants, </a:t>
            </a:r>
            <a:r>
              <a:rPr lang="en-US" altLang="en-US" dirty="0" smtClean="0">
                <a:latin typeface="Arial" charset="0"/>
                <a:cs typeface="Arial" charset="0"/>
              </a:rPr>
              <a:t>belt</a:t>
            </a:r>
            <a:r>
              <a:rPr lang="en-US" altLang="en-US" dirty="0">
                <a:latin typeface="Arial" charset="0"/>
                <a:cs typeface="Arial" charset="0"/>
              </a:rPr>
              <a:t>, tie, jacket, wallet, keys, iPod, watch, shoes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Another topological sort is: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briefs, pants, wallet, keys, belt, socks, shoes, shirt, tie, jacket, iPod, watch</a:t>
            </a:r>
          </a:p>
        </p:txBody>
      </p:sp>
      <p:pic>
        <p:nvPicPr>
          <p:cNvPr id="16388" name="Picture 4" descr="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60575"/>
            <a:ext cx="35242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4876" y="3429000"/>
            <a:ext cx="936104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051398" y="3223202"/>
            <a:ext cx="275396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7895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193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2743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9388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0.0 +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17.1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272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55746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0.0 +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17.1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5908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65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F: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3690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513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F: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805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036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B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5.2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6.1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519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09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B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5.2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6.1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7978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173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B: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6472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0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Both C and E are waiting on F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625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0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13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C++ header and source files have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altLang="en-US" dirty="0" smtClean="0">
                <a:latin typeface="Arial" charset="0"/>
                <a:cs typeface="Arial" charset="0"/>
              </a:rPr>
              <a:t> statements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change to an included file requires a recompilation of the current file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On a large project, it is desirable to recompile only those source files that depended on those files which changed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large software projects, full compilations may take hours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E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9.5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26.6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721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502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E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9.5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26.6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2209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10343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139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823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9823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031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26.6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4.7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31.3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7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6760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26.6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4.7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31.3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6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5486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C: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5653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9114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758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C: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039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2013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0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3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31.3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8.1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39.4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828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0731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31.3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8.1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501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52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Theorem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strategy: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Such a statement is of the form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 and this is equivalent to:</a:t>
            </a:r>
          </a:p>
          <a:p>
            <a:pPr lvl="1" algn="ctr">
              <a:buFont typeface="Arial" charset="0"/>
              <a:buNone/>
            </a:pP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70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Task D has no neighbors and the queue is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done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31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67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105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33" y="2753579"/>
            <a:ext cx="27971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 also plot the completing of the tasks in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31863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218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9" y="2348880"/>
            <a:ext cx="3224213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Incidentally, the task and previous task defines a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 smtClean="0">
                <a:latin typeface="Arial" charset="0"/>
                <a:cs typeface="Arial" charset="0"/>
              </a:rPr>
              <a:t> using the parental tree data structure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92930"/>
              </p:ext>
            </p:extLst>
          </p:nvPr>
        </p:nvGraphicFramePr>
        <p:xfrm>
          <a:off x="4417474" y="2506518"/>
          <a:ext cx="1743767" cy="3237248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</a:tblGrid>
              <a:tr h="147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37" y="2348880"/>
            <a:ext cx="3224016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have discussed topological sorts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Sorting of elements in a DAG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Implementation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table of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Select that vertex which has current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defined critical paths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implementation requires only a few more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20186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 DAG always has at least one vertex with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That is, it has at least one </a:t>
            </a:r>
            <a:r>
              <a:rPr lang="en-US" altLang="en-US" i="1" dirty="0" smtClean="0">
                <a:latin typeface="Arial" charset="0"/>
                <a:cs typeface="Arial" charset="0"/>
              </a:rPr>
              <a:t>source</a:t>
            </a:r>
          </a:p>
          <a:p>
            <a:pPr marL="914400" lvl="2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by contradiction:	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cannot find a vertex with in-degree zero, we will show there must be a cycle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Start with any vertex and define a list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Then iterate this loop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 smtClean="0">
                <a:latin typeface="Arial" charset="0"/>
                <a:cs typeface="Arial" charset="0"/>
              </a:rPr>
              <a:t> times: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he first vertex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in the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dirty="0" smtClean="0">
                <a:latin typeface="Arial" charset="0"/>
                <a:cs typeface="Arial" charset="0"/>
              </a:rPr>
              <a:t>does not have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So we can find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 such that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is an edge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Add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 smtClean="0">
                <a:latin typeface="Arial" charset="0"/>
                <a:cs typeface="Arial" charset="0"/>
              </a:rPr>
              <a:t>to the list: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By the pigeon-hole principle, at least one vertex must appear twice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This forms a cycle; hence a contradiction, as this is a DAG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Any sub-graph of a DAG is a DAG</a:t>
            </a:r>
          </a:p>
          <a:p>
            <a:pPr marL="914400" lvl="2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Proof:	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If a sub-graph has a cycle, that same cycle must appear in the super-graph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We assumed the super-graph was a DAG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This is a contradiction</a:t>
            </a:r>
          </a:p>
          <a:p>
            <a:pPr marL="357188" lvl="0" indent="-357188">
              <a:buNone/>
            </a:pPr>
            <a:r>
              <a:rPr lang="en-CA" dirty="0">
                <a:solidFill>
                  <a:prstClr val="black"/>
                </a:solidFill>
              </a:rPr>
              <a:t>	∴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sub-graph must be a DAG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start with showing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     If a graph is a DAG, it has a topological sort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by induction: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graph with one vertex is a DAG and it has a topological sort</a:t>
            </a:r>
          </a:p>
          <a:p>
            <a:pPr lvl="2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Assume a DAG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 has a topological sort</a:t>
            </a:r>
          </a:p>
          <a:p>
            <a:pPr lvl="2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 DAG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vertices must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have at least one vertex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of in-degree zero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Removing the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and consider the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vertex-induced</a:t>
            </a:r>
            <a:r>
              <a:rPr lang="en-US" altLang="en-US" dirty="0" smtClean="0">
                <a:latin typeface="Arial" charset="0"/>
                <a:cs typeface="Arial" charset="0"/>
              </a:rPr>
              <a:t> sub-graph with the remaining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If this sub-graph has a cycle, so would the original graph—contradiction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Thus, the graph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 is also a DAG, therefore it has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Add the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to the start of the topological sort to get one for the graph of size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Next, we will show that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     If a graph has a topological ordering, it must be a DAG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show this by showing the contrapositive: 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If a graph is not a DAG, it does not have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By definition, it has a cycle: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In any topological sort,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must appear before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, because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is a path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However, there is also a path from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Therefore,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dirty="0" smtClean="0">
                <a:latin typeface="Arial" charset="0"/>
                <a:cs typeface="Arial" charset="0"/>
              </a:rPr>
              <a:t> must appear in the topological sort before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This is a contradiction, therefore the graph cannot have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CA" dirty="0" smtClean="0"/>
              <a:t>	∴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dirty="0">
                <a:latin typeface="Arial" charset="0"/>
                <a:cs typeface="Arial" charset="0"/>
              </a:rPr>
              <a:t>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CN" dirty="0" smtClean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will discuss: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Motivations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Review the definition of a directed acyclic graph (DAG)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Describe a topological sort and applications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Prove </a:t>
            </a:r>
            <a:r>
              <a:rPr lang="en-CA" altLang="en-US" dirty="0">
                <a:latin typeface="Arial" charset="0"/>
                <a:cs typeface="Arial" charset="0"/>
              </a:rPr>
              <a:t>the existence of topological sorts on DAGs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Describe an abstract algorithm for a topological sort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Do </a:t>
            </a:r>
            <a:r>
              <a:rPr lang="en-CA" altLang="en-US" dirty="0">
                <a:latin typeface="Arial" charset="0"/>
                <a:cs typeface="Arial" charset="0"/>
              </a:rPr>
              <a:t>a run-time and memory analysis of the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Describe a concrete algorithm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Define critical times and critical paths</a:t>
            </a:r>
            <a:endParaRPr lang="en-CA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Idea: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Given a DAG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iterate: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Find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 smtClean="0">
                <a:latin typeface="Arial" charset="0"/>
                <a:cs typeface="Arial" charset="0"/>
              </a:rPr>
              <a:t>with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be the next vertex in the topological sort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Continue iterating with the vertex-induced sub-graph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 {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 this graph, iterate the following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US" altLang="en-US" dirty="0" smtClean="0">
                <a:latin typeface="Arial" charset="0"/>
                <a:cs typeface="Arial" charset="0"/>
              </a:rPr>
              <a:t> times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that has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be the next vertex in our topological sort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Remove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 smtClean="0">
                <a:latin typeface="Arial" charset="0"/>
                <a:cs typeface="Arial" charset="0"/>
              </a:rPr>
              <a:t>and all edges connected to it</a:t>
            </a:r>
          </a:p>
        </p:txBody>
      </p:sp>
    </p:spTree>
    <p:extLst>
      <p:ext uri="{BB962C8B-B14F-4D97-AF65-F5344CB8AC3E}">
        <p14:creationId xmlns:p14="http://schemas.microsoft.com/office/powerpoint/2010/main" val="38273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Let’s step through this algorithm with this example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Which task can we start with?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4098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Of Tasks C or H, choose Task C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3" descr="C:\Users\dwharder\Desktop\Old Desktop\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C, which vertices have in-degree zero?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</a:t>
            </a:r>
            <a:endParaRPr lang="en-CA" altLang="en-US" dirty="0"/>
          </a:p>
        </p:txBody>
      </p:sp>
      <p:pic>
        <p:nvPicPr>
          <p:cNvPr id="5" name="Picture 4" descr="C:\Users\dwharder\Desktop\Old Desktop\b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H can be completed, so we choose it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</a:t>
            </a:r>
            <a:endParaRPr lang="en-CA" altLang="en-US" dirty="0"/>
          </a:p>
        </p:txBody>
      </p:sp>
      <p:pic>
        <p:nvPicPr>
          <p:cNvPr id="5" name="Picture 5" descr="C:\Users\dwharder\Desktop\Old Desktop\b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Having removed H, what is next?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C, H</a:t>
            </a:r>
            <a:endParaRPr lang="en-CA" altLang="en-US" dirty="0"/>
          </a:p>
        </p:txBody>
      </p:sp>
      <p:pic>
        <p:nvPicPr>
          <p:cNvPr id="5" name="Picture 6" descr="C:\Users\dwharder\Desktop\Old Desktop\b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D and I have in-degree zero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 us choose Task D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</a:p>
        </p:txBody>
      </p:sp>
      <p:pic>
        <p:nvPicPr>
          <p:cNvPr id="5" name="Picture 7" descr="C:\Users\dwharder\Desktop\Old Desktop\b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remove Task D, and now?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</a:t>
            </a:r>
            <a:endParaRPr lang="en-CA" altLang="en-US" sz="2000" dirty="0"/>
          </a:p>
        </p:txBody>
      </p:sp>
      <p:pic>
        <p:nvPicPr>
          <p:cNvPr id="6" name="Picture 8" descr="C:\Users\dwharder\Desktop\Old Desktop\b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A and I have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Let’s choose Task A</a:t>
            </a:r>
          </a:p>
        </p:txBody>
      </p:sp>
      <p:pic>
        <p:nvPicPr>
          <p:cNvPr id="6" name="Picture 9" descr="C:\Users\dwharder\Desktop\Old Desktop\b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89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removed A, what now?</a:t>
            </a:r>
          </a:p>
        </p:txBody>
      </p:sp>
      <p:pic>
        <p:nvPicPr>
          <p:cNvPr id="6" name="Picture 10" descr="C:\Users\dwharder\Desktop\Old Desktop\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9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B and I have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Task B</a:t>
            </a:r>
          </a:p>
        </p:txBody>
      </p:sp>
      <p:pic>
        <p:nvPicPr>
          <p:cNvPr id="6" name="Picture 11" descr="C:\Users\dwharder\Desktop\Old Desktop\b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65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Removing Task B, we note that Task E still has an in-degree of two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Next?</a:t>
            </a:r>
          </a:p>
        </p:txBody>
      </p:sp>
      <p:pic>
        <p:nvPicPr>
          <p:cNvPr id="6" name="Picture 12" descr="C:\Users\dwharder\Desktop\Old Desktop\b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5045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 only Task I has in-degree zero, we choose it</a:t>
            </a:r>
          </a:p>
        </p:txBody>
      </p:sp>
      <p:pic>
        <p:nvPicPr>
          <p:cNvPr id="6" name="Picture 13" descr="C:\Users\dwharder\Desktop\Old Desktop\b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645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I, what now?</a:t>
            </a:r>
          </a:p>
        </p:txBody>
      </p:sp>
      <p:pic>
        <p:nvPicPr>
          <p:cNvPr id="6" name="Picture 2" descr="C:\Users\dwharder\Desktop\Old Desktop\b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</a:t>
            </a:r>
            <a:r>
              <a:rPr lang="en-CA" altLang="en-US" sz="2000" dirty="0" smtClean="0"/>
              <a:t>B, I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24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J has in-degree zero:  choose it</a:t>
            </a:r>
          </a:p>
        </p:txBody>
      </p:sp>
      <p:pic>
        <p:nvPicPr>
          <p:cNvPr id="5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I</a:t>
            </a:r>
          </a:p>
        </p:txBody>
      </p:sp>
    </p:spTree>
    <p:extLst>
      <p:ext uri="{BB962C8B-B14F-4D97-AF65-F5344CB8AC3E}">
        <p14:creationId xmlns:p14="http://schemas.microsoft.com/office/powerpoint/2010/main" val="29934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J, what now?</a:t>
            </a:r>
          </a:p>
        </p:txBody>
      </p:sp>
      <p:pic>
        <p:nvPicPr>
          <p:cNvPr id="6" name="Picture 3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27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F can be completed, so choose it</a:t>
            </a:r>
          </a:p>
        </p:txBody>
      </p:sp>
      <p:pic>
        <p:nvPicPr>
          <p:cNvPr id="5" name="Picture 4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0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choices do we have now?</a:t>
            </a:r>
          </a:p>
        </p:txBody>
      </p:sp>
      <p:pic>
        <p:nvPicPr>
          <p:cNvPr id="5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8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 perform Tasks G or K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Task G</a:t>
            </a:r>
          </a:p>
        </p:txBody>
      </p:sp>
      <p:pic>
        <p:nvPicPr>
          <p:cNvPr id="5" name="Picture 6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6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Dependency between tasks: one task is required to be done before the other task can be done</a:t>
            </a:r>
          </a:p>
          <a:p>
            <a:pPr marL="357188" indent="-357188">
              <a:buNone/>
            </a:pPr>
            <a:endParaRPr lang="en-CA" dirty="0" smtClean="0"/>
          </a:p>
          <a:p>
            <a:pPr marL="357188" indent="-357188">
              <a:buNone/>
            </a:pPr>
            <a:r>
              <a:rPr lang="en-CA" dirty="0" smtClean="0"/>
              <a:t>	Dependencies form a partial ordering</a:t>
            </a:r>
          </a:p>
          <a:p>
            <a:pPr lvl="1"/>
            <a:r>
              <a:rPr lang="en-CA" dirty="0" smtClean="0"/>
              <a:t>A partial ordering on a finite number of objects can be represented as a directed acyclic graph (DAG)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removed Task G from the graph, what next?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00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Choosing between Tasks E and K, choose Task E</a:t>
            </a:r>
          </a:p>
        </p:txBody>
      </p:sp>
      <p:pic>
        <p:nvPicPr>
          <p:cNvPr id="5" name="Picture 7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12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At this point, Task K is the only one that can be run</a:t>
            </a:r>
          </a:p>
        </p:txBody>
      </p:sp>
      <p:pic>
        <p:nvPicPr>
          <p:cNvPr id="6" name="Picture 9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297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8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And now that both Tasks G and K are complete,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we can complete Task L</a:t>
            </a:r>
          </a:p>
        </p:txBody>
      </p:sp>
      <p:pic>
        <p:nvPicPr>
          <p:cNvPr id="6" name="Picture 11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290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E, K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62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no more vertices left</a:t>
            </a:r>
          </a:p>
        </p:txBody>
      </p:sp>
      <p:pic>
        <p:nvPicPr>
          <p:cNvPr id="5" name="Picture 12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3573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E, K, L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34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Thus, one possible topological sort would be: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Note that topological sorts need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not be unique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None/>
            </a:pPr>
            <a:r>
              <a:rPr lang="en-CA" altLang="en-US" dirty="0" smtClean="0"/>
              <a:t>H, I, J, C, D, F, G, K, L, A, B, E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230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are the tools necessary for a topological sort?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must know and be able to update the in-degrees of each of the vertices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do this with a table of the in-degrees of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each of the vertices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requires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dirty="0" smtClean="0">
                <a:latin typeface="Arial" charset="0"/>
                <a:cs typeface="Arial" charset="0"/>
              </a:rPr>
              <a:t> memory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018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must iterate at least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 smtClean="0">
                <a:latin typeface="Arial" charset="0"/>
                <a:cs typeface="Arial" charset="0"/>
              </a:rPr>
              <a:t> times, so the run-time must be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785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need to find vertices with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loop through the table with each iteration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run time would be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261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SIST course curriculum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56338"/>
            <a:ext cx="8640960" cy="48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 better approach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Use a queue (or other container) to temporarily store those vertices with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Each time the in-degree of a vertex is decremented to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zero, push it onto the queue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386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are the run times associated with the queue?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Initially, we must scan through each of the vertices: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vertex, we will have to push onto and pop off the queue once, also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28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Finally, every time we remove a vertex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all its </a:t>
            </a:r>
            <a:r>
              <a:rPr lang="en-US" altLang="en-US" dirty="0">
                <a:latin typeface="Arial" charset="0"/>
                <a:cs typeface="Arial" charset="0"/>
              </a:rPr>
              <a:t>edges </a:t>
            </a:r>
            <a:r>
              <a:rPr lang="en-US" altLang="en-US" dirty="0" smtClean="0">
                <a:latin typeface="Arial" charset="0"/>
                <a:cs typeface="Arial" charset="0"/>
              </a:rPr>
              <a:t>shall also be removed and the in-degree table be updated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run time of these operations is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are using an adjacency matrix:	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</a:t>
            </a:r>
            <a:r>
              <a:rPr lang="en-US" altLang="en-US" dirty="0" smtClean="0">
                <a:latin typeface="Arial" charset="0"/>
                <a:cs typeface="Arial" charset="0"/>
              </a:rPr>
              <a:t>list:	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841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68344" y="643231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5270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16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602250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+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0919" y="6207172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Here,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3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Therefore, the run time of a topological sort is: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if we use an adjacency list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 we use an adjacency </a:t>
            </a:r>
            <a:r>
              <a:rPr lang="en-US" altLang="en-US" dirty="0" smtClean="0">
                <a:latin typeface="Arial" charset="0"/>
                <a:cs typeface="Arial" charset="0"/>
              </a:rPr>
              <a:t>matrix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and the memory requirements is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10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happens if at some step, all remaining vertices have an in-degree greater than zero?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must be at least one cycle within that sub-set of vertices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Consequence:  we now have an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algorithm</a:t>
            </a:r>
            <a:b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 determining if a graph has a cycle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814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Thus, to implement a topological sort:</a:t>
            </a:r>
          </a:p>
          <a:p>
            <a:pPr lvl="1"/>
            <a:r>
              <a:rPr lang="en-CA" dirty="0" smtClean="0"/>
              <a:t>Allocate memory for and initialize an array of in-degrees</a:t>
            </a:r>
          </a:p>
          <a:p>
            <a:pPr lvl="1"/>
            <a:r>
              <a:rPr lang="en-CA" dirty="0" smtClean="0"/>
              <a:t>Create a queue and initialize it with all vertices that have in-degree zero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 smtClean="0"/>
              <a:t>	While the queue is not empty: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Pop a vertex from the </a:t>
            </a:r>
            <a:r>
              <a:rPr lang="en-US" altLang="en-US" dirty="0" smtClean="0">
                <a:latin typeface="Arial" charset="0"/>
                <a:cs typeface="Arial" charset="0"/>
              </a:rPr>
              <a:t>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</a:t>
            </a:r>
            <a:r>
              <a:rPr lang="en-US" altLang="en-US" dirty="0">
                <a:latin typeface="Arial" charset="0"/>
                <a:cs typeface="Arial" charset="0"/>
              </a:rPr>
              <a:t>the in-degree of each </a:t>
            </a:r>
            <a:r>
              <a:rPr lang="en-US" altLang="en-US" dirty="0" smtClean="0">
                <a:latin typeface="Arial" charset="0"/>
                <a:cs typeface="Arial" charset="0"/>
              </a:rPr>
              <a:t>neighbor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Those neighbors whose in-degree was decremented to zero are pushed onto the queue</a:t>
            </a:r>
            <a:endParaRPr lang="en-CA" dirty="0" smtClean="0"/>
          </a:p>
          <a:p>
            <a:pPr marL="357188" indent="-357188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2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We </a:t>
            </a:r>
            <a:r>
              <a:rPr lang="en-CA" altLang="zh-CN" dirty="0" smtClean="0"/>
              <a:t>will use an array implementation of our queue</a:t>
            </a:r>
          </a:p>
          <a:p>
            <a:pPr marL="357188" indent="-357188">
              <a:buNone/>
            </a:pPr>
            <a:endParaRPr lang="en-CA" altLang="zh-CN" dirty="0"/>
          </a:p>
          <a:p>
            <a:pPr marL="357188" indent="-357188">
              <a:buNone/>
            </a:pPr>
            <a:r>
              <a:rPr lang="en-CA" dirty="0" smtClean="0"/>
              <a:t>	Because we place each vertex into the queue exactly once</a:t>
            </a:r>
          </a:p>
          <a:p>
            <a:pPr lvl="1"/>
            <a:r>
              <a:rPr lang="en-CA" dirty="0" smtClean="0"/>
              <a:t>We must </a:t>
            </a:r>
            <a:r>
              <a:rPr lang="en-CA" dirty="0" smtClean="0">
                <a:solidFill>
                  <a:srgbClr val="FF0000"/>
                </a:solidFill>
              </a:rPr>
              <a:t>never resize</a:t>
            </a:r>
            <a:r>
              <a:rPr lang="en-CA" dirty="0" smtClean="0"/>
              <a:t> the array</a:t>
            </a:r>
          </a:p>
          <a:p>
            <a:pPr lvl="1"/>
            <a:r>
              <a:rPr lang="en-CA" dirty="0" smtClean="0"/>
              <a:t>We do </a:t>
            </a:r>
            <a:r>
              <a:rPr lang="en-CA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have to worry about the </a:t>
            </a:r>
            <a:r>
              <a:rPr lang="en-CA" dirty="0" smtClean="0">
                <a:solidFill>
                  <a:srgbClr val="FF0000"/>
                </a:solidFill>
              </a:rPr>
              <a:t>queue cycling</a:t>
            </a:r>
          </a:p>
          <a:p>
            <a:pPr lvl="1"/>
            <a:endParaRPr lang="en-CA" dirty="0"/>
          </a:p>
          <a:p>
            <a:pPr marL="355600" indent="-355600">
              <a:buNone/>
            </a:pPr>
            <a:r>
              <a:rPr lang="en-CA" dirty="0" smtClean="0"/>
              <a:t>	Most importantly, however, because of the properties of a queue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When we finish, the underlying array stores the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6183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The operations with our queue</a:t>
            </a:r>
          </a:p>
          <a:p>
            <a:pPr lvl="1"/>
            <a:r>
              <a:rPr lang="en-CA" dirty="0" smtClean="0"/>
              <a:t>Initialization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vertex_size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914400" lvl="2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Testing if empty:</a:t>
            </a:r>
            <a:endParaRPr lang="en-CA" dirty="0"/>
          </a:p>
          <a:p>
            <a:pPr marL="914400" lvl="2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For push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 vertex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/>
              <a:t>For </a:t>
            </a:r>
            <a:r>
              <a:rPr lang="en-CA" dirty="0" smtClean="0"/>
              <a:t>pop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current_top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9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 smtClean="0"/>
              <a:t>	With the previous example, we initialize:</a:t>
            </a:r>
          </a:p>
          <a:p>
            <a:pPr lvl="1"/>
            <a:r>
              <a:rPr lang="en-CA" dirty="0" smtClean="0"/>
              <a:t>The array of in-degrees</a:t>
            </a:r>
          </a:p>
          <a:p>
            <a:pPr lvl="1"/>
            <a:r>
              <a:rPr lang="en-CA" dirty="0" smtClean="0"/>
              <a:t>The queue</a:t>
            </a:r>
            <a:endParaRPr lang="en-CA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4047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181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Stepping </a:t>
            </a:r>
            <a:r>
              <a:rPr lang="en-US" altLang="en-US" dirty="0">
                <a:latin typeface="Arial" charset="0"/>
                <a:cs typeface="Arial" charset="0"/>
              </a:rPr>
              <a:t>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array, push </a:t>
            </a:r>
            <a:r>
              <a:rPr lang="en-US" altLang="en-US" dirty="0">
                <a:latin typeface="Arial" charset="0"/>
                <a:cs typeface="Arial" charset="0"/>
              </a:rPr>
              <a:t>all </a:t>
            </a:r>
            <a:r>
              <a:rPr lang="en-US" altLang="en-US" dirty="0" smtClean="0">
                <a:latin typeface="Arial" charset="0"/>
                <a:cs typeface="Arial" charset="0"/>
              </a:rPr>
              <a:t>source vertices into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9245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1669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Cycles in dependencies can cause issues...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1528"/>
            <a:ext cx="8712968" cy="23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494" y="4849217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http://xkcd.com/754/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11760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38272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Stepping </a:t>
            </a:r>
            <a:r>
              <a:rPr lang="en-US" altLang="en-US" dirty="0">
                <a:latin typeface="Arial" charset="0"/>
                <a:cs typeface="Arial" charset="0"/>
              </a:rPr>
              <a:t>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table, push </a:t>
            </a:r>
            <a:r>
              <a:rPr lang="en-US" altLang="en-US" dirty="0">
                <a:latin typeface="Arial" charset="0"/>
                <a:cs typeface="Arial" charset="0"/>
              </a:rPr>
              <a:t>all </a:t>
            </a:r>
            <a:r>
              <a:rPr lang="en-US" altLang="en-US" dirty="0" smtClean="0">
                <a:latin typeface="Arial" charset="0"/>
                <a:cs typeface="Arial" charset="0"/>
              </a:rPr>
              <a:t>source vertices into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38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784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51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968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 has one neighbor:  D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16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15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 has one neighbor:  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its in-degree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5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09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786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910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890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323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849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405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Both are decremented to zero, so push them onto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594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5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Both are decremented to zero, so push them onto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92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056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6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9179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2950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Topological sorting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Given a set of tasks with dependencies, is there an order in which we can complete the tasks?</a:t>
            </a:r>
          </a:p>
          <a:p>
            <a:pPr marL="357188" indent="-357188">
              <a:buNone/>
            </a:pPr>
            <a:endParaRPr lang="en-CA" altLang="zh-CN" dirty="0"/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topological sorting of the vertices in a DAG is an ordering</a:t>
            </a:r>
          </a:p>
          <a:p>
            <a:pPr algn="ctr"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err="1" smtClean="0">
                <a:latin typeface="Times New Roman" pitchFamily="18" charset="0"/>
                <a:cs typeface="Arial" charset="0"/>
              </a:rPr>
              <a:t>|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|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such that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appears before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if there is a path from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677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361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6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56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8670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</a:t>
            </a:r>
            <a:r>
              <a:rPr lang="en-US" altLang="en-US" dirty="0" smtClean="0">
                <a:latin typeface="Arial" charset="0"/>
                <a:cs typeface="Arial" charset="0"/>
              </a:rPr>
              <a:t>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is decremented to </a:t>
            </a:r>
            <a:r>
              <a:rPr lang="en-US" altLang="en-US" dirty="0">
                <a:latin typeface="Arial" charset="0"/>
                <a:cs typeface="Arial" charset="0"/>
              </a:rPr>
              <a:t>zero, so push </a:t>
            </a:r>
            <a:r>
              <a:rPr lang="en-US" altLang="en-US" dirty="0" smtClean="0">
                <a:latin typeface="Arial" charset="0"/>
                <a:cs typeface="Arial" charset="0"/>
              </a:rPr>
              <a:t>it </a:t>
            </a:r>
            <a:r>
              <a:rPr lang="en-US" altLang="en-US" dirty="0">
                <a:latin typeface="Arial" charset="0"/>
                <a:cs typeface="Arial" charset="0"/>
              </a:rPr>
              <a:t>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486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637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5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62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2889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3007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305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6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159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8627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J is decremented to zero, so push it onto the queue</a:t>
            </a:r>
          </a:p>
          <a:p>
            <a:pPr lvl="1"/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813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89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7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0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60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2517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387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994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68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1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Given this DAG, a topological sort is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H, C, I, D, J, A, F, B, G, K, E, L</a:t>
            </a: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 is decremented to zero, so push it onto the queue</a:t>
            </a:r>
          </a:p>
          <a:p>
            <a:pPr lvl="1"/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586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40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23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0785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69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713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560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842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9988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2086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87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59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63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34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8132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4217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2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2233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036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650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8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there are paths from H, C, I, D and J to F, so all these must come before F in a topological sort</a:t>
            </a:r>
          </a:p>
          <a:p>
            <a:pPr>
              <a:buFont typeface="Arial" charset="0"/>
              <a:buNone/>
            </a:pP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			H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I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sz="11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A, 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sz="12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B, G, K, E,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Clearly, this sorting need not be unique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73458" y="3792956"/>
            <a:ext cx="690112" cy="54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9542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005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G and K are </a:t>
            </a:r>
            <a:r>
              <a:rPr lang="en-US" altLang="en-US" dirty="0">
                <a:latin typeface="Arial" charset="0"/>
                <a:cs typeface="Arial" charset="0"/>
              </a:rPr>
              <a:t>decremented to </a:t>
            </a:r>
            <a:r>
              <a:rPr lang="en-US" altLang="en-US" dirty="0" smtClean="0">
                <a:latin typeface="Arial" charset="0"/>
                <a:cs typeface="Arial" charset="0"/>
              </a:rPr>
              <a:t>zero,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                  so </a:t>
            </a:r>
            <a:r>
              <a:rPr lang="en-US" altLang="en-US" dirty="0">
                <a:latin typeface="Arial" charset="0"/>
                <a:cs typeface="Arial" charset="0"/>
              </a:rPr>
              <a:t>push </a:t>
            </a:r>
            <a:r>
              <a:rPr lang="en-US" altLang="en-US" dirty="0" smtClean="0">
                <a:latin typeface="Arial" charset="0"/>
                <a:cs typeface="Arial" charset="0"/>
              </a:rPr>
              <a:t>them </a:t>
            </a:r>
            <a:r>
              <a:rPr lang="en-US" altLang="en-US" dirty="0">
                <a:latin typeface="Arial" charset="0"/>
                <a:cs typeface="Arial" charset="0"/>
              </a:rPr>
              <a:t>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408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14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644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843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98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849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3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70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89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2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 is </a:t>
            </a:r>
            <a:r>
              <a:rPr lang="en-US" altLang="en-US" dirty="0">
                <a:latin typeface="Arial" charset="0"/>
                <a:cs typeface="Arial" charset="0"/>
              </a:rPr>
              <a:t>decremented to </a:t>
            </a:r>
            <a:r>
              <a:rPr lang="en-US" altLang="en-US" dirty="0" smtClean="0">
                <a:latin typeface="Arial" charset="0"/>
                <a:cs typeface="Arial" charset="0"/>
              </a:rPr>
              <a:t>zero, so </a:t>
            </a:r>
            <a:r>
              <a:rPr lang="en-US" altLang="en-US" dirty="0">
                <a:latin typeface="Arial" charset="0"/>
                <a:cs typeface="Arial" charset="0"/>
              </a:rPr>
              <a:t>push </a:t>
            </a:r>
            <a:r>
              <a:rPr lang="en-US" altLang="en-US" dirty="0" smtClean="0">
                <a:latin typeface="Arial" charset="0"/>
                <a:cs typeface="Arial" charset="0"/>
              </a:rPr>
              <a:t>it onto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785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36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1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117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095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02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8738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107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7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929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428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22374</TotalTime>
  <Words>3761</Words>
  <Application>Microsoft Macintosh PowerPoint</Application>
  <PresentationFormat>On-screen Show (4:3)</PresentationFormat>
  <Paragraphs>3458</Paragraphs>
  <Slides>144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1" baseType="lpstr">
      <vt:lpstr>Calibri</vt:lpstr>
      <vt:lpstr>Consolas</vt:lpstr>
      <vt:lpstr>Symbol</vt:lpstr>
      <vt:lpstr>Times New Roman</vt:lpstr>
      <vt:lpstr>宋体</vt:lpstr>
      <vt:lpstr>Arial</vt:lpstr>
      <vt:lpstr>Custom Design</vt:lpstr>
      <vt:lpstr>CS101 Algorithms and Data Structures</vt:lpstr>
      <vt:lpstr>Topological Sort</vt:lpstr>
      <vt:lpstr>Outline</vt:lpstr>
      <vt:lpstr>Motivation</vt:lpstr>
      <vt:lpstr>SIST course curriculum</vt:lpstr>
      <vt:lpstr>Motivation</vt:lpstr>
      <vt:lpstr>Topological sorting</vt:lpstr>
      <vt:lpstr>Example</vt:lpstr>
      <vt:lpstr>Example</vt:lpstr>
      <vt:lpstr>Applications</vt:lpstr>
      <vt:lpstr>Applications</vt:lpstr>
      <vt:lpstr>Applications</vt:lpstr>
      <vt:lpstr>Applications</vt:lpstr>
      <vt:lpstr>Topological Sort</vt:lpstr>
      <vt:lpstr>Topological Sort</vt:lpstr>
      <vt:lpstr>Topological Sort</vt:lpstr>
      <vt:lpstr>Topological Sort</vt:lpstr>
      <vt:lpstr>Topological Sort</vt:lpstr>
      <vt:lpstr>Outline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Implementation</vt:lpstr>
      <vt:lpstr>Implementation</vt:lpstr>
      <vt:lpstr>Implementation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Critical path</vt:lpstr>
      <vt:lpstr>Critical path</vt:lpstr>
      <vt:lpstr>Critical path</vt:lpstr>
      <vt:lpstr>Critical path</vt:lpstr>
      <vt:lpstr>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Dengji</cp:lastModifiedBy>
  <cp:revision>1288</cp:revision>
  <dcterms:created xsi:type="dcterms:W3CDTF">2009-09-11T23:00:44Z</dcterms:created>
  <dcterms:modified xsi:type="dcterms:W3CDTF">2018-11-07T07:50:06Z</dcterms:modified>
</cp:coreProperties>
</file>