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2"/>
  </p:notesMasterIdLst>
  <p:handoutMasterIdLst>
    <p:handoutMasterId r:id="rId113"/>
  </p:handoutMasterIdLst>
  <p:sldIdLst>
    <p:sldId id="393" r:id="rId2"/>
    <p:sldId id="394" r:id="rId3"/>
    <p:sldId id="374" r:id="rId4"/>
    <p:sldId id="376" r:id="rId5"/>
    <p:sldId id="377" r:id="rId6"/>
    <p:sldId id="379" r:id="rId7"/>
    <p:sldId id="381" r:id="rId8"/>
    <p:sldId id="382" r:id="rId9"/>
    <p:sldId id="384" r:id="rId10"/>
    <p:sldId id="385" r:id="rId11"/>
    <p:sldId id="386" r:id="rId12"/>
    <p:sldId id="388" r:id="rId13"/>
    <p:sldId id="541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540" r:id="rId28"/>
    <p:sldId id="539" r:id="rId29"/>
    <p:sldId id="410" r:id="rId30"/>
    <p:sldId id="411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  <p:sldId id="457" r:id="rId70"/>
    <p:sldId id="458" r:id="rId71"/>
    <p:sldId id="459" r:id="rId72"/>
    <p:sldId id="460" r:id="rId73"/>
    <p:sldId id="461" r:id="rId74"/>
    <p:sldId id="464" r:id="rId75"/>
    <p:sldId id="462" r:id="rId76"/>
    <p:sldId id="463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6" r:id="rId85"/>
    <p:sldId id="327" r:id="rId86"/>
    <p:sldId id="329" r:id="rId87"/>
    <p:sldId id="325" r:id="rId88"/>
    <p:sldId id="330" r:id="rId89"/>
    <p:sldId id="331" r:id="rId90"/>
    <p:sldId id="332" r:id="rId91"/>
    <p:sldId id="333" r:id="rId92"/>
    <p:sldId id="335" r:id="rId93"/>
    <p:sldId id="334" r:id="rId94"/>
    <p:sldId id="336" r:id="rId95"/>
    <p:sldId id="337" r:id="rId96"/>
    <p:sldId id="338" r:id="rId97"/>
    <p:sldId id="339" r:id="rId98"/>
    <p:sldId id="340" r:id="rId99"/>
    <p:sldId id="343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3" r:id="rId108"/>
    <p:sldId id="354" r:id="rId109"/>
    <p:sldId id="355" r:id="rId110"/>
    <p:sldId id="546" r:id="rId1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8BD5705-CCAD-4742-84C1-4E8FEB00F927}">
          <p14:sldIdLst>
            <p14:sldId id="393"/>
            <p14:sldId id="394"/>
            <p14:sldId id="374"/>
            <p14:sldId id="376"/>
            <p14:sldId id="377"/>
            <p14:sldId id="379"/>
            <p14:sldId id="381"/>
            <p14:sldId id="382"/>
            <p14:sldId id="384"/>
            <p14:sldId id="385"/>
            <p14:sldId id="386"/>
            <p14:sldId id="388"/>
          </p14:sldIdLst>
        </p14:section>
        <p14:section name="Untitled Section" id="{02CDE9B4-A3F0-4ABC-AB3A-F5D47A20D1E2}">
          <p14:sldIdLst>
            <p14:sldId id="541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540"/>
            <p14:sldId id="539"/>
            <p14:sldId id="410"/>
            <p14:sldId id="411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4"/>
            <p14:sldId id="462"/>
            <p14:sldId id="463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9"/>
            <p14:sldId id="325"/>
            <p14:sldId id="330"/>
            <p14:sldId id="331"/>
            <p14:sldId id="332"/>
            <p14:sldId id="333"/>
            <p14:sldId id="335"/>
            <p14:sldId id="334"/>
            <p14:sldId id="336"/>
            <p14:sldId id="337"/>
            <p14:sldId id="338"/>
            <p14:sldId id="339"/>
            <p14:sldId id="340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  <p14:sldId id="353"/>
            <p14:sldId id="354"/>
            <p14:sldId id="355"/>
          </p14:sldIdLst>
        </p14:section>
        <p14:section name="Untitled Section" id="{BF113219-389F-43D0-B691-60E109D9829D}">
          <p14:sldIdLst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8" autoAdjust="0"/>
    <p:restoredTop sz="81550" autoAdjust="0"/>
  </p:normalViewPr>
  <p:slideViewPr>
    <p:cSldViewPr snapToGrid="0">
      <p:cViewPr varScale="1">
        <p:scale>
          <a:sx n="74" d="100"/>
          <a:sy n="74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0412"/>
    </p:cViewPr>
  </p:sorterViewPr>
  <p:notesViewPr>
    <p:cSldViewPr snapToGrid="0">
      <p:cViewPr varScale="1">
        <p:scale>
          <a:sx n="67" d="100"/>
          <a:sy n="67" d="100"/>
        </p:scale>
        <p:origin x="-2544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F04F0-ED99-4A7D-AD7F-22DD5823387D}" type="datetimeFigureOut">
              <a:rPr lang="en-CA" smtClean="0"/>
              <a:t>2020-11-23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DBF7C-66B1-4946-B091-A4A819905A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506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11/23/20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98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262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9A49F8-B12F-41FE-954B-5CEE6F3ECC4A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966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BB27FF-0358-4CFD-B451-7B7F4DAB964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703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87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510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835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87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93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2802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89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4BEEE-5C29-40F7-9F64-33A4D709F4A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52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9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77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650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970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316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832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368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651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220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465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264FE-2C45-442C-975C-9C984798098F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399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005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4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7763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3464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6660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517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363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060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91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Doesn’t matter in this example.</a:t>
            </a:r>
            <a:r>
              <a:rPr lang="en-CA" altLang="en-US" baseline="0" dirty="0"/>
              <a:t> But in general i</a:t>
            </a:r>
            <a:r>
              <a:rPr lang="en-CA" altLang="en-US" dirty="0"/>
              <a:t>t may lead</a:t>
            </a:r>
            <a:r>
              <a:rPr lang="en-CA" altLang="en-US" baseline="0" dirty="0"/>
              <a:t> to different paths but same distance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6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8A1969-EA7D-4071-869D-3CE6FA03CE61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335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593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096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168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834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47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4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57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75739A-D792-4778-869B-AF3B469182A6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37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2ECAC9-64A7-4B09-8A26-A8783867771C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76C20-2364-43D6-AF5E-F47A8E9FCD91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97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4687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C9F537-5F8B-44CA-BB34-C92F9C345FA1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3966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85B20-8779-4A88-B535-53DE0ECD1324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158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D6C14-4C06-4DC2-8753-612D25E207F4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70266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F5488C-E6FC-4166-9C8F-C1AD1B519717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25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598863-6C31-45C9-B7DC-387595C58CB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4919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5F5F5F"/>
                </a:solidFill>
                <a:latin typeface="Arial" charset="0"/>
                <a:cs typeface="Arial" charset="0"/>
              </a:rPr>
              <a:t>http://maps.google.com/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7F8787-A6BD-4FD7-B3F1-0751A45F71B7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83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20DE2-189F-476F-9F4B-C55867FB650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01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C231B-ADF2-4BE9-A174-64D760CAB46A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2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e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e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e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Shortest Path-Dijkstra’s &amp; Bellman-Ford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24, 25</a:t>
            </a:r>
          </a:p>
        </p:txBody>
      </p:sp>
    </p:spTree>
    <p:extLst>
      <p:ext uri="{BB962C8B-B14F-4D97-AF65-F5344CB8AC3E}">
        <p14:creationId xmlns:p14="http://schemas.microsoft.com/office/powerpoint/2010/main" val="4370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Very quickly, the definition of the </a:t>
            </a:r>
            <a:r>
              <a:rPr lang="en-US" altLang="en-US" i="1">
                <a:latin typeface="Arial" charset="0"/>
                <a:cs typeface="Arial" charset="0"/>
              </a:rPr>
              <a:t>shortest path</a:t>
            </a:r>
            <a:r>
              <a:rPr lang="en-US" altLang="en-US">
                <a:latin typeface="Arial" charset="0"/>
                <a:cs typeface="Arial" charset="0"/>
              </a:rPr>
              <a:t> becomes time-dependant: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rush hour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long weekends</a:t>
            </a:r>
          </a:p>
          <a:p>
            <a:pPr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and situation dependant: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road construction)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unscheduled events (</a:t>
            </a:r>
            <a:r>
              <a:rPr lang="en-US" altLang="en-US" i="1">
                <a:latin typeface="Arial" charset="0"/>
                <a:cs typeface="Arial" charset="0"/>
              </a:rPr>
              <a:t>e</a:t>
            </a:r>
            <a:r>
              <a:rPr lang="en-US" altLang="en-US">
                <a:latin typeface="Arial" charset="0"/>
                <a:cs typeface="Arial" charset="0"/>
              </a:rPr>
              <a:t>.</a:t>
            </a:r>
            <a:r>
              <a:rPr lang="en-US" altLang="en-US" i="1">
                <a:latin typeface="Arial" charset="0"/>
                <a:cs typeface="Arial" charset="0"/>
              </a:rPr>
              <a:t>g</a:t>
            </a:r>
            <a:r>
              <a:rPr lang="en-US" altLang="en-US">
                <a:latin typeface="Arial" charset="0"/>
                <a:cs typeface="Arial" charset="0"/>
              </a:rPr>
              <a:t>., accidents)</a:t>
            </a:r>
          </a:p>
        </p:txBody>
      </p:sp>
    </p:spTree>
    <p:extLst>
      <p:ext uri="{BB962C8B-B14F-4D97-AF65-F5344CB8AC3E}">
        <p14:creationId xmlns:p14="http://schemas.microsoft.com/office/powerpoint/2010/main" val="2737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C7FEBA3-14FA-9246-B544-007C9A20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3667" name="Group 3">
            <a:extLst>
              <a:ext uri="{FF2B5EF4-FFF2-40B4-BE49-F238E27FC236}">
                <a16:creationId xmlns:a16="http://schemas.microsoft.com/office/drawing/2014/main" id="{37F11A5F-814C-C843-8837-BAC0A11FCFB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3668" name="Oval 4">
              <a:extLst>
                <a:ext uri="{FF2B5EF4-FFF2-40B4-BE49-F238E27FC236}">
                  <a16:creationId xmlns:a16="http://schemas.microsoft.com/office/drawing/2014/main" id="{181A693A-DF47-7F47-A2BD-C82FDD0BD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447B8F8D-A1E7-924B-AE84-CC2CE24D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EA82E290-9AE5-BB4D-8825-41FE88E78F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3671" name="Oval 7">
              <a:extLst>
                <a:ext uri="{FF2B5EF4-FFF2-40B4-BE49-F238E27FC236}">
                  <a16:creationId xmlns:a16="http://schemas.microsoft.com/office/drawing/2014/main" id="{92B0E7C6-F33E-4449-8D71-858773E84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2" name="Text Box 8">
              <a:extLst>
                <a:ext uri="{FF2B5EF4-FFF2-40B4-BE49-F238E27FC236}">
                  <a16:creationId xmlns:a16="http://schemas.microsoft.com/office/drawing/2014/main" id="{2DE24DBD-B2AD-414B-82F1-22CF3B552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3673" name="Group 9">
            <a:extLst>
              <a:ext uri="{FF2B5EF4-FFF2-40B4-BE49-F238E27FC236}">
                <a16:creationId xmlns:a16="http://schemas.microsoft.com/office/drawing/2014/main" id="{E33D829F-5080-E142-9F70-46C623F6E8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3674" name="Oval 10">
              <a:extLst>
                <a:ext uri="{FF2B5EF4-FFF2-40B4-BE49-F238E27FC236}">
                  <a16:creationId xmlns:a16="http://schemas.microsoft.com/office/drawing/2014/main" id="{8D43808C-C7F9-BC47-B4A3-D7B13427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5" name="Text Box 11">
              <a:extLst>
                <a:ext uri="{FF2B5EF4-FFF2-40B4-BE49-F238E27FC236}">
                  <a16:creationId xmlns:a16="http://schemas.microsoft.com/office/drawing/2014/main" id="{B80E1740-F776-2843-913C-307B34643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3676" name="Group 12">
            <a:extLst>
              <a:ext uri="{FF2B5EF4-FFF2-40B4-BE49-F238E27FC236}">
                <a16:creationId xmlns:a16="http://schemas.microsoft.com/office/drawing/2014/main" id="{C5AD8A6F-C1D1-A046-B6FD-8293B2A97CF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3677" name="Oval 13">
              <a:extLst>
                <a:ext uri="{FF2B5EF4-FFF2-40B4-BE49-F238E27FC236}">
                  <a16:creationId xmlns:a16="http://schemas.microsoft.com/office/drawing/2014/main" id="{61F0A2A3-574E-2346-AE4A-0D902E16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8" name="Text Box 14">
              <a:extLst>
                <a:ext uri="{FF2B5EF4-FFF2-40B4-BE49-F238E27FC236}">
                  <a16:creationId xmlns:a16="http://schemas.microsoft.com/office/drawing/2014/main" id="{E3C04A58-EAF0-614A-AE0A-269E3595E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3679" name="Group 15">
            <a:extLst>
              <a:ext uri="{FF2B5EF4-FFF2-40B4-BE49-F238E27FC236}">
                <a16:creationId xmlns:a16="http://schemas.microsoft.com/office/drawing/2014/main" id="{F1FAA393-CF91-8C44-9ED3-46AB79BA31DA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3680" name="Oval 16">
              <a:extLst>
                <a:ext uri="{FF2B5EF4-FFF2-40B4-BE49-F238E27FC236}">
                  <a16:creationId xmlns:a16="http://schemas.microsoft.com/office/drawing/2014/main" id="{525D7F22-6212-494F-9C99-BA264F0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1" name="Text Box 17">
              <a:extLst>
                <a:ext uri="{FF2B5EF4-FFF2-40B4-BE49-F238E27FC236}">
                  <a16:creationId xmlns:a16="http://schemas.microsoft.com/office/drawing/2014/main" id="{AB994A9A-3EF8-7B48-9098-53572CB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3682" name="Group 18">
            <a:extLst>
              <a:ext uri="{FF2B5EF4-FFF2-40B4-BE49-F238E27FC236}">
                <a16:creationId xmlns:a16="http://schemas.microsoft.com/office/drawing/2014/main" id="{CA7658AF-B6FF-7145-A71F-A1736E8EDDE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3683" name="Oval 19">
              <a:extLst>
                <a:ext uri="{FF2B5EF4-FFF2-40B4-BE49-F238E27FC236}">
                  <a16:creationId xmlns:a16="http://schemas.microsoft.com/office/drawing/2014/main" id="{57B98FCC-5BAD-464E-B28D-5F222B95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20">
              <a:extLst>
                <a:ext uri="{FF2B5EF4-FFF2-40B4-BE49-F238E27FC236}">
                  <a16:creationId xmlns:a16="http://schemas.microsoft.com/office/drawing/2014/main" id="{476C253F-D149-E94A-9474-2B5FD57CA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3685" name="Group 21">
            <a:extLst>
              <a:ext uri="{FF2B5EF4-FFF2-40B4-BE49-F238E27FC236}">
                <a16:creationId xmlns:a16="http://schemas.microsoft.com/office/drawing/2014/main" id="{515ADA15-FB63-E34E-9C8C-1D9DDAFE452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3686" name="Oval 22">
              <a:extLst>
                <a:ext uri="{FF2B5EF4-FFF2-40B4-BE49-F238E27FC236}">
                  <a16:creationId xmlns:a16="http://schemas.microsoft.com/office/drawing/2014/main" id="{C63CD20D-D6A3-5F4E-A52D-76B554B5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7" name="Text Box 23">
              <a:extLst>
                <a:ext uri="{FF2B5EF4-FFF2-40B4-BE49-F238E27FC236}">
                  <a16:creationId xmlns:a16="http://schemas.microsoft.com/office/drawing/2014/main" id="{9016D04A-7ECC-2044-9C89-0CAAD1931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3688" name="Group 24">
            <a:extLst>
              <a:ext uri="{FF2B5EF4-FFF2-40B4-BE49-F238E27FC236}">
                <a16:creationId xmlns:a16="http://schemas.microsoft.com/office/drawing/2014/main" id="{451962D7-B36E-724D-8595-70F9A00B765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3689" name="Oval 25">
              <a:extLst>
                <a:ext uri="{FF2B5EF4-FFF2-40B4-BE49-F238E27FC236}">
                  <a16:creationId xmlns:a16="http://schemas.microsoft.com/office/drawing/2014/main" id="{EB74FC78-48BD-3D43-B32E-28290C1A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Text Box 26">
              <a:extLst>
                <a:ext uri="{FF2B5EF4-FFF2-40B4-BE49-F238E27FC236}">
                  <a16:creationId xmlns:a16="http://schemas.microsoft.com/office/drawing/2014/main" id="{D7BFC29D-1445-B844-ABE1-347DDF17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3691" name="Line 27">
            <a:extLst>
              <a:ext uri="{FF2B5EF4-FFF2-40B4-BE49-F238E27FC236}">
                <a16:creationId xmlns:a16="http://schemas.microsoft.com/office/drawing/2014/main" id="{2AF0C0E4-3408-1542-9335-217CB5FD8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2" name="Line 28">
            <a:extLst>
              <a:ext uri="{FF2B5EF4-FFF2-40B4-BE49-F238E27FC236}">
                <a16:creationId xmlns:a16="http://schemas.microsoft.com/office/drawing/2014/main" id="{2911848A-3DF5-2D4D-88BC-889BDF7C24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9">
            <a:extLst>
              <a:ext uri="{FF2B5EF4-FFF2-40B4-BE49-F238E27FC236}">
                <a16:creationId xmlns:a16="http://schemas.microsoft.com/office/drawing/2014/main" id="{A328654B-C07E-BB4F-A975-784C531EC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Line 30">
            <a:extLst>
              <a:ext uri="{FF2B5EF4-FFF2-40B4-BE49-F238E27FC236}">
                <a16:creationId xmlns:a16="http://schemas.microsoft.com/office/drawing/2014/main" id="{85F33198-1C75-EF4E-9ECE-05C783769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Line 31">
            <a:extLst>
              <a:ext uri="{FF2B5EF4-FFF2-40B4-BE49-F238E27FC236}">
                <a16:creationId xmlns:a16="http://schemas.microsoft.com/office/drawing/2014/main" id="{EFAEC3BA-968E-884E-AA00-D66D86F0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6" name="Line 32">
            <a:extLst>
              <a:ext uri="{FF2B5EF4-FFF2-40B4-BE49-F238E27FC236}">
                <a16:creationId xmlns:a16="http://schemas.microsoft.com/office/drawing/2014/main" id="{813316B6-F242-8943-A334-63DF6DD5D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7" name="Line 33">
            <a:extLst>
              <a:ext uri="{FF2B5EF4-FFF2-40B4-BE49-F238E27FC236}">
                <a16:creationId xmlns:a16="http://schemas.microsoft.com/office/drawing/2014/main" id="{CBB02993-3318-2545-BCC3-EE6934B9E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8" name="Line 34">
            <a:extLst>
              <a:ext uri="{FF2B5EF4-FFF2-40B4-BE49-F238E27FC236}">
                <a16:creationId xmlns:a16="http://schemas.microsoft.com/office/drawing/2014/main" id="{69D38D61-D40D-8846-A4AF-765BB54D7A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9" name="Line 35">
            <a:extLst>
              <a:ext uri="{FF2B5EF4-FFF2-40B4-BE49-F238E27FC236}">
                <a16:creationId xmlns:a16="http://schemas.microsoft.com/office/drawing/2014/main" id="{44005358-DF2B-6C41-BFB0-13431B5FF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0" name="Line 36">
            <a:extLst>
              <a:ext uri="{FF2B5EF4-FFF2-40B4-BE49-F238E27FC236}">
                <a16:creationId xmlns:a16="http://schemas.microsoft.com/office/drawing/2014/main" id="{11ECDB4B-D964-1B4B-85D2-9FF5BD74B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1" name="Line 37">
            <a:extLst>
              <a:ext uri="{FF2B5EF4-FFF2-40B4-BE49-F238E27FC236}">
                <a16:creationId xmlns:a16="http://schemas.microsoft.com/office/drawing/2014/main" id="{39782813-64A0-4846-9110-B01C0030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2" name="Text Box 38">
            <a:extLst>
              <a:ext uri="{FF2B5EF4-FFF2-40B4-BE49-F238E27FC236}">
                <a16:creationId xmlns:a16="http://schemas.microsoft.com/office/drawing/2014/main" id="{1BBCE238-C924-7E45-B1EB-ACFEEFB1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3703" name="Text Box 39">
            <a:extLst>
              <a:ext uri="{FF2B5EF4-FFF2-40B4-BE49-F238E27FC236}">
                <a16:creationId xmlns:a16="http://schemas.microsoft.com/office/drawing/2014/main" id="{F561DF99-826B-DF42-99B3-3CC21520F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3704" name="Text Box 40">
            <a:extLst>
              <a:ext uri="{FF2B5EF4-FFF2-40B4-BE49-F238E27FC236}">
                <a16:creationId xmlns:a16="http://schemas.microsoft.com/office/drawing/2014/main" id="{E1183AA4-E616-A944-BC8B-68B012B1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5" name="Text Box 41">
            <a:extLst>
              <a:ext uri="{FF2B5EF4-FFF2-40B4-BE49-F238E27FC236}">
                <a16:creationId xmlns:a16="http://schemas.microsoft.com/office/drawing/2014/main" id="{35FEA8EB-9338-104B-8645-41E16BCE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6" name="Text Box 42">
            <a:extLst>
              <a:ext uri="{FF2B5EF4-FFF2-40B4-BE49-F238E27FC236}">
                <a16:creationId xmlns:a16="http://schemas.microsoft.com/office/drawing/2014/main" id="{1DB2F5C6-3087-DC4B-BE7F-A1380014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3707" name="Text Box 43">
            <a:extLst>
              <a:ext uri="{FF2B5EF4-FFF2-40B4-BE49-F238E27FC236}">
                <a16:creationId xmlns:a16="http://schemas.microsoft.com/office/drawing/2014/main" id="{C42D2944-3E19-2048-8922-DFC2FE0E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3708" name="Text Box 44">
            <a:extLst>
              <a:ext uri="{FF2B5EF4-FFF2-40B4-BE49-F238E27FC236}">
                <a16:creationId xmlns:a16="http://schemas.microsoft.com/office/drawing/2014/main" id="{14B80ED7-CE00-A448-8AC0-60CE033E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09" name="Text Box 45">
            <a:extLst>
              <a:ext uri="{FF2B5EF4-FFF2-40B4-BE49-F238E27FC236}">
                <a16:creationId xmlns:a16="http://schemas.microsoft.com/office/drawing/2014/main" id="{9F43E1E2-93CF-0B4D-AA2E-CBBC147DD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3710" name="Text Box 46">
            <a:extLst>
              <a:ext uri="{FF2B5EF4-FFF2-40B4-BE49-F238E27FC236}">
                <a16:creationId xmlns:a16="http://schemas.microsoft.com/office/drawing/2014/main" id="{E086FCB2-0FF0-9241-9096-196C720D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3711" name="Text Box 47">
            <a:extLst>
              <a:ext uri="{FF2B5EF4-FFF2-40B4-BE49-F238E27FC236}">
                <a16:creationId xmlns:a16="http://schemas.microsoft.com/office/drawing/2014/main" id="{D98497B3-A8F7-FF47-812C-2EA16B35E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3712" name="Text Box 48">
            <a:extLst>
              <a:ext uri="{FF2B5EF4-FFF2-40B4-BE49-F238E27FC236}">
                <a16:creationId xmlns:a16="http://schemas.microsoft.com/office/drawing/2014/main" id="{559E4B4B-2B8A-4946-AD07-0E37291A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3713" name="Text Box 49">
            <a:extLst>
              <a:ext uri="{FF2B5EF4-FFF2-40B4-BE49-F238E27FC236}">
                <a16:creationId xmlns:a16="http://schemas.microsoft.com/office/drawing/2014/main" id="{5F0180FE-EF59-E64D-ABCB-417A4A8D1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3714" name="Text Box 50">
            <a:extLst>
              <a:ext uri="{FF2B5EF4-FFF2-40B4-BE49-F238E27FC236}">
                <a16:creationId xmlns:a16="http://schemas.microsoft.com/office/drawing/2014/main" id="{7067423E-B266-394C-AC8A-BA2F6C141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3715" name="Text Box 51">
            <a:extLst>
              <a:ext uri="{FF2B5EF4-FFF2-40B4-BE49-F238E27FC236}">
                <a16:creationId xmlns:a16="http://schemas.microsoft.com/office/drawing/2014/main" id="{B9067DAF-76DD-5A48-896F-89F2B5F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6" name="Text Box 52">
            <a:extLst>
              <a:ext uri="{FF2B5EF4-FFF2-40B4-BE49-F238E27FC236}">
                <a16:creationId xmlns:a16="http://schemas.microsoft.com/office/drawing/2014/main" id="{321081C4-A526-AC42-A154-0C2BD11D7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7" name="Text Box 53">
            <a:extLst>
              <a:ext uri="{FF2B5EF4-FFF2-40B4-BE49-F238E27FC236}">
                <a16:creationId xmlns:a16="http://schemas.microsoft.com/office/drawing/2014/main" id="{728D800E-5686-C046-9C5F-2D38EA10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8" name="Text Box 54">
            <a:extLst>
              <a:ext uri="{FF2B5EF4-FFF2-40B4-BE49-F238E27FC236}">
                <a16:creationId xmlns:a16="http://schemas.microsoft.com/office/drawing/2014/main" id="{789A1B79-E486-3041-80FB-405ED2DC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19" name="Text Box 55">
            <a:extLst>
              <a:ext uri="{FF2B5EF4-FFF2-40B4-BE49-F238E27FC236}">
                <a16:creationId xmlns:a16="http://schemas.microsoft.com/office/drawing/2014/main" id="{F414183A-E71D-B540-A3A8-D38829277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3720" name="Text Box 56">
            <a:extLst>
              <a:ext uri="{FF2B5EF4-FFF2-40B4-BE49-F238E27FC236}">
                <a16:creationId xmlns:a16="http://schemas.microsoft.com/office/drawing/2014/main" id="{507F0052-3D5F-7342-8C6E-73F50F091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3721" name="Text Box 57">
            <a:extLst>
              <a:ext uri="{FF2B5EF4-FFF2-40B4-BE49-F238E27FC236}">
                <a16:creationId xmlns:a16="http://schemas.microsoft.com/office/drawing/2014/main" id="{A4B97208-F093-C54D-94A6-07B04649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17077501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BBB74B5-6A2D-C34D-9018-551C58630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4691" name="Group 3">
            <a:extLst>
              <a:ext uri="{FF2B5EF4-FFF2-40B4-BE49-F238E27FC236}">
                <a16:creationId xmlns:a16="http://schemas.microsoft.com/office/drawing/2014/main" id="{3EEAEB28-A386-E44D-95CB-7438C7A82D4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4692" name="Oval 4">
              <a:extLst>
                <a:ext uri="{FF2B5EF4-FFF2-40B4-BE49-F238E27FC236}">
                  <a16:creationId xmlns:a16="http://schemas.microsoft.com/office/drawing/2014/main" id="{52480D74-B482-7D42-AD6E-A0920E0B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106D705A-A3CF-A747-9CE0-435B481CA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4694" name="Group 6">
            <a:extLst>
              <a:ext uri="{FF2B5EF4-FFF2-40B4-BE49-F238E27FC236}">
                <a16:creationId xmlns:a16="http://schemas.microsoft.com/office/drawing/2014/main" id="{FC068DEF-29BA-0E49-8293-08F9C5A2AE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4695" name="Oval 7">
              <a:extLst>
                <a:ext uri="{FF2B5EF4-FFF2-40B4-BE49-F238E27FC236}">
                  <a16:creationId xmlns:a16="http://schemas.microsoft.com/office/drawing/2014/main" id="{AECD53D7-A616-A548-8392-52979C2D0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A2EE6DF2-16B1-E047-BA5B-57FD86020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4697" name="Group 9">
            <a:extLst>
              <a:ext uri="{FF2B5EF4-FFF2-40B4-BE49-F238E27FC236}">
                <a16:creationId xmlns:a16="http://schemas.microsoft.com/office/drawing/2014/main" id="{132CAB88-1287-E245-A54E-9F62C07FFFB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4698" name="Oval 10">
              <a:extLst>
                <a:ext uri="{FF2B5EF4-FFF2-40B4-BE49-F238E27FC236}">
                  <a16:creationId xmlns:a16="http://schemas.microsoft.com/office/drawing/2014/main" id="{AA34B0B1-C16B-3B40-BB87-86A35DE7D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11">
              <a:extLst>
                <a:ext uri="{FF2B5EF4-FFF2-40B4-BE49-F238E27FC236}">
                  <a16:creationId xmlns:a16="http://schemas.microsoft.com/office/drawing/2014/main" id="{2210B80E-334C-904D-8AB7-5E573ED8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4700" name="Group 12">
            <a:extLst>
              <a:ext uri="{FF2B5EF4-FFF2-40B4-BE49-F238E27FC236}">
                <a16:creationId xmlns:a16="http://schemas.microsoft.com/office/drawing/2014/main" id="{D01CCF18-CC82-7E43-B79B-E9F62EF2EC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4701" name="Oval 13">
              <a:extLst>
                <a:ext uri="{FF2B5EF4-FFF2-40B4-BE49-F238E27FC236}">
                  <a16:creationId xmlns:a16="http://schemas.microsoft.com/office/drawing/2014/main" id="{75610899-F37C-2C46-AA1C-FF99B4BB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2" name="Text Box 14">
              <a:extLst>
                <a:ext uri="{FF2B5EF4-FFF2-40B4-BE49-F238E27FC236}">
                  <a16:creationId xmlns:a16="http://schemas.microsoft.com/office/drawing/2014/main" id="{9DF17464-1CA4-9F4E-8279-D782B9812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4703" name="Group 15">
            <a:extLst>
              <a:ext uri="{FF2B5EF4-FFF2-40B4-BE49-F238E27FC236}">
                <a16:creationId xmlns:a16="http://schemas.microsoft.com/office/drawing/2014/main" id="{35622772-2CAB-C04C-B8C9-E36F8213151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4704" name="Oval 16">
              <a:extLst>
                <a:ext uri="{FF2B5EF4-FFF2-40B4-BE49-F238E27FC236}">
                  <a16:creationId xmlns:a16="http://schemas.microsoft.com/office/drawing/2014/main" id="{A6A8B956-B90E-CD49-B7A7-BF15DCA70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5" name="Text Box 17">
              <a:extLst>
                <a:ext uri="{FF2B5EF4-FFF2-40B4-BE49-F238E27FC236}">
                  <a16:creationId xmlns:a16="http://schemas.microsoft.com/office/drawing/2014/main" id="{B19B10B6-DF71-6B46-8B86-0E947854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4706" name="Group 18">
            <a:extLst>
              <a:ext uri="{FF2B5EF4-FFF2-40B4-BE49-F238E27FC236}">
                <a16:creationId xmlns:a16="http://schemas.microsoft.com/office/drawing/2014/main" id="{0CA9C7B3-6283-C146-AEA7-E4DE1BE98C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4707" name="Oval 19">
              <a:extLst>
                <a:ext uri="{FF2B5EF4-FFF2-40B4-BE49-F238E27FC236}">
                  <a16:creationId xmlns:a16="http://schemas.microsoft.com/office/drawing/2014/main" id="{6D4FD9C6-818F-C74B-9E87-4080201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20">
              <a:extLst>
                <a:ext uri="{FF2B5EF4-FFF2-40B4-BE49-F238E27FC236}">
                  <a16:creationId xmlns:a16="http://schemas.microsoft.com/office/drawing/2014/main" id="{AD837368-984C-8C47-9C7A-3D49F769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4709" name="Group 21">
            <a:extLst>
              <a:ext uri="{FF2B5EF4-FFF2-40B4-BE49-F238E27FC236}">
                <a16:creationId xmlns:a16="http://schemas.microsoft.com/office/drawing/2014/main" id="{59B70B37-4BAF-F543-A17D-9E40779E6D0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4710" name="Oval 22">
              <a:extLst>
                <a:ext uri="{FF2B5EF4-FFF2-40B4-BE49-F238E27FC236}">
                  <a16:creationId xmlns:a16="http://schemas.microsoft.com/office/drawing/2014/main" id="{25D6E74C-E930-9842-8C1C-7B27C54C2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1" name="Text Box 23">
              <a:extLst>
                <a:ext uri="{FF2B5EF4-FFF2-40B4-BE49-F238E27FC236}">
                  <a16:creationId xmlns:a16="http://schemas.microsoft.com/office/drawing/2014/main" id="{693E3B23-A20F-C54F-8E5B-84ADF7E36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4712" name="Group 24">
            <a:extLst>
              <a:ext uri="{FF2B5EF4-FFF2-40B4-BE49-F238E27FC236}">
                <a16:creationId xmlns:a16="http://schemas.microsoft.com/office/drawing/2014/main" id="{A8069BCD-7BD3-8E47-BD80-37745D86AA7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4713" name="Oval 25">
              <a:extLst>
                <a:ext uri="{FF2B5EF4-FFF2-40B4-BE49-F238E27FC236}">
                  <a16:creationId xmlns:a16="http://schemas.microsoft.com/office/drawing/2014/main" id="{961D2D05-7EA7-2740-A381-D404F382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4" name="Text Box 26">
              <a:extLst>
                <a:ext uri="{FF2B5EF4-FFF2-40B4-BE49-F238E27FC236}">
                  <a16:creationId xmlns:a16="http://schemas.microsoft.com/office/drawing/2014/main" id="{1A62C4B4-F803-404D-9ECF-7DEBCA7AF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4715" name="Line 27">
            <a:extLst>
              <a:ext uri="{FF2B5EF4-FFF2-40B4-BE49-F238E27FC236}">
                <a16:creationId xmlns:a16="http://schemas.microsoft.com/office/drawing/2014/main" id="{070CA8D4-310C-9D4C-AADC-286EA2646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28">
            <a:extLst>
              <a:ext uri="{FF2B5EF4-FFF2-40B4-BE49-F238E27FC236}">
                <a16:creationId xmlns:a16="http://schemas.microsoft.com/office/drawing/2014/main" id="{A18741B4-52BA-2540-8E0B-BCABD097CE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Line 29">
            <a:extLst>
              <a:ext uri="{FF2B5EF4-FFF2-40B4-BE49-F238E27FC236}">
                <a16:creationId xmlns:a16="http://schemas.microsoft.com/office/drawing/2014/main" id="{9FE72FB1-7E16-2D45-B233-781D4748B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8" name="Line 30">
            <a:extLst>
              <a:ext uri="{FF2B5EF4-FFF2-40B4-BE49-F238E27FC236}">
                <a16:creationId xmlns:a16="http://schemas.microsoft.com/office/drawing/2014/main" id="{6B5D59C4-E394-CB48-8B40-237E76A47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31">
            <a:extLst>
              <a:ext uri="{FF2B5EF4-FFF2-40B4-BE49-F238E27FC236}">
                <a16:creationId xmlns:a16="http://schemas.microsoft.com/office/drawing/2014/main" id="{F2F8CA4F-1D90-6442-9655-0BE859EA7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32">
            <a:extLst>
              <a:ext uri="{FF2B5EF4-FFF2-40B4-BE49-F238E27FC236}">
                <a16:creationId xmlns:a16="http://schemas.microsoft.com/office/drawing/2014/main" id="{52336655-0145-2D4E-AC4B-D27AC5AF4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33">
            <a:extLst>
              <a:ext uri="{FF2B5EF4-FFF2-40B4-BE49-F238E27FC236}">
                <a16:creationId xmlns:a16="http://schemas.microsoft.com/office/drawing/2014/main" id="{8866763C-157C-FC48-8FA8-4C65ADFE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34">
            <a:extLst>
              <a:ext uri="{FF2B5EF4-FFF2-40B4-BE49-F238E27FC236}">
                <a16:creationId xmlns:a16="http://schemas.microsoft.com/office/drawing/2014/main" id="{6D72ABF7-4E4F-1A4D-84AC-5097DCE7A7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35">
            <a:extLst>
              <a:ext uri="{FF2B5EF4-FFF2-40B4-BE49-F238E27FC236}">
                <a16:creationId xmlns:a16="http://schemas.microsoft.com/office/drawing/2014/main" id="{625B7ECA-CCDE-CB4B-A166-0B03F94D6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36">
            <a:extLst>
              <a:ext uri="{FF2B5EF4-FFF2-40B4-BE49-F238E27FC236}">
                <a16:creationId xmlns:a16="http://schemas.microsoft.com/office/drawing/2014/main" id="{4366B4A2-DA6E-1F4C-96CC-2652ABF4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37">
            <a:extLst>
              <a:ext uri="{FF2B5EF4-FFF2-40B4-BE49-F238E27FC236}">
                <a16:creationId xmlns:a16="http://schemas.microsoft.com/office/drawing/2014/main" id="{547579C1-BF31-0946-A332-C434B4BB3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Text Box 38">
            <a:extLst>
              <a:ext uri="{FF2B5EF4-FFF2-40B4-BE49-F238E27FC236}">
                <a16:creationId xmlns:a16="http://schemas.microsoft.com/office/drawing/2014/main" id="{A8DD14AB-01C4-9C4B-90D8-6E3745811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4727" name="Text Box 39">
            <a:extLst>
              <a:ext uri="{FF2B5EF4-FFF2-40B4-BE49-F238E27FC236}">
                <a16:creationId xmlns:a16="http://schemas.microsoft.com/office/drawing/2014/main" id="{4322C2B2-89D5-4146-ABAD-0B0BF730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4728" name="Text Box 40">
            <a:extLst>
              <a:ext uri="{FF2B5EF4-FFF2-40B4-BE49-F238E27FC236}">
                <a16:creationId xmlns:a16="http://schemas.microsoft.com/office/drawing/2014/main" id="{69D8A68B-60BE-4442-845A-429D990A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29" name="Text Box 41">
            <a:extLst>
              <a:ext uri="{FF2B5EF4-FFF2-40B4-BE49-F238E27FC236}">
                <a16:creationId xmlns:a16="http://schemas.microsoft.com/office/drawing/2014/main" id="{4FA7B650-B1BA-2D41-AC68-42F6652E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0" name="Text Box 42">
            <a:extLst>
              <a:ext uri="{FF2B5EF4-FFF2-40B4-BE49-F238E27FC236}">
                <a16:creationId xmlns:a16="http://schemas.microsoft.com/office/drawing/2014/main" id="{DD15BC64-4CBB-BB48-8822-9F5E872C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4731" name="Text Box 43">
            <a:extLst>
              <a:ext uri="{FF2B5EF4-FFF2-40B4-BE49-F238E27FC236}">
                <a16:creationId xmlns:a16="http://schemas.microsoft.com/office/drawing/2014/main" id="{EE23465D-61B7-0E42-ABDE-8DE22440C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4732" name="Text Box 44">
            <a:extLst>
              <a:ext uri="{FF2B5EF4-FFF2-40B4-BE49-F238E27FC236}">
                <a16:creationId xmlns:a16="http://schemas.microsoft.com/office/drawing/2014/main" id="{55979D37-115A-584D-AB0F-1BA22467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3" name="Text Box 45">
            <a:extLst>
              <a:ext uri="{FF2B5EF4-FFF2-40B4-BE49-F238E27FC236}">
                <a16:creationId xmlns:a16="http://schemas.microsoft.com/office/drawing/2014/main" id="{FAF6C86B-0F4D-0046-B0CA-5CEEDAFF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4734" name="Text Box 46">
            <a:extLst>
              <a:ext uri="{FF2B5EF4-FFF2-40B4-BE49-F238E27FC236}">
                <a16:creationId xmlns:a16="http://schemas.microsoft.com/office/drawing/2014/main" id="{752BB5BB-3419-E84C-9B31-736A0CBA6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4735" name="Text Box 47">
            <a:extLst>
              <a:ext uri="{FF2B5EF4-FFF2-40B4-BE49-F238E27FC236}">
                <a16:creationId xmlns:a16="http://schemas.microsoft.com/office/drawing/2014/main" id="{D41D4E99-87EA-8B4D-8978-F9E3414D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4736" name="Text Box 48">
            <a:extLst>
              <a:ext uri="{FF2B5EF4-FFF2-40B4-BE49-F238E27FC236}">
                <a16:creationId xmlns:a16="http://schemas.microsoft.com/office/drawing/2014/main" id="{76696D86-2C75-1149-BB8D-B199E8BC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4737" name="Text Box 49">
            <a:extLst>
              <a:ext uri="{FF2B5EF4-FFF2-40B4-BE49-F238E27FC236}">
                <a16:creationId xmlns:a16="http://schemas.microsoft.com/office/drawing/2014/main" id="{8E780E7E-1723-2C41-8D0F-238E8E54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4738" name="Text Box 50">
            <a:extLst>
              <a:ext uri="{FF2B5EF4-FFF2-40B4-BE49-F238E27FC236}">
                <a16:creationId xmlns:a16="http://schemas.microsoft.com/office/drawing/2014/main" id="{DE951689-CCE8-D843-A2D4-439E211B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4739" name="Text Box 51">
            <a:extLst>
              <a:ext uri="{FF2B5EF4-FFF2-40B4-BE49-F238E27FC236}">
                <a16:creationId xmlns:a16="http://schemas.microsoft.com/office/drawing/2014/main" id="{DAB14584-408A-964C-B9E0-64F07D958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0" name="Text Box 52">
            <a:extLst>
              <a:ext uri="{FF2B5EF4-FFF2-40B4-BE49-F238E27FC236}">
                <a16:creationId xmlns:a16="http://schemas.microsoft.com/office/drawing/2014/main" id="{8E351215-CD6F-7B40-B533-8B2812848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1" name="Text Box 53">
            <a:extLst>
              <a:ext uri="{FF2B5EF4-FFF2-40B4-BE49-F238E27FC236}">
                <a16:creationId xmlns:a16="http://schemas.microsoft.com/office/drawing/2014/main" id="{3E19D870-F5D4-B54C-A01D-CE548A17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4742" name="Text Box 54">
            <a:extLst>
              <a:ext uri="{FF2B5EF4-FFF2-40B4-BE49-F238E27FC236}">
                <a16:creationId xmlns:a16="http://schemas.microsoft.com/office/drawing/2014/main" id="{C8E7D22E-E679-B445-B473-61C975828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12</a:t>
            </a:r>
          </a:p>
        </p:txBody>
      </p:sp>
      <p:sp>
        <p:nvSpPr>
          <p:cNvPr id="114743" name="Text Box 55">
            <a:extLst>
              <a:ext uri="{FF2B5EF4-FFF2-40B4-BE49-F238E27FC236}">
                <a16:creationId xmlns:a16="http://schemas.microsoft.com/office/drawing/2014/main" id="{8F9D074E-5766-0F46-AF42-E3EA149E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4744" name="Text Box 56">
            <a:extLst>
              <a:ext uri="{FF2B5EF4-FFF2-40B4-BE49-F238E27FC236}">
                <a16:creationId xmlns:a16="http://schemas.microsoft.com/office/drawing/2014/main" id="{C31E3B16-47C3-EF4F-8479-E2516926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4745" name="Text Box 57">
            <a:extLst>
              <a:ext uri="{FF2B5EF4-FFF2-40B4-BE49-F238E27FC236}">
                <a16:creationId xmlns:a16="http://schemas.microsoft.com/office/drawing/2014/main" id="{0B3820F1-ED21-D94C-9BDB-923A1D55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31651101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A9058D2-90E1-0342-AB00-7B45DA014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5715" name="Group 3">
            <a:extLst>
              <a:ext uri="{FF2B5EF4-FFF2-40B4-BE49-F238E27FC236}">
                <a16:creationId xmlns:a16="http://schemas.microsoft.com/office/drawing/2014/main" id="{EFFE24C3-6F7E-3341-B96A-C80C8CD5A85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5716" name="Oval 4">
              <a:extLst>
                <a:ext uri="{FF2B5EF4-FFF2-40B4-BE49-F238E27FC236}">
                  <a16:creationId xmlns:a16="http://schemas.microsoft.com/office/drawing/2014/main" id="{2ED39BC5-B022-6545-BB9E-70F5A8536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47881A5A-5CDB-2848-AC8F-A126CD98C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5718" name="Group 6">
            <a:extLst>
              <a:ext uri="{FF2B5EF4-FFF2-40B4-BE49-F238E27FC236}">
                <a16:creationId xmlns:a16="http://schemas.microsoft.com/office/drawing/2014/main" id="{76FF9F02-E37F-E443-9C79-F61E6695083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5719" name="Oval 7">
              <a:extLst>
                <a:ext uri="{FF2B5EF4-FFF2-40B4-BE49-F238E27FC236}">
                  <a16:creationId xmlns:a16="http://schemas.microsoft.com/office/drawing/2014/main" id="{0E7244AD-A756-2945-8707-F909E745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EB3B11AB-036D-9A48-AAA0-F413B8F8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5721" name="Group 9">
            <a:extLst>
              <a:ext uri="{FF2B5EF4-FFF2-40B4-BE49-F238E27FC236}">
                <a16:creationId xmlns:a16="http://schemas.microsoft.com/office/drawing/2014/main" id="{DB4E8B55-A2D7-9546-9F0F-34728366EAB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5722" name="Oval 10">
              <a:extLst>
                <a:ext uri="{FF2B5EF4-FFF2-40B4-BE49-F238E27FC236}">
                  <a16:creationId xmlns:a16="http://schemas.microsoft.com/office/drawing/2014/main" id="{C19AE0D9-4B11-1847-9B21-A9E47D90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>
              <a:extLst>
                <a:ext uri="{FF2B5EF4-FFF2-40B4-BE49-F238E27FC236}">
                  <a16:creationId xmlns:a16="http://schemas.microsoft.com/office/drawing/2014/main" id="{948CCBD7-12F7-774E-A8D3-F79919465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5724" name="Group 12">
            <a:extLst>
              <a:ext uri="{FF2B5EF4-FFF2-40B4-BE49-F238E27FC236}">
                <a16:creationId xmlns:a16="http://schemas.microsoft.com/office/drawing/2014/main" id="{30E2AEC4-9885-A54D-B677-8CD05ED52E8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5725" name="Oval 13">
              <a:extLst>
                <a:ext uri="{FF2B5EF4-FFF2-40B4-BE49-F238E27FC236}">
                  <a16:creationId xmlns:a16="http://schemas.microsoft.com/office/drawing/2014/main" id="{B4285D82-A4D6-8144-AE3D-B252CC7C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615E31A0-3DDE-E148-8C9F-569192DE6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5727" name="Group 15">
            <a:extLst>
              <a:ext uri="{FF2B5EF4-FFF2-40B4-BE49-F238E27FC236}">
                <a16:creationId xmlns:a16="http://schemas.microsoft.com/office/drawing/2014/main" id="{C14342CA-20AE-5044-951E-F1AE74F01FB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5728" name="Oval 16">
              <a:extLst>
                <a:ext uri="{FF2B5EF4-FFF2-40B4-BE49-F238E27FC236}">
                  <a16:creationId xmlns:a16="http://schemas.microsoft.com/office/drawing/2014/main" id="{37345BA6-D2AC-B34E-8770-7283E2660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9E4B7899-F1A9-694A-8A1F-D38DF68E6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5730" name="Group 18">
            <a:extLst>
              <a:ext uri="{FF2B5EF4-FFF2-40B4-BE49-F238E27FC236}">
                <a16:creationId xmlns:a16="http://schemas.microsoft.com/office/drawing/2014/main" id="{DEC8A407-6B28-A846-912D-B41011A6253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5731" name="Oval 19">
              <a:extLst>
                <a:ext uri="{FF2B5EF4-FFF2-40B4-BE49-F238E27FC236}">
                  <a16:creationId xmlns:a16="http://schemas.microsoft.com/office/drawing/2014/main" id="{193CDEAA-0E21-0049-832D-DF4AEBD6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EC1400B0-5DE5-CE4C-B7FF-F21B4547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5733" name="Group 21">
            <a:extLst>
              <a:ext uri="{FF2B5EF4-FFF2-40B4-BE49-F238E27FC236}">
                <a16:creationId xmlns:a16="http://schemas.microsoft.com/office/drawing/2014/main" id="{DD8F108B-0274-D743-A9EB-8D7C7671EA4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5734" name="Oval 22">
              <a:extLst>
                <a:ext uri="{FF2B5EF4-FFF2-40B4-BE49-F238E27FC236}">
                  <a16:creationId xmlns:a16="http://schemas.microsoft.com/office/drawing/2014/main" id="{7A8BE8CC-E8AE-674D-9241-2A471E91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5" name="Text Box 23">
              <a:extLst>
                <a:ext uri="{FF2B5EF4-FFF2-40B4-BE49-F238E27FC236}">
                  <a16:creationId xmlns:a16="http://schemas.microsoft.com/office/drawing/2014/main" id="{44397DF3-6C71-DE47-8B37-5DBBEF422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5736" name="Group 24">
            <a:extLst>
              <a:ext uri="{FF2B5EF4-FFF2-40B4-BE49-F238E27FC236}">
                <a16:creationId xmlns:a16="http://schemas.microsoft.com/office/drawing/2014/main" id="{313BEE79-DE67-E442-9895-3032387B544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5737" name="Oval 25">
              <a:extLst>
                <a:ext uri="{FF2B5EF4-FFF2-40B4-BE49-F238E27FC236}">
                  <a16:creationId xmlns:a16="http://schemas.microsoft.com/office/drawing/2014/main" id="{8B8C1330-95AB-144D-894B-C67BEF71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8" name="Text Box 26">
              <a:extLst>
                <a:ext uri="{FF2B5EF4-FFF2-40B4-BE49-F238E27FC236}">
                  <a16:creationId xmlns:a16="http://schemas.microsoft.com/office/drawing/2014/main" id="{71298CED-FD20-E249-A4B3-00974245D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5739" name="Line 27">
            <a:extLst>
              <a:ext uri="{FF2B5EF4-FFF2-40B4-BE49-F238E27FC236}">
                <a16:creationId xmlns:a16="http://schemas.microsoft.com/office/drawing/2014/main" id="{3DB1E307-ACFF-9E4A-B319-B6137DE0E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0" name="Line 28">
            <a:extLst>
              <a:ext uri="{FF2B5EF4-FFF2-40B4-BE49-F238E27FC236}">
                <a16:creationId xmlns:a16="http://schemas.microsoft.com/office/drawing/2014/main" id="{6A821F68-5D3E-754A-8290-00C3CBEDE8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1" name="Line 29">
            <a:extLst>
              <a:ext uri="{FF2B5EF4-FFF2-40B4-BE49-F238E27FC236}">
                <a16:creationId xmlns:a16="http://schemas.microsoft.com/office/drawing/2014/main" id="{37B373BC-5C18-D04D-8383-A51061E83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2" name="Line 30">
            <a:extLst>
              <a:ext uri="{FF2B5EF4-FFF2-40B4-BE49-F238E27FC236}">
                <a16:creationId xmlns:a16="http://schemas.microsoft.com/office/drawing/2014/main" id="{B6054901-B7B7-0B40-AAEE-08B71C0E3C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3" name="Line 31">
            <a:extLst>
              <a:ext uri="{FF2B5EF4-FFF2-40B4-BE49-F238E27FC236}">
                <a16:creationId xmlns:a16="http://schemas.microsoft.com/office/drawing/2014/main" id="{3746900D-4E0D-A147-AFF2-1AC78CFB5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>
            <a:extLst>
              <a:ext uri="{FF2B5EF4-FFF2-40B4-BE49-F238E27FC236}">
                <a16:creationId xmlns:a16="http://schemas.microsoft.com/office/drawing/2014/main" id="{D0C0C5E5-A40E-E448-8445-4FE6C55C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>
            <a:extLst>
              <a:ext uri="{FF2B5EF4-FFF2-40B4-BE49-F238E27FC236}">
                <a16:creationId xmlns:a16="http://schemas.microsoft.com/office/drawing/2014/main" id="{BE06FCD7-D8CB-9B46-8C63-0798D32A0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>
            <a:extLst>
              <a:ext uri="{FF2B5EF4-FFF2-40B4-BE49-F238E27FC236}">
                <a16:creationId xmlns:a16="http://schemas.microsoft.com/office/drawing/2014/main" id="{7B99E716-134E-364C-A987-7CF25345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>
            <a:extLst>
              <a:ext uri="{FF2B5EF4-FFF2-40B4-BE49-F238E27FC236}">
                <a16:creationId xmlns:a16="http://schemas.microsoft.com/office/drawing/2014/main" id="{AD9C2F94-E663-0947-9410-299FD1433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>
            <a:extLst>
              <a:ext uri="{FF2B5EF4-FFF2-40B4-BE49-F238E27FC236}">
                <a16:creationId xmlns:a16="http://schemas.microsoft.com/office/drawing/2014/main" id="{25343AF1-ACDD-364F-82B9-0B04A81DC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>
            <a:extLst>
              <a:ext uri="{FF2B5EF4-FFF2-40B4-BE49-F238E27FC236}">
                <a16:creationId xmlns:a16="http://schemas.microsoft.com/office/drawing/2014/main" id="{392027D7-B4B8-E94F-B452-062C1EE4F6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>
            <a:extLst>
              <a:ext uri="{FF2B5EF4-FFF2-40B4-BE49-F238E27FC236}">
                <a16:creationId xmlns:a16="http://schemas.microsoft.com/office/drawing/2014/main" id="{1A7FDF26-7EF3-6F45-9289-E7C9FC95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5751" name="Text Box 39">
            <a:extLst>
              <a:ext uri="{FF2B5EF4-FFF2-40B4-BE49-F238E27FC236}">
                <a16:creationId xmlns:a16="http://schemas.microsoft.com/office/drawing/2014/main" id="{4C05DC66-AF6F-254F-906B-FAE4968C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5752" name="Text Box 40">
            <a:extLst>
              <a:ext uri="{FF2B5EF4-FFF2-40B4-BE49-F238E27FC236}">
                <a16:creationId xmlns:a16="http://schemas.microsoft.com/office/drawing/2014/main" id="{71B26547-F779-9046-8193-8E92A5C0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3" name="Text Box 41">
            <a:extLst>
              <a:ext uri="{FF2B5EF4-FFF2-40B4-BE49-F238E27FC236}">
                <a16:creationId xmlns:a16="http://schemas.microsoft.com/office/drawing/2014/main" id="{7CA8052B-6332-1C4E-9741-900938E0E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4" name="Text Box 42">
            <a:extLst>
              <a:ext uri="{FF2B5EF4-FFF2-40B4-BE49-F238E27FC236}">
                <a16:creationId xmlns:a16="http://schemas.microsoft.com/office/drawing/2014/main" id="{B15B6F48-9FC7-D048-8C30-FD24B509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5755" name="Text Box 43">
            <a:extLst>
              <a:ext uri="{FF2B5EF4-FFF2-40B4-BE49-F238E27FC236}">
                <a16:creationId xmlns:a16="http://schemas.microsoft.com/office/drawing/2014/main" id="{0BA0E28C-F037-414C-BF00-C2B01715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5756" name="Text Box 44">
            <a:extLst>
              <a:ext uri="{FF2B5EF4-FFF2-40B4-BE49-F238E27FC236}">
                <a16:creationId xmlns:a16="http://schemas.microsoft.com/office/drawing/2014/main" id="{3FCC85EA-AC99-9747-92C8-A5A92830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7" name="Text Box 45">
            <a:extLst>
              <a:ext uri="{FF2B5EF4-FFF2-40B4-BE49-F238E27FC236}">
                <a16:creationId xmlns:a16="http://schemas.microsoft.com/office/drawing/2014/main" id="{5492BD59-FBE0-9A4E-AEA1-720739F92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5758" name="Text Box 46">
            <a:extLst>
              <a:ext uri="{FF2B5EF4-FFF2-40B4-BE49-F238E27FC236}">
                <a16:creationId xmlns:a16="http://schemas.microsoft.com/office/drawing/2014/main" id="{1D671790-FEE1-1941-8162-CA7B482F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5759" name="Text Box 47">
            <a:extLst>
              <a:ext uri="{FF2B5EF4-FFF2-40B4-BE49-F238E27FC236}">
                <a16:creationId xmlns:a16="http://schemas.microsoft.com/office/drawing/2014/main" id="{A4A03C57-B27C-0545-890E-2F492BAB0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5760" name="Text Box 48">
            <a:extLst>
              <a:ext uri="{FF2B5EF4-FFF2-40B4-BE49-F238E27FC236}">
                <a16:creationId xmlns:a16="http://schemas.microsoft.com/office/drawing/2014/main" id="{0D3213A6-CB88-FF45-908E-44046D864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5761" name="Text Box 49">
            <a:extLst>
              <a:ext uri="{FF2B5EF4-FFF2-40B4-BE49-F238E27FC236}">
                <a16:creationId xmlns:a16="http://schemas.microsoft.com/office/drawing/2014/main" id="{39D95903-2306-914F-8F43-E4AFDD16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5762" name="Text Box 50">
            <a:extLst>
              <a:ext uri="{FF2B5EF4-FFF2-40B4-BE49-F238E27FC236}">
                <a16:creationId xmlns:a16="http://schemas.microsoft.com/office/drawing/2014/main" id="{70357C4D-620C-4F4E-9C90-8936983B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5763" name="Text Box 51">
            <a:extLst>
              <a:ext uri="{FF2B5EF4-FFF2-40B4-BE49-F238E27FC236}">
                <a16:creationId xmlns:a16="http://schemas.microsoft.com/office/drawing/2014/main" id="{8928D5C0-5A41-FF4C-B58C-5E593B06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5764" name="Text Box 52">
            <a:extLst>
              <a:ext uri="{FF2B5EF4-FFF2-40B4-BE49-F238E27FC236}">
                <a16:creationId xmlns:a16="http://schemas.microsoft.com/office/drawing/2014/main" id="{7936CF47-7C22-B84D-A6B7-A8575F47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5" name="Text Box 53">
            <a:extLst>
              <a:ext uri="{FF2B5EF4-FFF2-40B4-BE49-F238E27FC236}">
                <a16:creationId xmlns:a16="http://schemas.microsoft.com/office/drawing/2014/main" id="{06B85477-2F46-8D4B-88C9-0CA05E3C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5766" name="Text Box 54">
            <a:extLst>
              <a:ext uri="{FF2B5EF4-FFF2-40B4-BE49-F238E27FC236}">
                <a16:creationId xmlns:a16="http://schemas.microsoft.com/office/drawing/2014/main" id="{419FD33B-644F-EB42-80A5-B6D878BB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7" name="Text Box 55">
            <a:extLst>
              <a:ext uri="{FF2B5EF4-FFF2-40B4-BE49-F238E27FC236}">
                <a16:creationId xmlns:a16="http://schemas.microsoft.com/office/drawing/2014/main" id="{EE3781A0-7BBF-164A-B754-A124CD04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5768" name="Text Box 56">
            <a:extLst>
              <a:ext uri="{FF2B5EF4-FFF2-40B4-BE49-F238E27FC236}">
                <a16:creationId xmlns:a16="http://schemas.microsoft.com/office/drawing/2014/main" id="{FEB23ED8-6187-3E46-BF36-2815756F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5769" name="Text Box 57">
            <a:extLst>
              <a:ext uri="{FF2B5EF4-FFF2-40B4-BE49-F238E27FC236}">
                <a16:creationId xmlns:a16="http://schemas.microsoft.com/office/drawing/2014/main" id="{1B7CE435-B4B6-7C42-8F69-34FC95E7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3</a:t>
            </a:r>
          </a:p>
        </p:txBody>
      </p:sp>
      <p:sp>
        <p:nvSpPr>
          <p:cNvPr id="115770" name="Text Box 58">
            <a:extLst>
              <a:ext uri="{FF2B5EF4-FFF2-40B4-BE49-F238E27FC236}">
                <a16:creationId xmlns:a16="http://schemas.microsoft.com/office/drawing/2014/main" id="{F33A7285-2DCE-ED42-9C9F-7417F19B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4490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7C82A064-0F95-0546-9794-AB8B0C145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6739" name="Group 3">
            <a:extLst>
              <a:ext uri="{FF2B5EF4-FFF2-40B4-BE49-F238E27FC236}">
                <a16:creationId xmlns:a16="http://schemas.microsoft.com/office/drawing/2014/main" id="{61D18299-28E8-B349-835C-04D2C754BB3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6740" name="Oval 4">
              <a:extLst>
                <a:ext uri="{FF2B5EF4-FFF2-40B4-BE49-F238E27FC236}">
                  <a16:creationId xmlns:a16="http://schemas.microsoft.com/office/drawing/2014/main" id="{2EA7FF87-A5D4-3B46-A2C3-DB6CFAC4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6E330B67-07EF-6742-883F-83C1D3A14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6742" name="Group 6">
            <a:extLst>
              <a:ext uri="{FF2B5EF4-FFF2-40B4-BE49-F238E27FC236}">
                <a16:creationId xmlns:a16="http://schemas.microsoft.com/office/drawing/2014/main" id="{1721C41F-87EF-FA4B-8D93-A5A66CA9AF0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6743" name="Oval 7">
              <a:extLst>
                <a:ext uri="{FF2B5EF4-FFF2-40B4-BE49-F238E27FC236}">
                  <a16:creationId xmlns:a16="http://schemas.microsoft.com/office/drawing/2014/main" id="{7380DAB2-D523-D341-9881-378538ED5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5A4788A4-7583-D847-8EE8-3CFEC0898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6745" name="Group 9">
            <a:extLst>
              <a:ext uri="{FF2B5EF4-FFF2-40B4-BE49-F238E27FC236}">
                <a16:creationId xmlns:a16="http://schemas.microsoft.com/office/drawing/2014/main" id="{19FDE7EC-ECA7-E845-8D17-F7AE5EF74D1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6746" name="Oval 10">
              <a:extLst>
                <a:ext uri="{FF2B5EF4-FFF2-40B4-BE49-F238E27FC236}">
                  <a16:creationId xmlns:a16="http://schemas.microsoft.com/office/drawing/2014/main" id="{8000F71D-E164-8D49-9084-3ED14246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FF03E4C4-C4C4-BB43-B2E9-BD95054E6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C24C842F-A8F6-DB4A-8784-FD9CDACAF8F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6749" name="Oval 13">
              <a:extLst>
                <a:ext uri="{FF2B5EF4-FFF2-40B4-BE49-F238E27FC236}">
                  <a16:creationId xmlns:a16="http://schemas.microsoft.com/office/drawing/2014/main" id="{F7458F14-4209-074C-80B8-2A23383F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Text Box 14">
              <a:extLst>
                <a:ext uri="{FF2B5EF4-FFF2-40B4-BE49-F238E27FC236}">
                  <a16:creationId xmlns:a16="http://schemas.microsoft.com/office/drawing/2014/main" id="{607B0FF1-6C0F-7946-8BE9-E34E8D2C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6751" name="Group 15">
            <a:extLst>
              <a:ext uri="{FF2B5EF4-FFF2-40B4-BE49-F238E27FC236}">
                <a16:creationId xmlns:a16="http://schemas.microsoft.com/office/drawing/2014/main" id="{85C55758-6A4B-6940-B9B4-66C2AF9187B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6752" name="Oval 16">
              <a:extLst>
                <a:ext uri="{FF2B5EF4-FFF2-40B4-BE49-F238E27FC236}">
                  <a16:creationId xmlns:a16="http://schemas.microsoft.com/office/drawing/2014/main" id="{3103FFB1-5EDF-AC49-843D-48A7A5474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7E0D2A61-F96A-104E-91D0-27BFC04C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6754" name="Group 18">
            <a:extLst>
              <a:ext uri="{FF2B5EF4-FFF2-40B4-BE49-F238E27FC236}">
                <a16:creationId xmlns:a16="http://schemas.microsoft.com/office/drawing/2014/main" id="{66FCB37D-B236-AD44-AC71-F817C2C3631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6755" name="Oval 19">
              <a:extLst>
                <a:ext uri="{FF2B5EF4-FFF2-40B4-BE49-F238E27FC236}">
                  <a16:creationId xmlns:a16="http://schemas.microsoft.com/office/drawing/2014/main" id="{77018309-9285-E64D-A719-FE17CC124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9BBC2756-4E1B-A84C-803C-949C6D6FC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6757" name="Group 21">
            <a:extLst>
              <a:ext uri="{FF2B5EF4-FFF2-40B4-BE49-F238E27FC236}">
                <a16:creationId xmlns:a16="http://schemas.microsoft.com/office/drawing/2014/main" id="{A572340A-C6C9-504A-896D-42690F2C6DF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6758" name="Oval 22">
              <a:extLst>
                <a:ext uri="{FF2B5EF4-FFF2-40B4-BE49-F238E27FC236}">
                  <a16:creationId xmlns:a16="http://schemas.microsoft.com/office/drawing/2014/main" id="{90A7AE6F-EAC9-B448-890C-42EABE1C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Text Box 23">
              <a:extLst>
                <a:ext uri="{FF2B5EF4-FFF2-40B4-BE49-F238E27FC236}">
                  <a16:creationId xmlns:a16="http://schemas.microsoft.com/office/drawing/2014/main" id="{4E76846E-4854-B446-984E-90AF9BB22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6760" name="Group 24">
            <a:extLst>
              <a:ext uri="{FF2B5EF4-FFF2-40B4-BE49-F238E27FC236}">
                <a16:creationId xmlns:a16="http://schemas.microsoft.com/office/drawing/2014/main" id="{4E305BF3-44F9-2C4D-939C-2297C943939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6761" name="Oval 25">
              <a:extLst>
                <a:ext uri="{FF2B5EF4-FFF2-40B4-BE49-F238E27FC236}">
                  <a16:creationId xmlns:a16="http://schemas.microsoft.com/office/drawing/2014/main" id="{CD21A559-79D2-C748-9DEA-45F925C9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26">
              <a:extLst>
                <a:ext uri="{FF2B5EF4-FFF2-40B4-BE49-F238E27FC236}">
                  <a16:creationId xmlns:a16="http://schemas.microsoft.com/office/drawing/2014/main" id="{E05AB875-F569-DA4D-BF70-628E238D6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6763" name="Line 27">
            <a:extLst>
              <a:ext uri="{FF2B5EF4-FFF2-40B4-BE49-F238E27FC236}">
                <a16:creationId xmlns:a16="http://schemas.microsoft.com/office/drawing/2014/main" id="{EC08A7DE-DC70-004F-A171-EE7F44893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28">
            <a:extLst>
              <a:ext uri="{FF2B5EF4-FFF2-40B4-BE49-F238E27FC236}">
                <a16:creationId xmlns:a16="http://schemas.microsoft.com/office/drawing/2014/main" id="{F8B7492D-236C-4643-9727-265AA6B83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Line 29">
            <a:extLst>
              <a:ext uri="{FF2B5EF4-FFF2-40B4-BE49-F238E27FC236}">
                <a16:creationId xmlns:a16="http://schemas.microsoft.com/office/drawing/2014/main" id="{F3BD1902-8282-264B-8B97-B7E725FFC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6" name="Line 30">
            <a:extLst>
              <a:ext uri="{FF2B5EF4-FFF2-40B4-BE49-F238E27FC236}">
                <a16:creationId xmlns:a16="http://schemas.microsoft.com/office/drawing/2014/main" id="{DFE7B7F9-C840-F84C-9F7F-75B9B1DE1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7" name="Line 31">
            <a:extLst>
              <a:ext uri="{FF2B5EF4-FFF2-40B4-BE49-F238E27FC236}">
                <a16:creationId xmlns:a16="http://schemas.microsoft.com/office/drawing/2014/main" id="{FA82F63F-3445-FC48-914F-6C38327D5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32">
            <a:extLst>
              <a:ext uri="{FF2B5EF4-FFF2-40B4-BE49-F238E27FC236}">
                <a16:creationId xmlns:a16="http://schemas.microsoft.com/office/drawing/2014/main" id="{83C0F2F4-8061-764C-84B4-0A60E880F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33">
            <a:extLst>
              <a:ext uri="{FF2B5EF4-FFF2-40B4-BE49-F238E27FC236}">
                <a16:creationId xmlns:a16="http://schemas.microsoft.com/office/drawing/2014/main" id="{1941BD18-53C7-C348-AEA3-B8ADFD549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34">
            <a:extLst>
              <a:ext uri="{FF2B5EF4-FFF2-40B4-BE49-F238E27FC236}">
                <a16:creationId xmlns:a16="http://schemas.microsoft.com/office/drawing/2014/main" id="{856D547E-0644-274D-9221-CF4224BF8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Line 35">
            <a:extLst>
              <a:ext uri="{FF2B5EF4-FFF2-40B4-BE49-F238E27FC236}">
                <a16:creationId xmlns:a16="http://schemas.microsoft.com/office/drawing/2014/main" id="{976B3B68-0200-754F-8C9C-4FF513D68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2" name="Line 36">
            <a:extLst>
              <a:ext uri="{FF2B5EF4-FFF2-40B4-BE49-F238E27FC236}">
                <a16:creationId xmlns:a16="http://schemas.microsoft.com/office/drawing/2014/main" id="{AD86903C-100C-ED40-9694-8DAD404B7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3" name="Line 37">
            <a:extLst>
              <a:ext uri="{FF2B5EF4-FFF2-40B4-BE49-F238E27FC236}">
                <a16:creationId xmlns:a16="http://schemas.microsoft.com/office/drawing/2014/main" id="{A22AFDB5-0C93-4546-9D13-3A2F50B48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4" name="Text Box 38">
            <a:extLst>
              <a:ext uri="{FF2B5EF4-FFF2-40B4-BE49-F238E27FC236}">
                <a16:creationId xmlns:a16="http://schemas.microsoft.com/office/drawing/2014/main" id="{F1946695-E9A2-7248-B40C-A72C6EA62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6775" name="Text Box 39">
            <a:extLst>
              <a:ext uri="{FF2B5EF4-FFF2-40B4-BE49-F238E27FC236}">
                <a16:creationId xmlns:a16="http://schemas.microsoft.com/office/drawing/2014/main" id="{9A25D72E-B793-794D-8360-C526268FE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6776" name="Text Box 40">
            <a:extLst>
              <a:ext uri="{FF2B5EF4-FFF2-40B4-BE49-F238E27FC236}">
                <a16:creationId xmlns:a16="http://schemas.microsoft.com/office/drawing/2014/main" id="{B217AC84-50D5-B941-B9B5-385528A2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77" name="Text Box 41">
            <a:extLst>
              <a:ext uri="{FF2B5EF4-FFF2-40B4-BE49-F238E27FC236}">
                <a16:creationId xmlns:a16="http://schemas.microsoft.com/office/drawing/2014/main" id="{2F48C5B2-F65F-EE46-9DF4-1B6CDBB85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8" name="Text Box 42">
            <a:extLst>
              <a:ext uri="{FF2B5EF4-FFF2-40B4-BE49-F238E27FC236}">
                <a16:creationId xmlns:a16="http://schemas.microsoft.com/office/drawing/2014/main" id="{86C46352-1756-0D4E-BB70-67065D9CE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6779" name="Text Box 43">
            <a:extLst>
              <a:ext uri="{FF2B5EF4-FFF2-40B4-BE49-F238E27FC236}">
                <a16:creationId xmlns:a16="http://schemas.microsoft.com/office/drawing/2014/main" id="{8C912C38-E3A5-5C41-9C46-CBC455F6E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6780" name="Text Box 44">
            <a:extLst>
              <a:ext uri="{FF2B5EF4-FFF2-40B4-BE49-F238E27FC236}">
                <a16:creationId xmlns:a16="http://schemas.microsoft.com/office/drawing/2014/main" id="{62D01922-37B9-FF49-8539-996980B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1" name="Text Box 45">
            <a:extLst>
              <a:ext uri="{FF2B5EF4-FFF2-40B4-BE49-F238E27FC236}">
                <a16:creationId xmlns:a16="http://schemas.microsoft.com/office/drawing/2014/main" id="{CC79076E-622F-E848-A0CB-D8BE411F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6782" name="Text Box 46">
            <a:extLst>
              <a:ext uri="{FF2B5EF4-FFF2-40B4-BE49-F238E27FC236}">
                <a16:creationId xmlns:a16="http://schemas.microsoft.com/office/drawing/2014/main" id="{29A16E74-439E-054D-914A-0D28AC44D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6783" name="Text Box 47">
            <a:extLst>
              <a:ext uri="{FF2B5EF4-FFF2-40B4-BE49-F238E27FC236}">
                <a16:creationId xmlns:a16="http://schemas.microsoft.com/office/drawing/2014/main" id="{DE15986A-F4DF-C544-AAEB-352876643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6784" name="Text Box 48">
            <a:extLst>
              <a:ext uri="{FF2B5EF4-FFF2-40B4-BE49-F238E27FC236}">
                <a16:creationId xmlns:a16="http://schemas.microsoft.com/office/drawing/2014/main" id="{94D21DDD-3685-FF43-B2FA-C9ECBA52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6785" name="Text Box 49">
            <a:extLst>
              <a:ext uri="{FF2B5EF4-FFF2-40B4-BE49-F238E27FC236}">
                <a16:creationId xmlns:a16="http://schemas.microsoft.com/office/drawing/2014/main" id="{6A092AA4-92E5-974D-8BCB-B40B6DAF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6786" name="Text Box 50">
            <a:extLst>
              <a:ext uri="{FF2B5EF4-FFF2-40B4-BE49-F238E27FC236}">
                <a16:creationId xmlns:a16="http://schemas.microsoft.com/office/drawing/2014/main" id="{EDA8097B-43D2-0741-A07B-A5C43DC6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6787" name="Text Box 51">
            <a:extLst>
              <a:ext uri="{FF2B5EF4-FFF2-40B4-BE49-F238E27FC236}">
                <a16:creationId xmlns:a16="http://schemas.microsoft.com/office/drawing/2014/main" id="{75AFF1E6-75BA-9B45-8745-40460665C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6788" name="Text Box 52">
            <a:extLst>
              <a:ext uri="{FF2B5EF4-FFF2-40B4-BE49-F238E27FC236}">
                <a16:creationId xmlns:a16="http://schemas.microsoft.com/office/drawing/2014/main" id="{CD7B743F-106C-1E48-9E60-BFF24B5DC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11</a:t>
            </a:r>
          </a:p>
        </p:txBody>
      </p:sp>
      <p:sp>
        <p:nvSpPr>
          <p:cNvPr id="116789" name="Text Box 53">
            <a:extLst>
              <a:ext uri="{FF2B5EF4-FFF2-40B4-BE49-F238E27FC236}">
                <a16:creationId xmlns:a16="http://schemas.microsoft.com/office/drawing/2014/main" id="{E3BAF7B6-6163-B24B-B54A-A04FE028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6790" name="Text Box 54">
            <a:extLst>
              <a:ext uri="{FF2B5EF4-FFF2-40B4-BE49-F238E27FC236}">
                <a16:creationId xmlns:a16="http://schemas.microsoft.com/office/drawing/2014/main" id="{A084F205-BFE4-6B4B-985C-7D38CD93E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6791" name="Text Box 55">
            <a:extLst>
              <a:ext uri="{FF2B5EF4-FFF2-40B4-BE49-F238E27FC236}">
                <a16:creationId xmlns:a16="http://schemas.microsoft.com/office/drawing/2014/main" id="{D9F5F357-1217-5E46-A0CE-A1EF4BF5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6792" name="Text Box 56">
            <a:extLst>
              <a:ext uri="{FF2B5EF4-FFF2-40B4-BE49-F238E27FC236}">
                <a16:creationId xmlns:a16="http://schemas.microsoft.com/office/drawing/2014/main" id="{A2063094-B675-3B4E-A4EC-02CFAD9ED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914F749-A006-414E-AF23-2039A9E63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4</a:t>
            </a:r>
          </a:p>
        </p:txBody>
      </p:sp>
    </p:spTree>
    <p:extLst>
      <p:ext uri="{BB962C8B-B14F-4D97-AF65-F5344CB8AC3E}">
        <p14:creationId xmlns:p14="http://schemas.microsoft.com/office/powerpoint/2010/main" val="28818087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494DA4-EA29-E34B-B314-13ED7939A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7763" name="Group 3">
            <a:extLst>
              <a:ext uri="{FF2B5EF4-FFF2-40B4-BE49-F238E27FC236}">
                <a16:creationId xmlns:a16="http://schemas.microsoft.com/office/drawing/2014/main" id="{0975A559-DEB5-E84C-B9A6-2A7EF3B1FD9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7764" name="Oval 4">
              <a:extLst>
                <a:ext uri="{FF2B5EF4-FFF2-40B4-BE49-F238E27FC236}">
                  <a16:creationId xmlns:a16="http://schemas.microsoft.com/office/drawing/2014/main" id="{1DF55029-97CE-5D4F-AD11-047E0F5D8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5" name="Text Box 5">
              <a:extLst>
                <a:ext uri="{FF2B5EF4-FFF2-40B4-BE49-F238E27FC236}">
                  <a16:creationId xmlns:a16="http://schemas.microsoft.com/office/drawing/2014/main" id="{6AA174BD-0CA2-994E-8BA4-8C3538C24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7766" name="Group 6">
            <a:extLst>
              <a:ext uri="{FF2B5EF4-FFF2-40B4-BE49-F238E27FC236}">
                <a16:creationId xmlns:a16="http://schemas.microsoft.com/office/drawing/2014/main" id="{6608E889-9954-FA4B-B11D-BC50BCF85C0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7767" name="Oval 7">
              <a:extLst>
                <a:ext uri="{FF2B5EF4-FFF2-40B4-BE49-F238E27FC236}">
                  <a16:creationId xmlns:a16="http://schemas.microsoft.com/office/drawing/2014/main" id="{BA517CFD-6784-2148-8F45-753DBAFD3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8" name="Text Box 8">
              <a:extLst>
                <a:ext uri="{FF2B5EF4-FFF2-40B4-BE49-F238E27FC236}">
                  <a16:creationId xmlns:a16="http://schemas.microsoft.com/office/drawing/2014/main" id="{2C2C0F2B-8EB6-194A-8A1F-0F4ABBCDB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7769" name="Group 9">
            <a:extLst>
              <a:ext uri="{FF2B5EF4-FFF2-40B4-BE49-F238E27FC236}">
                <a16:creationId xmlns:a16="http://schemas.microsoft.com/office/drawing/2014/main" id="{3DA5FDEF-31C8-4F44-9095-E699EC65C79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7770" name="Oval 10">
              <a:extLst>
                <a:ext uri="{FF2B5EF4-FFF2-40B4-BE49-F238E27FC236}">
                  <a16:creationId xmlns:a16="http://schemas.microsoft.com/office/drawing/2014/main" id="{8C426405-C70A-354B-8F82-DCD3E045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Text Box 11">
              <a:extLst>
                <a:ext uri="{FF2B5EF4-FFF2-40B4-BE49-F238E27FC236}">
                  <a16:creationId xmlns:a16="http://schemas.microsoft.com/office/drawing/2014/main" id="{CE194A73-AACE-C14E-9FD4-43D1ECFD2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7772" name="Group 12">
            <a:extLst>
              <a:ext uri="{FF2B5EF4-FFF2-40B4-BE49-F238E27FC236}">
                <a16:creationId xmlns:a16="http://schemas.microsoft.com/office/drawing/2014/main" id="{62A9F5CD-B884-B540-AFA8-89F9286ADA9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7773" name="Oval 13">
              <a:extLst>
                <a:ext uri="{FF2B5EF4-FFF2-40B4-BE49-F238E27FC236}">
                  <a16:creationId xmlns:a16="http://schemas.microsoft.com/office/drawing/2014/main" id="{F8FB27CD-0459-9845-B16C-E91AF978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Text Box 14">
              <a:extLst>
                <a:ext uri="{FF2B5EF4-FFF2-40B4-BE49-F238E27FC236}">
                  <a16:creationId xmlns:a16="http://schemas.microsoft.com/office/drawing/2014/main" id="{4C721238-048D-8C47-8682-57DC39C5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7775" name="Group 15">
            <a:extLst>
              <a:ext uri="{FF2B5EF4-FFF2-40B4-BE49-F238E27FC236}">
                <a16:creationId xmlns:a16="http://schemas.microsoft.com/office/drawing/2014/main" id="{B66CD616-DBD8-0F4C-A81B-5901F1AF9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7776" name="Oval 16">
              <a:extLst>
                <a:ext uri="{FF2B5EF4-FFF2-40B4-BE49-F238E27FC236}">
                  <a16:creationId xmlns:a16="http://schemas.microsoft.com/office/drawing/2014/main" id="{DBB3DB7D-2AFF-1F4A-A5A2-BA0F6E6D4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Text Box 17">
              <a:extLst>
                <a:ext uri="{FF2B5EF4-FFF2-40B4-BE49-F238E27FC236}">
                  <a16:creationId xmlns:a16="http://schemas.microsoft.com/office/drawing/2014/main" id="{216D7A17-5F92-8848-B379-737F427CC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7778" name="Group 18">
            <a:extLst>
              <a:ext uri="{FF2B5EF4-FFF2-40B4-BE49-F238E27FC236}">
                <a16:creationId xmlns:a16="http://schemas.microsoft.com/office/drawing/2014/main" id="{181D1153-001F-BF4E-91C3-949B86A5FBF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7779" name="Oval 19">
              <a:extLst>
                <a:ext uri="{FF2B5EF4-FFF2-40B4-BE49-F238E27FC236}">
                  <a16:creationId xmlns:a16="http://schemas.microsoft.com/office/drawing/2014/main" id="{FC294EB5-BBEA-EE40-BC0B-C5795DE61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0">
              <a:extLst>
                <a:ext uri="{FF2B5EF4-FFF2-40B4-BE49-F238E27FC236}">
                  <a16:creationId xmlns:a16="http://schemas.microsoft.com/office/drawing/2014/main" id="{F47D25B8-97F0-BC4A-8FC0-ACB67007D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7781" name="Group 21">
            <a:extLst>
              <a:ext uri="{FF2B5EF4-FFF2-40B4-BE49-F238E27FC236}">
                <a16:creationId xmlns:a16="http://schemas.microsoft.com/office/drawing/2014/main" id="{6722B3E5-6459-CB43-ADAE-42B75D7B9A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7782" name="Oval 22">
              <a:extLst>
                <a:ext uri="{FF2B5EF4-FFF2-40B4-BE49-F238E27FC236}">
                  <a16:creationId xmlns:a16="http://schemas.microsoft.com/office/drawing/2014/main" id="{20B7E056-43C4-3144-B7E6-38CF032DB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Text Box 23">
              <a:extLst>
                <a:ext uri="{FF2B5EF4-FFF2-40B4-BE49-F238E27FC236}">
                  <a16:creationId xmlns:a16="http://schemas.microsoft.com/office/drawing/2014/main" id="{8184C91A-6D90-234A-88A2-57529A69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7784" name="Group 24">
            <a:extLst>
              <a:ext uri="{FF2B5EF4-FFF2-40B4-BE49-F238E27FC236}">
                <a16:creationId xmlns:a16="http://schemas.microsoft.com/office/drawing/2014/main" id="{9EF29BFC-083B-F643-AFEF-2864DD89A82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7785" name="Oval 25">
              <a:extLst>
                <a:ext uri="{FF2B5EF4-FFF2-40B4-BE49-F238E27FC236}">
                  <a16:creationId xmlns:a16="http://schemas.microsoft.com/office/drawing/2014/main" id="{7B16F99F-DAFB-F145-B90D-239502AF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26">
              <a:extLst>
                <a:ext uri="{FF2B5EF4-FFF2-40B4-BE49-F238E27FC236}">
                  <a16:creationId xmlns:a16="http://schemas.microsoft.com/office/drawing/2014/main" id="{68A9A086-C5CE-6A48-9FA0-7CFBF6050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7787" name="Line 27">
            <a:extLst>
              <a:ext uri="{FF2B5EF4-FFF2-40B4-BE49-F238E27FC236}">
                <a16:creationId xmlns:a16="http://schemas.microsoft.com/office/drawing/2014/main" id="{E993A98C-863C-694B-B04F-CF2FE1E11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8" name="Line 28">
            <a:extLst>
              <a:ext uri="{FF2B5EF4-FFF2-40B4-BE49-F238E27FC236}">
                <a16:creationId xmlns:a16="http://schemas.microsoft.com/office/drawing/2014/main" id="{65CE94F6-18BF-BE40-BF42-586E496153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89" name="Line 29">
            <a:extLst>
              <a:ext uri="{FF2B5EF4-FFF2-40B4-BE49-F238E27FC236}">
                <a16:creationId xmlns:a16="http://schemas.microsoft.com/office/drawing/2014/main" id="{660E3D91-77EC-C44B-AC2A-5AB039B57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0" name="Line 30">
            <a:extLst>
              <a:ext uri="{FF2B5EF4-FFF2-40B4-BE49-F238E27FC236}">
                <a16:creationId xmlns:a16="http://schemas.microsoft.com/office/drawing/2014/main" id="{056AAEA7-45A0-8543-9A4C-886B28C80B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1" name="Line 31">
            <a:extLst>
              <a:ext uri="{FF2B5EF4-FFF2-40B4-BE49-F238E27FC236}">
                <a16:creationId xmlns:a16="http://schemas.microsoft.com/office/drawing/2014/main" id="{04F4C117-0F02-B04D-9C1D-518DD24875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2" name="Line 32">
            <a:extLst>
              <a:ext uri="{FF2B5EF4-FFF2-40B4-BE49-F238E27FC236}">
                <a16:creationId xmlns:a16="http://schemas.microsoft.com/office/drawing/2014/main" id="{D708C1E6-18F2-F748-9010-D6FA74FD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3" name="Line 33">
            <a:extLst>
              <a:ext uri="{FF2B5EF4-FFF2-40B4-BE49-F238E27FC236}">
                <a16:creationId xmlns:a16="http://schemas.microsoft.com/office/drawing/2014/main" id="{AD9806FF-A8B9-5843-822E-28EB421C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4" name="Line 34">
            <a:extLst>
              <a:ext uri="{FF2B5EF4-FFF2-40B4-BE49-F238E27FC236}">
                <a16:creationId xmlns:a16="http://schemas.microsoft.com/office/drawing/2014/main" id="{315CBDA4-4CF4-2F4F-AE74-127E3B2BCF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5" name="Line 35">
            <a:extLst>
              <a:ext uri="{FF2B5EF4-FFF2-40B4-BE49-F238E27FC236}">
                <a16:creationId xmlns:a16="http://schemas.microsoft.com/office/drawing/2014/main" id="{55ACF3E9-FE74-3C4B-8628-91884E9212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6" name="Line 36">
            <a:extLst>
              <a:ext uri="{FF2B5EF4-FFF2-40B4-BE49-F238E27FC236}">
                <a16:creationId xmlns:a16="http://schemas.microsoft.com/office/drawing/2014/main" id="{443F2D3A-E5D6-184A-AD4B-7147A22523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7" name="Line 37">
            <a:extLst>
              <a:ext uri="{FF2B5EF4-FFF2-40B4-BE49-F238E27FC236}">
                <a16:creationId xmlns:a16="http://schemas.microsoft.com/office/drawing/2014/main" id="{EA60E3C4-6A5C-7343-A029-72461FD6ED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98" name="Text Box 38">
            <a:extLst>
              <a:ext uri="{FF2B5EF4-FFF2-40B4-BE49-F238E27FC236}">
                <a16:creationId xmlns:a16="http://schemas.microsoft.com/office/drawing/2014/main" id="{8A41C4CD-6398-7B4C-9461-7F8F7D3EC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7799" name="Text Box 39">
            <a:extLst>
              <a:ext uri="{FF2B5EF4-FFF2-40B4-BE49-F238E27FC236}">
                <a16:creationId xmlns:a16="http://schemas.microsoft.com/office/drawing/2014/main" id="{8DE2907C-FDA8-B142-8AE8-60017AAC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7800" name="Text Box 40">
            <a:extLst>
              <a:ext uri="{FF2B5EF4-FFF2-40B4-BE49-F238E27FC236}">
                <a16:creationId xmlns:a16="http://schemas.microsoft.com/office/drawing/2014/main" id="{BA417BEF-F48C-7A4A-9310-A32765FA6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1" name="Text Box 41">
            <a:extLst>
              <a:ext uri="{FF2B5EF4-FFF2-40B4-BE49-F238E27FC236}">
                <a16:creationId xmlns:a16="http://schemas.microsoft.com/office/drawing/2014/main" id="{772538C7-93F1-0E47-9C9B-F11CE469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2" name="Text Box 42">
            <a:extLst>
              <a:ext uri="{FF2B5EF4-FFF2-40B4-BE49-F238E27FC236}">
                <a16:creationId xmlns:a16="http://schemas.microsoft.com/office/drawing/2014/main" id="{9318CD3B-70FD-B74B-92F2-FBAE0268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7803" name="Text Box 43">
            <a:extLst>
              <a:ext uri="{FF2B5EF4-FFF2-40B4-BE49-F238E27FC236}">
                <a16:creationId xmlns:a16="http://schemas.microsoft.com/office/drawing/2014/main" id="{88A856F5-5AFD-374F-AD39-0CCE4FD7A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7804" name="Text Box 44">
            <a:extLst>
              <a:ext uri="{FF2B5EF4-FFF2-40B4-BE49-F238E27FC236}">
                <a16:creationId xmlns:a16="http://schemas.microsoft.com/office/drawing/2014/main" id="{A373085A-13C1-BC44-AF84-F86E444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5" name="Text Box 45">
            <a:extLst>
              <a:ext uri="{FF2B5EF4-FFF2-40B4-BE49-F238E27FC236}">
                <a16:creationId xmlns:a16="http://schemas.microsoft.com/office/drawing/2014/main" id="{359F6351-4C2D-1343-BC35-988A5F031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7806" name="Text Box 46">
            <a:extLst>
              <a:ext uri="{FF2B5EF4-FFF2-40B4-BE49-F238E27FC236}">
                <a16:creationId xmlns:a16="http://schemas.microsoft.com/office/drawing/2014/main" id="{AF4D031E-8948-3345-A454-B759E9C30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7807" name="Text Box 47">
            <a:extLst>
              <a:ext uri="{FF2B5EF4-FFF2-40B4-BE49-F238E27FC236}">
                <a16:creationId xmlns:a16="http://schemas.microsoft.com/office/drawing/2014/main" id="{CE704DDD-1485-3244-A35D-877787F4C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7808" name="Text Box 48">
            <a:extLst>
              <a:ext uri="{FF2B5EF4-FFF2-40B4-BE49-F238E27FC236}">
                <a16:creationId xmlns:a16="http://schemas.microsoft.com/office/drawing/2014/main" id="{200520EA-BFB6-414F-B181-DFF1D8D4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7809" name="Text Box 49">
            <a:extLst>
              <a:ext uri="{FF2B5EF4-FFF2-40B4-BE49-F238E27FC236}">
                <a16:creationId xmlns:a16="http://schemas.microsoft.com/office/drawing/2014/main" id="{A70D20BF-AD3E-6243-A403-F86E5D85D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7810" name="Text Box 50">
            <a:extLst>
              <a:ext uri="{FF2B5EF4-FFF2-40B4-BE49-F238E27FC236}">
                <a16:creationId xmlns:a16="http://schemas.microsoft.com/office/drawing/2014/main" id="{49FEB1D4-4E60-9B45-9D5A-2874BC32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1" name="Text Box 51">
            <a:extLst>
              <a:ext uri="{FF2B5EF4-FFF2-40B4-BE49-F238E27FC236}">
                <a16:creationId xmlns:a16="http://schemas.microsoft.com/office/drawing/2014/main" id="{5A6D7067-EB7B-464C-BCF1-82AFF7BC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7812" name="Text Box 52">
            <a:extLst>
              <a:ext uri="{FF2B5EF4-FFF2-40B4-BE49-F238E27FC236}">
                <a16:creationId xmlns:a16="http://schemas.microsoft.com/office/drawing/2014/main" id="{BEDEA2DC-1173-004C-976E-F47F36FD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3" name="Text Box 53">
            <a:extLst>
              <a:ext uri="{FF2B5EF4-FFF2-40B4-BE49-F238E27FC236}">
                <a16:creationId xmlns:a16="http://schemas.microsoft.com/office/drawing/2014/main" id="{35BAC224-D58C-D347-B876-8B1D2213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14</a:t>
            </a:r>
          </a:p>
        </p:txBody>
      </p:sp>
      <p:sp>
        <p:nvSpPr>
          <p:cNvPr id="117814" name="Text Box 54">
            <a:extLst>
              <a:ext uri="{FF2B5EF4-FFF2-40B4-BE49-F238E27FC236}">
                <a16:creationId xmlns:a16="http://schemas.microsoft.com/office/drawing/2014/main" id="{E1D0537B-0FB6-8C4B-905D-4E24FDA2A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7815" name="Text Box 55">
            <a:extLst>
              <a:ext uri="{FF2B5EF4-FFF2-40B4-BE49-F238E27FC236}">
                <a16:creationId xmlns:a16="http://schemas.microsoft.com/office/drawing/2014/main" id="{14118D39-772E-8647-A8FE-A07946A4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7816" name="Text Box 56">
            <a:extLst>
              <a:ext uri="{FF2B5EF4-FFF2-40B4-BE49-F238E27FC236}">
                <a16:creationId xmlns:a16="http://schemas.microsoft.com/office/drawing/2014/main" id="{77FD4762-A10A-D341-898F-D64D98D1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7817" name="Text Box 57">
            <a:extLst>
              <a:ext uri="{FF2B5EF4-FFF2-40B4-BE49-F238E27FC236}">
                <a16:creationId xmlns:a16="http://schemas.microsoft.com/office/drawing/2014/main" id="{4F9A87CA-4B23-054E-939D-28BAB41A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5</a:t>
            </a:r>
          </a:p>
        </p:txBody>
      </p:sp>
      <p:sp>
        <p:nvSpPr>
          <p:cNvPr id="117818" name="Text Box 58">
            <a:extLst>
              <a:ext uri="{FF2B5EF4-FFF2-40B4-BE49-F238E27FC236}">
                <a16:creationId xmlns:a16="http://schemas.microsoft.com/office/drawing/2014/main" id="{831EA799-90F9-F246-9B53-617491BBC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B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5681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99744E4-F4CA-924E-8E63-09BA8C9AB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8787" name="Group 3">
            <a:extLst>
              <a:ext uri="{FF2B5EF4-FFF2-40B4-BE49-F238E27FC236}">
                <a16:creationId xmlns:a16="http://schemas.microsoft.com/office/drawing/2014/main" id="{8D2E6138-3035-5F4C-BE8B-67C96BCEF14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8788" name="Oval 4">
              <a:extLst>
                <a:ext uri="{FF2B5EF4-FFF2-40B4-BE49-F238E27FC236}">
                  <a16:creationId xmlns:a16="http://schemas.microsoft.com/office/drawing/2014/main" id="{B66D929F-E507-BB45-82FC-5EECCAF3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89" name="Text Box 5">
              <a:extLst>
                <a:ext uri="{FF2B5EF4-FFF2-40B4-BE49-F238E27FC236}">
                  <a16:creationId xmlns:a16="http://schemas.microsoft.com/office/drawing/2014/main" id="{DB1185A7-7FC0-504E-B5A4-7C1AEB352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8790" name="Group 6">
            <a:extLst>
              <a:ext uri="{FF2B5EF4-FFF2-40B4-BE49-F238E27FC236}">
                <a16:creationId xmlns:a16="http://schemas.microsoft.com/office/drawing/2014/main" id="{40A90212-4C08-F24F-9DDD-1413CC79C3C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8791" name="Oval 7">
              <a:extLst>
                <a:ext uri="{FF2B5EF4-FFF2-40B4-BE49-F238E27FC236}">
                  <a16:creationId xmlns:a16="http://schemas.microsoft.com/office/drawing/2014/main" id="{8EDB644F-F8EA-9A45-BABE-7C38CC10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2" name="Text Box 8">
              <a:extLst>
                <a:ext uri="{FF2B5EF4-FFF2-40B4-BE49-F238E27FC236}">
                  <a16:creationId xmlns:a16="http://schemas.microsoft.com/office/drawing/2014/main" id="{D7A7C52B-B998-2C47-AF66-A0269517C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8793" name="Group 9">
            <a:extLst>
              <a:ext uri="{FF2B5EF4-FFF2-40B4-BE49-F238E27FC236}">
                <a16:creationId xmlns:a16="http://schemas.microsoft.com/office/drawing/2014/main" id="{57F03A1E-266C-2D4F-BE8C-902644B0674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8794" name="Oval 10">
              <a:extLst>
                <a:ext uri="{FF2B5EF4-FFF2-40B4-BE49-F238E27FC236}">
                  <a16:creationId xmlns:a16="http://schemas.microsoft.com/office/drawing/2014/main" id="{15848AE1-81B8-7D43-AC3D-DAE33995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5" name="Text Box 11">
              <a:extLst>
                <a:ext uri="{FF2B5EF4-FFF2-40B4-BE49-F238E27FC236}">
                  <a16:creationId xmlns:a16="http://schemas.microsoft.com/office/drawing/2014/main" id="{EA3B3E15-B246-0D42-8515-A6C2A0E1B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8796" name="Group 12">
            <a:extLst>
              <a:ext uri="{FF2B5EF4-FFF2-40B4-BE49-F238E27FC236}">
                <a16:creationId xmlns:a16="http://schemas.microsoft.com/office/drawing/2014/main" id="{7546F2CA-DEC6-BE4A-BE4B-9F8B5333228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8797" name="Oval 13">
              <a:extLst>
                <a:ext uri="{FF2B5EF4-FFF2-40B4-BE49-F238E27FC236}">
                  <a16:creationId xmlns:a16="http://schemas.microsoft.com/office/drawing/2014/main" id="{0688C8B4-FB6B-DC40-9F8E-14B8788F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798" name="Text Box 14">
              <a:extLst>
                <a:ext uri="{FF2B5EF4-FFF2-40B4-BE49-F238E27FC236}">
                  <a16:creationId xmlns:a16="http://schemas.microsoft.com/office/drawing/2014/main" id="{70414CED-A7AA-DE44-8E3F-EA6BDF8A9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8799" name="Group 15">
            <a:extLst>
              <a:ext uri="{FF2B5EF4-FFF2-40B4-BE49-F238E27FC236}">
                <a16:creationId xmlns:a16="http://schemas.microsoft.com/office/drawing/2014/main" id="{06FDFEA0-EB34-144B-8B1E-25C07F04671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8800" name="Oval 16">
              <a:extLst>
                <a:ext uri="{FF2B5EF4-FFF2-40B4-BE49-F238E27FC236}">
                  <a16:creationId xmlns:a16="http://schemas.microsoft.com/office/drawing/2014/main" id="{DF92F0AC-5D39-5941-AD0E-C78606D2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1" name="Text Box 17">
              <a:extLst>
                <a:ext uri="{FF2B5EF4-FFF2-40B4-BE49-F238E27FC236}">
                  <a16:creationId xmlns:a16="http://schemas.microsoft.com/office/drawing/2014/main" id="{3343F072-EE2F-3349-802E-25330A7F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8802" name="Group 18">
            <a:extLst>
              <a:ext uri="{FF2B5EF4-FFF2-40B4-BE49-F238E27FC236}">
                <a16:creationId xmlns:a16="http://schemas.microsoft.com/office/drawing/2014/main" id="{448D3840-76AF-604D-8D88-1D0AF58D003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8803" name="Oval 19">
              <a:extLst>
                <a:ext uri="{FF2B5EF4-FFF2-40B4-BE49-F238E27FC236}">
                  <a16:creationId xmlns:a16="http://schemas.microsoft.com/office/drawing/2014/main" id="{C1B99B76-C544-4D40-80FE-92A9EEED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0">
              <a:extLst>
                <a:ext uri="{FF2B5EF4-FFF2-40B4-BE49-F238E27FC236}">
                  <a16:creationId xmlns:a16="http://schemas.microsoft.com/office/drawing/2014/main" id="{626F4D09-93BB-7B46-B6DF-DC9B8A8D5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8805" name="Group 21">
            <a:extLst>
              <a:ext uri="{FF2B5EF4-FFF2-40B4-BE49-F238E27FC236}">
                <a16:creationId xmlns:a16="http://schemas.microsoft.com/office/drawing/2014/main" id="{04023D41-B61E-4549-9D7B-1D3A9F92246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8806" name="Oval 22">
              <a:extLst>
                <a:ext uri="{FF2B5EF4-FFF2-40B4-BE49-F238E27FC236}">
                  <a16:creationId xmlns:a16="http://schemas.microsoft.com/office/drawing/2014/main" id="{4F664D98-0822-F642-BFAA-56711B83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7" name="Text Box 23">
              <a:extLst>
                <a:ext uri="{FF2B5EF4-FFF2-40B4-BE49-F238E27FC236}">
                  <a16:creationId xmlns:a16="http://schemas.microsoft.com/office/drawing/2014/main" id="{14DF1B23-56CF-AA4C-ACC4-3BD261036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8808" name="Group 24">
            <a:extLst>
              <a:ext uri="{FF2B5EF4-FFF2-40B4-BE49-F238E27FC236}">
                <a16:creationId xmlns:a16="http://schemas.microsoft.com/office/drawing/2014/main" id="{BA23339A-E471-964B-8487-7A62D480EE9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8809" name="Oval 25">
              <a:extLst>
                <a:ext uri="{FF2B5EF4-FFF2-40B4-BE49-F238E27FC236}">
                  <a16:creationId xmlns:a16="http://schemas.microsoft.com/office/drawing/2014/main" id="{CEAAEEB7-4976-8444-8BD8-923EDE26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26">
              <a:extLst>
                <a:ext uri="{FF2B5EF4-FFF2-40B4-BE49-F238E27FC236}">
                  <a16:creationId xmlns:a16="http://schemas.microsoft.com/office/drawing/2014/main" id="{979F26D3-6432-2A47-BEC0-1CCDECFF3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8811" name="Line 27">
            <a:extLst>
              <a:ext uri="{FF2B5EF4-FFF2-40B4-BE49-F238E27FC236}">
                <a16:creationId xmlns:a16="http://schemas.microsoft.com/office/drawing/2014/main" id="{3903114C-5754-3649-971D-F651354BD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>
            <a:extLst>
              <a:ext uri="{FF2B5EF4-FFF2-40B4-BE49-F238E27FC236}">
                <a16:creationId xmlns:a16="http://schemas.microsoft.com/office/drawing/2014/main" id="{31422521-E144-7440-BC78-76FC7F504E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3" name="Line 29">
            <a:extLst>
              <a:ext uri="{FF2B5EF4-FFF2-40B4-BE49-F238E27FC236}">
                <a16:creationId xmlns:a16="http://schemas.microsoft.com/office/drawing/2014/main" id="{1667B5AD-99DC-3E4F-984D-6DAA5DDAC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Line 30">
            <a:extLst>
              <a:ext uri="{FF2B5EF4-FFF2-40B4-BE49-F238E27FC236}">
                <a16:creationId xmlns:a16="http://schemas.microsoft.com/office/drawing/2014/main" id="{6BD9C08E-4920-ED46-AFFF-E8A03B09F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5" name="Line 31">
            <a:extLst>
              <a:ext uri="{FF2B5EF4-FFF2-40B4-BE49-F238E27FC236}">
                <a16:creationId xmlns:a16="http://schemas.microsoft.com/office/drawing/2014/main" id="{1BB1BADD-A044-8D4D-915D-B4208538A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6" name="Line 32">
            <a:extLst>
              <a:ext uri="{FF2B5EF4-FFF2-40B4-BE49-F238E27FC236}">
                <a16:creationId xmlns:a16="http://schemas.microsoft.com/office/drawing/2014/main" id="{937651E0-012F-2046-B128-26759414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7" name="Line 33">
            <a:extLst>
              <a:ext uri="{FF2B5EF4-FFF2-40B4-BE49-F238E27FC236}">
                <a16:creationId xmlns:a16="http://schemas.microsoft.com/office/drawing/2014/main" id="{9BBFEC27-607A-3C41-9A17-8C65C175D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8" name="Line 34">
            <a:extLst>
              <a:ext uri="{FF2B5EF4-FFF2-40B4-BE49-F238E27FC236}">
                <a16:creationId xmlns:a16="http://schemas.microsoft.com/office/drawing/2014/main" id="{B4A25D4C-4556-FF48-9DD4-D3C2B43EB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9" name="Line 35">
            <a:extLst>
              <a:ext uri="{FF2B5EF4-FFF2-40B4-BE49-F238E27FC236}">
                <a16:creationId xmlns:a16="http://schemas.microsoft.com/office/drawing/2014/main" id="{1729C09B-1662-D649-8E22-7CE38FF4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0" name="Line 36">
            <a:extLst>
              <a:ext uri="{FF2B5EF4-FFF2-40B4-BE49-F238E27FC236}">
                <a16:creationId xmlns:a16="http://schemas.microsoft.com/office/drawing/2014/main" id="{56823F24-FB82-064E-A660-36762B4C3B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1" name="Line 37">
            <a:extLst>
              <a:ext uri="{FF2B5EF4-FFF2-40B4-BE49-F238E27FC236}">
                <a16:creationId xmlns:a16="http://schemas.microsoft.com/office/drawing/2014/main" id="{790E3E65-4A9E-0A4A-ABD9-E26B4BE44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2" name="Text Box 38">
            <a:extLst>
              <a:ext uri="{FF2B5EF4-FFF2-40B4-BE49-F238E27FC236}">
                <a16:creationId xmlns:a16="http://schemas.microsoft.com/office/drawing/2014/main" id="{D0B56715-0520-3D43-B9A3-9151E2EC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8823" name="Text Box 39">
            <a:extLst>
              <a:ext uri="{FF2B5EF4-FFF2-40B4-BE49-F238E27FC236}">
                <a16:creationId xmlns:a16="http://schemas.microsoft.com/office/drawing/2014/main" id="{7B8C212F-687F-C04D-8DEC-28C3FF3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8824" name="Text Box 40">
            <a:extLst>
              <a:ext uri="{FF2B5EF4-FFF2-40B4-BE49-F238E27FC236}">
                <a16:creationId xmlns:a16="http://schemas.microsoft.com/office/drawing/2014/main" id="{680220DC-B8E2-E143-BB1F-0E488D215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5" name="Text Box 41">
            <a:extLst>
              <a:ext uri="{FF2B5EF4-FFF2-40B4-BE49-F238E27FC236}">
                <a16:creationId xmlns:a16="http://schemas.microsoft.com/office/drawing/2014/main" id="{A911AB11-EE96-7C42-8D3E-4FDC84AB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6" name="Text Box 42">
            <a:extLst>
              <a:ext uri="{FF2B5EF4-FFF2-40B4-BE49-F238E27FC236}">
                <a16:creationId xmlns:a16="http://schemas.microsoft.com/office/drawing/2014/main" id="{A0B51EDF-F8FD-D94A-9831-618008D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8827" name="Text Box 43">
            <a:extLst>
              <a:ext uri="{FF2B5EF4-FFF2-40B4-BE49-F238E27FC236}">
                <a16:creationId xmlns:a16="http://schemas.microsoft.com/office/drawing/2014/main" id="{75451E4B-6B01-B74B-9CFC-C1A1BA0D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8828" name="Text Box 44">
            <a:extLst>
              <a:ext uri="{FF2B5EF4-FFF2-40B4-BE49-F238E27FC236}">
                <a16:creationId xmlns:a16="http://schemas.microsoft.com/office/drawing/2014/main" id="{561538E2-3CAE-CE48-8B76-E1F87A4F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29" name="Text Box 45">
            <a:extLst>
              <a:ext uri="{FF2B5EF4-FFF2-40B4-BE49-F238E27FC236}">
                <a16:creationId xmlns:a16="http://schemas.microsoft.com/office/drawing/2014/main" id="{306E46CF-1608-D442-9E98-677C9A06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8830" name="Text Box 46">
            <a:extLst>
              <a:ext uri="{FF2B5EF4-FFF2-40B4-BE49-F238E27FC236}">
                <a16:creationId xmlns:a16="http://schemas.microsoft.com/office/drawing/2014/main" id="{A6BD7690-FFE1-224E-A909-152B5334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8831" name="Text Box 47">
            <a:extLst>
              <a:ext uri="{FF2B5EF4-FFF2-40B4-BE49-F238E27FC236}">
                <a16:creationId xmlns:a16="http://schemas.microsoft.com/office/drawing/2014/main" id="{6F4F0150-3E1D-A84D-9C4E-E3B84714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8832" name="Text Box 48">
            <a:extLst>
              <a:ext uri="{FF2B5EF4-FFF2-40B4-BE49-F238E27FC236}">
                <a16:creationId xmlns:a16="http://schemas.microsoft.com/office/drawing/2014/main" id="{0C5B2438-9A72-DE4B-BE44-57A54F517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8833" name="Text Box 49">
            <a:extLst>
              <a:ext uri="{FF2B5EF4-FFF2-40B4-BE49-F238E27FC236}">
                <a16:creationId xmlns:a16="http://schemas.microsoft.com/office/drawing/2014/main" id="{6A85A2E6-8E50-434D-83E3-0C663F44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5B09C814-5BB4-954E-BDFE-CC7AEFCA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5" name="Text Box 51">
            <a:extLst>
              <a:ext uri="{FF2B5EF4-FFF2-40B4-BE49-F238E27FC236}">
                <a16:creationId xmlns:a16="http://schemas.microsoft.com/office/drawing/2014/main" id="{5796063B-2B4F-5C41-A305-9AB943961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8836" name="Text Box 52">
            <a:extLst>
              <a:ext uri="{FF2B5EF4-FFF2-40B4-BE49-F238E27FC236}">
                <a16:creationId xmlns:a16="http://schemas.microsoft.com/office/drawing/2014/main" id="{BF2F5719-A167-0341-A21C-5B2705C7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8837" name="Text Box 53">
            <a:extLst>
              <a:ext uri="{FF2B5EF4-FFF2-40B4-BE49-F238E27FC236}">
                <a16:creationId xmlns:a16="http://schemas.microsoft.com/office/drawing/2014/main" id="{1103A553-2701-8C46-A270-82D1296E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10</a:t>
            </a:r>
          </a:p>
        </p:txBody>
      </p:sp>
      <p:sp>
        <p:nvSpPr>
          <p:cNvPr id="118838" name="Text Box 54">
            <a:extLst>
              <a:ext uri="{FF2B5EF4-FFF2-40B4-BE49-F238E27FC236}">
                <a16:creationId xmlns:a16="http://schemas.microsoft.com/office/drawing/2014/main" id="{C47612F5-3C47-C042-86D0-53F39D7E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8839" name="Text Box 55">
            <a:extLst>
              <a:ext uri="{FF2B5EF4-FFF2-40B4-BE49-F238E27FC236}">
                <a16:creationId xmlns:a16="http://schemas.microsoft.com/office/drawing/2014/main" id="{A478CB4A-9C43-924B-B9EB-4598F1B40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8840" name="Text Box 56">
            <a:extLst>
              <a:ext uri="{FF2B5EF4-FFF2-40B4-BE49-F238E27FC236}">
                <a16:creationId xmlns:a16="http://schemas.microsoft.com/office/drawing/2014/main" id="{EAF92349-C245-9B4B-8562-E205428D6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8841" name="Text Box 57">
            <a:extLst>
              <a:ext uri="{FF2B5EF4-FFF2-40B4-BE49-F238E27FC236}">
                <a16:creationId xmlns:a16="http://schemas.microsoft.com/office/drawing/2014/main" id="{4EB315EF-8E3F-DC4F-A7AE-8397FFD9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6</a:t>
            </a:r>
          </a:p>
        </p:txBody>
      </p:sp>
    </p:spTree>
    <p:extLst>
      <p:ext uri="{BB962C8B-B14F-4D97-AF65-F5344CB8AC3E}">
        <p14:creationId xmlns:p14="http://schemas.microsoft.com/office/powerpoint/2010/main" val="5530254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238FA5D4-FCAE-C545-AC5C-68524025F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9811" name="Group 3">
            <a:extLst>
              <a:ext uri="{FF2B5EF4-FFF2-40B4-BE49-F238E27FC236}">
                <a16:creationId xmlns:a16="http://schemas.microsoft.com/office/drawing/2014/main" id="{C409F80D-2808-DE48-BD67-77C05DDF43E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9812" name="Oval 4">
              <a:extLst>
                <a:ext uri="{FF2B5EF4-FFF2-40B4-BE49-F238E27FC236}">
                  <a16:creationId xmlns:a16="http://schemas.microsoft.com/office/drawing/2014/main" id="{21DD376D-B01C-2D42-BD98-873FB1F8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3" name="Text Box 5">
              <a:extLst>
                <a:ext uri="{FF2B5EF4-FFF2-40B4-BE49-F238E27FC236}">
                  <a16:creationId xmlns:a16="http://schemas.microsoft.com/office/drawing/2014/main" id="{1B693B64-B9A7-A249-9D29-B1D95CA2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9814" name="Group 6">
            <a:extLst>
              <a:ext uri="{FF2B5EF4-FFF2-40B4-BE49-F238E27FC236}">
                <a16:creationId xmlns:a16="http://schemas.microsoft.com/office/drawing/2014/main" id="{4283B77E-5214-3046-8342-17F95C211A9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9815" name="Oval 7">
              <a:extLst>
                <a:ext uri="{FF2B5EF4-FFF2-40B4-BE49-F238E27FC236}">
                  <a16:creationId xmlns:a16="http://schemas.microsoft.com/office/drawing/2014/main" id="{2171B84E-9306-CF45-934D-36EEECDA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8">
              <a:extLst>
                <a:ext uri="{FF2B5EF4-FFF2-40B4-BE49-F238E27FC236}">
                  <a16:creationId xmlns:a16="http://schemas.microsoft.com/office/drawing/2014/main" id="{3B135F99-4307-3245-8C00-D4FAAEE77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9817" name="Group 9">
            <a:extLst>
              <a:ext uri="{FF2B5EF4-FFF2-40B4-BE49-F238E27FC236}">
                <a16:creationId xmlns:a16="http://schemas.microsoft.com/office/drawing/2014/main" id="{CBFDAF0B-317C-6544-9B53-BC0C5DD424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9818" name="Oval 10">
              <a:extLst>
                <a:ext uri="{FF2B5EF4-FFF2-40B4-BE49-F238E27FC236}">
                  <a16:creationId xmlns:a16="http://schemas.microsoft.com/office/drawing/2014/main" id="{69FFF557-2084-9841-B8C4-5FC63996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Text Box 11">
              <a:extLst>
                <a:ext uri="{FF2B5EF4-FFF2-40B4-BE49-F238E27FC236}">
                  <a16:creationId xmlns:a16="http://schemas.microsoft.com/office/drawing/2014/main" id="{6B10A393-3A6E-194E-8002-02F017051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9820" name="Group 12">
            <a:extLst>
              <a:ext uri="{FF2B5EF4-FFF2-40B4-BE49-F238E27FC236}">
                <a16:creationId xmlns:a16="http://schemas.microsoft.com/office/drawing/2014/main" id="{C251C9F1-5522-E240-8D46-42AAD0826F7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9821" name="Oval 13">
              <a:extLst>
                <a:ext uri="{FF2B5EF4-FFF2-40B4-BE49-F238E27FC236}">
                  <a16:creationId xmlns:a16="http://schemas.microsoft.com/office/drawing/2014/main" id="{0C61D0B7-59A2-F249-9127-4ACC31457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2" name="Text Box 14">
              <a:extLst>
                <a:ext uri="{FF2B5EF4-FFF2-40B4-BE49-F238E27FC236}">
                  <a16:creationId xmlns:a16="http://schemas.microsoft.com/office/drawing/2014/main" id="{8430DC2C-7F35-4445-97C9-9F046C3E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9823" name="Group 15">
            <a:extLst>
              <a:ext uri="{FF2B5EF4-FFF2-40B4-BE49-F238E27FC236}">
                <a16:creationId xmlns:a16="http://schemas.microsoft.com/office/drawing/2014/main" id="{41EB62E6-0D5E-274C-88F9-1B820C2C0EA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9824" name="Oval 16">
              <a:extLst>
                <a:ext uri="{FF2B5EF4-FFF2-40B4-BE49-F238E27FC236}">
                  <a16:creationId xmlns:a16="http://schemas.microsoft.com/office/drawing/2014/main" id="{85BF1C6C-A871-5742-A92B-4D72380C1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4B76654D-0B42-B74F-B23A-386B71A92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A05331E0-FA65-DE4C-B683-0BD7E182955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9827" name="Oval 19">
              <a:extLst>
                <a:ext uri="{FF2B5EF4-FFF2-40B4-BE49-F238E27FC236}">
                  <a16:creationId xmlns:a16="http://schemas.microsoft.com/office/drawing/2014/main" id="{C17025EE-EFF2-1E43-9118-1F2B82349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8" name="Text Box 20">
              <a:extLst>
                <a:ext uri="{FF2B5EF4-FFF2-40B4-BE49-F238E27FC236}">
                  <a16:creationId xmlns:a16="http://schemas.microsoft.com/office/drawing/2014/main" id="{9983B886-D3D1-8244-A754-DB1D9E6CE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9829" name="Group 21">
            <a:extLst>
              <a:ext uri="{FF2B5EF4-FFF2-40B4-BE49-F238E27FC236}">
                <a16:creationId xmlns:a16="http://schemas.microsoft.com/office/drawing/2014/main" id="{D9D46DA4-147B-FF43-8DD9-80C5A80B36E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9830" name="Oval 22">
              <a:extLst>
                <a:ext uri="{FF2B5EF4-FFF2-40B4-BE49-F238E27FC236}">
                  <a16:creationId xmlns:a16="http://schemas.microsoft.com/office/drawing/2014/main" id="{B35E0062-D840-034C-94D0-99C9200B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1" name="Text Box 23">
              <a:extLst>
                <a:ext uri="{FF2B5EF4-FFF2-40B4-BE49-F238E27FC236}">
                  <a16:creationId xmlns:a16="http://schemas.microsoft.com/office/drawing/2014/main" id="{6B82B91F-62E2-4343-A7B9-B576C501E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9832" name="Group 24">
            <a:extLst>
              <a:ext uri="{FF2B5EF4-FFF2-40B4-BE49-F238E27FC236}">
                <a16:creationId xmlns:a16="http://schemas.microsoft.com/office/drawing/2014/main" id="{53DD182D-089F-C84F-B99C-3EAB3E65C19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9833" name="Oval 25">
              <a:extLst>
                <a:ext uri="{FF2B5EF4-FFF2-40B4-BE49-F238E27FC236}">
                  <a16:creationId xmlns:a16="http://schemas.microsoft.com/office/drawing/2014/main" id="{BA3A1999-3D22-6D41-852D-850E8950C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6">
              <a:extLst>
                <a:ext uri="{FF2B5EF4-FFF2-40B4-BE49-F238E27FC236}">
                  <a16:creationId xmlns:a16="http://schemas.microsoft.com/office/drawing/2014/main" id="{F28D322D-AD9C-D145-8DB6-21B56DD02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9835" name="Line 27">
            <a:extLst>
              <a:ext uri="{FF2B5EF4-FFF2-40B4-BE49-F238E27FC236}">
                <a16:creationId xmlns:a16="http://schemas.microsoft.com/office/drawing/2014/main" id="{8D2390D4-3707-954C-85C5-90FBE5C9C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6" name="Line 28">
            <a:extLst>
              <a:ext uri="{FF2B5EF4-FFF2-40B4-BE49-F238E27FC236}">
                <a16:creationId xmlns:a16="http://schemas.microsoft.com/office/drawing/2014/main" id="{8A7282D4-2A24-4C4E-8E1E-3D9CBA1AF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7" name="Line 29">
            <a:extLst>
              <a:ext uri="{FF2B5EF4-FFF2-40B4-BE49-F238E27FC236}">
                <a16:creationId xmlns:a16="http://schemas.microsoft.com/office/drawing/2014/main" id="{9E8A497E-A6E8-B54C-8F56-FE36B46A4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8" name="Line 30">
            <a:extLst>
              <a:ext uri="{FF2B5EF4-FFF2-40B4-BE49-F238E27FC236}">
                <a16:creationId xmlns:a16="http://schemas.microsoft.com/office/drawing/2014/main" id="{0589B40A-6025-3C43-90DF-3C54627FB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39" name="Line 31">
            <a:extLst>
              <a:ext uri="{FF2B5EF4-FFF2-40B4-BE49-F238E27FC236}">
                <a16:creationId xmlns:a16="http://schemas.microsoft.com/office/drawing/2014/main" id="{BC779098-DBFD-E244-AB20-AE1583CE6E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0" name="Line 32">
            <a:extLst>
              <a:ext uri="{FF2B5EF4-FFF2-40B4-BE49-F238E27FC236}">
                <a16:creationId xmlns:a16="http://schemas.microsoft.com/office/drawing/2014/main" id="{A47DA983-9CC1-C34C-9F04-186D5C38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1" name="Line 33">
            <a:extLst>
              <a:ext uri="{FF2B5EF4-FFF2-40B4-BE49-F238E27FC236}">
                <a16:creationId xmlns:a16="http://schemas.microsoft.com/office/drawing/2014/main" id="{740ABD14-D389-AC4B-AC88-C3344B3C06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2" name="Line 34">
            <a:extLst>
              <a:ext uri="{FF2B5EF4-FFF2-40B4-BE49-F238E27FC236}">
                <a16:creationId xmlns:a16="http://schemas.microsoft.com/office/drawing/2014/main" id="{C8E5E4B6-B3AB-C244-BC8C-2D67A5E29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3" name="Line 35">
            <a:extLst>
              <a:ext uri="{FF2B5EF4-FFF2-40B4-BE49-F238E27FC236}">
                <a16:creationId xmlns:a16="http://schemas.microsoft.com/office/drawing/2014/main" id="{68F8C02A-7546-5347-8735-C93B9BCEED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4" name="Line 36">
            <a:extLst>
              <a:ext uri="{FF2B5EF4-FFF2-40B4-BE49-F238E27FC236}">
                <a16:creationId xmlns:a16="http://schemas.microsoft.com/office/drawing/2014/main" id="{7795B9CF-D4DA-7F4D-A054-67460B49B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5" name="Line 37">
            <a:extLst>
              <a:ext uri="{FF2B5EF4-FFF2-40B4-BE49-F238E27FC236}">
                <a16:creationId xmlns:a16="http://schemas.microsoft.com/office/drawing/2014/main" id="{E0252AEC-7161-AA4B-B005-68601B20EB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846" name="Text Box 38">
            <a:extLst>
              <a:ext uri="{FF2B5EF4-FFF2-40B4-BE49-F238E27FC236}">
                <a16:creationId xmlns:a16="http://schemas.microsoft.com/office/drawing/2014/main" id="{5FAC9782-073D-4E46-9AE6-EE5530282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9847" name="Text Box 39">
            <a:extLst>
              <a:ext uri="{FF2B5EF4-FFF2-40B4-BE49-F238E27FC236}">
                <a16:creationId xmlns:a16="http://schemas.microsoft.com/office/drawing/2014/main" id="{3638DBEF-4058-DF4B-98BD-1B6535AD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9848" name="Text Box 40">
            <a:extLst>
              <a:ext uri="{FF2B5EF4-FFF2-40B4-BE49-F238E27FC236}">
                <a16:creationId xmlns:a16="http://schemas.microsoft.com/office/drawing/2014/main" id="{43E6F74C-4705-F24F-A059-B024032FD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49" name="Text Box 41">
            <a:extLst>
              <a:ext uri="{FF2B5EF4-FFF2-40B4-BE49-F238E27FC236}">
                <a16:creationId xmlns:a16="http://schemas.microsoft.com/office/drawing/2014/main" id="{1EBE0360-F796-C54D-B306-D2BD36D3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0" name="Text Box 42">
            <a:extLst>
              <a:ext uri="{FF2B5EF4-FFF2-40B4-BE49-F238E27FC236}">
                <a16:creationId xmlns:a16="http://schemas.microsoft.com/office/drawing/2014/main" id="{D817D49E-530C-D84D-8337-83CA67CFF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9851" name="Text Box 43">
            <a:extLst>
              <a:ext uri="{FF2B5EF4-FFF2-40B4-BE49-F238E27FC236}">
                <a16:creationId xmlns:a16="http://schemas.microsoft.com/office/drawing/2014/main" id="{F61E356C-A57F-3445-9AAE-3D2B225A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9852" name="Text Box 44">
            <a:extLst>
              <a:ext uri="{FF2B5EF4-FFF2-40B4-BE49-F238E27FC236}">
                <a16:creationId xmlns:a16="http://schemas.microsoft.com/office/drawing/2014/main" id="{F4162925-80A5-B943-9815-6181EBB8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3" name="Text Box 45">
            <a:extLst>
              <a:ext uri="{FF2B5EF4-FFF2-40B4-BE49-F238E27FC236}">
                <a16:creationId xmlns:a16="http://schemas.microsoft.com/office/drawing/2014/main" id="{B9029D27-B4A8-204B-8E8C-5CEDBD31C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9854" name="Text Box 46">
            <a:extLst>
              <a:ext uri="{FF2B5EF4-FFF2-40B4-BE49-F238E27FC236}">
                <a16:creationId xmlns:a16="http://schemas.microsoft.com/office/drawing/2014/main" id="{91ECD18B-4879-5B40-89A2-7E7B8D2C3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9855" name="Text Box 47">
            <a:extLst>
              <a:ext uri="{FF2B5EF4-FFF2-40B4-BE49-F238E27FC236}">
                <a16:creationId xmlns:a16="http://schemas.microsoft.com/office/drawing/2014/main" id="{F5D22B2E-10C4-F748-BFE5-FFC29DEA2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9856" name="Text Box 48">
            <a:extLst>
              <a:ext uri="{FF2B5EF4-FFF2-40B4-BE49-F238E27FC236}">
                <a16:creationId xmlns:a16="http://schemas.microsoft.com/office/drawing/2014/main" id="{E23F99FC-0E6E-BE4C-9D03-31146BE3A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9857" name="Text Box 49">
            <a:extLst>
              <a:ext uri="{FF2B5EF4-FFF2-40B4-BE49-F238E27FC236}">
                <a16:creationId xmlns:a16="http://schemas.microsoft.com/office/drawing/2014/main" id="{7338A604-B0E8-A542-A980-6F999EF6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9858" name="Text Box 50">
            <a:extLst>
              <a:ext uri="{FF2B5EF4-FFF2-40B4-BE49-F238E27FC236}">
                <a16:creationId xmlns:a16="http://schemas.microsoft.com/office/drawing/2014/main" id="{1A4058D1-545C-554F-B470-36644F64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59" name="Text Box 51">
            <a:extLst>
              <a:ext uri="{FF2B5EF4-FFF2-40B4-BE49-F238E27FC236}">
                <a16:creationId xmlns:a16="http://schemas.microsoft.com/office/drawing/2014/main" id="{398CA250-0AD3-A448-9049-FE8869EE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5</a:t>
            </a:r>
          </a:p>
        </p:txBody>
      </p:sp>
      <p:sp>
        <p:nvSpPr>
          <p:cNvPr id="119860" name="Text Box 52">
            <a:extLst>
              <a:ext uri="{FF2B5EF4-FFF2-40B4-BE49-F238E27FC236}">
                <a16:creationId xmlns:a16="http://schemas.microsoft.com/office/drawing/2014/main" id="{3F17F19E-404C-324A-A12F-345278C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6</a:t>
            </a:r>
          </a:p>
        </p:txBody>
      </p:sp>
      <p:sp>
        <p:nvSpPr>
          <p:cNvPr id="119861" name="Text Box 53">
            <a:extLst>
              <a:ext uri="{FF2B5EF4-FFF2-40B4-BE49-F238E27FC236}">
                <a16:creationId xmlns:a16="http://schemas.microsoft.com/office/drawing/2014/main" id="{83DB70E9-3B26-264B-B38C-544D252E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2" name="Text Box 54">
            <a:extLst>
              <a:ext uri="{FF2B5EF4-FFF2-40B4-BE49-F238E27FC236}">
                <a16:creationId xmlns:a16="http://schemas.microsoft.com/office/drawing/2014/main" id="{9FE810BA-2204-AD46-AA4F-3DDF20CA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7</a:t>
            </a:r>
          </a:p>
        </p:txBody>
      </p:sp>
      <p:sp>
        <p:nvSpPr>
          <p:cNvPr id="119863" name="Text Box 55">
            <a:extLst>
              <a:ext uri="{FF2B5EF4-FFF2-40B4-BE49-F238E27FC236}">
                <a16:creationId xmlns:a16="http://schemas.microsoft.com/office/drawing/2014/main" id="{3E5761DB-A36A-B140-84BE-8212EC01E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9</a:t>
            </a:r>
          </a:p>
        </p:txBody>
      </p:sp>
      <p:sp>
        <p:nvSpPr>
          <p:cNvPr id="119864" name="Text Box 56">
            <a:extLst>
              <a:ext uri="{FF2B5EF4-FFF2-40B4-BE49-F238E27FC236}">
                <a16:creationId xmlns:a16="http://schemas.microsoft.com/office/drawing/2014/main" id="{3B28AD72-9E8D-794D-9192-495D535AF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8</a:t>
            </a:r>
          </a:p>
        </p:txBody>
      </p:sp>
      <p:sp>
        <p:nvSpPr>
          <p:cNvPr id="119865" name="Text Box 57">
            <a:extLst>
              <a:ext uri="{FF2B5EF4-FFF2-40B4-BE49-F238E27FC236}">
                <a16:creationId xmlns:a16="http://schemas.microsoft.com/office/drawing/2014/main" id="{C689A491-DC39-024D-BAE4-283FECD2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7</a:t>
            </a:r>
          </a:p>
        </p:txBody>
      </p:sp>
      <p:sp>
        <p:nvSpPr>
          <p:cNvPr id="119866" name="Text Box 58">
            <a:extLst>
              <a:ext uri="{FF2B5EF4-FFF2-40B4-BE49-F238E27FC236}">
                <a16:creationId xmlns:a16="http://schemas.microsoft.com/office/drawing/2014/main" id="{CF473E42-D9F3-9D47-8E11-EBC1EB00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200400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5263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6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ADB26C0-3A7C-8848-B592-03E1A229E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Bellman-Ford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0800DF7-C394-864C-A400-803D59111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633537"/>
          </a:xfrm>
        </p:spPr>
        <p:txBody>
          <a:bodyPr/>
          <a:lstStyle/>
          <a:p>
            <a:r>
              <a:rPr lang="en-US" altLang="en-US" sz="2600"/>
              <a:t>Loop invariant: After iteration i, all vertices with shortest paths from s of length i edges or less have correct distances</a:t>
            </a:r>
          </a:p>
        </p:txBody>
      </p:sp>
      <p:pic>
        <p:nvPicPr>
          <p:cNvPr id="122885" name="Picture 5" descr="bellman">
            <a:extLst>
              <a:ext uri="{FF2B5EF4-FFF2-40B4-BE49-F238E27FC236}">
                <a16:creationId xmlns:a16="http://schemas.microsoft.com/office/drawing/2014/main" id="{A52ED264-F17A-3344-AE82-3B1C133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82925"/>
            <a:ext cx="53340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6A89BA7-E3E9-324D-8742-C422A233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3908" name="Picture 4" descr="bellman">
            <a:extLst>
              <a:ext uri="{FF2B5EF4-FFF2-40B4-BE49-F238E27FC236}">
                <a16:creationId xmlns:a16="http://schemas.microsoft.com/office/drawing/2014/main" id="{62BE8AE5-97D2-5C44-82F5-FCAFABE8C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10" name="Text Box 6">
            <a:extLst>
              <a:ext uri="{FF2B5EF4-FFF2-40B4-BE49-F238E27FC236}">
                <a16:creationId xmlns:a16="http://schemas.microsoft.com/office/drawing/2014/main" id="{38D4F0C4-F68B-E741-BD34-AF471EFC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1F02F6"/>
                </a:solidFill>
              </a:rPr>
              <a:t>O(|V| |E|)</a:t>
            </a:r>
          </a:p>
        </p:txBody>
      </p:sp>
    </p:spTree>
    <p:extLst>
      <p:ext uri="{BB962C8B-B14F-4D97-AF65-F5344CB8AC3E}">
        <p14:creationId xmlns:p14="http://schemas.microsoft.com/office/powerpoint/2010/main" val="35536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33AA12A-417C-B743-BEB7-B2E291C49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of Bellman-Ford</a:t>
            </a:r>
          </a:p>
        </p:txBody>
      </p:sp>
      <p:pic>
        <p:nvPicPr>
          <p:cNvPr id="124931" name="Picture 3" descr="bellman">
            <a:extLst>
              <a:ext uri="{FF2B5EF4-FFF2-40B4-BE49-F238E27FC236}">
                <a16:creationId xmlns:a16="http://schemas.microsoft.com/office/drawing/2014/main" id="{D88D1530-F196-D741-891D-AD41C0ED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019800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933" name="Text Box 5">
            <a:extLst>
              <a:ext uri="{FF2B5EF4-FFF2-40B4-BE49-F238E27FC236}">
                <a16:creationId xmlns:a16="http://schemas.microsoft.com/office/drawing/2014/main" id="{A1ECB8B0-7E93-5A4A-8152-8203FA66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15000"/>
            <a:ext cx="571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Can you modify the algorithm to run faster (in some circumstances)?</a:t>
            </a:r>
          </a:p>
        </p:txBody>
      </p:sp>
    </p:spTree>
    <p:extLst>
      <p:ext uri="{BB962C8B-B14F-4D97-AF65-F5344CB8AC3E}">
        <p14:creationId xmlns:p14="http://schemas.microsoft.com/office/powerpoint/2010/main" val="421351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goal is to find the shortest path and its length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make the assumption that the weights on all edges is a positive number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Why this assumption?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we have negative weights, it may be possible to end up in a cycle whereby each pass through the cycle decreases the total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length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Thus, a shortest length would be undefined for such a graph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the shortest path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vertex 1 to 4...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4" descr="sp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437063"/>
            <a:ext cx="15827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0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Single source shortest distance (non-negative weights)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graphs with negative weights (but no cycles with negative weight)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 algorithm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Arial" charset="0"/>
                <a:cs typeface="Arial" charset="0"/>
              </a:rPr>
              <a:t>All-pairs shortest distance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9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Algorithms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Algorithms for finding the shortest path include: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A* search algorithm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Floyd-</a:t>
            </a:r>
            <a:r>
              <a:rPr lang="en-US" altLang="zh-CN" dirty="0" err="1">
                <a:latin typeface="Arial" charset="0"/>
                <a:cs typeface="Arial" charset="0"/>
              </a:rPr>
              <a:t>Warshall</a:t>
            </a:r>
            <a:r>
              <a:rPr lang="en-US" altLang="zh-CN" dirty="0">
                <a:latin typeface="Arial" charset="0"/>
                <a:cs typeface="Arial" charset="0"/>
              </a:rPr>
              <a:t> algorithm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7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  <a:endParaRPr lang="en-CA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3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Dijkstra’s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solves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single-source shortest path problem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very similar to Prim’s algorithm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Assumption</a:t>
            </a:r>
            <a:r>
              <a:rPr lang="en-US" altLang="en-US" dirty="0">
                <a:latin typeface="Arial" charset="0"/>
                <a:cs typeface="Arial" charset="0"/>
              </a:rPr>
              <a:t>:  all the weights are positive</a:t>
            </a:r>
          </a:p>
        </p:txBody>
      </p:sp>
    </p:spTree>
    <p:extLst>
      <p:ext uri="{BB962C8B-B14F-4D97-AF65-F5344CB8AC3E}">
        <p14:creationId xmlns:p14="http://schemas.microsoft.com/office/powerpoint/2010/main" val="37411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Suppose you are at vertex A</a:t>
            </a:r>
          </a:p>
          <a:p>
            <a:pPr lvl="1"/>
            <a:r>
              <a:rPr lang="en-CA" dirty="0"/>
              <a:t>You are aware of all vertices adjacent to it</a:t>
            </a:r>
          </a:p>
          <a:p>
            <a:pPr lvl="1"/>
            <a:r>
              <a:rPr lang="en-CA" dirty="0"/>
              <a:t>This information is either in an adjacency list or adjacency matrix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62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Is 5 the shortest distance to B via the edge (A, B)?</a:t>
            </a:r>
          </a:p>
          <a:p>
            <a:pPr lvl="1"/>
            <a:r>
              <a:rPr lang="en-CA" dirty="0"/>
              <a:t>Why or why not?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you guaranteed that the shortest path to C is (A, C), </a:t>
            </a:r>
            <a:r>
              <a:rPr lang="en-CA" dirty="0"/>
              <a:t>or</a:t>
            </a:r>
            <a:br>
              <a:rPr lang="en-CA" dirty="0"/>
            </a:br>
            <a:r>
              <a:rPr lang="en-CA" dirty="0"/>
              <a:t>that (A, D) is the shortest path to vertex D?</a:t>
            </a:r>
          </a:p>
        </p:txBody>
      </p:sp>
      <p:sp>
        <p:nvSpPr>
          <p:cNvPr id="6" name="Oval 5"/>
          <p:cNvSpPr/>
          <p:nvPr/>
        </p:nvSpPr>
        <p:spPr>
          <a:xfrm>
            <a:off x="2585449" y="480191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9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693" name="Picture 5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accept that (A, B) is the shortest path to vertex B from A</a:t>
            </a:r>
          </a:p>
          <a:p>
            <a:pPr lvl="1"/>
            <a:r>
              <a:rPr lang="en-CA" dirty="0"/>
              <a:t>Let’s see where we can go from B</a:t>
            </a:r>
          </a:p>
        </p:txBody>
      </p:sp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61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some simple arithmetic, we can determine that</a:t>
            </a:r>
          </a:p>
          <a:p>
            <a:pPr lvl="1"/>
            <a:r>
              <a:rPr lang="en-CA" dirty="0"/>
              <a:t>There is a path (A, B, E) of length 5 + 7 = 12</a:t>
            </a:r>
          </a:p>
          <a:p>
            <a:pPr lvl="1"/>
            <a:r>
              <a:rPr lang="en-CA" dirty="0"/>
              <a:t>There is a path (A, B, F) of length 5 + 3 = 8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02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and applications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Dijkstra’s algorithm</a:t>
            </a:r>
          </a:p>
          <a:p>
            <a:r>
              <a:rPr lang="en-CA" altLang="en-US" dirty="0">
                <a:latin typeface="Arial" charset="0"/>
                <a:cs typeface="Arial" charset="0"/>
              </a:rPr>
              <a:t>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077388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Is (A, B, F) is the shortest path from vertex A to F?</a:t>
            </a:r>
          </a:p>
          <a:p>
            <a:pPr lvl="1"/>
            <a:r>
              <a:rPr lang="en-CA" dirty="0"/>
              <a:t>Why or why not?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820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Are we guaranteed that any other path we are currently aware of is also going to be the shortest path?</a:t>
            </a:r>
          </a:p>
        </p:txBody>
      </p:sp>
      <p:pic>
        <p:nvPicPr>
          <p:cNvPr id="5" name="Picture 4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68960"/>
            <a:ext cx="4104456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902722" y="3886449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639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Okay, let’s visit vertex F</a:t>
            </a:r>
          </a:p>
          <a:p>
            <a:pPr lvl="1"/>
            <a:r>
              <a:rPr lang="en-CA" dirty="0"/>
              <a:t>We know the shortest path is (A, B, F) and it’s of length 8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35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There are three edges exiting vertex F, so we have paths:</a:t>
            </a:r>
          </a:p>
          <a:p>
            <a:pPr lvl="1"/>
            <a:r>
              <a:rPr lang="en-CA" dirty="0"/>
              <a:t>(A, B, F, E) of length 8 + 6 = 14</a:t>
            </a:r>
          </a:p>
          <a:p>
            <a:pPr lvl="1"/>
            <a:r>
              <a:rPr lang="en-CA" dirty="0"/>
              <a:t>(A, B, F, G) of length 8 + 4 = 12</a:t>
            </a:r>
          </a:p>
          <a:p>
            <a:pPr lvl="1"/>
            <a:r>
              <a:rPr lang="en-CA" dirty="0"/>
              <a:t>(A, B, F, C) of length 8 + 2 = 10</a:t>
            </a:r>
          </a:p>
          <a:p>
            <a:pPr lvl="1"/>
            <a:endParaRPr lang="en-C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7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By observation:</a:t>
            </a:r>
          </a:p>
          <a:p>
            <a:pPr lvl="1"/>
            <a:r>
              <a:rPr lang="en-CA" dirty="0"/>
              <a:t>The path (A, B, F, E) is longer than (A, B, E)</a:t>
            </a:r>
          </a:p>
          <a:p>
            <a:pPr lvl="1"/>
            <a:r>
              <a:rPr lang="en-CA" dirty="0"/>
              <a:t>The path (A, B, F, C) is shorter than the path (A, C)</a:t>
            </a:r>
          </a:p>
          <a:p>
            <a:pPr lvl="1"/>
            <a:endParaRPr lang="en-CA" dirty="0"/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64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At this point, we’ve discovered the shortest paths to:</a:t>
            </a:r>
          </a:p>
          <a:p>
            <a:pPr lvl="1"/>
            <a:r>
              <a:rPr lang="en-CA" dirty="0"/>
              <a:t>Vertex B:  (A, B) of length 5</a:t>
            </a:r>
          </a:p>
          <a:p>
            <a:pPr lvl="1"/>
            <a:r>
              <a:rPr lang="en-CA" dirty="0"/>
              <a:t>Vertex F:  (A, B, F) of length 8</a:t>
            </a:r>
          </a:p>
        </p:txBody>
      </p:sp>
      <p:sp>
        <p:nvSpPr>
          <p:cNvPr id="7" name="Oval 6"/>
          <p:cNvSpPr/>
          <p:nvPr/>
        </p:nvSpPr>
        <p:spPr>
          <a:xfrm>
            <a:off x="5173465" y="410247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19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C00000"/>
                </a:solidFill>
              </a:rPr>
              <a:t>Which remaining vertex are we currently guaranteed to have the shortest distance to?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70" y="3068960"/>
            <a:ext cx="4103884" cy="32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6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In general</a:t>
            </a:r>
          </a:p>
          <a:p>
            <a:pPr lvl="1"/>
            <a:r>
              <a:rPr lang="en-CA" dirty="0"/>
              <a:t>We know the shortest distance to some of the vertices (marked as visited)</a:t>
            </a:r>
          </a:p>
          <a:p>
            <a:pPr lvl="1"/>
            <a:r>
              <a:rPr lang="en-CA" dirty="0"/>
              <a:t>We also know the shortest distance to each unvisited vertex </a:t>
            </a:r>
            <a:r>
              <a:rPr lang="en-CA" b="1" dirty="0"/>
              <a:t>through visited vertices </a:t>
            </a:r>
            <a:r>
              <a:rPr lang="en-CA" dirty="0"/>
              <a:t>(call this the “known distance”)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66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Consider the unvisited vertex </a:t>
            </a:r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/>
              <a:t> that has </a:t>
            </a:r>
            <a:r>
              <a:rPr lang="en-CA" altLang="zh-CN" dirty="0">
                <a:solidFill>
                  <a:srgbClr val="C00000"/>
                </a:solidFill>
              </a:rPr>
              <a:t>the shortest known distance</a:t>
            </a:r>
          </a:p>
          <a:p>
            <a:pPr lvl="1"/>
            <a:r>
              <a:rPr lang="en-CA" altLang="zh-CN" dirty="0">
                <a:solidFill>
                  <a:srgbClr val="0000FF"/>
                </a:solidFill>
              </a:rPr>
              <a:t>We are guaranteed that the known distance to </a:t>
            </a:r>
            <a:r>
              <a:rPr lang="en-CA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CA" altLang="zh-CN" dirty="0">
                <a:solidFill>
                  <a:srgbClr val="0000FF"/>
                </a:solidFill>
              </a:rPr>
              <a:t>is the shortest distance  from the start node to it</a:t>
            </a:r>
          </a:p>
          <a:p>
            <a:pPr lvl="1"/>
            <a:r>
              <a:rPr lang="en-CA" altLang="zh-CN" dirty="0"/>
              <a:t>Proof by contradiction</a:t>
            </a:r>
          </a:p>
        </p:txBody>
      </p:sp>
      <p:sp>
        <p:nvSpPr>
          <p:cNvPr id="51" name="Freeform 2"/>
          <p:cNvSpPr>
            <a:spLocks/>
          </p:cNvSpPr>
          <p:nvPr/>
        </p:nvSpPr>
        <p:spPr bwMode="auto">
          <a:xfrm>
            <a:off x="4130040" y="3341370"/>
            <a:ext cx="3200400" cy="3200400"/>
          </a:xfrm>
          <a:custGeom>
            <a:avLst/>
            <a:gdLst>
              <a:gd name="T0" fmla="*/ 70 w 2016"/>
              <a:gd name="T1" fmla="*/ 888 h 2016"/>
              <a:gd name="T2" fmla="*/ 88 w 2016"/>
              <a:gd name="T3" fmla="*/ 847 h 2016"/>
              <a:gd name="T4" fmla="*/ 240 w 2016"/>
              <a:gd name="T5" fmla="*/ 672 h 2016"/>
              <a:gd name="T6" fmla="*/ 480 w 2016"/>
              <a:gd name="T7" fmla="*/ 672 h 2016"/>
              <a:gd name="T8" fmla="*/ 528 w 2016"/>
              <a:gd name="T9" fmla="*/ 576 h 2016"/>
              <a:gd name="T10" fmla="*/ 432 w 2016"/>
              <a:gd name="T11" fmla="*/ 288 h 2016"/>
              <a:gd name="T12" fmla="*/ 432 w 2016"/>
              <a:gd name="T13" fmla="*/ 48 h 2016"/>
              <a:gd name="T14" fmla="*/ 672 w 2016"/>
              <a:gd name="T15" fmla="*/ 0 h 2016"/>
              <a:gd name="T16" fmla="*/ 816 w 2016"/>
              <a:gd name="T17" fmla="*/ 288 h 2016"/>
              <a:gd name="T18" fmla="*/ 1104 w 2016"/>
              <a:gd name="T19" fmla="*/ 480 h 2016"/>
              <a:gd name="T20" fmla="*/ 1008 w 2016"/>
              <a:gd name="T21" fmla="*/ 768 h 2016"/>
              <a:gd name="T22" fmla="*/ 864 w 2016"/>
              <a:gd name="T23" fmla="*/ 1008 h 2016"/>
              <a:gd name="T24" fmla="*/ 912 w 2016"/>
              <a:gd name="T25" fmla="*/ 1200 h 2016"/>
              <a:gd name="T26" fmla="*/ 1104 w 2016"/>
              <a:gd name="T27" fmla="*/ 1248 h 2016"/>
              <a:gd name="T28" fmla="*/ 1440 w 2016"/>
              <a:gd name="T29" fmla="*/ 1392 h 2016"/>
              <a:gd name="T30" fmla="*/ 1632 w 2016"/>
              <a:gd name="T31" fmla="*/ 1392 h 2016"/>
              <a:gd name="T32" fmla="*/ 1632 w 2016"/>
              <a:gd name="T33" fmla="*/ 1200 h 2016"/>
              <a:gd name="T34" fmla="*/ 1824 w 2016"/>
              <a:gd name="T35" fmla="*/ 1056 h 2016"/>
              <a:gd name="T36" fmla="*/ 2016 w 2016"/>
              <a:gd name="T37" fmla="*/ 1296 h 2016"/>
              <a:gd name="T38" fmla="*/ 2016 w 2016"/>
              <a:gd name="T39" fmla="*/ 1584 h 2016"/>
              <a:gd name="T40" fmla="*/ 1824 w 2016"/>
              <a:gd name="T41" fmla="*/ 1872 h 2016"/>
              <a:gd name="T42" fmla="*/ 1488 w 2016"/>
              <a:gd name="T43" fmla="*/ 2016 h 2016"/>
              <a:gd name="T44" fmla="*/ 1200 w 2016"/>
              <a:gd name="T45" fmla="*/ 1824 h 2016"/>
              <a:gd name="T46" fmla="*/ 1056 w 2016"/>
              <a:gd name="T47" fmla="*/ 1536 h 2016"/>
              <a:gd name="T48" fmla="*/ 912 w 2016"/>
              <a:gd name="T49" fmla="*/ 1440 h 2016"/>
              <a:gd name="T50" fmla="*/ 576 w 2016"/>
              <a:gd name="T51" fmla="*/ 1488 h 2016"/>
              <a:gd name="T52" fmla="*/ 144 w 2016"/>
              <a:gd name="T53" fmla="*/ 1488 h 2016"/>
              <a:gd name="T54" fmla="*/ 0 w 2016"/>
              <a:gd name="T55" fmla="*/ 1248 h 2016"/>
              <a:gd name="T56" fmla="*/ 0 w 2016"/>
              <a:gd name="T57" fmla="*/ 1152 h 2016"/>
              <a:gd name="T58" fmla="*/ 70 w 2016"/>
              <a:gd name="T59" fmla="*/ 888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016" h="2016">
                <a:moveTo>
                  <a:pt x="70" y="888"/>
                </a:moveTo>
                <a:cubicBezTo>
                  <a:pt x="83" y="850"/>
                  <a:pt x="73" y="862"/>
                  <a:pt x="88" y="847"/>
                </a:cubicBezTo>
                <a:lnTo>
                  <a:pt x="240" y="672"/>
                </a:lnTo>
                <a:lnTo>
                  <a:pt x="480" y="672"/>
                </a:lnTo>
                <a:lnTo>
                  <a:pt x="528" y="576"/>
                </a:lnTo>
                <a:lnTo>
                  <a:pt x="432" y="288"/>
                </a:lnTo>
                <a:lnTo>
                  <a:pt x="432" y="48"/>
                </a:lnTo>
                <a:lnTo>
                  <a:pt x="672" y="0"/>
                </a:lnTo>
                <a:lnTo>
                  <a:pt x="816" y="288"/>
                </a:lnTo>
                <a:lnTo>
                  <a:pt x="1104" y="480"/>
                </a:lnTo>
                <a:lnTo>
                  <a:pt x="1008" y="768"/>
                </a:lnTo>
                <a:lnTo>
                  <a:pt x="864" y="1008"/>
                </a:lnTo>
                <a:lnTo>
                  <a:pt x="912" y="1200"/>
                </a:lnTo>
                <a:lnTo>
                  <a:pt x="1104" y="1248"/>
                </a:lnTo>
                <a:lnTo>
                  <a:pt x="1440" y="1392"/>
                </a:lnTo>
                <a:lnTo>
                  <a:pt x="1632" y="1392"/>
                </a:lnTo>
                <a:lnTo>
                  <a:pt x="1632" y="1200"/>
                </a:lnTo>
                <a:lnTo>
                  <a:pt x="1824" y="1056"/>
                </a:lnTo>
                <a:lnTo>
                  <a:pt x="2016" y="1296"/>
                </a:lnTo>
                <a:lnTo>
                  <a:pt x="2016" y="1584"/>
                </a:lnTo>
                <a:lnTo>
                  <a:pt x="1824" y="1872"/>
                </a:lnTo>
                <a:lnTo>
                  <a:pt x="1488" y="2016"/>
                </a:lnTo>
                <a:lnTo>
                  <a:pt x="1200" y="1824"/>
                </a:lnTo>
                <a:lnTo>
                  <a:pt x="1056" y="1536"/>
                </a:lnTo>
                <a:lnTo>
                  <a:pt x="912" y="1440"/>
                </a:lnTo>
                <a:lnTo>
                  <a:pt x="576" y="1488"/>
                </a:lnTo>
                <a:lnTo>
                  <a:pt x="144" y="1488"/>
                </a:lnTo>
                <a:lnTo>
                  <a:pt x="0" y="1248"/>
                </a:lnTo>
                <a:lnTo>
                  <a:pt x="0" y="1152"/>
                </a:lnTo>
                <a:cubicBezTo>
                  <a:pt x="0" y="1152"/>
                  <a:pt x="70" y="888"/>
                  <a:pt x="70" y="888"/>
                </a:cubicBezTo>
                <a:close/>
              </a:path>
            </a:pathLst>
          </a:custGeom>
          <a:solidFill>
            <a:srgbClr val="EAEAEA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2" name="Oval 4"/>
          <p:cNvSpPr>
            <a:spLocks noChangeAspect="1" noChangeArrowheads="1"/>
          </p:cNvSpPr>
          <p:nvPr/>
        </p:nvSpPr>
        <p:spPr bwMode="auto">
          <a:xfrm>
            <a:off x="5425440" y="40271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3" name="Oval 5"/>
          <p:cNvSpPr>
            <a:spLocks noChangeAspect="1" noChangeArrowheads="1"/>
          </p:cNvSpPr>
          <p:nvPr/>
        </p:nvSpPr>
        <p:spPr bwMode="auto">
          <a:xfrm>
            <a:off x="4587240" y="4636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4" name="Oval 6"/>
          <p:cNvSpPr>
            <a:spLocks noChangeAspect="1" noChangeArrowheads="1"/>
          </p:cNvSpPr>
          <p:nvPr/>
        </p:nvSpPr>
        <p:spPr bwMode="auto">
          <a:xfrm>
            <a:off x="5044440" y="5093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5" name="Oval 7"/>
          <p:cNvSpPr>
            <a:spLocks noChangeAspect="1" noChangeArrowheads="1"/>
          </p:cNvSpPr>
          <p:nvPr/>
        </p:nvSpPr>
        <p:spPr bwMode="auto">
          <a:xfrm>
            <a:off x="5958840" y="4179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" name="Oval 8"/>
          <p:cNvSpPr>
            <a:spLocks noChangeAspect="1" noChangeArrowheads="1"/>
          </p:cNvSpPr>
          <p:nvPr/>
        </p:nvSpPr>
        <p:spPr bwMode="auto">
          <a:xfrm>
            <a:off x="52730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7" name="Oval 9"/>
          <p:cNvSpPr>
            <a:spLocks noChangeAspect="1" noChangeArrowheads="1"/>
          </p:cNvSpPr>
          <p:nvPr/>
        </p:nvSpPr>
        <p:spPr bwMode="auto">
          <a:xfrm>
            <a:off x="5806440" y="4941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8" name="Oval 10"/>
          <p:cNvSpPr>
            <a:spLocks noChangeAspect="1" noChangeArrowheads="1"/>
          </p:cNvSpPr>
          <p:nvPr/>
        </p:nvSpPr>
        <p:spPr bwMode="auto">
          <a:xfrm>
            <a:off x="6416040" y="4560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" name="Oval 11"/>
          <p:cNvSpPr>
            <a:spLocks noChangeAspect="1" noChangeArrowheads="1"/>
          </p:cNvSpPr>
          <p:nvPr/>
        </p:nvSpPr>
        <p:spPr bwMode="auto">
          <a:xfrm>
            <a:off x="6873240" y="5246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0" name="Oval 12"/>
          <p:cNvSpPr>
            <a:spLocks noChangeAspect="1" noChangeArrowheads="1"/>
          </p:cNvSpPr>
          <p:nvPr/>
        </p:nvSpPr>
        <p:spPr bwMode="auto">
          <a:xfrm>
            <a:off x="49682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1" name="Oval 13"/>
          <p:cNvSpPr>
            <a:spLocks noChangeAspect="1" noChangeArrowheads="1"/>
          </p:cNvSpPr>
          <p:nvPr/>
        </p:nvSpPr>
        <p:spPr bwMode="auto">
          <a:xfrm>
            <a:off x="4206240" y="34175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2" name="Oval 14"/>
          <p:cNvSpPr>
            <a:spLocks noChangeAspect="1" noChangeArrowheads="1"/>
          </p:cNvSpPr>
          <p:nvPr/>
        </p:nvSpPr>
        <p:spPr bwMode="auto">
          <a:xfrm>
            <a:off x="5730240" y="3493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4" name="Oval 16"/>
          <p:cNvSpPr>
            <a:spLocks noChangeAspect="1" noChangeArrowheads="1"/>
          </p:cNvSpPr>
          <p:nvPr/>
        </p:nvSpPr>
        <p:spPr bwMode="auto">
          <a:xfrm>
            <a:off x="6644640" y="35699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5" name="Oval 17"/>
          <p:cNvSpPr>
            <a:spLocks noChangeAspect="1" noChangeArrowheads="1"/>
          </p:cNvSpPr>
          <p:nvPr/>
        </p:nvSpPr>
        <p:spPr bwMode="auto">
          <a:xfrm>
            <a:off x="7254240" y="44843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6" name="Oval 18"/>
          <p:cNvSpPr>
            <a:spLocks noChangeAspect="1" noChangeArrowheads="1"/>
          </p:cNvSpPr>
          <p:nvPr/>
        </p:nvSpPr>
        <p:spPr bwMode="auto">
          <a:xfrm>
            <a:off x="7635240" y="3874770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4206240" y="5269212"/>
            <a:ext cx="1169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startNode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68" name="AutoShape 20"/>
          <p:cNvCxnSpPr>
            <a:cxnSpLocks noChangeShapeType="1"/>
            <a:stCxn id="54" idx="1"/>
            <a:endCxn id="53" idx="6"/>
          </p:cNvCxnSpPr>
          <p:nvPr/>
        </p:nvCxnSpPr>
        <p:spPr bwMode="auto">
          <a:xfrm rot="5400000" flipH="1">
            <a:off x="4758690" y="4808220"/>
            <a:ext cx="376238" cy="261938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21"/>
          <p:cNvCxnSpPr>
            <a:cxnSpLocks noChangeShapeType="1"/>
            <a:stCxn id="53" idx="0"/>
            <a:endCxn id="56" idx="2"/>
          </p:cNvCxnSpPr>
          <p:nvPr/>
        </p:nvCxnSpPr>
        <p:spPr bwMode="auto">
          <a:xfrm rot="16200000">
            <a:off x="4968240" y="4331970"/>
            <a:ext cx="38100" cy="571500"/>
          </a:xfrm>
          <a:prstGeom prst="curvedConnector2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22"/>
          <p:cNvCxnSpPr>
            <a:cxnSpLocks noChangeShapeType="1"/>
            <a:stCxn id="56" idx="1"/>
            <a:endCxn id="60" idx="4"/>
          </p:cNvCxnSpPr>
          <p:nvPr/>
        </p:nvCxnSpPr>
        <p:spPr bwMode="auto">
          <a:xfrm rot="5400000" flipH="1">
            <a:off x="4834890" y="4046220"/>
            <a:ext cx="719138" cy="223838"/>
          </a:xfrm>
          <a:prstGeom prst="curvedConnector3">
            <a:avLst>
              <a:gd name="adj1" fmla="val 52319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23"/>
          <p:cNvCxnSpPr>
            <a:cxnSpLocks noChangeShapeType="1"/>
            <a:stCxn id="60" idx="2"/>
            <a:endCxn id="61" idx="5"/>
          </p:cNvCxnSpPr>
          <p:nvPr/>
        </p:nvCxnSpPr>
        <p:spPr bwMode="auto">
          <a:xfrm rot="10800000">
            <a:off x="4401503" y="3612833"/>
            <a:ext cx="566737" cy="714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4"/>
          <p:cNvCxnSpPr>
            <a:cxnSpLocks noChangeShapeType="1"/>
            <a:stCxn id="61" idx="3"/>
            <a:endCxn id="53" idx="0"/>
          </p:cNvCxnSpPr>
          <p:nvPr/>
        </p:nvCxnSpPr>
        <p:spPr bwMode="auto">
          <a:xfrm rot="16200000" flipH="1">
            <a:off x="3958590" y="3893821"/>
            <a:ext cx="1023937" cy="461962"/>
          </a:xfrm>
          <a:prstGeom prst="curvedConnector3">
            <a:avLst>
              <a:gd name="adj1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5"/>
          <p:cNvCxnSpPr>
            <a:cxnSpLocks noChangeShapeType="1"/>
            <a:stCxn id="53" idx="6"/>
            <a:endCxn id="57" idx="1"/>
          </p:cNvCxnSpPr>
          <p:nvPr/>
        </p:nvCxnSpPr>
        <p:spPr bwMode="auto">
          <a:xfrm>
            <a:off x="4815840" y="4751070"/>
            <a:ext cx="1023938" cy="2238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6"/>
          <p:cNvCxnSpPr>
            <a:cxnSpLocks noChangeShapeType="1"/>
            <a:stCxn id="57" idx="0"/>
            <a:endCxn id="56" idx="6"/>
          </p:cNvCxnSpPr>
          <p:nvPr/>
        </p:nvCxnSpPr>
        <p:spPr bwMode="auto">
          <a:xfrm rot="5400000" flipH="1">
            <a:off x="5539740" y="4560570"/>
            <a:ext cx="342900" cy="4191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7"/>
          <p:cNvCxnSpPr>
            <a:cxnSpLocks noChangeShapeType="1"/>
            <a:stCxn id="56" idx="0"/>
            <a:endCxn id="52" idx="3"/>
          </p:cNvCxnSpPr>
          <p:nvPr/>
        </p:nvCxnSpPr>
        <p:spPr bwMode="auto">
          <a:xfrm rot="16200000">
            <a:off x="5292090" y="4317683"/>
            <a:ext cx="261937" cy="71438"/>
          </a:xfrm>
          <a:prstGeom prst="curvedConnector3">
            <a:avLst>
              <a:gd name="adj1" fmla="val 4363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8"/>
          <p:cNvCxnSpPr>
            <a:cxnSpLocks noChangeShapeType="1"/>
            <a:stCxn id="60" idx="5"/>
            <a:endCxn id="52" idx="0"/>
          </p:cNvCxnSpPr>
          <p:nvPr/>
        </p:nvCxnSpPr>
        <p:spPr bwMode="auto">
          <a:xfrm rot="16200000" flipH="1">
            <a:off x="5220653" y="3708083"/>
            <a:ext cx="261937" cy="376237"/>
          </a:xfrm>
          <a:prstGeom prst="curvedConnector3">
            <a:avLst>
              <a:gd name="adj1" fmla="val 5636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29"/>
          <p:cNvCxnSpPr>
            <a:cxnSpLocks noChangeShapeType="1"/>
            <a:stCxn id="60" idx="6"/>
            <a:endCxn id="62" idx="2"/>
          </p:cNvCxnSpPr>
          <p:nvPr/>
        </p:nvCxnSpPr>
        <p:spPr bwMode="auto">
          <a:xfrm flipV="1">
            <a:off x="5196840" y="3608070"/>
            <a:ext cx="533400" cy="76200"/>
          </a:xfrm>
          <a:prstGeom prst="curvedConnector3">
            <a:avLst>
              <a:gd name="adj1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30"/>
          <p:cNvCxnSpPr>
            <a:cxnSpLocks noChangeShapeType="1"/>
            <a:stCxn id="62" idx="7"/>
          </p:cNvCxnSpPr>
          <p:nvPr/>
        </p:nvCxnSpPr>
        <p:spPr bwMode="auto">
          <a:xfrm rot="16200000" flipH="1">
            <a:off x="6111240" y="3341370"/>
            <a:ext cx="1642922" cy="2014678"/>
          </a:xfrm>
          <a:prstGeom prst="curvedConnector4">
            <a:avLst>
              <a:gd name="adj1" fmla="val -13914"/>
              <a:gd name="adj2" fmla="val 124585"/>
            </a:avLst>
          </a:prstGeom>
          <a:noFill/>
          <a:ln w="28575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31"/>
          <p:cNvCxnSpPr>
            <a:cxnSpLocks noChangeShapeType="1"/>
            <a:stCxn id="64" idx="3"/>
            <a:endCxn id="55" idx="7"/>
          </p:cNvCxnSpPr>
          <p:nvPr/>
        </p:nvCxnSpPr>
        <p:spPr bwMode="auto">
          <a:xfrm rot="5400000">
            <a:off x="6192203" y="3727133"/>
            <a:ext cx="447675" cy="523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stCxn id="55" idx="4"/>
            <a:endCxn id="57" idx="7"/>
          </p:cNvCxnSpPr>
          <p:nvPr/>
        </p:nvCxnSpPr>
        <p:spPr bwMode="auto">
          <a:xfrm rot="5400000">
            <a:off x="5754053" y="4655820"/>
            <a:ext cx="566738" cy="71437"/>
          </a:xfrm>
          <a:prstGeom prst="curvedConnector3">
            <a:avLst>
              <a:gd name="adj1" fmla="val 4706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33"/>
          <p:cNvCxnSpPr>
            <a:cxnSpLocks noChangeShapeType="1"/>
            <a:stCxn id="57" idx="3"/>
            <a:endCxn id="54" idx="6"/>
          </p:cNvCxnSpPr>
          <p:nvPr/>
        </p:nvCxnSpPr>
        <p:spPr bwMode="auto">
          <a:xfrm rot="5400000">
            <a:off x="5520690" y="4889183"/>
            <a:ext cx="71437" cy="566738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35"/>
          <p:cNvCxnSpPr>
            <a:cxnSpLocks noChangeShapeType="1"/>
            <a:endCxn id="59" idx="4"/>
          </p:cNvCxnSpPr>
          <p:nvPr/>
        </p:nvCxnSpPr>
        <p:spPr bwMode="auto">
          <a:xfrm>
            <a:off x="5280184" y="5284470"/>
            <a:ext cx="1707356" cy="190500"/>
          </a:xfrm>
          <a:prstGeom prst="curvedConnector4">
            <a:avLst>
              <a:gd name="adj1" fmla="val 41967"/>
              <a:gd name="adj2" fmla="val 454000"/>
            </a:avLst>
          </a:prstGeom>
          <a:noFill/>
          <a:ln w="28575">
            <a:solidFill>
              <a:schemeClr val="accent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37"/>
          <p:cNvCxnSpPr>
            <a:cxnSpLocks noChangeShapeType="1"/>
            <a:stCxn id="59" idx="2"/>
            <a:endCxn id="57" idx="6"/>
          </p:cNvCxnSpPr>
          <p:nvPr/>
        </p:nvCxnSpPr>
        <p:spPr bwMode="auto">
          <a:xfrm rot="10800000">
            <a:off x="6035040" y="5055870"/>
            <a:ext cx="8382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38"/>
          <p:cNvCxnSpPr>
            <a:cxnSpLocks noChangeShapeType="1"/>
            <a:stCxn id="57" idx="5"/>
            <a:endCxn id="65" idx="3"/>
          </p:cNvCxnSpPr>
          <p:nvPr/>
        </p:nvCxnSpPr>
        <p:spPr bwMode="auto">
          <a:xfrm rot="5400000" flipH="1" flipV="1">
            <a:off x="6416041" y="4265295"/>
            <a:ext cx="457200" cy="1285875"/>
          </a:xfrm>
          <a:prstGeom prst="curvedConnector3">
            <a:avLst>
              <a:gd name="adj1" fmla="val -5729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39"/>
          <p:cNvCxnSpPr>
            <a:cxnSpLocks noChangeShapeType="1"/>
            <a:stCxn id="58" idx="5"/>
            <a:endCxn id="66" idx="2"/>
          </p:cNvCxnSpPr>
          <p:nvPr/>
        </p:nvCxnSpPr>
        <p:spPr bwMode="auto">
          <a:xfrm rot="5400000" flipH="1" flipV="1">
            <a:off x="6739890" y="3860483"/>
            <a:ext cx="766763" cy="1023937"/>
          </a:xfrm>
          <a:prstGeom prst="curvedConnector4">
            <a:avLst>
              <a:gd name="adj1" fmla="val -34162"/>
              <a:gd name="adj2" fmla="val 5163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40"/>
          <p:cNvCxnSpPr>
            <a:cxnSpLocks noChangeShapeType="1"/>
            <a:stCxn id="65" idx="7"/>
            <a:endCxn id="64" idx="5"/>
          </p:cNvCxnSpPr>
          <p:nvPr/>
        </p:nvCxnSpPr>
        <p:spPr bwMode="auto">
          <a:xfrm rot="5400000" flipH="1">
            <a:off x="6768465" y="3836671"/>
            <a:ext cx="752475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41"/>
          <p:cNvCxnSpPr>
            <a:cxnSpLocks noChangeShapeType="1"/>
            <a:stCxn id="55" idx="6"/>
            <a:endCxn id="66" idx="4"/>
          </p:cNvCxnSpPr>
          <p:nvPr/>
        </p:nvCxnSpPr>
        <p:spPr bwMode="auto">
          <a:xfrm flipV="1">
            <a:off x="6187440" y="4103370"/>
            <a:ext cx="1562100" cy="1905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42"/>
          <p:cNvCxnSpPr>
            <a:cxnSpLocks noChangeShapeType="1"/>
            <a:stCxn id="55" idx="5"/>
            <a:endCxn id="58" idx="2"/>
          </p:cNvCxnSpPr>
          <p:nvPr/>
        </p:nvCxnSpPr>
        <p:spPr bwMode="auto">
          <a:xfrm rot="16200000" flipH="1">
            <a:off x="6135053" y="4393883"/>
            <a:ext cx="300037" cy="26193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43"/>
          <p:cNvCxnSpPr>
            <a:cxnSpLocks noChangeShapeType="1"/>
            <a:stCxn id="58" idx="7"/>
            <a:endCxn id="62" idx="6"/>
          </p:cNvCxnSpPr>
          <p:nvPr/>
        </p:nvCxnSpPr>
        <p:spPr bwMode="auto">
          <a:xfrm rot="5400000" flipH="1">
            <a:off x="5792153" y="3774757"/>
            <a:ext cx="985838" cy="65246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Text Box 44"/>
          <p:cNvSpPr txBox="1">
            <a:spLocks noChangeArrowheads="1"/>
          </p:cNvSpPr>
          <p:nvPr/>
        </p:nvSpPr>
        <p:spPr bwMode="auto">
          <a:xfrm>
            <a:off x="4932120" y="5916553"/>
            <a:ext cx="895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Visited</a:t>
            </a:r>
          </a:p>
        </p:txBody>
      </p:sp>
      <p:sp>
        <p:nvSpPr>
          <p:cNvPr id="99" name="Oval 18"/>
          <p:cNvSpPr>
            <a:spLocks noChangeAspect="1" noChangeArrowheads="1"/>
          </p:cNvSpPr>
          <p:nvPr/>
        </p:nvSpPr>
        <p:spPr bwMode="auto">
          <a:xfrm>
            <a:off x="7716062" y="5088414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00" name="AutoShape 23"/>
          <p:cNvCxnSpPr>
            <a:cxnSpLocks noChangeShapeType="1"/>
            <a:stCxn id="59" idx="6"/>
            <a:endCxn id="99" idx="2"/>
          </p:cNvCxnSpPr>
          <p:nvPr/>
        </p:nvCxnSpPr>
        <p:spPr bwMode="auto">
          <a:xfrm flipV="1">
            <a:off x="7101840" y="5202714"/>
            <a:ext cx="614222" cy="157956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Oval 15"/>
          <p:cNvSpPr>
            <a:spLocks noChangeAspect="1" noChangeArrowheads="1"/>
          </p:cNvSpPr>
          <p:nvPr/>
        </p:nvSpPr>
        <p:spPr bwMode="auto">
          <a:xfrm>
            <a:off x="6315870" y="5729923"/>
            <a:ext cx="228600" cy="228600"/>
          </a:xfrm>
          <a:prstGeom prst="ellipse">
            <a:avLst/>
          </a:prstGeom>
          <a:solidFill>
            <a:srgbClr val="B2B2B2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cxnSp>
        <p:nvCxnSpPr>
          <p:cNvPr id="110" name="AutoShape 35"/>
          <p:cNvCxnSpPr>
            <a:cxnSpLocks noChangeShapeType="1"/>
            <a:stCxn id="54" idx="5"/>
            <a:endCxn id="109" idx="1"/>
          </p:cNvCxnSpPr>
          <p:nvPr/>
        </p:nvCxnSpPr>
        <p:spPr bwMode="auto">
          <a:xfrm rot="16200000" flipH="1">
            <a:off x="5557301" y="4971353"/>
            <a:ext cx="474309" cy="11097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36"/>
          <p:cNvCxnSpPr>
            <a:cxnSpLocks noChangeShapeType="1"/>
            <a:stCxn id="109" idx="6"/>
            <a:endCxn id="59" idx="3"/>
          </p:cNvCxnSpPr>
          <p:nvPr/>
        </p:nvCxnSpPr>
        <p:spPr bwMode="auto">
          <a:xfrm flipV="1">
            <a:off x="6544470" y="5441492"/>
            <a:ext cx="362248" cy="402731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Rectangle 113"/>
          <p:cNvSpPr/>
          <p:nvPr/>
        </p:nvSpPr>
        <p:spPr>
          <a:xfrm>
            <a:off x="5642253" y="3177797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88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We need to track the known shortest distance to each vertex</a:t>
            </a:r>
          </a:p>
          <a:p>
            <a:pPr lvl="1"/>
            <a:r>
              <a:rPr lang="en-CA" dirty="0"/>
              <a:t>We require an array of distances, all initialized to infinity except for the source vertex, which is initialized to 0</a:t>
            </a:r>
          </a:p>
          <a:p>
            <a:pPr lvl="1"/>
            <a:endParaRPr lang="en-CA" altLang="zh-CN" dirty="0"/>
          </a:p>
          <a:p>
            <a:pPr marL="357188" lvl="1" indent="-357188">
              <a:buNone/>
            </a:pPr>
            <a:r>
              <a:rPr lang="en-CA" altLang="zh-CN" sz="2100" dirty="0"/>
              <a:t>	Do we need to track the shortest path to each vertex?</a:t>
            </a:r>
          </a:p>
          <a:p>
            <a:pPr lvl="1"/>
            <a:r>
              <a:rPr lang="en-CA" altLang="zh-CN" dirty="0"/>
              <a:t>Ex: do I have to store (A, B, F) as the shortest path to vertex F?</a:t>
            </a:r>
          </a:p>
          <a:p>
            <a:pPr lvl="1"/>
            <a:r>
              <a:rPr lang="en-CA" altLang="zh-CN" dirty="0"/>
              <a:t>No. We only have to record that the shortest path to vertex F came from vertex B</a:t>
            </a:r>
          </a:p>
          <a:p>
            <a:pPr lvl="2"/>
            <a:r>
              <a:rPr lang="en-CA" altLang="zh-CN" dirty="0"/>
              <a:t>The shortest path to F is the shortest path to B followed by the edge (B, F)</a:t>
            </a:r>
          </a:p>
          <a:p>
            <a:pPr lvl="1"/>
            <a:r>
              <a:rPr lang="en-CA" altLang="zh-CN" dirty="0"/>
              <a:t>Thus, we need an array of previous vertices, all initialized to null</a:t>
            </a:r>
          </a:p>
          <a:p>
            <a:pPr lvl="1"/>
            <a:endParaRPr lang="en-CA" dirty="0"/>
          </a:p>
          <a:p>
            <a:pPr marL="357188" lvl="1" indent="-357188">
              <a:buNone/>
            </a:pPr>
            <a:r>
              <a:rPr lang="en-CA" sz="2000" dirty="0"/>
              <a:t>	</a:t>
            </a:r>
            <a:r>
              <a:rPr lang="en-CA" dirty="0"/>
              <a:t>We need to track visited vertices whose shortest paths have been found</a:t>
            </a:r>
          </a:p>
          <a:p>
            <a:pPr lvl="1"/>
            <a:r>
              <a:rPr lang="en-CA" dirty="0"/>
              <a:t>a Boolean table of size 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Given a weighted directed graph, one common problem is finding the shortest path between two given vertices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Recall that in a weighted graph, the </a:t>
            </a:r>
            <a:r>
              <a:rPr lang="en-US" altLang="en-US" i="1">
                <a:latin typeface="Arial" charset="0"/>
                <a:cs typeface="Arial" charset="0"/>
              </a:rPr>
              <a:t>length </a:t>
            </a:r>
            <a:r>
              <a:rPr lang="en-US" altLang="en-US">
                <a:latin typeface="Arial" charset="0"/>
                <a:cs typeface="Arial" charset="0"/>
              </a:rPr>
              <a:t>of a path is the sum of the weights of each of the edges in that path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31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FF"/>
                </a:solidFill>
              </a:rPr>
              <a:t>Dijkstra’s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will iterate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CA" dirty="0"/>
              <a:t> times:</a:t>
            </a:r>
          </a:p>
          <a:p>
            <a:pPr lvl="1"/>
            <a:r>
              <a:rPr lang="en-CA" dirty="0"/>
              <a:t>Find the unvisited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that has a minimum distance to it</a:t>
            </a:r>
          </a:p>
          <a:p>
            <a:pPr lvl="1"/>
            <a:r>
              <a:rPr lang="en-CA" dirty="0"/>
              <a:t>Mark it as visited</a:t>
            </a:r>
          </a:p>
          <a:p>
            <a:pPr lvl="1"/>
            <a:r>
              <a:rPr lang="en-CA" dirty="0"/>
              <a:t>Consider its every adjacent vertex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that is unvisited:</a:t>
            </a:r>
          </a:p>
          <a:p>
            <a:pPr lvl="2"/>
            <a:r>
              <a:rPr lang="en-CA" dirty="0"/>
              <a:t>Is the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plus the weight of the edge (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,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) less than our currently known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altLang="zh-CN" dirty="0"/>
              <a:t> ?</a:t>
            </a:r>
            <a:endParaRPr lang="en-CA" dirty="0"/>
          </a:p>
          <a:p>
            <a:pPr lvl="2"/>
            <a:r>
              <a:rPr lang="en-CA" dirty="0"/>
              <a:t>If so, update the shortest distance to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dirty="0"/>
              <a:t> and record </a:t>
            </a:r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CA" dirty="0"/>
              <a:t> as the previous pointer</a:t>
            </a:r>
          </a:p>
          <a:p>
            <a:pPr marL="357188" lvl="1" indent="-357188">
              <a:buNone/>
            </a:pPr>
            <a:r>
              <a:rPr lang="en-CA" sz="2000" dirty="0"/>
              <a:t>	Continue iterating until all vertices are visited or </a:t>
            </a:r>
            <a:r>
              <a:rPr lang="en-CA" sz="2000" dirty="0">
                <a:solidFill>
                  <a:srgbClr val="C00000"/>
                </a:solidFill>
              </a:rPr>
              <a:t>all remaining vertices have a distance of infinity</a:t>
            </a:r>
          </a:p>
        </p:txBody>
      </p:sp>
    </p:spTree>
    <p:extLst>
      <p:ext uri="{BB962C8B-B14F-4D97-AF65-F5344CB8AC3E}">
        <p14:creationId xmlns:p14="http://schemas.microsoft.com/office/powerpoint/2010/main" val="31160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Find the shortest distance from </a:t>
            </a:r>
            <a:r>
              <a:rPr lang="en-US" dirty="0">
                <a:latin typeface="Arial" charset="0"/>
                <a:cs typeface="Arial" charset="0"/>
              </a:rPr>
              <a:t>K to every other vertex (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BFS?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04864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021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set up our table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unvisited vertex has the minimum distance to it?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K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935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Vertex K has four neighbors:  H, I, J and L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ounded Rectangle 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437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at least one path to each of these vertices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273458" y="354304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3377832" y="465313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953896" y="24419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>
            <a:off x="35496" y="2852936"/>
            <a:ext cx="3491880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6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We’re finished with vertex K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To which vertex are we now guaranteed we have the shortest path?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3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visit vertex H:  the shortest path is (K, H) of length 8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H has four unvisited neighbors:  E, G, I, L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349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5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ounded Rectangle 17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+ 6 = 14	(K, H,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+ 11 = 19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+ 2 = 10	(K, H, L)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CA" dirty="0">
                <a:latin typeface="Arial" charset="0"/>
                <a:cs typeface="Arial" charset="0"/>
              </a:rPr>
              <a:t> + 9 = 17</a:t>
            </a:r>
          </a:p>
          <a:p>
            <a:pPr lvl="1"/>
            <a:r>
              <a:rPr lang="en-CA" dirty="0"/>
              <a:t>Which of these are</a:t>
            </a:r>
            <a:br>
              <a:rPr lang="en-CA" dirty="0"/>
            </a:br>
            <a:r>
              <a:rPr lang="en-CA" dirty="0"/>
              <a:t>shorter than any</a:t>
            </a:r>
            <a:br>
              <a:rPr lang="en-CA" dirty="0"/>
            </a:br>
            <a:r>
              <a:rPr lang="en-CA" dirty="0"/>
              <a:t>known path?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233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7029647">
            <a:off x="3125371" y="1883801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>
            <a:off x="-648072" y="2661114"/>
            <a:ext cx="3491880" cy="4512302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7029647">
            <a:off x="1922255" y="5445925"/>
            <a:ext cx="1556426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already have a shorter path (K, L), but we update the other three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465313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345466" y="509569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8772" y="53327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377832" y="371547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12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the graph, suppose we wish to find the shortest path from vertex 1 to vertex 13</a:t>
            </a:r>
          </a:p>
        </p:txBody>
      </p:sp>
      <p:pic>
        <p:nvPicPr>
          <p:cNvPr id="7172" name="Picture 6" descr="sp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86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are finished with vertex H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vertex do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95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I) is the shortest path from K to I of length 10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I has two unvisited neighbors:  G and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280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	(K, H, I, G)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+ 3 = 13	(K, H, I,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CA" dirty="0">
                <a:latin typeface="Arial" charset="0"/>
                <a:cs typeface="Arial" charset="0"/>
              </a:rPr>
              <a:t> + 18 = 28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056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2192925">
            <a:off x="3708034" y="4139478"/>
            <a:ext cx="2040760" cy="188352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20125904">
            <a:off x="-402192" y="3333980"/>
            <a:ext cx="4040838" cy="3984044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discovered a shorter path to vertex G, but (K, J) is still the shortest known path to vertex J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368884" y="370652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54478" y="335699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78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can we visit next?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9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G) is the shortest path from K to G of length 13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three unvisited neighbors:  E, F and J</a:t>
            </a:r>
            <a:endParaRPr lang="en-CA" dirty="0"/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21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E)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+ 15 = 28	(K, H, I, G,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+ 4 = 17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I, G, J)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13</a:t>
            </a:r>
            <a:r>
              <a:rPr lang="en-CA" dirty="0">
                <a:latin typeface="Arial" charset="0"/>
                <a:cs typeface="Arial" charset="0"/>
              </a:rPr>
              <a:t> + 19 = 32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2704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 rot="818191">
            <a:off x="3954504" y="2446010"/>
            <a:ext cx="1368152" cy="347723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ounded Rectangle 12"/>
          <p:cNvSpPr/>
          <p:nvPr/>
        </p:nvSpPr>
        <p:spPr>
          <a:xfrm rot="19078395">
            <a:off x="-593396" y="394213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have now found a path to vertex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48804" y="336750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629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675498" y="532066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31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do we visit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12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06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sp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49500"/>
            <a:ext cx="4481512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Shortest Path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After some consideration, we may determine that the shortest path is as follows, with length 14</a:t>
            </a: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Other paths exists, but they are longer</a:t>
            </a:r>
          </a:p>
        </p:txBody>
      </p:sp>
    </p:spTree>
    <p:extLst>
      <p:ext uri="{BB962C8B-B14F-4D97-AF65-F5344CB8AC3E}">
        <p14:creationId xmlns:p14="http://schemas.microsoft.com/office/powerpoint/2010/main" val="1382325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E) is the shortest path from K to E of length 14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G has four unvisited neighbors:  B, C, D and F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292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Consider these paths: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B)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+ 5 = 19	(K, H, E, C)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 = 15</a:t>
            </a:r>
          </a:p>
          <a:p>
            <a:pPr marL="457200" lvl="1" indent="0">
              <a:buNone/>
            </a:pPr>
            <a:r>
              <a:rPr lang="en-CA" dirty="0">
                <a:latin typeface="Arial" charset="0"/>
                <a:cs typeface="Arial" charset="0"/>
              </a:rPr>
              <a:t>(K, H, E,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+ 10 = 24	(K, H, E, F)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14</a:t>
            </a:r>
            <a:r>
              <a:rPr lang="en-CA" dirty="0">
                <a:latin typeface="Arial" charset="0"/>
                <a:cs typeface="Arial" charset="0"/>
              </a:rPr>
              <a:t> + 22 = 36</a:t>
            </a:r>
          </a:p>
          <a:p>
            <a:pPr lvl="1"/>
            <a:endParaRPr lang="en-CA" dirty="0">
              <a:latin typeface="Arial" charset="0"/>
              <a:cs typeface="Arial" charset="0"/>
            </a:endParaRPr>
          </a:p>
          <a:p>
            <a:pPr lvl="1"/>
            <a:r>
              <a:rPr lang="en-CA" dirty="0">
                <a:latin typeface="Arial" charset="0"/>
                <a:cs typeface="Arial" charset="0"/>
              </a:rPr>
              <a:t>Which do we</a:t>
            </a:r>
            <a:br>
              <a:rPr lang="en-CA" dirty="0">
                <a:latin typeface="Arial" charset="0"/>
                <a:cs typeface="Arial" charset="0"/>
              </a:rPr>
            </a:br>
            <a:r>
              <a:rPr lang="en-CA" dirty="0">
                <a:latin typeface="Arial" charset="0"/>
                <a:cs typeface="Arial" charset="0"/>
              </a:rPr>
              <a:t>update?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35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ounded Rectangle 13"/>
          <p:cNvSpPr/>
          <p:nvPr/>
        </p:nvSpPr>
        <p:spPr>
          <a:xfrm rot="19817158">
            <a:off x="3423805" y="1583560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discovered paths to vertices B, C, D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678772" y="532222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2812278" y="601077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1804166" y="36555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1198134" y="498320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803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Which vertex is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7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We’ve found that the path (K, H, E, C) of length 15 is the shortest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path from K to C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C has one unvisited neighbor, B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0672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 rot="19957208">
            <a:off x="14077" y="5179211"/>
            <a:ext cx="1701635" cy="2200281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ounded Rectangle 9"/>
          <p:cNvSpPr/>
          <p:nvPr/>
        </p:nvSpPr>
        <p:spPr>
          <a:xfrm rot="17501994">
            <a:off x="1847617" y="1209001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ounded Rectangle 11"/>
          <p:cNvSpPr/>
          <p:nvPr/>
        </p:nvSpPr>
        <p:spPr>
          <a:xfrm rot="13893817">
            <a:off x="-72923" y="1632986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E, C, B)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15 </a:t>
            </a:r>
            <a:r>
              <a:rPr lang="en-CA" altLang="en-US" dirty="0">
                <a:latin typeface="Arial" charset="0"/>
                <a:cs typeface="Arial" charset="0"/>
              </a:rPr>
              <a:t>+ 7 = 22</a:t>
            </a:r>
          </a:p>
          <a:p>
            <a:pPr lvl="1"/>
            <a:r>
              <a:rPr lang="en-CA" dirty="0"/>
              <a:t>We have already discovered a shorter path through vertex 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 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822788" y="601077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1804166" y="606332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951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2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We now know that (K, L) is the shortest path between these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two points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Vertex L has no unvisited neighbors</a:t>
            </a:r>
            <a:endParaRPr lang="en-CA" dirty="0"/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355976" y="509569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3712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Where to next?</a:t>
            </a:r>
          </a:p>
          <a:p>
            <a:pPr lvl="1"/>
            <a:r>
              <a:rPr lang="en-CA" dirty="0">
                <a:solidFill>
                  <a:srgbClr val="C00000"/>
                </a:solidFill>
                <a:latin typeface="Arial" charset="0"/>
                <a:cs typeface="Arial" charset="0"/>
              </a:rPr>
              <a:t>Does it matter if we visit vertex F first or vertex J first?</a:t>
            </a:r>
            <a:endParaRPr lang="en-CA" dirty="0">
              <a:solidFill>
                <a:srgbClr val="C00000"/>
              </a:solidFill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8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Let’s visit vertex F first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one unvisited neighbor, vertex 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58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525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Internet is a collection of interconnected devices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Routers, individual computers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may be represented as graphs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1600199"/>
            <a:ext cx="4926330" cy="492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289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 rot="10800000">
            <a:off x="3059833" y="1734038"/>
            <a:ext cx="3491880" cy="4719297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ounded Rectangle 10"/>
          <p:cNvSpPr/>
          <p:nvPr/>
        </p:nvSpPr>
        <p:spPr>
          <a:xfrm rot="605781">
            <a:off x="-372084" y="5481717"/>
            <a:ext cx="5270497" cy="1864318"/>
          </a:xfrm>
          <a:prstGeom prst="roundRect">
            <a:avLst/>
          </a:prstGeom>
          <a:solidFill>
            <a:schemeClr val="bg1"/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The path (K, H, I, G, F, D) is of length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17 </a:t>
            </a:r>
            <a:r>
              <a:rPr lang="en-CA" altLang="en-US" dirty="0">
                <a:latin typeface="Arial" charset="0"/>
                <a:cs typeface="Arial" charset="0"/>
              </a:rPr>
              <a:t>+ 14 = 31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longer than the path we’ve already discovered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804166" y="364502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21759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8706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Now we visit vertex J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It has no unvisited neighbors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44948" y="244190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2889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B, which has two unvisited neighbors:</a:t>
            </a:r>
          </a:p>
          <a:p>
            <a:pPr marL="457200" lvl="1" indent="0">
              <a:buNone/>
            </a:pP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(K, H, E, B, A)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+ 20 = 39	(K, H, E, B, D)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19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+ 13 = 32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update the path length to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795218" y="60528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1196572" y="498164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911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visit vertex D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The path (K, H, E, D, A) is of length </a:t>
            </a:r>
            <a:r>
              <a:rPr lang="en-CA" dirty="0">
                <a:solidFill>
                  <a:srgbClr val="FF0000"/>
                </a:solidFill>
                <a:latin typeface="Arial" charset="0"/>
                <a:cs typeface="Arial" charset="0"/>
              </a:rPr>
              <a:t>24</a:t>
            </a:r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 + 21 = 45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don’t update A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1187624" y="4981646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15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visit vertex A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It has no unvisited neighbors and there are no unvisited vertices left</a:t>
            </a:r>
          </a:p>
          <a:p>
            <a:pPr lvl="1"/>
            <a:r>
              <a:rPr lang="en-CA" dirty="0">
                <a:solidFill>
                  <a:prstClr val="black"/>
                </a:solidFill>
                <a:latin typeface="Arial" charset="0"/>
                <a:cs typeface="Arial" charset="0"/>
              </a:rPr>
              <a:t>We are done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78054" y="607383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759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322439" cy="40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Thus, we have found the shortest path from vertex K to each of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the other vertices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02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492896"/>
            <a:ext cx="4322439" cy="403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Using the </a:t>
            </a:r>
            <a:r>
              <a:rPr lang="en-CA" altLang="en-US" i="1" dirty="0">
                <a:latin typeface="Arial" charset="0"/>
                <a:cs typeface="Arial" charset="0"/>
              </a:rPr>
              <a:t>previous</a:t>
            </a:r>
            <a:r>
              <a:rPr lang="en-CA" altLang="en-US" dirty="0">
                <a:latin typeface="Arial" charset="0"/>
                <a:cs typeface="Arial" charset="0"/>
              </a:rPr>
              <a:t> pointers, we can reconstruct the paths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3816424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Visited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+mn-cs"/>
                        </a:rPr>
                        <a:t>16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458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Note that this table defines a rooted parental tree (</a:t>
            </a:r>
            <a:r>
              <a:rPr lang="en-CA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is it also a minimum spanning tree?</a:t>
            </a:r>
            <a:r>
              <a:rPr lang="en-CA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source vertex K is at the root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previous pointer is the </a:t>
            </a:r>
            <a:r>
              <a:rPr lang="en-CA" altLang="en-US" i="1" dirty="0">
                <a:latin typeface="Arial" charset="0"/>
                <a:cs typeface="Arial" charset="0"/>
              </a:rPr>
              <a:t>parent</a:t>
            </a:r>
            <a:r>
              <a:rPr lang="en-CA" altLang="en-US" dirty="0">
                <a:latin typeface="Arial" charset="0"/>
                <a:cs typeface="Arial" charset="0"/>
              </a:rPr>
              <a:t> of the vertex in the tree</a:t>
            </a:r>
          </a:p>
        </p:txBody>
      </p:sp>
      <p:graphicFrame>
        <p:nvGraphicFramePr>
          <p:cNvPr id="6" name="Group 43"/>
          <p:cNvGraphicFramePr>
            <a:graphicFrameLocks noGrp="1"/>
          </p:cNvGraphicFramePr>
          <p:nvPr>
            <p:extLst/>
          </p:nvPr>
        </p:nvGraphicFramePr>
        <p:xfrm>
          <a:off x="5076056" y="2996952"/>
          <a:ext cx="1800200" cy="3644173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Previous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Ø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3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43714" name="Picture 2" descr="C:\Users\dwharder\Desktop\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2496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456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Comments on Dijkstra’s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at some point, all unvisited vertices have a distance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means that the graph is unconnected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We have found the shortest paths to all vertices in the connected </a:t>
            </a:r>
            <a:r>
              <a:rPr lang="en-US" altLang="en-US" dirty="0" err="1">
                <a:latin typeface="Arial" charset="0"/>
                <a:cs typeface="Arial" charset="0"/>
              </a:rPr>
              <a:t>subgraph</a:t>
            </a:r>
            <a:r>
              <a:rPr lang="en-US" altLang="en-US" dirty="0">
                <a:latin typeface="Arial" charset="0"/>
                <a:cs typeface="Arial" charset="0"/>
              </a:rPr>
              <a:t> containing the source vertex 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What if we just want to find the shortest path between vertices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baseline="300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Apply the same algorithm, but stop when we are </a:t>
            </a:r>
            <a:r>
              <a:rPr lang="en-US" altLang="en-US" u="sng" dirty="0">
                <a:latin typeface="Arial" charset="0"/>
                <a:cs typeface="Arial" charset="0"/>
              </a:rPr>
              <a:t>visiting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Does the algorithm change if we have a directed graph?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No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8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dirty="0">
                <a:latin typeface="Arial" charset="0"/>
                <a:cs typeface="Arial" charset="0"/>
              </a:rPr>
              <a:t> times, each time finding next closest 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Iterating through the table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Each time we find a vertex, we must check all of its neighbors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matrix,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With an adjacency list, the run time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|)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as 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 = O(|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Can we do better?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How about using a priority queue to find the closest vertex?</a:t>
            </a: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Assume we are using a binary heap</a:t>
            </a:r>
          </a:p>
        </p:txBody>
      </p:sp>
    </p:spTree>
    <p:extLst>
      <p:ext uri="{BB962C8B-B14F-4D97-AF65-F5344CB8AC3E}">
        <p14:creationId xmlns:p14="http://schemas.microsoft.com/office/powerpoint/2010/main" val="93097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Information is passed through </a:t>
            </a:r>
            <a:r>
              <a:rPr lang="en-US" altLang="en-US" i="1" dirty="0">
                <a:latin typeface="Arial" charset="0"/>
                <a:cs typeface="Arial" charset="0"/>
              </a:rPr>
              <a:t>packets.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Packets are passed from the source, through routers, to their destination.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would like to pass packets through the shortest path.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Metrics for measuring the shortest path may include: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low latency (minimize time),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minimum hop count (all edges have weight 1)</a:t>
            </a:r>
          </a:p>
        </p:txBody>
      </p:sp>
    </p:spTree>
    <p:extLst>
      <p:ext uri="{BB962C8B-B14F-4D97-AF65-F5344CB8AC3E}">
        <p14:creationId xmlns:p14="http://schemas.microsoft.com/office/powerpoint/2010/main" val="3439127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initialization still requires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 </a:t>
            </a:r>
            <a:r>
              <a:rPr lang="en-US" dirty="0">
                <a:latin typeface="Arial" charset="0"/>
                <a:cs typeface="Arial" charset="0"/>
              </a:rPr>
              <a:t>memory and run time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priority queue will also requires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memory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We must use an adjacency list, not an adjacency matrix</a:t>
            </a: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We iterate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>
                <a:latin typeface="Arial" charset="0"/>
                <a:cs typeface="Arial" charset="0"/>
              </a:rPr>
              <a:t> times, each time finding the </a:t>
            </a:r>
            <a:r>
              <a:rPr lang="en-US" i="1" dirty="0">
                <a:latin typeface="Arial" charset="0"/>
                <a:cs typeface="Arial" charset="0"/>
              </a:rPr>
              <a:t>closest </a:t>
            </a:r>
            <a:r>
              <a:rPr lang="en-US" dirty="0">
                <a:latin typeface="Arial" charset="0"/>
                <a:cs typeface="Arial" charset="0"/>
              </a:rPr>
              <a:t>vertex to the source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Place the distances into a priority queue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size of the priority queue is </a:t>
            </a:r>
            <a:r>
              <a:rPr lang="en-US" dirty="0">
                <a:latin typeface="Symbol" pitchFamily="18" charset="2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Is this all the work that is necessary?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Recall that each edge visited may result in a distance being updated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the work required for this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>
              <a:defRPr/>
            </a:pPr>
            <a:endParaRPr lang="en-US" dirty="0"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Thus, the total run time is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 +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 = 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|))</a:t>
            </a:r>
            <a:r>
              <a:rPr lang="zh-CN" altLang="en-US" dirty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  ？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marL="342900" lvl="1" indent="-342900"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Here is an example of a worst-case scenario:</a:t>
            </a:r>
          </a:p>
          <a:p>
            <a:pPr lvl="1"/>
            <a:r>
              <a:rPr lang="en-CA" dirty="0"/>
              <a:t>Immediately, all of the vertices are placed into the queue</a:t>
            </a:r>
          </a:p>
          <a:p>
            <a:pPr lvl="1"/>
            <a:r>
              <a:rPr lang="en-CA" dirty="0"/>
              <a:t>Each time a vertex is visited, all the remaining vertices are checked, and in succession, each is pushed to the top of the binary heap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824" y="2995225"/>
            <a:ext cx="3314700" cy="31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5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We could use a different heap structure:</a:t>
            </a:r>
          </a:p>
          <a:p>
            <a:pPr lvl="1"/>
            <a:r>
              <a:rPr lang="en-CA" dirty="0"/>
              <a:t>A Fibonacci heap is a node-based heap</a:t>
            </a:r>
          </a:p>
          <a:p>
            <a:pPr lvl="1"/>
            <a:r>
              <a:rPr lang="en-CA" dirty="0"/>
              <a:t>Pop is still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  <a:r>
              <a:rPr lang="en-CA" dirty="0"/>
              <a:t>, but inserting and moving a key is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1)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Thus, because we are only calling pop 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– 1</a:t>
            </a:r>
            <a:r>
              <a:rPr 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times, the overall run-time reduces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ln(|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</p:txBody>
      </p:sp>
    </p:spTree>
    <p:extLst>
      <p:ext uri="{BB962C8B-B14F-4D97-AF65-F5344CB8AC3E}">
        <p14:creationId xmlns:p14="http://schemas.microsoft.com/office/powerpoint/2010/main" val="664820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Implementation and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we have two run times when using</a:t>
            </a:r>
          </a:p>
          <a:p>
            <a:pPr lvl="1"/>
            <a:r>
              <a:rPr lang="en-CA" dirty="0"/>
              <a:t>A binary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r>
              <a:rPr lang="en-CA" dirty="0"/>
              <a:t>A Fibonacci heap: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|))</a:t>
            </a:r>
          </a:p>
          <a:p>
            <a:pPr lvl="1"/>
            <a:endParaRPr lang="en-CA" dirty="0"/>
          </a:p>
          <a:p>
            <a:pPr marL="357188" indent="-357188">
              <a:buNone/>
            </a:pPr>
            <a:r>
              <a:rPr lang="en-CA" dirty="0"/>
              <a:t>	</a:t>
            </a:r>
            <a:r>
              <a:rPr lang="en-CA" dirty="0">
                <a:solidFill>
                  <a:srgbClr val="FF0000"/>
                </a:solidFill>
              </a:rPr>
              <a:t>Questions</a:t>
            </a:r>
            <a:r>
              <a:rPr lang="en-CA" dirty="0"/>
              <a:t>:  Which is faster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|)</a:t>
            </a:r>
            <a:r>
              <a:rPr lang="en-CA" dirty="0"/>
              <a:t>?   How about if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dirty="0">
                <a:latin typeface="Times New Roman" pitchFamily="18" charset="0"/>
                <a:cs typeface="Arial" charset="0"/>
              </a:rPr>
              <a:t>| = </a:t>
            </a:r>
            <a:r>
              <a:rPr lang="en-US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dirty="0">
                <a:latin typeface="Times New Roman" pitchFamily="18" charset="0"/>
                <a:cs typeface="Arial" charset="0"/>
              </a:rPr>
              <a:t>|</a:t>
            </a:r>
            <a:r>
              <a:rPr 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CA" dirty="0"/>
              <a:t>?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seen an algorithm for finding single-source shortest paths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the initial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Continue finding the next vertex that is closest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Dijkstra’s algorithm always finds the next closest vertex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solves the problem in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O(|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+ 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(|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|))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2125194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Triangle Inequality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distances satisfy the triangle inequality,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That is, the distance between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is less than the distance from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 plus the distance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 use the A* search which is faster than Dijkstra’s algorithm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Euclidean distances satisfy the triangle inequality	</a:t>
            </a:r>
          </a:p>
        </p:txBody>
      </p:sp>
      <p:pic>
        <p:nvPicPr>
          <p:cNvPr id="39940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36838"/>
            <a:ext cx="2555875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6638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Negative Weights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some of the edges have negative weight, so long as there are no cycles with negative weight, the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Bellman-Ford algorithm </a:t>
            </a:r>
            <a:r>
              <a:rPr lang="en-US" altLang="en-US" dirty="0">
                <a:latin typeface="Arial" charset="0"/>
                <a:cs typeface="Arial" charset="0"/>
              </a:rPr>
              <a:t>will find the minimum distance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slower than Dijkstra’s algorithm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40964" name="Picture 2" descr="C:\Users\dwharder\Desktop\d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636838"/>
            <a:ext cx="255746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2576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5C9F7DC-C84C-5447-A62E-57506EC7E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6F1BCDB4-8FDE-4949-A3C1-8A6B5AD994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3973" name="Oval 5">
              <a:extLst>
                <a:ext uri="{FF2B5EF4-FFF2-40B4-BE49-F238E27FC236}">
                  <a16:creationId xmlns:a16="http://schemas.microsoft.com/office/drawing/2014/main" id="{312AA924-D15D-EB4F-BB54-CCFDBD6CE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4" name="Text Box 6">
              <a:extLst>
                <a:ext uri="{FF2B5EF4-FFF2-40B4-BE49-F238E27FC236}">
                  <a16:creationId xmlns:a16="http://schemas.microsoft.com/office/drawing/2014/main" id="{CA42C708-222A-3C46-91C0-30233227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>
            <a:extLst>
              <a:ext uri="{FF2B5EF4-FFF2-40B4-BE49-F238E27FC236}">
                <a16:creationId xmlns:a16="http://schemas.microsoft.com/office/drawing/2014/main" id="{B2F82892-1E3E-A440-90EA-82A504908EF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3976" name="Oval 8">
              <a:extLst>
                <a:ext uri="{FF2B5EF4-FFF2-40B4-BE49-F238E27FC236}">
                  <a16:creationId xmlns:a16="http://schemas.microsoft.com/office/drawing/2014/main" id="{62AB94D0-47CD-544A-BD03-362367C4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7" name="Text Box 9">
              <a:extLst>
                <a:ext uri="{FF2B5EF4-FFF2-40B4-BE49-F238E27FC236}">
                  <a16:creationId xmlns:a16="http://schemas.microsoft.com/office/drawing/2014/main" id="{032F31BF-412F-C443-A8D7-A74C8E69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>
            <a:extLst>
              <a:ext uri="{FF2B5EF4-FFF2-40B4-BE49-F238E27FC236}">
                <a16:creationId xmlns:a16="http://schemas.microsoft.com/office/drawing/2014/main" id="{C1BB7EDB-451A-AA40-879D-09E84F24919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3979" name="Oval 11">
              <a:extLst>
                <a:ext uri="{FF2B5EF4-FFF2-40B4-BE49-F238E27FC236}">
                  <a16:creationId xmlns:a16="http://schemas.microsoft.com/office/drawing/2014/main" id="{5A7A61DB-DE6C-974B-9FB4-27218D04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0" name="Text Box 12">
              <a:extLst>
                <a:ext uri="{FF2B5EF4-FFF2-40B4-BE49-F238E27FC236}">
                  <a16:creationId xmlns:a16="http://schemas.microsoft.com/office/drawing/2014/main" id="{6F34A46D-07F9-3944-83D5-E9242C8D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>
            <a:extLst>
              <a:ext uri="{FF2B5EF4-FFF2-40B4-BE49-F238E27FC236}">
                <a16:creationId xmlns:a16="http://schemas.microsoft.com/office/drawing/2014/main" id="{7BA98263-5FDC-C04A-984C-FE7970D59DF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3982" name="Oval 14">
              <a:extLst>
                <a:ext uri="{FF2B5EF4-FFF2-40B4-BE49-F238E27FC236}">
                  <a16:creationId xmlns:a16="http://schemas.microsoft.com/office/drawing/2014/main" id="{3B3139D1-6744-D845-BD3E-138E69437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3" name="Text Box 15">
              <a:extLst>
                <a:ext uri="{FF2B5EF4-FFF2-40B4-BE49-F238E27FC236}">
                  <a16:creationId xmlns:a16="http://schemas.microsoft.com/office/drawing/2014/main" id="{0679A5EB-A652-024C-8A5E-2533575A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>
            <a:extLst>
              <a:ext uri="{FF2B5EF4-FFF2-40B4-BE49-F238E27FC236}">
                <a16:creationId xmlns:a16="http://schemas.microsoft.com/office/drawing/2014/main" id="{FFFB2BB4-E493-134F-AD06-3AFA5E7318A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85" name="Oval 17">
              <a:extLst>
                <a:ext uri="{FF2B5EF4-FFF2-40B4-BE49-F238E27FC236}">
                  <a16:creationId xmlns:a16="http://schemas.microsoft.com/office/drawing/2014/main" id="{49EA2E35-E279-5345-BE60-6435E83E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18">
              <a:extLst>
                <a:ext uri="{FF2B5EF4-FFF2-40B4-BE49-F238E27FC236}">
                  <a16:creationId xmlns:a16="http://schemas.microsoft.com/office/drawing/2014/main" id="{327738AC-7F19-6C41-9068-A19056DDE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>
            <a:extLst>
              <a:ext uri="{FF2B5EF4-FFF2-40B4-BE49-F238E27FC236}">
                <a16:creationId xmlns:a16="http://schemas.microsoft.com/office/drawing/2014/main" id="{A0541BAD-396F-6C4F-9F71-8B04008125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090621CB-1D83-FF4B-8F94-BC4B63DE4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43A0E989-8BBD-5144-89CA-1DF4F19D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DC9047F8-8B4A-7040-9017-F26DBCEBF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26CC24A9-6684-5A42-BD59-7448DDE11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EDCCCD04-4621-C64E-82BC-29CC2668D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3BBAC821-1917-5044-9E78-D1FAA0B1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E78CCCE7-854A-C643-836D-D22074B0E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F6D2EEF6-7026-9B47-BFB7-B7DDE431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FB213727-78B2-9544-9962-3D1A32746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991074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3427EF8-D40B-444C-A9BF-928AD97ED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11A33C0A-2D80-F642-9522-76472D630C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4996" name="Oval 4">
              <a:extLst>
                <a:ext uri="{FF2B5EF4-FFF2-40B4-BE49-F238E27FC236}">
                  <a16:creationId xmlns:a16="http://schemas.microsoft.com/office/drawing/2014/main" id="{13979C42-8018-7E47-A403-E390F03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997" name="Text Box 5">
              <a:extLst>
                <a:ext uri="{FF2B5EF4-FFF2-40B4-BE49-F238E27FC236}">
                  <a16:creationId xmlns:a16="http://schemas.microsoft.com/office/drawing/2014/main" id="{A2CC0424-7B1F-B04B-A091-86A1EBD9A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A417EE2E-53F1-624B-B0E2-6BB5E020E80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4999" name="Oval 7">
              <a:extLst>
                <a:ext uri="{FF2B5EF4-FFF2-40B4-BE49-F238E27FC236}">
                  <a16:creationId xmlns:a16="http://schemas.microsoft.com/office/drawing/2014/main" id="{84A8CAE0-FAAC-C841-B5DD-7C466A82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0" name="Text Box 8">
              <a:extLst>
                <a:ext uri="{FF2B5EF4-FFF2-40B4-BE49-F238E27FC236}">
                  <a16:creationId xmlns:a16="http://schemas.microsoft.com/office/drawing/2014/main" id="{C6560A31-6B7E-9A45-9084-8FF5CC8F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>
            <a:extLst>
              <a:ext uri="{FF2B5EF4-FFF2-40B4-BE49-F238E27FC236}">
                <a16:creationId xmlns:a16="http://schemas.microsoft.com/office/drawing/2014/main" id="{FB3B98D0-51CC-7244-B900-0A1A8C0C75D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5002" name="Oval 10">
              <a:extLst>
                <a:ext uri="{FF2B5EF4-FFF2-40B4-BE49-F238E27FC236}">
                  <a16:creationId xmlns:a16="http://schemas.microsoft.com/office/drawing/2014/main" id="{CF164F7C-D9C6-A140-8E5B-1C87D36D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3" name="Text Box 11">
              <a:extLst>
                <a:ext uri="{FF2B5EF4-FFF2-40B4-BE49-F238E27FC236}">
                  <a16:creationId xmlns:a16="http://schemas.microsoft.com/office/drawing/2014/main" id="{84B7A571-EB96-8E47-8383-312E0D796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>
            <a:extLst>
              <a:ext uri="{FF2B5EF4-FFF2-40B4-BE49-F238E27FC236}">
                <a16:creationId xmlns:a16="http://schemas.microsoft.com/office/drawing/2014/main" id="{5D57F78A-689E-C940-A3BF-8D6747F418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5005" name="Oval 13">
              <a:extLst>
                <a:ext uri="{FF2B5EF4-FFF2-40B4-BE49-F238E27FC236}">
                  <a16:creationId xmlns:a16="http://schemas.microsoft.com/office/drawing/2014/main" id="{03619A7D-F4F5-4344-800B-08D4359B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6" name="Text Box 14">
              <a:extLst>
                <a:ext uri="{FF2B5EF4-FFF2-40B4-BE49-F238E27FC236}">
                  <a16:creationId xmlns:a16="http://schemas.microsoft.com/office/drawing/2014/main" id="{14AF22F1-7188-2C48-8593-FB8278813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>
            <a:extLst>
              <a:ext uri="{FF2B5EF4-FFF2-40B4-BE49-F238E27FC236}">
                <a16:creationId xmlns:a16="http://schemas.microsoft.com/office/drawing/2014/main" id="{F6DCB799-CD22-D24C-AF09-4C135CA64EE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7EA317B6-69F7-B347-A9B1-30965825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Text Box 17">
              <a:extLst>
                <a:ext uri="{FF2B5EF4-FFF2-40B4-BE49-F238E27FC236}">
                  <a16:creationId xmlns:a16="http://schemas.microsoft.com/office/drawing/2014/main" id="{29BC01B1-83B0-FF49-85C8-AF6F74A6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>
            <a:extLst>
              <a:ext uri="{FF2B5EF4-FFF2-40B4-BE49-F238E27FC236}">
                <a16:creationId xmlns:a16="http://schemas.microsoft.com/office/drawing/2014/main" id="{94331603-67B0-6D4B-BE05-C2A74D997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Line 19">
            <a:extLst>
              <a:ext uri="{FF2B5EF4-FFF2-40B4-BE49-F238E27FC236}">
                <a16:creationId xmlns:a16="http://schemas.microsoft.com/office/drawing/2014/main" id="{0B78CAB1-FBC7-5E4F-B4B8-9D23C170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2" name="Line 20">
            <a:extLst>
              <a:ext uri="{FF2B5EF4-FFF2-40B4-BE49-F238E27FC236}">
                <a16:creationId xmlns:a16="http://schemas.microsoft.com/office/drawing/2014/main" id="{854EC165-505B-4041-8B73-26596EE7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3" name="Line 21">
            <a:extLst>
              <a:ext uri="{FF2B5EF4-FFF2-40B4-BE49-F238E27FC236}">
                <a16:creationId xmlns:a16="http://schemas.microsoft.com/office/drawing/2014/main" id="{9235960A-714D-394D-8D42-BFDFC461D5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22">
            <a:extLst>
              <a:ext uri="{FF2B5EF4-FFF2-40B4-BE49-F238E27FC236}">
                <a16:creationId xmlns:a16="http://schemas.microsoft.com/office/drawing/2014/main" id="{810266FB-A7A8-374A-8835-578674E35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Text Box 23">
            <a:extLst>
              <a:ext uri="{FF2B5EF4-FFF2-40B4-BE49-F238E27FC236}">
                <a16:creationId xmlns:a16="http://schemas.microsoft.com/office/drawing/2014/main" id="{49AC628C-0028-0947-9BDF-D7C0B0553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>
            <a:extLst>
              <a:ext uri="{FF2B5EF4-FFF2-40B4-BE49-F238E27FC236}">
                <a16:creationId xmlns:a16="http://schemas.microsoft.com/office/drawing/2014/main" id="{20842843-CE50-CD4B-9DCA-9335C2CA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>
            <a:extLst>
              <a:ext uri="{FF2B5EF4-FFF2-40B4-BE49-F238E27FC236}">
                <a16:creationId xmlns:a16="http://schemas.microsoft.com/office/drawing/2014/main" id="{45F0C87C-34C0-4A47-9A77-35F552AA7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>
            <a:extLst>
              <a:ext uri="{FF2B5EF4-FFF2-40B4-BE49-F238E27FC236}">
                <a16:creationId xmlns:a16="http://schemas.microsoft.com/office/drawing/2014/main" id="{DFF204EE-DBFE-6149-8988-323C6AE5A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>
            <a:extLst>
              <a:ext uri="{FF2B5EF4-FFF2-40B4-BE49-F238E27FC236}">
                <a16:creationId xmlns:a16="http://schemas.microsoft.com/office/drawing/2014/main" id="{B8C738A4-851F-A24A-8D97-BD5D0624D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539601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1C7964E-0327-3340-8FCC-603232DB6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Dijkstra’s on…?</a:t>
            </a:r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D41B092D-83EA-CD41-A44F-206A0CD211A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343400"/>
            <a:ext cx="533400" cy="533400"/>
            <a:chOff x="1824" y="2736"/>
            <a:chExt cx="336" cy="336"/>
          </a:xfrm>
        </p:grpSpPr>
        <p:sp>
          <p:nvSpPr>
            <p:cNvPr id="86020" name="Oval 4">
              <a:extLst>
                <a:ext uri="{FF2B5EF4-FFF2-40B4-BE49-F238E27FC236}">
                  <a16:creationId xmlns:a16="http://schemas.microsoft.com/office/drawing/2014/main" id="{CF4C9B87-5951-814B-A7D7-7DFC18253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540E19BF-4D70-F24D-8007-DC252FDB0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>
            <a:extLst>
              <a:ext uri="{FF2B5EF4-FFF2-40B4-BE49-F238E27FC236}">
                <a16:creationId xmlns:a16="http://schemas.microsoft.com/office/drawing/2014/main" id="{FA3CBD91-5880-2840-A022-ED44DE66ED7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533400" cy="533400"/>
            <a:chOff x="1824" y="2736"/>
            <a:chExt cx="336" cy="336"/>
          </a:xfrm>
        </p:grpSpPr>
        <p:sp>
          <p:nvSpPr>
            <p:cNvPr id="86023" name="Oval 7">
              <a:extLst>
                <a:ext uri="{FF2B5EF4-FFF2-40B4-BE49-F238E27FC236}">
                  <a16:creationId xmlns:a16="http://schemas.microsoft.com/office/drawing/2014/main" id="{C2867CEC-81ED-4844-8628-A293580F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E0BD27E6-EB0C-7946-B0D8-E5E2270D9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>
            <a:extLst>
              <a:ext uri="{FF2B5EF4-FFF2-40B4-BE49-F238E27FC236}">
                <a16:creationId xmlns:a16="http://schemas.microsoft.com/office/drawing/2014/main" id="{9CA03DC8-0DB3-FC4A-ACFC-7EDEBF8AAB6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105400"/>
            <a:ext cx="533400" cy="533400"/>
            <a:chOff x="1824" y="2736"/>
            <a:chExt cx="336" cy="336"/>
          </a:xfrm>
        </p:grpSpPr>
        <p:sp>
          <p:nvSpPr>
            <p:cNvPr id="86026" name="Oval 10">
              <a:extLst>
                <a:ext uri="{FF2B5EF4-FFF2-40B4-BE49-F238E27FC236}">
                  <a16:creationId xmlns:a16="http://schemas.microsoft.com/office/drawing/2014/main" id="{24AC32A0-2943-5945-B3E6-4A594115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7" name="Text Box 11">
              <a:extLst>
                <a:ext uri="{FF2B5EF4-FFF2-40B4-BE49-F238E27FC236}">
                  <a16:creationId xmlns:a16="http://schemas.microsoft.com/office/drawing/2014/main" id="{069BD37C-A59D-AB45-9FFB-5D950554F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5D7BC034-74FA-EF47-A5BE-716F9284463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29200"/>
            <a:ext cx="533400" cy="533400"/>
            <a:chOff x="1824" y="2736"/>
            <a:chExt cx="336" cy="336"/>
          </a:xfrm>
        </p:grpSpPr>
        <p:sp>
          <p:nvSpPr>
            <p:cNvPr id="86029" name="Oval 13">
              <a:extLst>
                <a:ext uri="{FF2B5EF4-FFF2-40B4-BE49-F238E27FC236}">
                  <a16:creationId xmlns:a16="http://schemas.microsoft.com/office/drawing/2014/main" id="{AB37B732-134F-0548-ACD2-7DD3375F4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74B4DFF2-1EE9-214C-9588-12ABC439D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>
            <a:extLst>
              <a:ext uri="{FF2B5EF4-FFF2-40B4-BE49-F238E27FC236}">
                <a16:creationId xmlns:a16="http://schemas.microsoft.com/office/drawing/2014/main" id="{54A71CC9-A039-2A43-9DC2-1DE77E392FE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32" name="Oval 16">
              <a:extLst>
                <a:ext uri="{FF2B5EF4-FFF2-40B4-BE49-F238E27FC236}">
                  <a16:creationId xmlns:a16="http://schemas.microsoft.com/office/drawing/2014/main" id="{C57977EA-CF21-E740-9F27-F2ABB2147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3" name="Text Box 17">
              <a:extLst>
                <a:ext uri="{FF2B5EF4-FFF2-40B4-BE49-F238E27FC236}">
                  <a16:creationId xmlns:a16="http://schemas.microsoft.com/office/drawing/2014/main" id="{4B25A784-F5E2-244B-BD61-78F89554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>
            <a:extLst>
              <a:ext uri="{FF2B5EF4-FFF2-40B4-BE49-F238E27FC236}">
                <a16:creationId xmlns:a16="http://schemas.microsoft.com/office/drawing/2014/main" id="{F3558B37-E1AF-F94A-9B7D-F71479872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37CCA9C2-12C2-E24C-8873-49265AE2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11CC4F8-74CF-8A4C-9F3B-D96952E5A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>
            <a:extLst>
              <a:ext uri="{FF2B5EF4-FFF2-40B4-BE49-F238E27FC236}">
                <a16:creationId xmlns:a16="http://schemas.microsoft.com/office/drawing/2014/main" id="{1F7D5FEE-CA49-D24D-8973-37DCDD53D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A528200E-7FF6-5E40-A5D9-DF4907CA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05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B6383F87-88C9-AA41-BD22-6AEEAB82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A69A51E9-EE94-8B4D-8095-76D0B7FE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267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7201F86C-59E8-1641-B831-F1CA4DE1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>
            <a:extLst>
              <a:ext uri="{FF2B5EF4-FFF2-40B4-BE49-F238E27FC236}">
                <a16:creationId xmlns:a16="http://schemas.microsoft.com/office/drawing/2014/main" id="{6FB19423-CFF0-8648-BE29-941FCF785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4AE0228A-19D2-8943-8531-E121F6D5C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123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x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0" y="2419481"/>
            <a:ext cx="5186680" cy="388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obvious application is finding the shortest route between two points on a map</a:t>
            </a:r>
          </a:p>
          <a:p>
            <a:pPr>
              <a:buFontTx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 shortest path using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distance as a metric is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obvious, however, a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driver may be more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interested in minimizing 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time</a:t>
            </a:r>
            <a:endParaRPr lang="en-US" altLang="en-US" dirty="0">
              <a:solidFill>
                <a:srgbClr val="969696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solidFill>
                <a:srgbClr val="969696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1113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D6A015F-B199-9F47-AAC3-329123C34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Bounding the distance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6081352-ECB3-DB4F-A5D2-84D09015D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57537"/>
          </a:xfrm>
        </p:spPr>
        <p:txBody>
          <a:bodyPr/>
          <a:lstStyle/>
          <a:p>
            <a:r>
              <a:rPr lang="en-US" altLang="en-US"/>
              <a:t>Another invariant:  For each vertex v, dist[v] is an upper bound on the actual shortest distance</a:t>
            </a:r>
          </a:p>
          <a:p>
            <a:pPr lvl="1"/>
            <a:r>
              <a:rPr lang="en-US" altLang="en-US"/>
              <a:t>start of at </a:t>
            </a:r>
            <a:r>
              <a:rPr lang="en-US" altLang="en-US">
                <a:sym typeface="Symbol" pitchFamily="2" charset="2"/>
              </a:rPr>
              <a:t></a:t>
            </a:r>
          </a:p>
          <a:p>
            <a:pPr lvl="1"/>
            <a:r>
              <a:rPr lang="en-US" altLang="en-US">
                <a:sym typeface="Symbol" pitchFamily="2" charset="2"/>
              </a:rPr>
              <a:t>only update the value if we find a shorter distance</a:t>
            </a:r>
          </a:p>
          <a:p>
            <a:r>
              <a:rPr lang="en-US" altLang="en-US">
                <a:sym typeface="Symbol" pitchFamily="2" charset="2"/>
              </a:rPr>
              <a:t>An update procedure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C1BD967-F757-6F45-AE17-65CD9741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9530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9C1BD967-F757-6F45-AE17-65CD97412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25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1503550B-3E67-B54C-B8DF-8ECF317EA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F3E91F1E-00CC-944C-88BE-7275EF3F9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F3E91F1E-00CC-944C-88BE-7275EF3F9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5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BD0C55F3-F09F-8644-934E-501811D75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Consider the shortest path from s to v</a:t>
            </a:r>
          </a:p>
        </p:txBody>
      </p:sp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DBDC2736-23E8-B646-A915-A1CB48182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DBDC2736-23E8-B646-A915-A1CB48182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>
            <a:extLst>
              <a:ext uri="{FF2B5EF4-FFF2-40B4-BE49-F238E27FC236}">
                <a16:creationId xmlns:a16="http://schemas.microsoft.com/office/drawing/2014/main" id="{58FDA88F-6845-2745-B959-345A5ACC73B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9094" name="Oval 6">
              <a:extLst>
                <a:ext uri="{FF2B5EF4-FFF2-40B4-BE49-F238E27FC236}">
                  <a16:creationId xmlns:a16="http://schemas.microsoft.com/office/drawing/2014/main" id="{63B45DDC-FDE3-B745-95B3-D9BA113BE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5" name="Text Box 7">
              <a:extLst>
                <a:ext uri="{FF2B5EF4-FFF2-40B4-BE49-F238E27FC236}">
                  <a16:creationId xmlns:a16="http://schemas.microsoft.com/office/drawing/2014/main" id="{08DED692-9EBF-2F42-8F9E-E75EA722F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>
            <a:extLst>
              <a:ext uri="{FF2B5EF4-FFF2-40B4-BE49-F238E27FC236}">
                <a16:creationId xmlns:a16="http://schemas.microsoft.com/office/drawing/2014/main" id="{E04FFC15-B230-1345-9043-4D93F61365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9097" name="Oval 9">
              <a:extLst>
                <a:ext uri="{FF2B5EF4-FFF2-40B4-BE49-F238E27FC236}">
                  <a16:creationId xmlns:a16="http://schemas.microsoft.com/office/drawing/2014/main" id="{C4585EE2-14D1-9048-BA34-B487A1E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8" name="Text Box 10">
              <a:extLst>
                <a:ext uri="{FF2B5EF4-FFF2-40B4-BE49-F238E27FC236}">
                  <a16:creationId xmlns:a16="http://schemas.microsoft.com/office/drawing/2014/main" id="{046D7548-1A47-7A48-B30C-5F6BC0CD5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>
            <a:extLst>
              <a:ext uri="{FF2B5EF4-FFF2-40B4-BE49-F238E27FC236}">
                <a16:creationId xmlns:a16="http://schemas.microsoft.com/office/drawing/2014/main" id="{56E82C98-42FA-E342-9581-41BBCB6CB29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9109" name="Oval 21">
              <a:extLst>
                <a:ext uri="{FF2B5EF4-FFF2-40B4-BE49-F238E27FC236}">
                  <a16:creationId xmlns:a16="http://schemas.microsoft.com/office/drawing/2014/main" id="{F3AA70A7-BDF5-714A-9D48-E5BE5B19C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0" name="Text Box 22">
              <a:extLst>
                <a:ext uri="{FF2B5EF4-FFF2-40B4-BE49-F238E27FC236}">
                  <a16:creationId xmlns:a16="http://schemas.microsoft.com/office/drawing/2014/main" id="{1A0027C0-6847-1044-ACE4-9E64C90FA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>
            <a:extLst>
              <a:ext uri="{FF2B5EF4-FFF2-40B4-BE49-F238E27FC236}">
                <a16:creationId xmlns:a16="http://schemas.microsoft.com/office/drawing/2014/main" id="{AE48078F-BB3F-4442-9143-105024FF18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89113" name="Oval 25">
              <a:extLst>
                <a:ext uri="{FF2B5EF4-FFF2-40B4-BE49-F238E27FC236}">
                  <a16:creationId xmlns:a16="http://schemas.microsoft.com/office/drawing/2014/main" id="{FB8AEC5C-8B72-C342-A159-4CA3362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4" name="Text Box 26">
              <a:extLst>
                <a:ext uri="{FF2B5EF4-FFF2-40B4-BE49-F238E27FC236}">
                  <a16:creationId xmlns:a16="http://schemas.microsoft.com/office/drawing/2014/main" id="{804B5F7C-0D49-BF43-BFEA-28399708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>
            <a:extLst>
              <a:ext uri="{FF2B5EF4-FFF2-40B4-BE49-F238E27FC236}">
                <a16:creationId xmlns:a16="http://schemas.microsoft.com/office/drawing/2014/main" id="{2C75D2D3-1126-F945-9B32-74B211A12C9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89116" name="Oval 28">
              <a:extLst>
                <a:ext uri="{FF2B5EF4-FFF2-40B4-BE49-F238E27FC236}">
                  <a16:creationId xmlns:a16="http://schemas.microsoft.com/office/drawing/2014/main" id="{CCEC7E1F-8908-EA4B-AA71-27111886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9">
              <a:extLst>
                <a:ext uri="{FF2B5EF4-FFF2-40B4-BE49-F238E27FC236}">
                  <a16:creationId xmlns:a16="http://schemas.microsoft.com/office/drawing/2014/main" id="{FADE2E62-07B6-154C-8E77-724F1FFC9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>
            <a:extLst>
              <a:ext uri="{FF2B5EF4-FFF2-40B4-BE49-F238E27FC236}">
                <a16:creationId xmlns:a16="http://schemas.microsoft.com/office/drawing/2014/main" id="{A53E190F-8D9A-F04C-A590-76035CF6341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89119" name="Oval 31">
              <a:extLst>
                <a:ext uri="{FF2B5EF4-FFF2-40B4-BE49-F238E27FC236}">
                  <a16:creationId xmlns:a16="http://schemas.microsoft.com/office/drawing/2014/main" id="{97C071CE-F64D-564C-AA78-10E119F1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Text Box 32">
              <a:extLst>
                <a:ext uri="{FF2B5EF4-FFF2-40B4-BE49-F238E27FC236}">
                  <a16:creationId xmlns:a16="http://schemas.microsoft.com/office/drawing/2014/main" id="{2703E805-C5F2-1047-91DB-192D9671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>
            <a:extLst>
              <a:ext uri="{FF2B5EF4-FFF2-40B4-BE49-F238E27FC236}">
                <a16:creationId xmlns:a16="http://schemas.microsoft.com/office/drawing/2014/main" id="{1196E836-F7BB-ED43-9096-3EC1442F8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2" name="Line 34">
            <a:extLst>
              <a:ext uri="{FF2B5EF4-FFF2-40B4-BE49-F238E27FC236}">
                <a16:creationId xmlns:a16="http://schemas.microsoft.com/office/drawing/2014/main" id="{655E7348-07C5-7F48-8FFE-4E6BAEF5C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3" name="Line 35">
            <a:extLst>
              <a:ext uri="{FF2B5EF4-FFF2-40B4-BE49-F238E27FC236}">
                <a16:creationId xmlns:a16="http://schemas.microsoft.com/office/drawing/2014/main" id="{D57BC1C2-BC2A-3544-B2E0-F02E5616B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4" name="Line 36">
            <a:extLst>
              <a:ext uri="{FF2B5EF4-FFF2-40B4-BE49-F238E27FC236}">
                <a16:creationId xmlns:a16="http://schemas.microsoft.com/office/drawing/2014/main" id="{8DF216AC-65DD-514D-9383-603785060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25" name="Line 37">
            <a:extLst>
              <a:ext uri="{FF2B5EF4-FFF2-40B4-BE49-F238E27FC236}">
                <a16:creationId xmlns:a16="http://schemas.microsoft.com/office/drawing/2014/main" id="{5CDF4C75-0405-8446-AF09-61572B754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6948FCA-A870-E34F-A588-7410A7394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1139" name="Object 3">
            <a:extLst>
              <a:ext uri="{FF2B5EF4-FFF2-40B4-BE49-F238E27FC236}">
                <a16:creationId xmlns:a16="http://schemas.microsoft.com/office/drawing/2014/main" id="{77E10C9C-CF64-3040-8268-1339929C9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1139" name="Object 3">
                        <a:extLst>
                          <a:ext uri="{FF2B5EF4-FFF2-40B4-BE49-F238E27FC236}">
                            <a16:creationId xmlns:a16="http://schemas.microsoft.com/office/drawing/2014/main" id="{77E10C9C-CF64-3040-8268-1339929C9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>
            <a:extLst>
              <a:ext uri="{FF2B5EF4-FFF2-40B4-BE49-F238E27FC236}">
                <a16:creationId xmlns:a16="http://schemas.microsoft.com/office/drawing/2014/main" id="{55338A63-5CF0-C549-89A2-125198839AB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1141" name="Oval 5">
              <a:extLst>
                <a:ext uri="{FF2B5EF4-FFF2-40B4-BE49-F238E27FC236}">
                  <a16:creationId xmlns:a16="http://schemas.microsoft.com/office/drawing/2014/main" id="{AAC98C95-FDBD-DF40-AA57-6B9D14621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2" name="Text Box 6">
              <a:extLst>
                <a:ext uri="{FF2B5EF4-FFF2-40B4-BE49-F238E27FC236}">
                  <a16:creationId xmlns:a16="http://schemas.microsoft.com/office/drawing/2014/main" id="{829D0A06-5D65-774C-A5E3-433A98ED1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>
            <a:extLst>
              <a:ext uri="{FF2B5EF4-FFF2-40B4-BE49-F238E27FC236}">
                <a16:creationId xmlns:a16="http://schemas.microsoft.com/office/drawing/2014/main" id="{AB93B4C9-7FD9-6B46-BDC9-F6AC916E3C8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1144" name="Oval 8">
              <a:extLst>
                <a:ext uri="{FF2B5EF4-FFF2-40B4-BE49-F238E27FC236}">
                  <a16:creationId xmlns:a16="http://schemas.microsoft.com/office/drawing/2014/main" id="{75877338-1FE7-7F46-911B-798CC034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5" name="Text Box 9">
              <a:extLst>
                <a:ext uri="{FF2B5EF4-FFF2-40B4-BE49-F238E27FC236}">
                  <a16:creationId xmlns:a16="http://schemas.microsoft.com/office/drawing/2014/main" id="{30B9E2E9-D84E-DB40-B6DF-B2D590178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>
            <a:extLst>
              <a:ext uri="{FF2B5EF4-FFF2-40B4-BE49-F238E27FC236}">
                <a16:creationId xmlns:a16="http://schemas.microsoft.com/office/drawing/2014/main" id="{2A95D246-2BE7-D54B-BC4A-0C5F23EBEB5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1147" name="Oval 11">
              <a:extLst>
                <a:ext uri="{FF2B5EF4-FFF2-40B4-BE49-F238E27FC236}">
                  <a16:creationId xmlns:a16="http://schemas.microsoft.com/office/drawing/2014/main" id="{F2AFA35E-B97B-3546-B5ED-17381E6CE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2">
              <a:extLst>
                <a:ext uri="{FF2B5EF4-FFF2-40B4-BE49-F238E27FC236}">
                  <a16:creationId xmlns:a16="http://schemas.microsoft.com/office/drawing/2014/main" id="{9E01D1A3-671E-FF40-8C54-B3FD74A89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>
            <a:extLst>
              <a:ext uri="{FF2B5EF4-FFF2-40B4-BE49-F238E27FC236}">
                <a16:creationId xmlns:a16="http://schemas.microsoft.com/office/drawing/2014/main" id="{9B004551-172F-B440-9841-06E0EE4AE94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id="{9A47FE65-C6E1-4344-A655-B8848771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1" name="Text Box 15">
              <a:extLst>
                <a:ext uri="{FF2B5EF4-FFF2-40B4-BE49-F238E27FC236}">
                  <a16:creationId xmlns:a16="http://schemas.microsoft.com/office/drawing/2014/main" id="{F4148E95-D75D-0744-945D-362116544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>
            <a:extLst>
              <a:ext uri="{FF2B5EF4-FFF2-40B4-BE49-F238E27FC236}">
                <a16:creationId xmlns:a16="http://schemas.microsoft.com/office/drawing/2014/main" id="{255440AB-1DFA-CD40-A4FE-C33A3262763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id="{309339A5-4D43-C448-9FD5-241416FA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8">
              <a:extLst>
                <a:ext uri="{FF2B5EF4-FFF2-40B4-BE49-F238E27FC236}">
                  <a16:creationId xmlns:a16="http://schemas.microsoft.com/office/drawing/2014/main" id="{5AA1D8EE-8C39-AB46-98BE-C467184A6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>
            <a:extLst>
              <a:ext uri="{FF2B5EF4-FFF2-40B4-BE49-F238E27FC236}">
                <a16:creationId xmlns:a16="http://schemas.microsoft.com/office/drawing/2014/main" id="{1BF2FC9F-9DEA-5F48-BF0C-0CA0BAB38AB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id="{94D67485-0780-9240-884B-8807F50E0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7" name="Text Box 21">
              <a:extLst>
                <a:ext uri="{FF2B5EF4-FFF2-40B4-BE49-F238E27FC236}">
                  <a16:creationId xmlns:a16="http://schemas.microsoft.com/office/drawing/2014/main" id="{3C049D69-6E63-CF44-83D7-80C20FA62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>
            <a:extLst>
              <a:ext uri="{FF2B5EF4-FFF2-40B4-BE49-F238E27FC236}">
                <a16:creationId xmlns:a16="http://schemas.microsoft.com/office/drawing/2014/main" id="{87E4FCCF-71FC-5549-BE2E-BE9F4FAB1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AB217517-FCB2-EE49-8ED6-6414F7C3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B221650A-DAEA-414C-8FC7-29B2C0487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FD99F1E5-F080-9B4F-8B98-FEAD2412B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0405D280-C79D-334B-AC7E-4DCF3B6D6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37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26EE7D27-4938-514A-9677-0348C8857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3187" name="Object 3">
            <a:extLst>
              <a:ext uri="{FF2B5EF4-FFF2-40B4-BE49-F238E27FC236}">
                <a16:creationId xmlns:a16="http://schemas.microsoft.com/office/drawing/2014/main" id="{DF0557C8-41D1-DF46-990F-500A3456A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3187" name="Object 3">
                        <a:extLst>
                          <a:ext uri="{FF2B5EF4-FFF2-40B4-BE49-F238E27FC236}">
                            <a16:creationId xmlns:a16="http://schemas.microsoft.com/office/drawing/2014/main" id="{DF0557C8-41D1-DF46-990F-500A3456A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>
            <a:extLst>
              <a:ext uri="{FF2B5EF4-FFF2-40B4-BE49-F238E27FC236}">
                <a16:creationId xmlns:a16="http://schemas.microsoft.com/office/drawing/2014/main" id="{95C4865F-46EC-844A-837B-F90C774B62C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3189" name="Oval 5">
              <a:extLst>
                <a:ext uri="{FF2B5EF4-FFF2-40B4-BE49-F238E27FC236}">
                  <a16:creationId xmlns:a16="http://schemas.microsoft.com/office/drawing/2014/main" id="{F6851101-55EC-AC4C-99B1-05841DCB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Text Box 6">
              <a:extLst>
                <a:ext uri="{FF2B5EF4-FFF2-40B4-BE49-F238E27FC236}">
                  <a16:creationId xmlns:a16="http://schemas.microsoft.com/office/drawing/2014/main" id="{6D3845B4-B1EE-D04C-8442-84CB09C00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>
            <a:extLst>
              <a:ext uri="{FF2B5EF4-FFF2-40B4-BE49-F238E27FC236}">
                <a16:creationId xmlns:a16="http://schemas.microsoft.com/office/drawing/2014/main" id="{5B3C66F0-7573-454E-8823-47AB3CB34E6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3192" name="Oval 8">
              <a:extLst>
                <a:ext uri="{FF2B5EF4-FFF2-40B4-BE49-F238E27FC236}">
                  <a16:creationId xmlns:a16="http://schemas.microsoft.com/office/drawing/2014/main" id="{24E8FDA9-B05B-864F-B927-7A0AED6C2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F2B895E0-C427-BD4F-9296-4EBF193DA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6B93FAAA-0D3E-A04F-89D7-EAFC9422676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3195" name="Oval 11">
              <a:extLst>
                <a:ext uri="{FF2B5EF4-FFF2-40B4-BE49-F238E27FC236}">
                  <a16:creationId xmlns:a16="http://schemas.microsoft.com/office/drawing/2014/main" id="{DA6ABBF2-D6A9-C742-9C68-9B66E222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Text Box 12">
              <a:extLst>
                <a:ext uri="{FF2B5EF4-FFF2-40B4-BE49-F238E27FC236}">
                  <a16:creationId xmlns:a16="http://schemas.microsoft.com/office/drawing/2014/main" id="{6190F1CA-A24A-094F-84F6-85FDC3642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>
            <a:extLst>
              <a:ext uri="{FF2B5EF4-FFF2-40B4-BE49-F238E27FC236}">
                <a16:creationId xmlns:a16="http://schemas.microsoft.com/office/drawing/2014/main" id="{02804282-0920-D548-9CBB-020D683B33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3198" name="Oval 14">
              <a:extLst>
                <a:ext uri="{FF2B5EF4-FFF2-40B4-BE49-F238E27FC236}">
                  <a16:creationId xmlns:a16="http://schemas.microsoft.com/office/drawing/2014/main" id="{A9DEEF3E-8A17-6445-A59C-414D0CB46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B7E0627F-FA13-6644-8C76-BF332062C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>
            <a:extLst>
              <a:ext uri="{FF2B5EF4-FFF2-40B4-BE49-F238E27FC236}">
                <a16:creationId xmlns:a16="http://schemas.microsoft.com/office/drawing/2014/main" id="{7B5E591A-42E2-224C-9B25-D718352734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3201" name="Oval 17">
              <a:extLst>
                <a:ext uri="{FF2B5EF4-FFF2-40B4-BE49-F238E27FC236}">
                  <a16:creationId xmlns:a16="http://schemas.microsoft.com/office/drawing/2014/main" id="{6FC51F9B-1C1E-6D43-BC16-377D540F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7CC82701-F6F6-8848-9B65-9DC97C803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>
            <a:extLst>
              <a:ext uri="{FF2B5EF4-FFF2-40B4-BE49-F238E27FC236}">
                <a16:creationId xmlns:a16="http://schemas.microsoft.com/office/drawing/2014/main" id="{C73E6F97-E648-1A42-8828-07008F65A174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3204" name="Oval 20">
              <a:extLst>
                <a:ext uri="{FF2B5EF4-FFF2-40B4-BE49-F238E27FC236}">
                  <a16:creationId xmlns:a16="http://schemas.microsoft.com/office/drawing/2014/main" id="{7DEFFCBA-1D33-5A43-A378-673A343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66E787B7-F419-534D-ACA8-B5D91FB89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>
            <a:extLst>
              <a:ext uri="{FF2B5EF4-FFF2-40B4-BE49-F238E27FC236}">
                <a16:creationId xmlns:a16="http://schemas.microsoft.com/office/drawing/2014/main" id="{4D34C20B-C7AA-C649-B465-35903B30F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724B8E2-524E-E643-816B-81B0016B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D48FA634-405F-FB49-BC38-9DB38DF88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A63D0383-BA57-0241-83E3-4C10D1642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E015363A-D3DC-5A48-9452-237AF556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1" name="Text Box 27">
            <a:extLst>
              <a:ext uri="{FF2B5EF4-FFF2-40B4-BE49-F238E27FC236}">
                <a16:creationId xmlns:a16="http://schemas.microsoft.com/office/drawing/2014/main" id="{6B5AB8DA-5086-1E46-B9EB-FE8A17E6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0991040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B085D74-0636-CA4F-82D9-3DE8D8A27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What happens if we update all of the vertices with the above update?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3293C78D-BE68-7E4A-9853-6CFE43D9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3293C78D-BE68-7E4A-9853-6CFE43D96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>
            <a:extLst>
              <a:ext uri="{FF2B5EF4-FFF2-40B4-BE49-F238E27FC236}">
                <a16:creationId xmlns:a16="http://schemas.microsoft.com/office/drawing/2014/main" id="{0FFD37F5-E60B-8540-9B88-FB9628AA6FD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5237" name="Oval 5">
              <a:extLst>
                <a:ext uri="{FF2B5EF4-FFF2-40B4-BE49-F238E27FC236}">
                  <a16:creationId xmlns:a16="http://schemas.microsoft.com/office/drawing/2014/main" id="{FAC69A19-43AB-294C-AAF1-9EBECF2C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Text Box 6">
              <a:extLst>
                <a:ext uri="{FF2B5EF4-FFF2-40B4-BE49-F238E27FC236}">
                  <a16:creationId xmlns:a16="http://schemas.microsoft.com/office/drawing/2014/main" id="{4411DC09-C522-E942-BBBE-AA66E2B5C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>
            <a:extLst>
              <a:ext uri="{FF2B5EF4-FFF2-40B4-BE49-F238E27FC236}">
                <a16:creationId xmlns:a16="http://schemas.microsoft.com/office/drawing/2014/main" id="{E27627E3-FB1C-8C4B-B768-0181528D178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5240" name="Oval 8">
              <a:extLst>
                <a:ext uri="{FF2B5EF4-FFF2-40B4-BE49-F238E27FC236}">
                  <a16:creationId xmlns:a16="http://schemas.microsoft.com/office/drawing/2014/main" id="{FC7CB40D-7E69-BF40-AA77-4F7C3CDF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1" name="Text Box 9">
              <a:extLst>
                <a:ext uri="{FF2B5EF4-FFF2-40B4-BE49-F238E27FC236}">
                  <a16:creationId xmlns:a16="http://schemas.microsoft.com/office/drawing/2014/main" id="{A75F8C36-6BDE-6249-9D3C-54F6C676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>
            <a:extLst>
              <a:ext uri="{FF2B5EF4-FFF2-40B4-BE49-F238E27FC236}">
                <a16:creationId xmlns:a16="http://schemas.microsoft.com/office/drawing/2014/main" id="{F3AE8C18-EB4E-1344-BEF0-4985F28390C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5243" name="Oval 11">
              <a:extLst>
                <a:ext uri="{FF2B5EF4-FFF2-40B4-BE49-F238E27FC236}">
                  <a16:creationId xmlns:a16="http://schemas.microsoft.com/office/drawing/2014/main" id="{C254D4D3-ECFD-C74C-AAAE-C8FC3B71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Text Box 12">
              <a:extLst>
                <a:ext uri="{FF2B5EF4-FFF2-40B4-BE49-F238E27FC236}">
                  <a16:creationId xmlns:a16="http://schemas.microsoft.com/office/drawing/2014/main" id="{A25D59C1-4597-104E-BAEB-FD45F6E1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>
            <a:extLst>
              <a:ext uri="{FF2B5EF4-FFF2-40B4-BE49-F238E27FC236}">
                <a16:creationId xmlns:a16="http://schemas.microsoft.com/office/drawing/2014/main" id="{051BF42B-5CAE-084B-875B-4F4F4D6E99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5246" name="Oval 14">
              <a:extLst>
                <a:ext uri="{FF2B5EF4-FFF2-40B4-BE49-F238E27FC236}">
                  <a16:creationId xmlns:a16="http://schemas.microsoft.com/office/drawing/2014/main" id="{AADCEA64-4244-0E4B-B5A4-203A688B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Text Box 15">
              <a:extLst>
                <a:ext uri="{FF2B5EF4-FFF2-40B4-BE49-F238E27FC236}">
                  <a16:creationId xmlns:a16="http://schemas.microsoft.com/office/drawing/2014/main" id="{B45A066F-A529-0B42-9562-73894FB42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>
            <a:extLst>
              <a:ext uri="{FF2B5EF4-FFF2-40B4-BE49-F238E27FC236}">
                <a16:creationId xmlns:a16="http://schemas.microsoft.com/office/drawing/2014/main" id="{C5FFB804-B1F9-E944-8B0B-CEA0A9C1FF8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5249" name="Oval 17">
              <a:extLst>
                <a:ext uri="{FF2B5EF4-FFF2-40B4-BE49-F238E27FC236}">
                  <a16:creationId xmlns:a16="http://schemas.microsoft.com/office/drawing/2014/main" id="{C771242C-B657-CD46-A6C1-E2B92E443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Text Box 18">
              <a:extLst>
                <a:ext uri="{FF2B5EF4-FFF2-40B4-BE49-F238E27FC236}">
                  <a16:creationId xmlns:a16="http://schemas.microsoft.com/office/drawing/2014/main" id="{B113FB90-1943-E04D-A8BD-9CAA55021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>
            <a:extLst>
              <a:ext uri="{FF2B5EF4-FFF2-40B4-BE49-F238E27FC236}">
                <a16:creationId xmlns:a16="http://schemas.microsoft.com/office/drawing/2014/main" id="{822CBD86-E75F-8740-940F-31485D75C61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5252" name="Oval 20">
              <a:extLst>
                <a:ext uri="{FF2B5EF4-FFF2-40B4-BE49-F238E27FC236}">
                  <a16:creationId xmlns:a16="http://schemas.microsoft.com/office/drawing/2014/main" id="{1CA3F2C7-88F4-C048-A2F1-9F46A3A5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Text Box 21">
              <a:extLst>
                <a:ext uri="{FF2B5EF4-FFF2-40B4-BE49-F238E27FC236}">
                  <a16:creationId xmlns:a16="http://schemas.microsoft.com/office/drawing/2014/main" id="{8636AFD5-9BC0-8141-9029-CD545C370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>
            <a:extLst>
              <a:ext uri="{FF2B5EF4-FFF2-40B4-BE49-F238E27FC236}">
                <a16:creationId xmlns:a16="http://schemas.microsoft.com/office/drawing/2014/main" id="{0D49F889-C624-4A42-98E8-A0CA56CA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B55AE0CA-B0BD-E448-9C45-C8F84DFA4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708EED7D-694B-C74B-ABD4-C369D2E2E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32E7AC33-DCCF-CC45-9A56-247ADF009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5704C754-26D5-044D-B15F-A761C7B63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9" name="Text Box 27">
            <a:extLst>
              <a:ext uri="{FF2B5EF4-FFF2-40B4-BE49-F238E27FC236}">
                <a16:creationId xmlns:a16="http://schemas.microsoft.com/office/drawing/2014/main" id="{45519A66-C069-5B4F-BED9-F21D9213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C7E20D84-2742-6342-9F4C-D1C71447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4892162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A5B4576-FF06-9841-AEBA-6313B1D0F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/>
              <a:t>dist[v] will be right if u is along the shortest path to v and dist[u] is correct</a:t>
            </a:r>
          </a:p>
          <a:p>
            <a:r>
              <a:rPr lang="en-US" altLang="en-US"/>
              <a:t>Does the order that we update the vertices matter?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4BB35E23-4EE3-484C-9D93-DA3C05999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7283" name="Object 3">
                        <a:extLst>
                          <a:ext uri="{FF2B5EF4-FFF2-40B4-BE49-F238E27FC236}">
                            <a16:creationId xmlns:a16="http://schemas.microsoft.com/office/drawing/2014/main" id="{4BB35E23-4EE3-484C-9D93-DA3C05999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>
            <a:extLst>
              <a:ext uri="{FF2B5EF4-FFF2-40B4-BE49-F238E27FC236}">
                <a16:creationId xmlns:a16="http://schemas.microsoft.com/office/drawing/2014/main" id="{A8305C6B-0E0A-4C42-A25B-562D24319BF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7285" name="Oval 5">
              <a:extLst>
                <a:ext uri="{FF2B5EF4-FFF2-40B4-BE49-F238E27FC236}">
                  <a16:creationId xmlns:a16="http://schemas.microsoft.com/office/drawing/2014/main" id="{0C9BCAC7-9F81-4147-A6D5-35853AA6B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Text Box 6">
              <a:extLst>
                <a:ext uri="{FF2B5EF4-FFF2-40B4-BE49-F238E27FC236}">
                  <a16:creationId xmlns:a16="http://schemas.microsoft.com/office/drawing/2014/main" id="{077E09D8-E74E-3C44-8277-D2F1F7777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>
            <a:extLst>
              <a:ext uri="{FF2B5EF4-FFF2-40B4-BE49-F238E27FC236}">
                <a16:creationId xmlns:a16="http://schemas.microsoft.com/office/drawing/2014/main" id="{1724D596-0C42-FB47-9752-D9CFC614F2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7288" name="Oval 8">
              <a:extLst>
                <a:ext uri="{FF2B5EF4-FFF2-40B4-BE49-F238E27FC236}">
                  <a16:creationId xmlns:a16="http://schemas.microsoft.com/office/drawing/2014/main" id="{0280086C-7024-604E-B746-30E6E235F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Text Box 9">
              <a:extLst>
                <a:ext uri="{FF2B5EF4-FFF2-40B4-BE49-F238E27FC236}">
                  <a16:creationId xmlns:a16="http://schemas.microsoft.com/office/drawing/2014/main" id="{594FA6C2-CC4B-604A-A4EF-A57D4E253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>
            <a:extLst>
              <a:ext uri="{FF2B5EF4-FFF2-40B4-BE49-F238E27FC236}">
                <a16:creationId xmlns:a16="http://schemas.microsoft.com/office/drawing/2014/main" id="{673C7D34-58C3-9842-96AF-79320AB91E9C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7291" name="Oval 11">
              <a:extLst>
                <a:ext uri="{FF2B5EF4-FFF2-40B4-BE49-F238E27FC236}">
                  <a16:creationId xmlns:a16="http://schemas.microsoft.com/office/drawing/2014/main" id="{A7B52B3B-3F2C-BD4E-A4DA-BBCF4EE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2" name="Text Box 12">
              <a:extLst>
                <a:ext uri="{FF2B5EF4-FFF2-40B4-BE49-F238E27FC236}">
                  <a16:creationId xmlns:a16="http://schemas.microsoft.com/office/drawing/2014/main" id="{9C24E57A-0EB4-A44B-B9C6-DC7B198BD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>
            <a:extLst>
              <a:ext uri="{FF2B5EF4-FFF2-40B4-BE49-F238E27FC236}">
                <a16:creationId xmlns:a16="http://schemas.microsoft.com/office/drawing/2014/main" id="{73979026-EF72-1F46-82EB-71CEDC7922C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7294" name="Oval 14">
              <a:extLst>
                <a:ext uri="{FF2B5EF4-FFF2-40B4-BE49-F238E27FC236}">
                  <a16:creationId xmlns:a16="http://schemas.microsoft.com/office/drawing/2014/main" id="{753237F2-A452-C442-9AB6-B6DA2FC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>
              <a:extLst>
                <a:ext uri="{FF2B5EF4-FFF2-40B4-BE49-F238E27FC236}">
                  <a16:creationId xmlns:a16="http://schemas.microsoft.com/office/drawing/2014/main" id="{80A8D099-4B54-6746-9D67-9AD4C0467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>
            <a:extLst>
              <a:ext uri="{FF2B5EF4-FFF2-40B4-BE49-F238E27FC236}">
                <a16:creationId xmlns:a16="http://schemas.microsoft.com/office/drawing/2014/main" id="{394C341C-FDDD-4D4B-8D19-3C1AF77A3420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7297" name="Oval 17">
              <a:extLst>
                <a:ext uri="{FF2B5EF4-FFF2-40B4-BE49-F238E27FC236}">
                  <a16:creationId xmlns:a16="http://schemas.microsoft.com/office/drawing/2014/main" id="{332B4A79-ECE0-054B-AAD9-9DE4A803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8" name="Text Box 18">
              <a:extLst>
                <a:ext uri="{FF2B5EF4-FFF2-40B4-BE49-F238E27FC236}">
                  <a16:creationId xmlns:a16="http://schemas.microsoft.com/office/drawing/2014/main" id="{A4091000-FD27-404A-BD65-E9596161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>
            <a:extLst>
              <a:ext uri="{FF2B5EF4-FFF2-40B4-BE49-F238E27FC236}">
                <a16:creationId xmlns:a16="http://schemas.microsoft.com/office/drawing/2014/main" id="{660D6D04-1FBD-7F4E-9BA0-2FF3AB673D8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300" name="Oval 20">
              <a:extLst>
                <a:ext uri="{FF2B5EF4-FFF2-40B4-BE49-F238E27FC236}">
                  <a16:creationId xmlns:a16="http://schemas.microsoft.com/office/drawing/2014/main" id="{EB086084-99AC-8C4B-807E-A373C0208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1" name="Text Box 21">
              <a:extLst>
                <a:ext uri="{FF2B5EF4-FFF2-40B4-BE49-F238E27FC236}">
                  <a16:creationId xmlns:a16="http://schemas.microsoft.com/office/drawing/2014/main" id="{CE27FED0-B2DD-B642-A793-F40757FE3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>
            <a:extLst>
              <a:ext uri="{FF2B5EF4-FFF2-40B4-BE49-F238E27FC236}">
                <a16:creationId xmlns:a16="http://schemas.microsoft.com/office/drawing/2014/main" id="{6CA9036D-8D9A-9046-BE0C-4B5D8DCBB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1D1043CB-1B00-7E41-ACCE-5851554AC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4" name="Line 24">
            <a:extLst>
              <a:ext uri="{FF2B5EF4-FFF2-40B4-BE49-F238E27FC236}">
                <a16:creationId xmlns:a16="http://schemas.microsoft.com/office/drawing/2014/main" id="{CA8A061B-C198-BE44-9FE0-FB4CD06EF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5" name="Line 25">
            <a:extLst>
              <a:ext uri="{FF2B5EF4-FFF2-40B4-BE49-F238E27FC236}">
                <a16:creationId xmlns:a16="http://schemas.microsoft.com/office/drawing/2014/main" id="{9BB53AC8-F90E-4C46-AA58-5F06B4F3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6" name="Line 26">
            <a:extLst>
              <a:ext uri="{FF2B5EF4-FFF2-40B4-BE49-F238E27FC236}">
                <a16:creationId xmlns:a16="http://schemas.microsoft.com/office/drawing/2014/main" id="{FBBFAFCB-A3B9-CB42-A04B-69BAB189D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07" name="Text Box 27">
            <a:extLst>
              <a:ext uri="{FF2B5EF4-FFF2-40B4-BE49-F238E27FC236}">
                <a16:creationId xmlns:a16="http://schemas.microsoft.com/office/drawing/2014/main" id="{01E347D7-C8C9-AB42-B15D-CB0F1688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D6343A57-C939-D64A-B88A-6E2EDB62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7844061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3EB8616-5C4F-5540-9969-3BE9FC7CB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F6405C55-DFD9-9A4B-A3A5-F5C8F2BB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2163" name="Object 3">
                        <a:extLst>
                          <a:ext uri="{FF2B5EF4-FFF2-40B4-BE49-F238E27FC236}">
                            <a16:creationId xmlns:a16="http://schemas.microsoft.com/office/drawing/2014/main" id="{F6405C55-DFD9-9A4B-A3A5-F5C8F2BB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>
            <a:extLst>
              <a:ext uri="{FF2B5EF4-FFF2-40B4-BE49-F238E27FC236}">
                <a16:creationId xmlns:a16="http://schemas.microsoft.com/office/drawing/2014/main" id="{5F245E45-EE06-4D4A-812C-F40EEC46829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2165" name="Oval 5">
              <a:extLst>
                <a:ext uri="{FF2B5EF4-FFF2-40B4-BE49-F238E27FC236}">
                  <a16:creationId xmlns:a16="http://schemas.microsoft.com/office/drawing/2014/main" id="{5D8C074E-2161-6347-AADE-4B52C3A0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6" name="Text Box 6">
              <a:extLst>
                <a:ext uri="{FF2B5EF4-FFF2-40B4-BE49-F238E27FC236}">
                  <a16:creationId xmlns:a16="http://schemas.microsoft.com/office/drawing/2014/main" id="{E808EC6D-9274-3047-AE74-43A182C9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>
            <a:extLst>
              <a:ext uri="{FF2B5EF4-FFF2-40B4-BE49-F238E27FC236}">
                <a16:creationId xmlns:a16="http://schemas.microsoft.com/office/drawing/2014/main" id="{BF6D6D9B-4DD9-864C-9470-A2995CF2B24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2168" name="Oval 8">
              <a:extLst>
                <a:ext uri="{FF2B5EF4-FFF2-40B4-BE49-F238E27FC236}">
                  <a16:creationId xmlns:a16="http://schemas.microsoft.com/office/drawing/2014/main" id="{2F5F5C96-9493-6849-9524-952295DA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69" name="Text Box 9">
              <a:extLst>
                <a:ext uri="{FF2B5EF4-FFF2-40B4-BE49-F238E27FC236}">
                  <a16:creationId xmlns:a16="http://schemas.microsoft.com/office/drawing/2014/main" id="{62A4A81C-74D1-E94F-8BA9-529B839E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>
            <a:extLst>
              <a:ext uri="{FF2B5EF4-FFF2-40B4-BE49-F238E27FC236}">
                <a16:creationId xmlns:a16="http://schemas.microsoft.com/office/drawing/2014/main" id="{DC0DF1F5-DA46-BE4F-9C04-B64B6CB71CF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2171" name="Oval 11">
              <a:extLst>
                <a:ext uri="{FF2B5EF4-FFF2-40B4-BE49-F238E27FC236}">
                  <a16:creationId xmlns:a16="http://schemas.microsoft.com/office/drawing/2014/main" id="{030EEE1F-40BE-2848-AA10-FC76669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Text Box 12">
              <a:extLst>
                <a:ext uri="{FF2B5EF4-FFF2-40B4-BE49-F238E27FC236}">
                  <a16:creationId xmlns:a16="http://schemas.microsoft.com/office/drawing/2014/main" id="{9346880B-D2AE-534F-B5C0-29048A402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>
            <a:extLst>
              <a:ext uri="{FF2B5EF4-FFF2-40B4-BE49-F238E27FC236}">
                <a16:creationId xmlns:a16="http://schemas.microsoft.com/office/drawing/2014/main" id="{35FEDAD0-9E1F-A948-9AB5-C81560A9300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2174" name="Oval 14">
              <a:extLst>
                <a:ext uri="{FF2B5EF4-FFF2-40B4-BE49-F238E27FC236}">
                  <a16:creationId xmlns:a16="http://schemas.microsoft.com/office/drawing/2014/main" id="{74C89687-4F2E-2C44-BAD7-325688AF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5" name="Text Box 15">
              <a:extLst>
                <a:ext uri="{FF2B5EF4-FFF2-40B4-BE49-F238E27FC236}">
                  <a16:creationId xmlns:a16="http://schemas.microsoft.com/office/drawing/2014/main" id="{EC702F99-7029-5A4C-A8EA-5CB5A329E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>
            <a:extLst>
              <a:ext uri="{FF2B5EF4-FFF2-40B4-BE49-F238E27FC236}">
                <a16:creationId xmlns:a16="http://schemas.microsoft.com/office/drawing/2014/main" id="{9AE99898-431E-3444-A4FF-5F76A80C94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2177" name="Oval 17">
              <a:extLst>
                <a:ext uri="{FF2B5EF4-FFF2-40B4-BE49-F238E27FC236}">
                  <a16:creationId xmlns:a16="http://schemas.microsoft.com/office/drawing/2014/main" id="{9F1D5F3D-6920-8143-BE5D-058733E9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8" name="Text Box 18">
              <a:extLst>
                <a:ext uri="{FF2B5EF4-FFF2-40B4-BE49-F238E27FC236}">
                  <a16:creationId xmlns:a16="http://schemas.microsoft.com/office/drawing/2014/main" id="{E132CBA6-895B-E24B-860E-C62771D7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>
            <a:extLst>
              <a:ext uri="{FF2B5EF4-FFF2-40B4-BE49-F238E27FC236}">
                <a16:creationId xmlns:a16="http://schemas.microsoft.com/office/drawing/2014/main" id="{746ED636-B668-2A41-85C4-EF7BE39CCDD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2180" name="Oval 20">
              <a:extLst>
                <a:ext uri="{FF2B5EF4-FFF2-40B4-BE49-F238E27FC236}">
                  <a16:creationId xmlns:a16="http://schemas.microsoft.com/office/drawing/2014/main" id="{79FDC95B-5182-FE45-86FB-526D2D3F5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1" name="Text Box 21">
              <a:extLst>
                <a:ext uri="{FF2B5EF4-FFF2-40B4-BE49-F238E27FC236}">
                  <a16:creationId xmlns:a16="http://schemas.microsoft.com/office/drawing/2014/main" id="{FC8AAEF0-4382-AF45-A6C8-8B6AD5C00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>
            <a:extLst>
              <a:ext uri="{FF2B5EF4-FFF2-40B4-BE49-F238E27FC236}">
                <a16:creationId xmlns:a16="http://schemas.microsoft.com/office/drawing/2014/main" id="{D1EEAB2A-B56F-F545-A480-441E0F9FF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8A62F95-9E5E-0844-9E27-1C444F54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Line 24">
            <a:extLst>
              <a:ext uri="{FF2B5EF4-FFF2-40B4-BE49-F238E27FC236}">
                <a16:creationId xmlns:a16="http://schemas.microsoft.com/office/drawing/2014/main" id="{8166DCA8-0749-5F4E-8FEA-0FC1CB5C4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5" name="Line 25">
            <a:extLst>
              <a:ext uri="{FF2B5EF4-FFF2-40B4-BE49-F238E27FC236}">
                <a16:creationId xmlns:a16="http://schemas.microsoft.com/office/drawing/2014/main" id="{0679C864-265B-CB49-9D11-B3588D6B4A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6" name="Line 26">
            <a:extLst>
              <a:ext uri="{FF2B5EF4-FFF2-40B4-BE49-F238E27FC236}">
                <a16:creationId xmlns:a16="http://schemas.microsoft.com/office/drawing/2014/main" id="{BD52B663-DAE7-AE4F-872D-4AE3065F4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8F72DE6-F04E-6D45-BD17-5D06845D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82D0E8EF-3C66-4847-BEA1-709F29DA0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82D0E8EF-3C66-4847-BEA1-709F29DA0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>
            <a:extLst>
              <a:ext uri="{FF2B5EF4-FFF2-40B4-BE49-F238E27FC236}">
                <a16:creationId xmlns:a16="http://schemas.microsoft.com/office/drawing/2014/main" id="{A7563EB3-E457-8A46-9370-17B7F2017C7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8332" name="Oval 28">
              <a:extLst>
                <a:ext uri="{FF2B5EF4-FFF2-40B4-BE49-F238E27FC236}">
                  <a16:creationId xmlns:a16="http://schemas.microsoft.com/office/drawing/2014/main" id="{623FED09-C10D-2F44-B844-30F215867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3" name="Text Box 29">
              <a:extLst>
                <a:ext uri="{FF2B5EF4-FFF2-40B4-BE49-F238E27FC236}">
                  <a16:creationId xmlns:a16="http://schemas.microsoft.com/office/drawing/2014/main" id="{EB2AEDE5-8DEE-3C40-B931-19367834C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>
            <a:extLst>
              <a:ext uri="{FF2B5EF4-FFF2-40B4-BE49-F238E27FC236}">
                <a16:creationId xmlns:a16="http://schemas.microsoft.com/office/drawing/2014/main" id="{1A1F6A85-2751-0743-8676-472521710BC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8335" name="Oval 31">
              <a:extLst>
                <a:ext uri="{FF2B5EF4-FFF2-40B4-BE49-F238E27FC236}">
                  <a16:creationId xmlns:a16="http://schemas.microsoft.com/office/drawing/2014/main" id="{3BBE2456-2D05-0549-B78D-2EE59E650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32">
              <a:extLst>
                <a:ext uri="{FF2B5EF4-FFF2-40B4-BE49-F238E27FC236}">
                  <a16:creationId xmlns:a16="http://schemas.microsoft.com/office/drawing/2014/main" id="{8E7101F4-12D3-1846-BA9D-AFB7136AF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>
            <a:extLst>
              <a:ext uri="{FF2B5EF4-FFF2-40B4-BE49-F238E27FC236}">
                <a16:creationId xmlns:a16="http://schemas.microsoft.com/office/drawing/2014/main" id="{143F22BF-F725-5A41-A235-1F8084F200D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8338" name="Oval 34">
              <a:extLst>
                <a:ext uri="{FF2B5EF4-FFF2-40B4-BE49-F238E27FC236}">
                  <a16:creationId xmlns:a16="http://schemas.microsoft.com/office/drawing/2014/main" id="{0FA9D03A-F556-6A49-8ECA-0A2BC26E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Text Box 35">
              <a:extLst>
                <a:ext uri="{FF2B5EF4-FFF2-40B4-BE49-F238E27FC236}">
                  <a16:creationId xmlns:a16="http://schemas.microsoft.com/office/drawing/2014/main" id="{B62D821B-5F72-A042-980F-E8E76218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>
            <a:extLst>
              <a:ext uri="{FF2B5EF4-FFF2-40B4-BE49-F238E27FC236}">
                <a16:creationId xmlns:a16="http://schemas.microsoft.com/office/drawing/2014/main" id="{9B836A93-78C8-9D48-8A59-0AAABA6F07D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8341" name="Oval 37">
              <a:extLst>
                <a:ext uri="{FF2B5EF4-FFF2-40B4-BE49-F238E27FC236}">
                  <a16:creationId xmlns:a16="http://schemas.microsoft.com/office/drawing/2014/main" id="{A40C8F2E-8409-E24E-BD3E-20CAAF027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38">
              <a:extLst>
                <a:ext uri="{FF2B5EF4-FFF2-40B4-BE49-F238E27FC236}">
                  <a16:creationId xmlns:a16="http://schemas.microsoft.com/office/drawing/2014/main" id="{518A345A-42D2-2B41-A74A-669E0839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>
            <a:extLst>
              <a:ext uri="{FF2B5EF4-FFF2-40B4-BE49-F238E27FC236}">
                <a16:creationId xmlns:a16="http://schemas.microsoft.com/office/drawing/2014/main" id="{59A55CEA-0403-6A4F-8E0C-B5F2FDCFE44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8344" name="Oval 40">
              <a:extLst>
                <a:ext uri="{FF2B5EF4-FFF2-40B4-BE49-F238E27FC236}">
                  <a16:creationId xmlns:a16="http://schemas.microsoft.com/office/drawing/2014/main" id="{A554E27F-E11A-3B48-87D3-C6CC40B7A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Text Box 41">
              <a:extLst>
                <a:ext uri="{FF2B5EF4-FFF2-40B4-BE49-F238E27FC236}">
                  <a16:creationId xmlns:a16="http://schemas.microsoft.com/office/drawing/2014/main" id="{3F567B72-363E-DB47-AFCC-0AB375B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>
            <a:extLst>
              <a:ext uri="{FF2B5EF4-FFF2-40B4-BE49-F238E27FC236}">
                <a16:creationId xmlns:a16="http://schemas.microsoft.com/office/drawing/2014/main" id="{A7D4A6DB-4BC7-7645-AD0D-AA981AE3AB5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8347" name="Oval 43">
              <a:extLst>
                <a:ext uri="{FF2B5EF4-FFF2-40B4-BE49-F238E27FC236}">
                  <a16:creationId xmlns:a16="http://schemas.microsoft.com/office/drawing/2014/main" id="{0CF3486C-9A73-1642-BD90-56FADCD16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44">
              <a:extLst>
                <a:ext uri="{FF2B5EF4-FFF2-40B4-BE49-F238E27FC236}">
                  <a16:creationId xmlns:a16="http://schemas.microsoft.com/office/drawing/2014/main" id="{E60F810D-CBB4-EA4F-911C-843919FB3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>
            <a:extLst>
              <a:ext uri="{FF2B5EF4-FFF2-40B4-BE49-F238E27FC236}">
                <a16:creationId xmlns:a16="http://schemas.microsoft.com/office/drawing/2014/main" id="{36030047-DE0E-E547-B5C1-00A848E6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0" name="Line 46">
            <a:extLst>
              <a:ext uri="{FF2B5EF4-FFF2-40B4-BE49-F238E27FC236}">
                <a16:creationId xmlns:a16="http://schemas.microsoft.com/office/drawing/2014/main" id="{DAB23889-6D16-B94F-A704-01E47879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1" name="Line 47">
            <a:extLst>
              <a:ext uri="{FF2B5EF4-FFF2-40B4-BE49-F238E27FC236}">
                <a16:creationId xmlns:a16="http://schemas.microsoft.com/office/drawing/2014/main" id="{71C0D40F-36CD-924E-BB0F-1B5A2D79F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2" name="Line 48">
            <a:extLst>
              <a:ext uri="{FF2B5EF4-FFF2-40B4-BE49-F238E27FC236}">
                <a16:creationId xmlns:a16="http://schemas.microsoft.com/office/drawing/2014/main" id="{7E66B1AA-A9C4-374C-809B-8532DFA3A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3" name="Line 49">
            <a:extLst>
              <a:ext uri="{FF2B5EF4-FFF2-40B4-BE49-F238E27FC236}">
                <a16:creationId xmlns:a16="http://schemas.microsoft.com/office/drawing/2014/main" id="{44F72257-FD09-8845-B87D-57C5AE4CA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54" name="Text Box 50">
            <a:extLst>
              <a:ext uri="{FF2B5EF4-FFF2-40B4-BE49-F238E27FC236}">
                <a16:creationId xmlns:a16="http://schemas.microsoft.com/office/drawing/2014/main" id="{7C9C76B0-CEDD-114B-8A4E-36C2E85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>
            <a:extLst>
              <a:ext uri="{FF2B5EF4-FFF2-40B4-BE49-F238E27FC236}">
                <a16:creationId xmlns:a16="http://schemas.microsoft.com/office/drawing/2014/main" id="{E6C959CB-0045-E140-9EA5-36054DE9A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0434657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3E3E990-8CE2-B144-ABC1-411B84ECF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>
            <a:extLst>
              <a:ext uri="{FF2B5EF4-FFF2-40B4-BE49-F238E27FC236}">
                <a16:creationId xmlns:a16="http://schemas.microsoft.com/office/drawing/2014/main" id="{DE7CA764-CDD2-D946-88EC-6E5926DC7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99331" name="Object 3">
                        <a:extLst>
                          <a:ext uri="{FF2B5EF4-FFF2-40B4-BE49-F238E27FC236}">
                            <a16:creationId xmlns:a16="http://schemas.microsoft.com/office/drawing/2014/main" id="{DE7CA764-CDD2-D946-88EC-6E5926DC79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>
            <a:extLst>
              <a:ext uri="{FF2B5EF4-FFF2-40B4-BE49-F238E27FC236}">
                <a16:creationId xmlns:a16="http://schemas.microsoft.com/office/drawing/2014/main" id="{31FC6B54-7073-B344-A719-F73EEBABE7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99333" name="Oval 5">
              <a:extLst>
                <a:ext uri="{FF2B5EF4-FFF2-40B4-BE49-F238E27FC236}">
                  <a16:creationId xmlns:a16="http://schemas.microsoft.com/office/drawing/2014/main" id="{DEB40227-D734-5446-8091-F9ED82AD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4" name="Text Box 6">
              <a:extLst>
                <a:ext uri="{FF2B5EF4-FFF2-40B4-BE49-F238E27FC236}">
                  <a16:creationId xmlns:a16="http://schemas.microsoft.com/office/drawing/2014/main" id="{2EE4C2E0-8663-814E-B74A-777E1E7DC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>
            <a:extLst>
              <a:ext uri="{FF2B5EF4-FFF2-40B4-BE49-F238E27FC236}">
                <a16:creationId xmlns:a16="http://schemas.microsoft.com/office/drawing/2014/main" id="{81A167E1-9C1F-2740-856D-A8FC92F8478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99336" name="Oval 8">
              <a:extLst>
                <a:ext uri="{FF2B5EF4-FFF2-40B4-BE49-F238E27FC236}">
                  <a16:creationId xmlns:a16="http://schemas.microsoft.com/office/drawing/2014/main" id="{EF231D5B-6991-DB4F-8A26-3D6B4F6D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37" name="Text Box 9">
              <a:extLst>
                <a:ext uri="{FF2B5EF4-FFF2-40B4-BE49-F238E27FC236}">
                  <a16:creationId xmlns:a16="http://schemas.microsoft.com/office/drawing/2014/main" id="{8ACECEDD-CD3A-DE4D-98C6-B552903B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>
            <a:extLst>
              <a:ext uri="{FF2B5EF4-FFF2-40B4-BE49-F238E27FC236}">
                <a16:creationId xmlns:a16="http://schemas.microsoft.com/office/drawing/2014/main" id="{167EBAA2-F8A4-ED43-B3B1-A0B0D66C1D9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99339" name="Oval 11">
              <a:extLst>
                <a:ext uri="{FF2B5EF4-FFF2-40B4-BE49-F238E27FC236}">
                  <a16:creationId xmlns:a16="http://schemas.microsoft.com/office/drawing/2014/main" id="{FF37A396-0DBE-B548-AE66-4E3184531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0" name="Text Box 12">
              <a:extLst>
                <a:ext uri="{FF2B5EF4-FFF2-40B4-BE49-F238E27FC236}">
                  <a16:creationId xmlns:a16="http://schemas.microsoft.com/office/drawing/2014/main" id="{A4288759-3B71-384B-B637-1114D650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>
            <a:extLst>
              <a:ext uri="{FF2B5EF4-FFF2-40B4-BE49-F238E27FC236}">
                <a16:creationId xmlns:a16="http://schemas.microsoft.com/office/drawing/2014/main" id="{340329A1-9A25-C642-8864-17C18CAED28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9342" name="Oval 14">
              <a:extLst>
                <a:ext uri="{FF2B5EF4-FFF2-40B4-BE49-F238E27FC236}">
                  <a16:creationId xmlns:a16="http://schemas.microsoft.com/office/drawing/2014/main" id="{F355D866-8B26-EB42-AFC7-1A1BB35E7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Text Box 15">
              <a:extLst>
                <a:ext uri="{FF2B5EF4-FFF2-40B4-BE49-F238E27FC236}">
                  <a16:creationId xmlns:a16="http://schemas.microsoft.com/office/drawing/2014/main" id="{7E1A94BC-30B6-5D47-93CB-D18A44301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>
            <a:extLst>
              <a:ext uri="{FF2B5EF4-FFF2-40B4-BE49-F238E27FC236}">
                <a16:creationId xmlns:a16="http://schemas.microsoft.com/office/drawing/2014/main" id="{FC7B4B74-BB3F-D045-AD0B-82E7CD5829B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9345" name="Oval 17">
              <a:extLst>
                <a:ext uri="{FF2B5EF4-FFF2-40B4-BE49-F238E27FC236}">
                  <a16:creationId xmlns:a16="http://schemas.microsoft.com/office/drawing/2014/main" id="{D2633453-BF04-0C47-A186-A8FCFF46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6" name="Text Box 18">
              <a:extLst>
                <a:ext uri="{FF2B5EF4-FFF2-40B4-BE49-F238E27FC236}">
                  <a16:creationId xmlns:a16="http://schemas.microsoft.com/office/drawing/2014/main" id="{4C5C8B1D-9C07-D941-802D-3720A3F16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>
            <a:extLst>
              <a:ext uri="{FF2B5EF4-FFF2-40B4-BE49-F238E27FC236}">
                <a16:creationId xmlns:a16="http://schemas.microsoft.com/office/drawing/2014/main" id="{92FF16CE-C16A-1246-AF77-2005AF7D499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9348" name="Oval 20">
              <a:extLst>
                <a:ext uri="{FF2B5EF4-FFF2-40B4-BE49-F238E27FC236}">
                  <a16:creationId xmlns:a16="http://schemas.microsoft.com/office/drawing/2014/main" id="{66D3C9CC-D750-164D-BD22-AB77E3B0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9" name="Text Box 21">
              <a:extLst>
                <a:ext uri="{FF2B5EF4-FFF2-40B4-BE49-F238E27FC236}">
                  <a16:creationId xmlns:a16="http://schemas.microsoft.com/office/drawing/2014/main" id="{4FAEDDD0-12D1-6242-A107-D63DFA0AC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>
            <a:extLst>
              <a:ext uri="{FF2B5EF4-FFF2-40B4-BE49-F238E27FC236}">
                <a16:creationId xmlns:a16="http://schemas.microsoft.com/office/drawing/2014/main" id="{E42001C9-ED68-D24C-9805-3D2B7D152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1" name="Line 23">
            <a:extLst>
              <a:ext uri="{FF2B5EF4-FFF2-40B4-BE49-F238E27FC236}">
                <a16:creationId xmlns:a16="http://schemas.microsoft.com/office/drawing/2014/main" id="{5A4E4928-09CB-6C4B-87A0-32367139E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2" name="Line 24">
            <a:extLst>
              <a:ext uri="{FF2B5EF4-FFF2-40B4-BE49-F238E27FC236}">
                <a16:creationId xmlns:a16="http://schemas.microsoft.com/office/drawing/2014/main" id="{8F66F1EF-3212-7249-9B6F-406B2EE0E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3" name="Line 25">
            <a:extLst>
              <a:ext uri="{FF2B5EF4-FFF2-40B4-BE49-F238E27FC236}">
                <a16:creationId xmlns:a16="http://schemas.microsoft.com/office/drawing/2014/main" id="{FAB1DE84-F138-0942-99E3-9CCA478D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4" name="Line 26">
            <a:extLst>
              <a:ext uri="{FF2B5EF4-FFF2-40B4-BE49-F238E27FC236}">
                <a16:creationId xmlns:a16="http://schemas.microsoft.com/office/drawing/2014/main" id="{B7152FDE-CFB6-FA45-9857-F4FCB3371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5" name="Text Box 27">
            <a:extLst>
              <a:ext uri="{FF2B5EF4-FFF2-40B4-BE49-F238E27FC236}">
                <a16:creationId xmlns:a16="http://schemas.microsoft.com/office/drawing/2014/main" id="{AA35E539-7975-0A40-9E13-931C4B1F6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>
            <a:extLst>
              <a:ext uri="{FF2B5EF4-FFF2-40B4-BE49-F238E27FC236}">
                <a16:creationId xmlns:a16="http://schemas.microsoft.com/office/drawing/2014/main" id="{6E6775B7-3616-2440-A8F0-94397FD5C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>
            <a:extLst>
              <a:ext uri="{FF2B5EF4-FFF2-40B4-BE49-F238E27FC236}">
                <a16:creationId xmlns:a16="http://schemas.microsoft.com/office/drawing/2014/main" id="{6D8EF0D9-CDD3-1149-A228-0CD186656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3926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company will be interested in minimizing the cost which includes the following factors: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salary of the truck driver (overtime?)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possible tolls and administrative costs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bonuses for being early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penalties for being late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cost of fuel</a:t>
            </a:r>
          </a:p>
        </p:txBody>
      </p:sp>
    </p:spTree>
    <p:extLst>
      <p:ext uri="{BB962C8B-B14F-4D97-AF65-F5344CB8AC3E}">
        <p14:creationId xmlns:p14="http://schemas.microsoft.com/office/powerpoint/2010/main" val="42096062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DACDDF-70D5-0541-868C-D5B8898D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D1E39E3-2F3A-F948-A2E1-6FEF1EA6C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D1E39E3-2F3A-F948-A2E1-6FEF1EA6C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AEB86A77-FEDF-B245-A84C-D7DA6EDB9B0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0357" name="Oval 5">
              <a:extLst>
                <a:ext uri="{FF2B5EF4-FFF2-40B4-BE49-F238E27FC236}">
                  <a16:creationId xmlns:a16="http://schemas.microsoft.com/office/drawing/2014/main" id="{451F35D1-19C8-4D4C-8CA1-F01D90DC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58" name="Text Box 6">
              <a:extLst>
                <a:ext uri="{FF2B5EF4-FFF2-40B4-BE49-F238E27FC236}">
                  <a16:creationId xmlns:a16="http://schemas.microsoft.com/office/drawing/2014/main" id="{D1458C54-A9EF-474F-AA5F-842E454F3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>
            <a:extLst>
              <a:ext uri="{FF2B5EF4-FFF2-40B4-BE49-F238E27FC236}">
                <a16:creationId xmlns:a16="http://schemas.microsoft.com/office/drawing/2014/main" id="{6AA382EA-B909-B148-8202-6B90E57263B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0360" name="Oval 8">
              <a:extLst>
                <a:ext uri="{FF2B5EF4-FFF2-40B4-BE49-F238E27FC236}">
                  <a16:creationId xmlns:a16="http://schemas.microsoft.com/office/drawing/2014/main" id="{97C1EEA9-5636-8240-8842-EF22EE79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1" name="Text Box 9">
              <a:extLst>
                <a:ext uri="{FF2B5EF4-FFF2-40B4-BE49-F238E27FC236}">
                  <a16:creationId xmlns:a16="http://schemas.microsoft.com/office/drawing/2014/main" id="{9D50DE43-0032-0846-BE67-50F83D03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>
            <a:extLst>
              <a:ext uri="{FF2B5EF4-FFF2-40B4-BE49-F238E27FC236}">
                <a16:creationId xmlns:a16="http://schemas.microsoft.com/office/drawing/2014/main" id="{946AB412-98DA-B14D-A161-5A27B05F33C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0363" name="Oval 11">
              <a:extLst>
                <a:ext uri="{FF2B5EF4-FFF2-40B4-BE49-F238E27FC236}">
                  <a16:creationId xmlns:a16="http://schemas.microsoft.com/office/drawing/2014/main" id="{FBCA88F0-812B-284C-8308-90C47DA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4" name="Text Box 12">
              <a:extLst>
                <a:ext uri="{FF2B5EF4-FFF2-40B4-BE49-F238E27FC236}">
                  <a16:creationId xmlns:a16="http://schemas.microsoft.com/office/drawing/2014/main" id="{F209F635-D530-F44C-8B4F-23F48AD6A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>
            <a:extLst>
              <a:ext uri="{FF2B5EF4-FFF2-40B4-BE49-F238E27FC236}">
                <a16:creationId xmlns:a16="http://schemas.microsoft.com/office/drawing/2014/main" id="{3CEB5064-AD87-5B4A-9B0E-57D06851A26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0366" name="Oval 14">
              <a:extLst>
                <a:ext uri="{FF2B5EF4-FFF2-40B4-BE49-F238E27FC236}">
                  <a16:creationId xmlns:a16="http://schemas.microsoft.com/office/drawing/2014/main" id="{BF09387F-51D1-C343-8976-CD4154EBB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Text Box 15">
              <a:extLst>
                <a:ext uri="{FF2B5EF4-FFF2-40B4-BE49-F238E27FC236}">
                  <a16:creationId xmlns:a16="http://schemas.microsoft.com/office/drawing/2014/main" id="{66989ED9-3FD9-5C41-B671-273ECF53D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>
            <a:extLst>
              <a:ext uri="{FF2B5EF4-FFF2-40B4-BE49-F238E27FC236}">
                <a16:creationId xmlns:a16="http://schemas.microsoft.com/office/drawing/2014/main" id="{D5EEE44E-4433-8442-AD0E-09CB6BE201EB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0369" name="Oval 17">
              <a:extLst>
                <a:ext uri="{FF2B5EF4-FFF2-40B4-BE49-F238E27FC236}">
                  <a16:creationId xmlns:a16="http://schemas.microsoft.com/office/drawing/2014/main" id="{5ED2CB4B-90B4-E944-9E5F-26A65DEF2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0" name="Text Box 18">
              <a:extLst>
                <a:ext uri="{FF2B5EF4-FFF2-40B4-BE49-F238E27FC236}">
                  <a16:creationId xmlns:a16="http://schemas.microsoft.com/office/drawing/2014/main" id="{45F19B8D-D797-3E43-942C-DC6F1A854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>
            <a:extLst>
              <a:ext uri="{FF2B5EF4-FFF2-40B4-BE49-F238E27FC236}">
                <a16:creationId xmlns:a16="http://schemas.microsoft.com/office/drawing/2014/main" id="{FCB82552-F6E6-724C-93E5-D6E2AA1199E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0372" name="Oval 20">
              <a:extLst>
                <a:ext uri="{FF2B5EF4-FFF2-40B4-BE49-F238E27FC236}">
                  <a16:creationId xmlns:a16="http://schemas.microsoft.com/office/drawing/2014/main" id="{C6259208-F157-5540-95AE-6A679BD74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3" name="Text Box 21">
              <a:extLst>
                <a:ext uri="{FF2B5EF4-FFF2-40B4-BE49-F238E27FC236}">
                  <a16:creationId xmlns:a16="http://schemas.microsoft.com/office/drawing/2014/main" id="{969B36E8-6BB8-8548-BE95-1FF27D36F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>
            <a:extLst>
              <a:ext uri="{FF2B5EF4-FFF2-40B4-BE49-F238E27FC236}">
                <a16:creationId xmlns:a16="http://schemas.microsoft.com/office/drawing/2014/main" id="{9CDB8403-D9D3-954A-A581-E5C776158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5" name="Line 23">
            <a:extLst>
              <a:ext uri="{FF2B5EF4-FFF2-40B4-BE49-F238E27FC236}">
                <a16:creationId xmlns:a16="http://schemas.microsoft.com/office/drawing/2014/main" id="{CFAA1F50-DD03-2D46-A594-1E330B424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6" name="Line 24">
            <a:extLst>
              <a:ext uri="{FF2B5EF4-FFF2-40B4-BE49-F238E27FC236}">
                <a16:creationId xmlns:a16="http://schemas.microsoft.com/office/drawing/2014/main" id="{376F69C7-D53E-A941-AD5C-9537B5A1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7" name="Line 25">
            <a:extLst>
              <a:ext uri="{FF2B5EF4-FFF2-40B4-BE49-F238E27FC236}">
                <a16:creationId xmlns:a16="http://schemas.microsoft.com/office/drawing/2014/main" id="{A78C6607-E215-D24A-A4AD-3D8E8B2A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8" name="Line 26">
            <a:extLst>
              <a:ext uri="{FF2B5EF4-FFF2-40B4-BE49-F238E27FC236}">
                <a16:creationId xmlns:a16="http://schemas.microsoft.com/office/drawing/2014/main" id="{F4FDB965-EFEF-734D-8DB5-A5B735AF1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9" name="Text Box 27">
            <a:extLst>
              <a:ext uri="{FF2B5EF4-FFF2-40B4-BE49-F238E27FC236}">
                <a16:creationId xmlns:a16="http://schemas.microsoft.com/office/drawing/2014/main" id="{DC48C577-E290-D44E-8C1A-3A7397D4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>
            <a:extLst>
              <a:ext uri="{FF2B5EF4-FFF2-40B4-BE49-F238E27FC236}">
                <a16:creationId xmlns:a16="http://schemas.microsoft.com/office/drawing/2014/main" id="{0B7D1EE3-C3D6-4C4C-B8E3-199617A5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>
            <a:extLst>
              <a:ext uri="{FF2B5EF4-FFF2-40B4-BE49-F238E27FC236}">
                <a16:creationId xmlns:a16="http://schemas.microsoft.com/office/drawing/2014/main" id="{5E92F27D-9042-8847-9782-651E139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>
            <a:extLst>
              <a:ext uri="{FF2B5EF4-FFF2-40B4-BE49-F238E27FC236}">
                <a16:creationId xmlns:a16="http://schemas.microsoft.com/office/drawing/2014/main" id="{E3E8C5D5-F146-A044-82FB-35052CEB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5663094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EC54673-B496-F445-8764-1E14C0B18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101379" name="Object 3">
            <a:extLst>
              <a:ext uri="{FF2B5EF4-FFF2-40B4-BE49-F238E27FC236}">
                <a16:creationId xmlns:a16="http://schemas.microsoft.com/office/drawing/2014/main" id="{E3FEBED5-5F05-5A40-B16C-39D435484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1379" name="Object 3">
                        <a:extLst>
                          <a:ext uri="{FF2B5EF4-FFF2-40B4-BE49-F238E27FC236}">
                            <a16:creationId xmlns:a16="http://schemas.microsoft.com/office/drawing/2014/main" id="{E3FEBED5-5F05-5A40-B16C-39D435484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1A639A31-251C-9440-B976-CCD96D03CEE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1381" name="Oval 5">
              <a:extLst>
                <a:ext uri="{FF2B5EF4-FFF2-40B4-BE49-F238E27FC236}">
                  <a16:creationId xmlns:a16="http://schemas.microsoft.com/office/drawing/2014/main" id="{A70468E9-B561-C144-8F92-3139498C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Text Box 6">
              <a:extLst>
                <a:ext uri="{FF2B5EF4-FFF2-40B4-BE49-F238E27FC236}">
                  <a16:creationId xmlns:a16="http://schemas.microsoft.com/office/drawing/2014/main" id="{64021A04-FAAA-414A-9076-2474CD3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>
            <a:extLst>
              <a:ext uri="{FF2B5EF4-FFF2-40B4-BE49-F238E27FC236}">
                <a16:creationId xmlns:a16="http://schemas.microsoft.com/office/drawing/2014/main" id="{16FE6B63-5045-4244-BADB-C6DBEB57367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1384" name="Oval 8">
              <a:extLst>
                <a:ext uri="{FF2B5EF4-FFF2-40B4-BE49-F238E27FC236}">
                  <a16:creationId xmlns:a16="http://schemas.microsoft.com/office/drawing/2014/main" id="{A7D387A6-A414-084A-950E-52FEB4E71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Text Box 9">
              <a:extLst>
                <a:ext uri="{FF2B5EF4-FFF2-40B4-BE49-F238E27FC236}">
                  <a16:creationId xmlns:a16="http://schemas.microsoft.com/office/drawing/2014/main" id="{F7CED245-CE58-2549-B9E9-71036402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BD11D028-3AC5-634F-A16B-5376560A0E53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1387" name="Oval 11">
              <a:extLst>
                <a:ext uri="{FF2B5EF4-FFF2-40B4-BE49-F238E27FC236}">
                  <a16:creationId xmlns:a16="http://schemas.microsoft.com/office/drawing/2014/main" id="{D2B41713-9A7A-0540-A753-0DB4E0490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8" name="Text Box 12">
              <a:extLst>
                <a:ext uri="{FF2B5EF4-FFF2-40B4-BE49-F238E27FC236}">
                  <a16:creationId xmlns:a16="http://schemas.microsoft.com/office/drawing/2014/main" id="{CB5CCE7C-2126-2746-BA76-4A08B2DB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>
            <a:extLst>
              <a:ext uri="{FF2B5EF4-FFF2-40B4-BE49-F238E27FC236}">
                <a16:creationId xmlns:a16="http://schemas.microsoft.com/office/drawing/2014/main" id="{1F5EAA75-715C-084D-AB83-7A6AB7A1F2D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1390" name="Oval 14">
              <a:extLst>
                <a:ext uri="{FF2B5EF4-FFF2-40B4-BE49-F238E27FC236}">
                  <a16:creationId xmlns:a16="http://schemas.microsoft.com/office/drawing/2014/main" id="{FD3A5CF8-0080-A94C-AB3A-F53E08A68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1" name="Text Box 15">
              <a:extLst>
                <a:ext uri="{FF2B5EF4-FFF2-40B4-BE49-F238E27FC236}">
                  <a16:creationId xmlns:a16="http://schemas.microsoft.com/office/drawing/2014/main" id="{14D3F1E3-DC77-DD4E-A340-900145AE7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>
            <a:extLst>
              <a:ext uri="{FF2B5EF4-FFF2-40B4-BE49-F238E27FC236}">
                <a16:creationId xmlns:a16="http://schemas.microsoft.com/office/drawing/2014/main" id="{454BFA17-9739-0042-86F1-5C34F079DBB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1393" name="Oval 17">
              <a:extLst>
                <a:ext uri="{FF2B5EF4-FFF2-40B4-BE49-F238E27FC236}">
                  <a16:creationId xmlns:a16="http://schemas.microsoft.com/office/drawing/2014/main" id="{B0A30110-8524-E243-AE3F-0BC1E2E5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4" name="Text Box 18">
              <a:extLst>
                <a:ext uri="{FF2B5EF4-FFF2-40B4-BE49-F238E27FC236}">
                  <a16:creationId xmlns:a16="http://schemas.microsoft.com/office/drawing/2014/main" id="{85B61820-AA0F-2040-9732-2965179DC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>
            <a:extLst>
              <a:ext uri="{FF2B5EF4-FFF2-40B4-BE49-F238E27FC236}">
                <a16:creationId xmlns:a16="http://schemas.microsoft.com/office/drawing/2014/main" id="{0B190B1E-CD44-F946-90BA-B2D02E246D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1396" name="Oval 20">
              <a:extLst>
                <a:ext uri="{FF2B5EF4-FFF2-40B4-BE49-F238E27FC236}">
                  <a16:creationId xmlns:a16="http://schemas.microsoft.com/office/drawing/2014/main" id="{6505B23C-848C-7442-8673-91D70034F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Text Box 21">
              <a:extLst>
                <a:ext uri="{FF2B5EF4-FFF2-40B4-BE49-F238E27FC236}">
                  <a16:creationId xmlns:a16="http://schemas.microsoft.com/office/drawing/2014/main" id="{567BFE43-03CC-6E43-9E13-B977C9AB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>
            <a:extLst>
              <a:ext uri="{FF2B5EF4-FFF2-40B4-BE49-F238E27FC236}">
                <a16:creationId xmlns:a16="http://schemas.microsoft.com/office/drawing/2014/main" id="{0D7CB04C-E7F1-2449-944D-6924C6790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65C804DC-529F-7741-AA14-074B249D6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24">
            <a:extLst>
              <a:ext uri="{FF2B5EF4-FFF2-40B4-BE49-F238E27FC236}">
                <a16:creationId xmlns:a16="http://schemas.microsoft.com/office/drawing/2014/main" id="{ADE7BA87-0AE5-2C44-B4AE-7F2D7925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25">
            <a:extLst>
              <a:ext uri="{FF2B5EF4-FFF2-40B4-BE49-F238E27FC236}">
                <a16:creationId xmlns:a16="http://schemas.microsoft.com/office/drawing/2014/main" id="{A3ECC456-B1A6-D847-8B96-77262CFC7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2" name="Line 26">
            <a:extLst>
              <a:ext uri="{FF2B5EF4-FFF2-40B4-BE49-F238E27FC236}">
                <a16:creationId xmlns:a16="http://schemas.microsoft.com/office/drawing/2014/main" id="{338526BE-6AF7-0A4F-97C2-F44F5989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84D60AA3-67DD-C04C-8906-D788998D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6DA1A9C3-5D7E-444F-84A0-A52D9293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54C0A503-799B-4142-97A1-D363673C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F58B814B-602E-6746-8C7E-98EAE66F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>
            <a:extLst>
              <a:ext uri="{FF2B5EF4-FFF2-40B4-BE49-F238E27FC236}">
                <a16:creationId xmlns:a16="http://schemas.microsoft.com/office/drawing/2014/main" id="{C042A890-7B68-214D-B189-D038539C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82381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0AD7366-2444-0A4C-975B-10C46713C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dist[v] will be right if u is along the shortest path to v and dist[u] is correct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What is the longest (vetex-wise)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>
            <a:extLst>
              <a:ext uri="{FF2B5EF4-FFF2-40B4-BE49-F238E27FC236}">
                <a16:creationId xmlns:a16="http://schemas.microsoft.com/office/drawing/2014/main" id="{A2023330-622B-C04D-B0E5-3802A1B3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54419500" imgH="4686300" progId="Equation.3">
                  <p:embed/>
                </p:oleObj>
              </mc:Choice>
              <mc:Fallback>
                <p:oleObj name="Equation" r:id="rId3" imgW="54419500" imgH="4686300" progId="Equation.3">
                  <p:embed/>
                  <p:pic>
                    <p:nvPicPr>
                      <p:cNvPr id="103427" name="Object 3">
                        <a:extLst>
                          <a:ext uri="{FF2B5EF4-FFF2-40B4-BE49-F238E27FC236}">
                            <a16:creationId xmlns:a16="http://schemas.microsoft.com/office/drawing/2014/main" id="{A2023330-622B-C04D-B0E5-3802A1B3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>
            <a:extLst>
              <a:ext uri="{FF2B5EF4-FFF2-40B4-BE49-F238E27FC236}">
                <a16:creationId xmlns:a16="http://schemas.microsoft.com/office/drawing/2014/main" id="{1DF0838D-3740-4641-BE43-2B9CC7587BB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76104586-498C-DD46-AAF9-C154B5BE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0" name="Text Box 6">
              <a:extLst>
                <a:ext uri="{FF2B5EF4-FFF2-40B4-BE49-F238E27FC236}">
                  <a16:creationId xmlns:a16="http://schemas.microsoft.com/office/drawing/2014/main" id="{1DACFF20-A9FA-4A4B-A4DF-2247FC9ED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>
            <a:extLst>
              <a:ext uri="{FF2B5EF4-FFF2-40B4-BE49-F238E27FC236}">
                <a16:creationId xmlns:a16="http://schemas.microsoft.com/office/drawing/2014/main" id="{8B45EBFC-CF13-BB4D-8741-EE480A84F84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71C99557-34B2-694B-9AC3-9F31F9A0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3" name="Text Box 9">
              <a:extLst>
                <a:ext uri="{FF2B5EF4-FFF2-40B4-BE49-F238E27FC236}">
                  <a16:creationId xmlns:a16="http://schemas.microsoft.com/office/drawing/2014/main" id="{276F356A-1202-BF45-9465-0DB2FF6A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>
            <a:extLst>
              <a:ext uri="{FF2B5EF4-FFF2-40B4-BE49-F238E27FC236}">
                <a16:creationId xmlns:a16="http://schemas.microsoft.com/office/drawing/2014/main" id="{ED186A45-E899-AB42-AB39-A5D5538B1701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5D4BDD9B-C646-DD40-B498-FBD2C70E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6" name="Text Box 12">
              <a:extLst>
                <a:ext uri="{FF2B5EF4-FFF2-40B4-BE49-F238E27FC236}">
                  <a16:creationId xmlns:a16="http://schemas.microsoft.com/office/drawing/2014/main" id="{628D94B6-A233-EC40-B312-37B543C2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>
            <a:extLst>
              <a:ext uri="{FF2B5EF4-FFF2-40B4-BE49-F238E27FC236}">
                <a16:creationId xmlns:a16="http://schemas.microsoft.com/office/drawing/2014/main" id="{E92AC4C9-88F5-1541-B972-A2351E4AE4FC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613ACB83-AE07-1D49-B946-06FD1945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Text Box 15">
              <a:extLst>
                <a:ext uri="{FF2B5EF4-FFF2-40B4-BE49-F238E27FC236}">
                  <a16:creationId xmlns:a16="http://schemas.microsoft.com/office/drawing/2014/main" id="{2ECD1E02-07FE-D54C-8BDE-74589C100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>
            <a:extLst>
              <a:ext uri="{FF2B5EF4-FFF2-40B4-BE49-F238E27FC236}">
                <a16:creationId xmlns:a16="http://schemas.microsoft.com/office/drawing/2014/main" id="{3FCF03E7-1C42-D04A-AB9F-CE173D1BC227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2409E058-3663-EA44-A17B-DE4109EF6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2" name="Text Box 18">
              <a:extLst>
                <a:ext uri="{FF2B5EF4-FFF2-40B4-BE49-F238E27FC236}">
                  <a16:creationId xmlns:a16="http://schemas.microsoft.com/office/drawing/2014/main" id="{CE8D5589-1E3A-9E48-9706-8E776D4A3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>
            <a:extLst>
              <a:ext uri="{FF2B5EF4-FFF2-40B4-BE49-F238E27FC236}">
                <a16:creationId xmlns:a16="http://schemas.microsoft.com/office/drawing/2014/main" id="{6BF010AA-5EBC-2147-9620-B2074DC0FBF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3264108F-B25F-B94A-A37A-D8F32622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21">
              <a:extLst>
                <a:ext uri="{FF2B5EF4-FFF2-40B4-BE49-F238E27FC236}">
                  <a16:creationId xmlns:a16="http://schemas.microsoft.com/office/drawing/2014/main" id="{3EDFEB1F-6F60-1048-8C56-B5CF5E43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>
            <a:extLst>
              <a:ext uri="{FF2B5EF4-FFF2-40B4-BE49-F238E27FC236}">
                <a16:creationId xmlns:a16="http://schemas.microsoft.com/office/drawing/2014/main" id="{2D02C576-1AF0-6A44-A0BA-2650E5B7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7" name="Line 23">
            <a:extLst>
              <a:ext uri="{FF2B5EF4-FFF2-40B4-BE49-F238E27FC236}">
                <a16:creationId xmlns:a16="http://schemas.microsoft.com/office/drawing/2014/main" id="{17826FC8-57B9-8F44-9B64-B031DBB70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8" name="Line 24">
            <a:extLst>
              <a:ext uri="{FF2B5EF4-FFF2-40B4-BE49-F238E27FC236}">
                <a16:creationId xmlns:a16="http://schemas.microsoft.com/office/drawing/2014/main" id="{5AB9C4A0-C816-BA44-A332-BDE00168E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9" name="Line 25">
            <a:extLst>
              <a:ext uri="{FF2B5EF4-FFF2-40B4-BE49-F238E27FC236}">
                <a16:creationId xmlns:a16="http://schemas.microsoft.com/office/drawing/2014/main" id="{D4ACB0F1-B31A-FB4F-8B41-3BC84A7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0" name="Line 26">
            <a:extLst>
              <a:ext uri="{FF2B5EF4-FFF2-40B4-BE49-F238E27FC236}">
                <a16:creationId xmlns:a16="http://schemas.microsoft.com/office/drawing/2014/main" id="{08C76CFD-81CE-7042-9B84-BBBDD48D5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3E05CA03-4B10-E445-B80A-B5E2EBC13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453A3ADA-4B26-FC45-96B3-60E040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2EE1ECCA-E54D-744F-BCE0-30B2FE88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3205BD2C-688B-6747-B53F-A117C25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0039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27CE1F70-10B5-0E4B-A6C6-8FC1B8840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02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307A730D-7FA7-A543-92A9-D13200A47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2404" name="Picture 4" descr="bellman">
            <a:extLst>
              <a:ext uri="{FF2B5EF4-FFF2-40B4-BE49-F238E27FC236}">
                <a16:creationId xmlns:a16="http://schemas.microsoft.com/office/drawing/2014/main" id="{491A275B-20BC-6C47-9FA8-C0152B61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05" y="1749725"/>
            <a:ext cx="6712789" cy="442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32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497E7D2F-D9B4-B34A-9971-508A1850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4451" name="Picture 3" descr="bellman">
            <a:extLst>
              <a:ext uri="{FF2B5EF4-FFF2-40B4-BE49-F238E27FC236}">
                <a16:creationId xmlns:a16="http://schemas.microsoft.com/office/drawing/2014/main" id="{FC3106D6-9EFA-1D4C-9596-AD54EADA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52" name="Rectangle 4">
            <a:extLst>
              <a:ext uri="{FF2B5EF4-FFF2-40B4-BE49-F238E27FC236}">
                <a16:creationId xmlns:a16="http://schemas.microsoft.com/office/drawing/2014/main" id="{965C7C48-656E-F541-98EF-044DD1933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5">
            <a:extLst>
              <a:ext uri="{FF2B5EF4-FFF2-40B4-BE49-F238E27FC236}">
                <a16:creationId xmlns:a16="http://schemas.microsoft.com/office/drawing/2014/main" id="{25E0CFE6-FC0E-0141-BC9F-F0379C96E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Initialize all the distances</a:t>
            </a:r>
          </a:p>
        </p:txBody>
      </p:sp>
    </p:spTree>
    <p:extLst>
      <p:ext uri="{BB962C8B-B14F-4D97-AF65-F5344CB8AC3E}">
        <p14:creationId xmlns:p14="http://schemas.microsoft.com/office/powerpoint/2010/main" val="40034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4B58A77-2738-0D48-96C7-0700CCB7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5475" name="Picture 3" descr="bellman">
            <a:extLst>
              <a:ext uri="{FF2B5EF4-FFF2-40B4-BE49-F238E27FC236}">
                <a16:creationId xmlns:a16="http://schemas.microsoft.com/office/drawing/2014/main" id="{36F49328-B914-384F-90CD-FCD2AD42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6" name="Rectangle 4">
            <a:extLst>
              <a:ext uri="{FF2B5EF4-FFF2-40B4-BE49-F238E27FC236}">
                <a16:creationId xmlns:a16="http://schemas.microsoft.com/office/drawing/2014/main" id="{1C475198-6EED-4348-8910-2EB0DC32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5">
            <a:extLst>
              <a:ext uri="{FF2B5EF4-FFF2-40B4-BE49-F238E27FC236}">
                <a16:creationId xmlns:a16="http://schemas.microsoft.com/office/drawing/2014/main" id="{F28E52FC-5F03-4C44-8047-B48F0B65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2286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iterate over all edges/vertices and apply update rule</a:t>
            </a:r>
          </a:p>
        </p:txBody>
      </p:sp>
    </p:spTree>
    <p:extLst>
      <p:ext uri="{BB962C8B-B14F-4D97-AF65-F5344CB8AC3E}">
        <p14:creationId xmlns:p14="http://schemas.microsoft.com/office/powerpoint/2010/main" val="40493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506DC83-5F36-DD43-8C01-ADB47EA9C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6499" name="Picture 3" descr="bellman">
            <a:extLst>
              <a:ext uri="{FF2B5EF4-FFF2-40B4-BE49-F238E27FC236}">
                <a16:creationId xmlns:a16="http://schemas.microsoft.com/office/drawing/2014/main" id="{CE334FB7-07FB-8F41-8565-7695E486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00" name="Rectangle 4">
            <a:extLst>
              <a:ext uri="{FF2B5EF4-FFF2-40B4-BE49-F238E27FC236}">
                <a16:creationId xmlns:a16="http://schemas.microsoft.com/office/drawing/2014/main" id="{2F4DD532-5780-1E47-BD0B-8E9CEF50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11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0A8B251-7E80-894F-87D9-E8C687AE8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pic>
        <p:nvPicPr>
          <p:cNvPr id="107523" name="Picture 3" descr="bellman">
            <a:extLst>
              <a:ext uri="{FF2B5EF4-FFF2-40B4-BE49-F238E27FC236}">
                <a16:creationId xmlns:a16="http://schemas.microsoft.com/office/drawing/2014/main" id="{BFE4DB51-AAE0-3C4B-8621-8CA0289F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4" name="Rectangle 4">
            <a:extLst>
              <a:ext uri="{FF2B5EF4-FFF2-40B4-BE49-F238E27FC236}">
                <a16:creationId xmlns:a16="http://schemas.microsoft.com/office/drawing/2014/main" id="{3C204BAC-D321-704F-A41F-D3D1F3065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1FB9D8A6-3F51-084A-8584-0BB7563D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check for negative cycles</a:t>
            </a:r>
          </a:p>
        </p:txBody>
      </p:sp>
    </p:spTree>
    <p:extLst>
      <p:ext uri="{BB962C8B-B14F-4D97-AF65-F5344CB8AC3E}">
        <p14:creationId xmlns:p14="http://schemas.microsoft.com/office/powerpoint/2010/main" val="188312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40DA664E-5925-C043-95C2-60BD2F843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Negative cycles</a:t>
            </a:r>
          </a:p>
        </p:txBody>
      </p:sp>
      <p:grpSp>
        <p:nvGrpSpPr>
          <p:cNvPr id="108548" name="Group 4">
            <a:extLst>
              <a:ext uri="{FF2B5EF4-FFF2-40B4-BE49-F238E27FC236}">
                <a16:creationId xmlns:a16="http://schemas.microsoft.com/office/drawing/2014/main" id="{F9565685-07FE-A245-8E22-9603EF6B4E1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662488"/>
            <a:ext cx="533400" cy="533400"/>
            <a:chOff x="1824" y="2736"/>
            <a:chExt cx="336" cy="336"/>
          </a:xfrm>
        </p:grpSpPr>
        <p:sp>
          <p:nvSpPr>
            <p:cNvPr id="108549" name="Oval 5">
              <a:extLst>
                <a:ext uri="{FF2B5EF4-FFF2-40B4-BE49-F238E27FC236}">
                  <a16:creationId xmlns:a16="http://schemas.microsoft.com/office/drawing/2014/main" id="{92C42653-F638-7B46-A8B7-7CA68F90E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Text Box 6">
              <a:extLst>
                <a:ext uri="{FF2B5EF4-FFF2-40B4-BE49-F238E27FC236}">
                  <a16:creationId xmlns:a16="http://schemas.microsoft.com/office/drawing/2014/main" id="{49652D6F-FD3A-0246-B7C4-E5AC3FC7A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08551" name="Group 7">
            <a:extLst>
              <a:ext uri="{FF2B5EF4-FFF2-40B4-BE49-F238E27FC236}">
                <a16:creationId xmlns:a16="http://schemas.microsoft.com/office/drawing/2014/main" id="{6DFAD0C0-B826-FB4F-951A-11F5B78092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48088"/>
            <a:ext cx="533400" cy="533400"/>
            <a:chOff x="1824" y="2736"/>
            <a:chExt cx="336" cy="336"/>
          </a:xfrm>
        </p:grpSpPr>
        <p:sp>
          <p:nvSpPr>
            <p:cNvPr id="108552" name="Oval 8">
              <a:extLst>
                <a:ext uri="{FF2B5EF4-FFF2-40B4-BE49-F238E27FC236}">
                  <a16:creationId xmlns:a16="http://schemas.microsoft.com/office/drawing/2014/main" id="{C7B3A110-9C6C-BA4A-9628-4CE35708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>
              <a:extLst>
                <a:ext uri="{FF2B5EF4-FFF2-40B4-BE49-F238E27FC236}">
                  <a16:creationId xmlns:a16="http://schemas.microsoft.com/office/drawing/2014/main" id="{C75948F6-A67D-7745-8E45-01F029DFF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08554" name="Group 10">
            <a:extLst>
              <a:ext uri="{FF2B5EF4-FFF2-40B4-BE49-F238E27FC236}">
                <a16:creationId xmlns:a16="http://schemas.microsoft.com/office/drawing/2014/main" id="{67717F7A-545A-8A40-9230-77D7E601331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424488"/>
            <a:ext cx="533400" cy="533400"/>
            <a:chOff x="1824" y="2736"/>
            <a:chExt cx="336" cy="336"/>
          </a:xfrm>
        </p:grpSpPr>
        <p:sp>
          <p:nvSpPr>
            <p:cNvPr id="108555" name="Oval 11">
              <a:extLst>
                <a:ext uri="{FF2B5EF4-FFF2-40B4-BE49-F238E27FC236}">
                  <a16:creationId xmlns:a16="http://schemas.microsoft.com/office/drawing/2014/main" id="{09D3AC25-E3B5-7A47-8A8B-25332D9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6" name="Text Box 12">
              <a:extLst>
                <a:ext uri="{FF2B5EF4-FFF2-40B4-BE49-F238E27FC236}">
                  <a16:creationId xmlns:a16="http://schemas.microsoft.com/office/drawing/2014/main" id="{027AE765-2E94-B144-BCFC-49DAFE038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08557" name="Group 13">
            <a:extLst>
              <a:ext uri="{FF2B5EF4-FFF2-40B4-BE49-F238E27FC236}">
                <a16:creationId xmlns:a16="http://schemas.microsoft.com/office/drawing/2014/main" id="{384F0078-E027-6549-9578-D53794149D7C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48288"/>
            <a:ext cx="533400" cy="533400"/>
            <a:chOff x="1824" y="2736"/>
            <a:chExt cx="336" cy="336"/>
          </a:xfrm>
        </p:grpSpPr>
        <p:sp>
          <p:nvSpPr>
            <p:cNvPr id="108558" name="Oval 14">
              <a:extLst>
                <a:ext uri="{FF2B5EF4-FFF2-40B4-BE49-F238E27FC236}">
                  <a16:creationId xmlns:a16="http://schemas.microsoft.com/office/drawing/2014/main" id="{9E88F985-1791-2145-B50B-5A4911563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Text Box 15">
              <a:extLst>
                <a:ext uri="{FF2B5EF4-FFF2-40B4-BE49-F238E27FC236}">
                  <a16:creationId xmlns:a16="http://schemas.microsoft.com/office/drawing/2014/main" id="{B75D39E7-DA75-5845-9B2D-B77E6DC3E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C6490973-AD76-3547-A4B5-74CB78DF6B8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48088"/>
            <a:ext cx="533400" cy="533400"/>
            <a:chOff x="1824" y="2736"/>
            <a:chExt cx="336" cy="336"/>
          </a:xfrm>
        </p:grpSpPr>
        <p:sp>
          <p:nvSpPr>
            <p:cNvPr id="108561" name="Oval 17">
              <a:extLst>
                <a:ext uri="{FF2B5EF4-FFF2-40B4-BE49-F238E27FC236}">
                  <a16:creationId xmlns:a16="http://schemas.microsoft.com/office/drawing/2014/main" id="{5EB68511-2DB2-0746-B465-BBA43650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62" name="Text Box 18">
              <a:extLst>
                <a:ext uri="{FF2B5EF4-FFF2-40B4-BE49-F238E27FC236}">
                  <a16:creationId xmlns:a16="http://schemas.microsoft.com/office/drawing/2014/main" id="{F7D34746-762A-0E4C-A9E5-2618D7E82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108563" name="Line 19">
            <a:extLst>
              <a:ext uri="{FF2B5EF4-FFF2-40B4-BE49-F238E27FC236}">
                <a16:creationId xmlns:a16="http://schemas.microsoft.com/office/drawing/2014/main" id="{0286C847-DF2C-474E-9185-5B3E96E49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052888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Line 20">
            <a:extLst>
              <a:ext uri="{FF2B5EF4-FFF2-40B4-BE49-F238E27FC236}">
                <a16:creationId xmlns:a16="http://schemas.microsoft.com/office/drawing/2014/main" id="{D596A259-B648-1F4F-892B-41F06BCC3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1968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58A1E4A0-E1D7-B24C-A966-A7BD9880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9766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3E3B6C7E-46B9-8740-9262-97338C0545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205288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5E7A9B86-188E-D246-941D-CD34745E7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814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24">
            <a:extLst>
              <a:ext uri="{FF2B5EF4-FFF2-40B4-BE49-F238E27FC236}">
                <a16:creationId xmlns:a16="http://schemas.microsoft.com/office/drawing/2014/main" id="{AE1A5023-5636-5347-ADC7-F3F9FCBE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24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69" name="Text Box 25">
            <a:extLst>
              <a:ext uri="{FF2B5EF4-FFF2-40B4-BE49-F238E27FC236}">
                <a16:creationId xmlns:a16="http://schemas.microsoft.com/office/drawing/2014/main" id="{B8DD86AB-86AD-F040-8A13-3D68A9F34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519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08570" name="Text Box 26">
            <a:extLst>
              <a:ext uri="{FF2B5EF4-FFF2-40B4-BE49-F238E27FC236}">
                <a16:creationId xmlns:a16="http://schemas.microsoft.com/office/drawing/2014/main" id="{2BE9388D-B548-4B41-AA36-98A6A3204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815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108571" name="Text Box 27">
            <a:extLst>
              <a:ext uri="{FF2B5EF4-FFF2-40B4-BE49-F238E27FC236}">
                <a16:creationId xmlns:a16="http://schemas.microsoft.com/office/drawing/2014/main" id="{6FFBA86F-D021-8C41-BAF5-E2129C40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08572" name="Text Box 28">
            <a:extLst>
              <a:ext uri="{FF2B5EF4-FFF2-40B4-BE49-F238E27FC236}">
                <a16:creationId xmlns:a16="http://schemas.microsoft.com/office/drawing/2014/main" id="{474D356F-8BF9-F345-ACF6-1638AA62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05375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08573" name="Line 29">
            <a:extLst>
              <a:ext uri="{FF2B5EF4-FFF2-40B4-BE49-F238E27FC236}">
                <a16:creationId xmlns:a16="http://schemas.microsoft.com/office/drawing/2014/main" id="{A42EB098-CA4C-BF45-ACF0-D5B284637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565308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3D3F86B2-740F-5A48-8277-CEDDF71E6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9CD31245-67A3-C24E-9CEE-868FB3EE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18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</a:rPr>
              <a:t>What is the shortest path from a to e? </a:t>
            </a:r>
          </a:p>
        </p:txBody>
      </p:sp>
    </p:spTree>
    <p:extLst>
      <p:ext uri="{BB962C8B-B14F-4D97-AF65-F5344CB8AC3E}">
        <p14:creationId xmlns:p14="http://schemas.microsoft.com/office/powerpoint/2010/main" val="393471881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C4E82-9ED3-284B-A10E-1E47E273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Bellman-Ford algorithm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65C7E339-5682-784E-BACC-61A37013DEE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533400" cy="533400"/>
            <a:chOff x="1824" y="2736"/>
            <a:chExt cx="336" cy="336"/>
          </a:xfrm>
        </p:grpSpPr>
        <p:sp>
          <p:nvSpPr>
            <p:cNvPr id="111620" name="Oval 4">
              <a:extLst>
                <a:ext uri="{FF2B5EF4-FFF2-40B4-BE49-F238E27FC236}">
                  <a16:creationId xmlns:a16="http://schemas.microsoft.com/office/drawing/2014/main" id="{780F06B8-E2AC-7D4B-B3BB-08631F2D0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1" name="Text Box 5">
              <a:extLst>
                <a:ext uri="{FF2B5EF4-FFF2-40B4-BE49-F238E27FC236}">
                  <a16:creationId xmlns:a16="http://schemas.microsoft.com/office/drawing/2014/main" id="{D4C15000-4712-CF4F-B422-1FDDE7DFA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G</a:t>
              </a:r>
            </a:p>
          </p:txBody>
        </p:sp>
      </p:grp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ACB5071C-580B-DA4D-9F15-BCD940BFBC6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3400" cy="533400"/>
            <a:chOff x="1824" y="2736"/>
            <a:chExt cx="336" cy="33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70F946DF-CE38-0C46-9734-8CEB7AD17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Text Box 8">
              <a:extLst>
                <a:ext uri="{FF2B5EF4-FFF2-40B4-BE49-F238E27FC236}">
                  <a16:creationId xmlns:a16="http://schemas.microsoft.com/office/drawing/2014/main" id="{B827CB27-3E88-9F44-8DFF-EE6FE7836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11625" name="Group 9">
            <a:extLst>
              <a:ext uri="{FF2B5EF4-FFF2-40B4-BE49-F238E27FC236}">
                <a16:creationId xmlns:a16="http://schemas.microsoft.com/office/drawing/2014/main" id="{1D06B054-7BB2-A14C-88C1-A17BB630279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495800"/>
            <a:ext cx="533400" cy="533400"/>
            <a:chOff x="1824" y="2736"/>
            <a:chExt cx="336" cy="336"/>
          </a:xfrm>
        </p:grpSpPr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1D083EFC-1159-1B4B-9CE0-FCAD4272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Text Box 11">
              <a:extLst>
                <a:ext uri="{FF2B5EF4-FFF2-40B4-BE49-F238E27FC236}">
                  <a16:creationId xmlns:a16="http://schemas.microsoft.com/office/drawing/2014/main" id="{F3425E07-E824-444B-892F-FF736A721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3904562F-2EFF-334E-8A58-F93D776C4A0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334000"/>
            <a:ext cx="533400" cy="533400"/>
            <a:chOff x="1824" y="2736"/>
            <a:chExt cx="336" cy="336"/>
          </a:xfrm>
        </p:grpSpPr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7B8010FB-EF40-5E4B-AF74-123D7AC0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14">
              <a:extLst>
                <a:ext uri="{FF2B5EF4-FFF2-40B4-BE49-F238E27FC236}">
                  <a16:creationId xmlns:a16="http://schemas.microsoft.com/office/drawing/2014/main" id="{3109E384-FB9B-5143-8CCD-D764AABD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111631" name="Group 15">
            <a:extLst>
              <a:ext uri="{FF2B5EF4-FFF2-40B4-BE49-F238E27FC236}">
                <a16:creationId xmlns:a16="http://schemas.microsoft.com/office/drawing/2014/main" id="{828975DC-5A0C-DB42-A62F-22DD010CCBBC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981200"/>
            <a:ext cx="533400" cy="533400"/>
            <a:chOff x="1824" y="2736"/>
            <a:chExt cx="336" cy="336"/>
          </a:xfrm>
        </p:grpSpPr>
        <p:sp>
          <p:nvSpPr>
            <p:cNvPr id="111632" name="Oval 16">
              <a:extLst>
                <a:ext uri="{FF2B5EF4-FFF2-40B4-BE49-F238E27FC236}">
                  <a16:creationId xmlns:a16="http://schemas.microsoft.com/office/drawing/2014/main" id="{6C0D5582-957A-584A-98C0-A4B0FF6F6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3" name="Text Box 17">
              <a:extLst>
                <a:ext uri="{FF2B5EF4-FFF2-40B4-BE49-F238E27FC236}">
                  <a16:creationId xmlns:a16="http://schemas.microsoft.com/office/drawing/2014/main" id="{11F854A5-106E-4649-8D8F-5A33B9DCE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11634" name="Group 18">
            <a:extLst>
              <a:ext uri="{FF2B5EF4-FFF2-40B4-BE49-F238E27FC236}">
                <a16:creationId xmlns:a16="http://schemas.microsoft.com/office/drawing/2014/main" id="{6CD39526-9BCB-0540-90CA-69AE55004E9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334000"/>
            <a:ext cx="533400" cy="533400"/>
            <a:chOff x="1824" y="2736"/>
            <a:chExt cx="336" cy="336"/>
          </a:xfrm>
        </p:grpSpPr>
        <p:sp>
          <p:nvSpPr>
            <p:cNvPr id="111635" name="Oval 19">
              <a:extLst>
                <a:ext uri="{FF2B5EF4-FFF2-40B4-BE49-F238E27FC236}">
                  <a16:creationId xmlns:a16="http://schemas.microsoft.com/office/drawing/2014/main" id="{52E63A4C-B238-A641-9A9B-A1823A85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20">
              <a:extLst>
                <a:ext uri="{FF2B5EF4-FFF2-40B4-BE49-F238E27FC236}">
                  <a16:creationId xmlns:a16="http://schemas.microsoft.com/office/drawing/2014/main" id="{9F976BCF-EA83-774B-934D-4DBD6BD52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11637" name="Group 21">
            <a:extLst>
              <a:ext uri="{FF2B5EF4-FFF2-40B4-BE49-F238E27FC236}">
                <a16:creationId xmlns:a16="http://schemas.microsoft.com/office/drawing/2014/main" id="{CEF32906-BB36-3A43-A281-00819900BDE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00400"/>
            <a:ext cx="533400" cy="533400"/>
            <a:chOff x="1824" y="2736"/>
            <a:chExt cx="336" cy="336"/>
          </a:xfrm>
        </p:grpSpPr>
        <p:sp>
          <p:nvSpPr>
            <p:cNvPr id="111638" name="Oval 22">
              <a:extLst>
                <a:ext uri="{FF2B5EF4-FFF2-40B4-BE49-F238E27FC236}">
                  <a16:creationId xmlns:a16="http://schemas.microsoft.com/office/drawing/2014/main" id="{3180365E-4B19-D446-9D30-4675386A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9" name="Text Box 23">
              <a:extLst>
                <a:ext uri="{FF2B5EF4-FFF2-40B4-BE49-F238E27FC236}">
                  <a16:creationId xmlns:a16="http://schemas.microsoft.com/office/drawing/2014/main" id="{93C3D921-C145-B84A-9E5C-8863D81A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11640" name="Group 24">
            <a:extLst>
              <a:ext uri="{FF2B5EF4-FFF2-40B4-BE49-F238E27FC236}">
                <a16:creationId xmlns:a16="http://schemas.microsoft.com/office/drawing/2014/main" id="{46778A1D-01C6-6D43-B09E-A4D4DA621CA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419600"/>
            <a:ext cx="533400" cy="533400"/>
            <a:chOff x="1824" y="2736"/>
            <a:chExt cx="336" cy="336"/>
          </a:xfrm>
        </p:grpSpPr>
        <p:sp>
          <p:nvSpPr>
            <p:cNvPr id="111641" name="Oval 25">
              <a:extLst>
                <a:ext uri="{FF2B5EF4-FFF2-40B4-BE49-F238E27FC236}">
                  <a16:creationId xmlns:a16="http://schemas.microsoft.com/office/drawing/2014/main" id="{56340829-1306-4A47-B3B6-C24275208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Text Box 26">
              <a:extLst>
                <a:ext uri="{FF2B5EF4-FFF2-40B4-BE49-F238E27FC236}">
                  <a16:creationId xmlns:a16="http://schemas.microsoft.com/office/drawing/2014/main" id="{667D566C-8414-0342-B068-3E149597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111643" name="Line 27">
            <a:extLst>
              <a:ext uri="{FF2B5EF4-FFF2-40B4-BE49-F238E27FC236}">
                <a16:creationId xmlns:a16="http://schemas.microsoft.com/office/drawing/2014/main" id="{950B05F3-6E8F-844F-A32D-B827BF540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4" name="Line 28">
            <a:extLst>
              <a:ext uri="{FF2B5EF4-FFF2-40B4-BE49-F238E27FC236}">
                <a16:creationId xmlns:a16="http://schemas.microsoft.com/office/drawing/2014/main" id="{52C88BA4-D80F-0843-9657-2A264E7E31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2362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5CF02655-0D6B-D740-B422-EF5AE73B3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6" name="Line 30">
            <a:extLst>
              <a:ext uri="{FF2B5EF4-FFF2-40B4-BE49-F238E27FC236}">
                <a16:creationId xmlns:a16="http://schemas.microsoft.com/office/drawing/2014/main" id="{506F0C5A-2775-D749-B9FB-1C8379B25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876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715C70-868E-C148-BEA7-7449E090D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5638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8" name="Line 32">
            <a:extLst>
              <a:ext uri="{FF2B5EF4-FFF2-40B4-BE49-F238E27FC236}">
                <a16:creationId xmlns:a16="http://schemas.microsoft.com/office/drawing/2014/main" id="{D7BF5A25-BEB7-7947-85D5-C750B104B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870E61D0-0139-6846-830E-ED78C4E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0" name="Line 34">
            <a:extLst>
              <a:ext uri="{FF2B5EF4-FFF2-40B4-BE49-F238E27FC236}">
                <a16:creationId xmlns:a16="http://schemas.microsoft.com/office/drawing/2014/main" id="{B17040BC-1CF4-9941-9AF6-4EF52C831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438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1" name="Line 35">
            <a:extLst>
              <a:ext uri="{FF2B5EF4-FFF2-40B4-BE49-F238E27FC236}">
                <a16:creationId xmlns:a16="http://schemas.microsoft.com/office/drawing/2014/main" id="{3564F363-DA04-1A4B-BAD8-88A649AC97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2438400"/>
            <a:ext cx="19812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2" name="Line 36">
            <a:extLst>
              <a:ext uri="{FF2B5EF4-FFF2-40B4-BE49-F238E27FC236}">
                <a16:creationId xmlns:a16="http://schemas.microsoft.com/office/drawing/2014/main" id="{BC95F58F-41DD-F94A-AE4A-48DF6AD3BD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514600"/>
            <a:ext cx="11430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3" name="Line 37">
            <a:extLst>
              <a:ext uri="{FF2B5EF4-FFF2-40B4-BE49-F238E27FC236}">
                <a16:creationId xmlns:a16="http://schemas.microsoft.com/office/drawing/2014/main" id="{12E4B84C-16CD-2246-AC58-3D6AB212C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581400"/>
            <a:ext cx="1981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54" name="Text Box 38">
            <a:extLst>
              <a:ext uri="{FF2B5EF4-FFF2-40B4-BE49-F238E27FC236}">
                <a16:creationId xmlns:a16="http://schemas.microsoft.com/office/drawing/2014/main" id="{163AF9CD-CA81-FD4B-821C-521971D6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84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111655" name="Text Box 39">
            <a:extLst>
              <a:ext uri="{FF2B5EF4-FFF2-40B4-BE49-F238E27FC236}">
                <a16:creationId xmlns:a16="http://schemas.microsoft.com/office/drawing/2014/main" id="{EC2EECA7-E25F-464A-96B9-9626CBFF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528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111656" name="Text Box 40">
            <a:extLst>
              <a:ext uri="{FF2B5EF4-FFF2-40B4-BE49-F238E27FC236}">
                <a16:creationId xmlns:a16="http://schemas.microsoft.com/office/drawing/2014/main" id="{6D349214-0325-FA45-89E5-CC6DD1DF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00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57" name="Text Box 41">
            <a:extLst>
              <a:ext uri="{FF2B5EF4-FFF2-40B4-BE49-F238E27FC236}">
                <a16:creationId xmlns:a16="http://schemas.microsoft.com/office/drawing/2014/main" id="{9AF88BE8-EA30-7A49-84E6-69D112CC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19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8" name="Text Box 42">
            <a:extLst>
              <a:ext uri="{FF2B5EF4-FFF2-40B4-BE49-F238E27FC236}">
                <a16:creationId xmlns:a16="http://schemas.microsoft.com/office/drawing/2014/main" id="{C52C71FF-18D2-414A-9C80-904E688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653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</a:t>
            </a:r>
          </a:p>
        </p:txBody>
      </p:sp>
      <p:sp>
        <p:nvSpPr>
          <p:cNvPr id="111659" name="Text Box 43">
            <a:extLst>
              <a:ext uri="{FF2B5EF4-FFF2-40B4-BE49-F238E27FC236}">
                <a16:creationId xmlns:a16="http://schemas.microsoft.com/office/drawing/2014/main" id="{3C83D5D0-8274-5D4E-BE40-1FC37CA6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029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8DD005DB-0516-A14C-9EC3-845F71DD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794F0EA2-76E3-E047-A42D-57446E17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11662" name="Text Box 46">
            <a:extLst>
              <a:ext uri="{FF2B5EF4-FFF2-40B4-BE49-F238E27FC236}">
                <a16:creationId xmlns:a16="http://schemas.microsoft.com/office/drawing/2014/main" id="{05C64F9C-F6C7-3E41-A814-741F2890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111663" name="Text Box 47">
            <a:extLst>
              <a:ext uri="{FF2B5EF4-FFF2-40B4-BE49-F238E27FC236}">
                <a16:creationId xmlns:a16="http://schemas.microsoft.com/office/drawing/2014/main" id="{6DF0BB86-E554-6947-B5C9-8FF4F3BDA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57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-2</a:t>
            </a:r>
          </a:p>
        </p:txBody>
      </p:sp>
      <p:sp>
        <p:nvSpPr>
          <p:cNvPr id="111664" name="Text Box 48">
            <a:extLst>
              <a:ext uri="{FF2B5EF4-FFF2-40B4-BE49-F238E27FC236}">
                <a16:creationId xmlns:a16="http://schemas.microsoft.com/office/drawing/2014/main" id="{49D1FDC7-AAF2-A54A-A809-56963371E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-4</a:t>
            </a:r>
          </a:p>
        </p:txBody>
      </p:sp>
      <p:sp>
        <p:nvSpPr>
          <p:cNvPr id="111665" name="Text Box 49">
            <a:extLst>
              <a:ext uri="{FF2B5EF4-FFF2-40B4-BE49-F238E27FC236}">
                <a16:creationId xmlns:a16="http://schemas.microsoft.com/office/drawing/2014/main" id="{0DC34312-CCE8-5E4E-9940-B0C8991C1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</a:rPr>
              <a:t>0</a:t>
            </a:r>
          </a:p>
        </p:txBody>
      </p:sp>
      <p:sp>
        <p:nvSpPr>
          <p:cNvPr id="111666" name="Text Box 50">
            <a:extLst>
              <a:ext uri="{FF2B5EF4-FFF2-40B4-BE49-F238E27FC236}">
                <a16:creationId xmlns:a16="http://schemas.microsoft.com/office/drawing/2014/main" id="{A8CFB45F-643A-FE4E-A1E0-DDC97F0A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600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7" name="Text Box 51">
            <a:extLst>
              <a:ext uri="{FF2B5EF4-FFF2-40B4-BE49-F238E27FC236}">
                <a16:creationId xmlns:a16="http://schemas.microsoft.com/office/drawing/2014/main" id="{9003922D-F5CD-E44C-A0F6-0160E0DAE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819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8" name="Text Box 52">
            <a:extLst>
              <a:ext uri="{FF2B5EF4-FFF2-40B4-BE49-F238E27FC236}">
                <a16:creationId xmlns:a16="http://schemas.microsoft.com/office/drawing/2014/main" id="{461C7D2C-77EE-504C-9003-776F2E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33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69" name="Text Box 53">
            <a:extLst>
              <a:ext uri="{FF2B5EF4-FFF2-40B4-BE49-F238E27FC236}">
                <a16:creationId xmlns:a16="http://schemas.microsoft.com/office/drawing/2014/main" id="{73BA0B55-A6C5-A94D-B724-549BD563C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805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0" name="Text Box 54">
            <a:extLst>
              <a:ext uri="{FF2B5EF4-FFF2-40B4-BE49-F238E27FC236}">
                <a16:creationId xmlns:a16="http://schemas.microsoft.com/office/drawing/2014/main" id="{12223D48-69F9-504D-84B9-ACA436B2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8674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678FAF3D-AD0F-1749-9DE0-C4C027660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2" name="Text Box 56">
            <a:extLst>
              <a:ext uri="{FF2B5EF4-FFF2-40B4-BE49-F238E27FC236}">
                <a16:creationId xmlns:a16="http://schemas.microsoft.com/office/drawing/2014/main" id="{04550EC0-C906-4D4A-B0E5-7E524678B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FF00"/>
                </a:solidFill>
                <a:sym typeface="Symbol" pitchFamily="2" charset="2"/>
              </a:rPr>
              <a:t></a:t>
            </a:r>
          </a:p>
        </p:txBody>
      </p: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7D9389EC-4850-9E42-ADCE-7CC49EFA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4259209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20317</TotalTime>
  <Words>3331</Words>
  <Application>Microsoft Macintosh PowerPoint</Application>
  <PresentationFormat>On-screen Show (4:3)</PresentationFormat>
  <Paragraphs>2666</Paragraphs>
  <Slides>110</Slides>
  <Notes>54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Calibri</vt:lpstr>
      <vt:lpstr>Consolas</vt:lpstr>
      <vt:lpstr>Symbol</vt:lpstr>
      <vt:lpstr>Times New Roman</vt:lpstr>
      <vt:lpstr>Custom Design</vt:lpstr>
      <vt:lpstr>Equation</vt:lpstr>
      <vt:lpstr>CS101 Algorithms and Data Structures</vt:lpstr>
      <vt:lpstr>Outline</vt:lpstr>
      <vt:lpstr>Shortest Path</vt:lpstr>
      <vt:lpstr>Shortest Path</vt:lpstr>
      <vt:lpstr>Shortest Path</vt:lpstr>
      <vt:lpstr>Applications</vt:lpstr>
      <vt:lpstr>Applications</vt:lpstr>
      <vt:lpstr>Applications</vt:lpstr>
      <vt:lpstr>Applications</vt:lpstr>
      <vt:lpstr>Applications</vt:lpstr>
      <vt:lpstr>Shortest Path</vt:lpstr>
      <vt:lpstr>Algorithms</vt:lpstr>
      <vt:lpstr>Outline</vt:lpstr>
      <vt:lpstr>Dijkstra’s algorithm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Strategy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Comments on Dijkstra’s algorithm</vt:lpstr>
      <vt:lpstr>Implementation and analysis</vt:lpstr>
      <vt:lpstr>Implementation and analysis</vt:lpstr>
      <vt:lpstr>Implementation and analysis</vt:lpstr>
      <vt:lpstr>Implementation and analysis</vt:lpstr>
      <vt:lpstr>Implementation and analysis</vt:lpstr>
      <vt:lpstr>Summary</vt:lpstr>
      <vt:lpstr>Triangle Inequality</vt:lpstr>
      <vt:lpstr>Negative Weights</vt:lpstr>
      <vt:lpstr>What about Dijkstra’s on…?</vt:lpstr>
      <vt:lpstr>What about Dijkstra’s on…?</vt:lpstr>
      <vt:lpstr>What about Dijkstra’s on…?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Bellman-Ford algorithm</vt:lpstr>
      <vt:lpstr>Bellman-Ford algorithm</vt:lpstr>
      <vt:lpstr>Bellman-Ford algorithm</vt:lpstr>
      <vt:lpstr>Bellman-Ford algorithm</vt:lpstr>
      <vt:lpstr>Bellman-Ford algorithm</vt:lpstr>
      <vt:lpstr>Negative cycles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Correctness of Bellman-Ford</vt:lpstr>
      <vt:lpstr>Runtime of Bellman-Ford</vt:lpstr>
      <vt:lpstr>Runtime of Bellman-Ford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Dengji Zhao</cp:lastModifiedBy>
  <cp:revision>1452</cp:revision>
  <dcterms:created xsi:type="dcterms:W3CDTF">2009-09-11T23:00:44Z</dcterms:created>
  <dcterms:modified xsi:type="dcterms:W3CDTF">2020-11-23T13:34:03Z</dcterms:modified>
</cp:coreProperties>
</file>