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6"/>
  </p:notesMasterIdLst>
  <p:handoutMasterIdLst>
    <p:handoutMasterId r:id="rId77"/>
  </p:handoutMasterIdLst>
  <p:sldIdLst>
    <p:sldId id="393" r:id="rId2"/>
    <p:sldId id="394" r:id="rId3"/>
    <p:sldId id="411" r:id="rId4"/>
    <p:sldId id="542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543" r:id="rId16"/>
    <p:sldId id="478" r:id="rId17"/>
    <p:sldId id="479" r:id="rId18"/>
    <p:sldId id="480" r:id="rId19"/>
    <p:sldId id="481" r:id="rId20"/>
    <p:sldId id="484" r:id="rId21"/>
    <p:sldId id="485" r:id="rId22"/>
    <p:sldId id="486" r:id="rId23"/>
    <p:sldId id="544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45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37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</p14:sldIdLst>
        </p14:section>
        <p14:section name="Untitled Section" id="{02CDE9B4-A3F0-4ABC-AB3A-F5D47A20D1E2}">
          <p14:sldIdLst>
            <p14:sldId id="411"/>
          </p14:sldIdLst>
        </p14:section>
        <p14:section name="Untitled Section" id="{8DDFD851-5DF3-4797-BBEC-BB0318DE75B3}">
          <p14:sldIdLst>
            <p14:sldId id="542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543"/>
            <p14:sldId id="478"/>
            <p14:sldId id="479"/>
            <p14:sldId id="480"/>
            <p14:sldId id="481"/>
            <p14:sldId id="484"/>
            <p14:sldId id="485"/>
            <p14:sldId id="486"/>
            <p14:sldId id="54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45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Untitled Section" id="{BF113219-389F-43D0-B691-60E109D9829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8" autoAdjust="0"/>
    <p:restoredTop sz="90037" autoAdjust="0"/>
  </p:normalViewPr>
  <p:slideViewPr>
    <p:cSldViewPr snapToGrid="0">
      <p:cViewPr varScale="1">
        <p:scale>
          <a:sx n="82" d="100"/>
          <a:sy n="82" d="100"/>
        </p:scale>
        <p:origin x="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5.wmf"/><Relationship Id="rId1" Type="http://schemas.openxmlformats.org/officeDocument/2006/relationships/image" Target="../media/image6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11/30/20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64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30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00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7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To simplify the notation, we can remove the superscripts in </a:t>
            </a:r>
            <a:r>
              <a:rPr lang="en-CA" altLang="zh-CN" dirty="0" err="1"/>
              <a:t>d^k</a:t>
            </a:r>
            <a:endParaRPr lang="en-CA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73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07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696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7217A8-0F67-4909-B0F1-6694DC8A49BC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74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7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4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0CF567-2443-4A29-ACAF-37DAA967277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0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1EFBF-4CDE-43DD-95AF-E8CCAABE60A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0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8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23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21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16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24AA76-FC2A-439C-BA0F-A326597265D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4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3.png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3.png"/><Relationship Id="rId4" Type="http://schemas.openxmlformats.org/officeDocument/2006/relationships/image" Target="../media/image3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3.png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23.png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3.png"/><Relationship Id="rId4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3.png"/><Relationship Id="rId4" Type="http://schemas.openxmlformats.org/officeDocument/2006/relationships/image" Target="../media/image4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5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4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4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54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54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54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54.png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8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54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1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6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Path: </a:t>
            </a:r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now, we want to see whether or not the path going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i="1" dirty="0"/>
              <a:t> </a:t>
            </a:r>
            <a:r>
              <a:rPr lang="en-CA" dirty="0"/>
              <a:t>is shorter than a direct edge?</a:t>
            </a:r>
          </a:p>
          <a:p>
            <a:pPr lvl="1"/>
            <a:r>
              <a:rPr lang="en-CA" dirty="0"/>
              <a:t>Is                          ?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Is                          ?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1493838" y="2238375"/>
          <a:ext cx="16398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238375"/>
                        <a:ext cx="163988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03363" y="2659462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7" imgW="914400" imgH="241200" progId="Equation.DSMT4">
                  <p:embed/>
                </p:oleObj>
              </mc:Choice>
              <mc:Fallback>
                <p:oleObj name="Equation" r:id="rId7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659462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08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for each pair of edges, we will define        by calculating: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 descr="C:\Users\dwharder\Desktop\k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3332163" y="2078038"/>
          <a:ext cx="27336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5" imgW="1523880" imgH="291960" progId="Equation.DSMT4">
                  <p:embed/>
                </p:oleObj>
              </mc:Choice>
              <mc:Fallback>
                <p:oleObj name="Equation" r:id="rId5" imgW="152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078038"/>
                        <a:ext cx="27336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2938" y="1560513"/>
          <a:ext cx="4762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560513"/>
                        <a:ext cx="47625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937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zh-CN" dirty="0"/>
              <a:t>W</a:t>
            </a:r>
            <a:r>
              <a:rPr lang="en-CA" dirty="0"/>
              <a:t>e need just run the algorithm for each pair of vertices: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032" y="2260858"/>
            <a:ext cx="7402989" cy="1477328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][0] + d[0][j]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444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Define </a:t>
            </a:r>
            <a:r>
              <a:rPr lang="en-CA" i="1" dirty="0"/>
              <a:t>  </a:t>
            </a:r>
            <a:r>
              <a:rPr lang="en-CA" dirty="0"/>
              <a:t>       as the shortest distance, but only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Suppose we have an algorithm that has found these values for all pairs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60602" y="1555750"/>
          <a:ext cx="6619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4" imgW="317160" imgH="253800" progId="Equation.DSMT4">
                  <p:embed/>
                </p:oleObj>
              </mc:Choice>
              <mc:Fallback>
                <p:oleObj name="Equation" r:id="rId4" imgW="317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602" y="1555750"/>
                        <a:ext cx="66198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8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51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How could we find  </a:t>
            </a:r>
            <a:r>
              <a:rPr lang="en-CA" i="1" dirty="0">
                <a:solidFill>
                  <a:srgbClr val="C00000"/>
                </a:solidFill>
              </a:rPr>
              <a:t>  </a:t>
            </a:r>
            <a:r>
              <a:rPr lang="en-CA" dirty="0">
                <a:solidFill>
                  <a:srgbClr val="C00000"/>
                </a:solidFill>
              </a:rPr>
              <a:t>    </a:t>
            </a:r>
            <a:r>
              <a:rPr lang="en-CA" dirty="0"/>
              <a:t>; that is, the shortest path allowing intermediate visits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Two possibilities: the shortest path includes or does not include </a:t>
            </a:r>
            <a:r>
              <a:rPr lang="en-CA" altLang="zh-CN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sz="2000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960688" y="15557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5557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 descr="C:\Users\dwharder\Desktop\k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49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If</a:t>
            </a:r>
            <a:r>
              <a:rPr lang="en-CA" altLang="zh-CN" dirty="0"/>
              <a:t> the shortest path includes </a:t>
            </a:r>
            <a:r>
              <a:rPr lang="en-CA" altLang="zh-CN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, then it must consist of: </a:t>
            </a:r>
          </a:p>
          <a:p>
            <a:pPr lvl="1"/>
            <a:r>
              <a:rPr lang="en-CA" altLang="zh-CN" dirty="0"/>
              <a:t>the shortest path from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CA" altLang="zh-CN" dirty="0"/>
              <a:t>and then the shortest path from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altLang="zh-CN" dirty="0"/>
              <a:t> </a:t>
            </a:r>
          </a:p>
          <a:p>
            <a:pPr lvl="1"/>
            <a:r>
              <a:rPr lang="en-CA" altLang="zh-CN" dirty="0"/>
              <a:t>both only allowing intermediate visits to vertices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altLang="zh-CN" dirty="0"/>
              <a:t>,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altLang="zh-CN" dirty="0"/>
              <a:t>, …,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96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 </a:t>
            </a:r>
            <a:r>
              <a:rPr lang="en-CA" dirty="0"/>
              <a:t> as intermediates, we already know the shortest paths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/>
              <a:t>and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CA" dirty="0"/>
          </a:p>
          <a:p>
            <a:pPr>
              <a:buNone/>
            </a:pPr>
            <a:endParaRPr lang="en-CA" i="1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Thus, we calculate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1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704"/>
              </p:ext>
            </p:extLst>
          </p:nvPr>
        </p:nvGraphicFramePr>
        <p:xfrm>
          <a:off x="3079264" y="2479124"/>
          <a:ext cx="32115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4" imgW="1790640" imgH="291960" progId="Equation.DSMT4">
                  <p:embed/>
                </p:oleObj>
              </mc:Choice>
              <mc:Fallback>
                <p:oleObj name="Equation" r:id="rId4" imgW="1790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264" y="2479124"/>
                        <a:ext cx="32115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6" descr="C:\Users\dwharder\Desktop\k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Finding         for all pairs of vertices gives us all shortest paths from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possibly going through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…,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 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Users\dwharder\Desktop\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820"/>
              </p:ext>
            </p:extLst>
          </p:nvPr>
        </p:nvGraphicFramePr>
        <p:xfrm>
          <a:off x="1783398" y="1543050"/>
          <a:ext cx="506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5" imgW="241200" imgH="253800" progId="Equation.DSMT4">
                  <p:embed/>
                </p:oleObj>
              </mc:Choice>
              <mc:Fallback>
                <p:oleObj name="Equation" r:id="rId5" imgW="241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398" y="1543050"/>
                        <a:ext cx="506412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92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3285257"/>
            <a:ext cx="6265863" cy="3240087"/>
          </a:xfrm>
          <a:prstGeom prst="rect">
            <a:avLst/>
          </a:prstGeom>
          <a:noFill/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General Step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calculation is straight forward: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9451" y="2095688"/>
            <a:ext cx="7909538" cy="1477328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][k-1] + d[k-1][j] 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01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Run time</a:t>
            </a:r>
            <a:r>
              <a:rPr lang="en-US" dirty="0">
                <a:latin typeface="Arial" charset="0"/>
                <a:cs typeface="Arial" charset="0"/>
              </a:rPr>
              <a:t>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920" y="1577360"/>
            <a:ext cx="7909538" cy="2862322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d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 = std::min(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][j], d[</a:t>
            </a:r>
            <a:r>
              <a:rPr lang="en-CA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][k] + d[k][j] );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6049"/>
              </p:ext>
            </p:extLst>
          </p:nvPr>
        </p:nvGraphicFramePr>
        <p:xfrm>
          <a:off x="2204085" y="4807903"/>
          <a:ext cx="9477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4" imgW="469800" imgH="304560" progId="Equation.DSMT4">
                  <p:embed/>
                </p:oleObj>
              </mc:Choice>
              <mc:Fallback>
                <p:oleObj name="Equation" r:id="rId4" imgW="469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5" y="4807903"/>
                        <a:ext cx="9477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5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</a:t>
            </a:r>
          </a:p>
        </p:txBody>
      </p:sp>
      <p:pic>
        <p:nvPicPr>
          <p:cNvPr id="6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22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adjacency matrix is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89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669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0.191 ≯ 0.465 + 0.101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20020" y="31299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198991" y="364502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34701" y="2651037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18002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1619672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45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0.192 ≯ 0.465 + 0.142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00037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411760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899702" y="406367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315526" y="3105799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868144" y="468997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30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would start: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≯ 0.465 + 0.277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3192125" y="230031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203848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46892" y="2288595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796136" y="4221088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327249" y="309240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4679177" y="4653136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73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Here is a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5496" y="266202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2758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212850" y="322469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109284" y="387277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148064" y="2600073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97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 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0.554 &gt; 0.245 + 0.100 = 0.345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6567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3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 And a second shorter path: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 0.931 &gt; 0.245 + 0.277 = 0.522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5496" y="2673751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132730" y="3884494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679177" y="4617967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306634" y="4450505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181814" y="1940278"/>
            <a:ext cx="93610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03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3192125" y="267586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37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Continuing…</a:t>
            </a:r>
            <a:br>
              <a:rPr lang="en-CA" dirty="0"/>
            </a:br>
            <a:r>
              <a:rPr lang="en-CA" dirty="0"/>
              <a:t>We find that no other shorter </a:t>
            </a:r>
            <a:br>
              <a:rPr lang="en-CA" dirty="0"/>
            </a:br>
            <a:r>
              <a:rPr lang="en-CA" dirty="0"/>
              <a:t>paths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exist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73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/>
              <a:t>	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0.867 &gt; 0.119 + 0.465 = 0.584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(5, 3)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0.352 &gt; 0.119 + 0.191 = 0.310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(5, 4)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(5, 2, 4)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   0.398 &gt; 0.119 + 0.192 = 0.311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6082498" y="5840433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4283968" y="5050015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603558" y="5373216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3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372803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1608655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0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0.465 &gt; 0.191 + 0.245 = 0.436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1.032 &gt; 0.656 + 0.245 = 0.901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(5, 1)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(5, 3, 1)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0.584 &gt; 0.310 + 0.245 = 0.555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139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496" y="1958565"/>
          <a:ext cx="4054102" cy="190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58565"/>
                        <a:ext cx="4054102" cy="1902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5496" y="3429000"/>
            <a:ext cx="936104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22034" y="3068960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24479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22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(2, 4, 5)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0.587 &gt; 0.192 + 0.151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(3, 4, 5)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0.522 &gt; 0.333 + 0.151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119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next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5" name="Oval 14"/>
          <p:cNvSpPr/>
          <p:nvPr/>
        </p:nvSpPr>
        <p:spPr>
          <a:xfrm>
            <a:off x="3192036" y="2658946"/>
            <a:ext cx="936104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86925" y="2304812"/>
            <a:ext cx="936104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915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three shorter paths:</a:t>
            </a:r>
            <a:br>
              <a:rPr lang="en-CA" dirty="0"/>
            </a:br>
            <a:r>
              <a:rPr lang="en-CA" dirty="0"/>
              <a:t>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(4, 1)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(4, 5, 1)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0.901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0.706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(4, 2)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0.668 &gt; 0.151 + 0.119 = 0.270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  (4, 3)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(4, 5, 3)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0.656 &gt; 0.151 + 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0.310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0.461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3" imgW="2273040" imgH="1066680" progId="Equation.DSMT4">
                  <p:embed/>
                </p:oleObj>
              </mc:Choice>
              <mc:Fallback>
                <p:oleObj name="Equation" r:id="rId3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last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the table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2034" y="3035909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94533" y="3046926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567032" y="3057943"/>
            <a:ext cx="936104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83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Thus, we have a table of all shortest paths: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1907689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34925" y="1958975"/>
          <a:ext cx="405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4" imgW="2273040" imgH="1066680" progId="Equation.DSMT4">
                  <p:embed/>
                </p:oleObj>
              </mc:Choice>
              <mc:Fallback>
                <p:oleObj name="Equation" r:id="rId4" imgW="22730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958975"/>
                        <a:ext cx="405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2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rgbClr val="FF0000"/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cs typeface="Arial" charset="0"/>
              </a:rPr>
              <a:t> algorithm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5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This algorithm finds the shortest distances, but what are the paths corresponding to those shortest distances?</a:t>
            </a:r>
          </a:p>
          <a:p>
            <a:pPr lvl="1"/>
            <a:r>
              <a:rPr lang="en-CA" dirty="0"/>
              <a:t>Recall that with Dijkstra’s algorithm, we could find the shortest paths by recording the previous node</a:t>
            </a:r>
          </a:p>
          <a:p>
            <a:pPr lvl="1"/>
            <a:r>
              <a:rPr lang="en-CA" dirty="0"/>
              <a:t>Here we use a similar approach, but we choose to store the next node instead of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328432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Suppose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is as follows:  </a:t>
            </a:r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4446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Yes</a:t>
            </a:r>
          </a:p>
          <a:p>
            <a:pPr lvl="1"/>
            <a:r>
              <a:rPr lang="en-CA" dirty="0"/>
              <a:t>If there was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then we would also find a shorter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8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	Does this path consist of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 and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?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To find the shortest path </a:t>
            </a:r>
            <a:r>
              <a:rPr lang="en-CA" altLang="zh-CN" dirty="0"/>
              <a:t>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, w</a:t>
            </a:r>
            <a:r>
              <a:rPr lang="en-US" dirty="0"/>
              <a:t>e only need to know that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/>
              <a:t> is the next vertex in the path — the rest of the path would be recursively recovered as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baseline="-250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/>
              <a:t>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6265863" cy="2522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584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Now, suppose we have the shortest path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to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dirty="0"/>
              <a:t> which passes through the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endParaRPr lang="en-CA" dirty="0"/>
          </a:p>
          <a:p>
            <a:pPr lvl="1"/>
            <a:r>
              <a:rPr lang="en-CA" dirty="0"/>
              <a:t>In this example, the next vertex in the path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3" y="2780289"/>
            <a:ext cx="6267600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2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What if we find a shorter path passing through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Now the </a:t>
            </a:r>
            <a:r>
              <a:rPr lang="en-US" altLang="zh-CN" dirty="0"/>
              <a:t>next vertex in the new path </a:t>
            </a:r>
            <a:r>
              <a:rPr lang="en-CA" dirty="0"/>
              <a:t>should be the </a:t>
            </a:r>
            <a:r>
              <a:rPr lang="en-US" altLang="zh-CN" dirty="0"/>
              <a:t>next vertex </a:t>
            </a:r>
            <a:r>
              <a:rPr lang="en-CA" dirty="0"/>
              <a:t>in the shortest path from </a:t>
            </a:r>
            <a:r>
              <a:rPr lang="en-CA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altLang="zh-CN" dirty="0"/>
              <a:t> to </a:t>
            </a:r>
            <a:r>
              <a:rPr lang="en-CA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altLang="zh-CN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altLang="zh-CN" dirty="0"/>
              <a:t> , which is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in this example</a:t>
            </a:r>
            <a:endParaRPr lang="en-CA" i="1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pic>
        <p:nvPicPr>
          <p:cNvPr id="52227" name="Picture 3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6484" y="2780289"/>
            <a:ext cx="6267598" cy="3240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0620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Let us store the </a:t>
            </a:r>
            <a:r>
              <a:rPr lang="en-US" altLang="zh-CN" dirty="0"/>
              <a:t>next vertex </a:t>
            </a:r>
            <a:r>
              <a:rPr lang="en-CA" dirty="0"/>
              <a:t>in the shortest path. Initially: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/>
        </p:nvGraphicFramePr>
        <p:xfrm>
          <a:off x="2411760" y="2204864"/>
          <a:ext cx="43942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2298600" imgH="647640" progId="Equation.DSMT4">
                  <p:embed/>
                </p:oleObj>
              </mc:Choice>
              <mc:Fallback>
                <p:oleObj name="Equation" r:id="rId3" imgW="22986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04864"/>
                        <a:ext cx="4394200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05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the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When we find a shorter path, update the next node: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2587193"/>
            <a:ext cx="5795176" cy="329320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Initialize the matrix p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sz="1600" dirty="0">
              <a:latin typeface="Consolas" pitchFamily="49" charset="0"/>
              <a:cs typeface="Consolas" pitchFamily="49" charset="0"/>
            </a:endParaRP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if (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&gt;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 ) {</a:t>
            </a:r>
          </a:p>
          <a:p>
            <a:r>
              <a:rPr lang="en-CA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p[</a:t>
            </a:r>
            <a:r>
              <a:rPr lang="en-CA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   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][j] = d[</a:t>
            </a:r>
            <a:r>
              <a:rPr lang="en-CA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sz="1600" dirty="0">
                <a:latin typeface="Consolas" pitchFamily="49" charset="0"/>
                <a:cs typeface="Consolas" pitchFamily="49" charset="0"/>
              </a:rPr>
              <a:t>][k] + d[k][j];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91137" name="Object 6"/>
          <p:cNvGraphicFramePr>
            <a:graphicFrameLocks noChangeAspect="1"/>
          </p:cNvGraphicFramePr>
          <p:nvPr/>
        </p:nvGraphicFramePr>
        <p:xfrm>
          <a:off x="3839840" y="1988840"/>
          <a:ext cx="1092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840" y="1988840"/>
                        <a:ext cx="10922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12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In our original example, initially, the next node is exactly that: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This would define our</a:t>
            </a:r>
            <a:br>
              <a:rPr lang="en-CA" dirty="0"/>
            </a:br>
            <a:r>
              <a:rPr lang="en-CA" dirty="0"/>
              <a:t>matrix </a:t>
            </a:r>
            <a:r>
              <a:rPr lang="en-CA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CA" dirty="0"/>
              <a:t>)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53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There are two shorter paths: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(3, 2)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(3, 1, 2)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0.554 &gt; 0.245 + 0.100  </a:t>
            </a:r>
            <a:br>
              <a:rPr lang="en-CA" dirty="0">
                <a:latin typeface="Times New Roman" pitchFamily="18" charset="0"/>
                <a:cs typeface="Times New Roman" pitchFamily="18" charset="0"/>
              </a:rPr>
            </a:br>
            <a:r>
              <a:rPr lang="en-CA" dirty="0">
                <a:latin typeface="Times New Roman" pitchFamily="18" charset="0"/>
                <a:cs typeface="Times New Roman" pitchFamily="18" charset="0"/>
              </a:rPr>
              <a:t>    (3, 5) </a:t>
            </a:r>
            <a:r>
              <a:rPr lang="en-CA" dirty="0"/>
              <a:t>→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(3, 1, 5)</a:t>
            </a: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	    0.931 &gt; 0.245 + 0.277</a:t>
            </a: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Dijkstra’s algorithm finds the shortest path between two nodes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wanted to find the shortest path between all pairs of nodes, we could apply Dijkstra’s algorithm to each vertex: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time: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2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79513" y="2060575"/>
          <a:ext cx="1970087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060575"/>
                        <a:ext cx="1970087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With the first pass,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, we attempt passing through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baseline="-25000" dirty="0"/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CA" dirty="0"/>
              <a:t>We update each of these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47664" y="27697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6625" y="2780928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10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After all the steps, we end up with the matrix </a:t>
            </a:r>
            <a:r>
              <a:rPr lang="en-CA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/>
              <a:t>:</a:t>
            </a: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60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1104840" imgH="1066680" progId="Equation.DSMT4">
                  <p:embed/>
                </p:oleObj>
              </mc:Choice>
              <mc:Fallback>
                <p:oleObj name="Equation" r:id="rId3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These are all the adjacent edges that are still the shortest distance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For each of these,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In all cases, the shortest distance</a:t>
            </a:r>
            <a:br>
              <a:rPr lang="en-CA" dirty="0"/>
            </a:br>
            <a:r>
              <a:rPr lang="en-CA" dirty="0"/>
              <a:t>from </a:t>
            </a:r>
            <a:r>
              <a:rPr lang="en-CA"/>
              <a:t>vertex </a:t>
            </a:r>
            <a:r>
              <a:rPr lang="en-CA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/>
              <a:t> </a:t>
            </a:r>
            <a:r>
              <a:rPr lang="en-CA" dirty="0"/>
              <a:t>is the direct edge</a:t>
            </a:r>
          </a:p>
        </p:txBody>
      </p:sp>
      <p:pic>
        <p:nvPicPr>
          <p:cNvPr id="5" name="Picture 4" descr="C:\Users\dwharder\Desktop\k2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3651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0704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7757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48103" y="2049697"/>
            <a:ext cx="44386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1885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89385" y="2421835"/>
            <a:ext cx="443860" cy="432048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90046" y="2804177"/>
            <a:ext cx="443860" cy="4320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66339" y="3146070"/>
            <a:ext cx="443860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53713" y="3534461"/>
            <a:ext cx="443860" cy="4320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6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(2, 3, 1)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(2, 4, 5)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5" descr="C:\Users\dwharder\Desktop\k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40402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5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 we go directly to vertices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(3, 1, 2)</a:t>
            </a:r>
          </a:p>
          <a:p>
            <a:pPr>
              <a:buNone/>
            </a:pPr>
            <a:r>
              <a:rPr lang="en-CA" dirty="0"/>
              <a:t>	Also,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 </a:t>
            </a:r>
            <a:r>
              <a:rPr lang="en-CA" dirty="0"/>
              <a:t>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	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(3, 4, 5)</a:t>
            </a:r>
          </a:p>
          <a:p>
            <a:pPr>
              <a:buNone/>
            </a:pPr>
            <a:r>
              <a:rPr lang="en-CA" dirty="0"/>
              <a:t>	</a:t>
            </a:r>
          </a:p>
        </p:txBody>
      </p:sp>
      <p:pic>
        <p:nvPicPr>
          <p:cNvPr id="5" name="Picture 6" descr="C:\Users\dwharder\Desktop\k4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278121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5,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3,</a:t>
            </a:r>
            <a:r>
              <a:rPr lang="en-CA" dirty="0"/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3,1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(4, 5, 2, 3, 1)</a:t>
            </a:r>
            <a:endParaRPr lang="en-CA" dirty="0"/>
          </a:p>
        </p:txBody>
      </p:sp>
      <p:pic>
        <p:nvPicPr>
          <p:cNvPr id="5" name="Picture 7" descr="C:\Users\dwharder\Desktop\k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15840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From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; we go directly to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 But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2,4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4</a:t>
            </a:r>
            <a:r>
              <a:rPr lang="en-CA" dirty="0"/>
              <a:t>;</a:t>
            </a:r>
            <a:br>
              <a:rPr lang="en-CA" dirty="0"/>
            </a:br>
            <a:r>
              <a:rPr lang="en-CA" dirty="0"/>
              <a:t>     the shortest path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(5, 2, 4)</a:t>
            </a:r>
            <a:endParaRPr lang="en-CA" dirty="0"/>
          </a:p>
          <a:p>
            <a:endParaRPr lang="en-CA" dirty="0"/>
          </a:p>
        </p:txBody>
      </p:sp>
      <p:pic>
        <p:nvPicPr>
          <p:cNvPr id="59394" name="Picture 2" descr="C:\Users\dwharder\Desktop\k6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034645" y="2029403"/>
            <a:ext cx="5073463" cy="4833679"/>
          </a:xfrm>
          <a:prstGeom prst="rect">
            <a:avLst/>
          </a:prstGeom>
          <a:noFill/>
        </p:spPr>
      </p:pic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181100" y="2060575"/>
          <a:ext cx="19685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4" imgW="1104840" imgH="1066680" progId="Equation.DSMT4">
                  <p:embed/>
                </p:oleObj>
              </mc:Choice>
              <mc:Fallback>
                <p:oleObj name="Equation" r:id="rId4" imgW="110484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60575"/>
                        <a:ext cx="19685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075690" y="3535597"/>
            <a:ext cx="21793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182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what if we only care if a connection exists?</a:t>
            </a:r>
          </a:p>
          <a:p>
            <a:pPr lvl="1"/>
            <a:r>
              <a:rPr lang="en-CA" dirty="0"/>
              <a:t>Recall that with Dijkstra’s algorithm, we could find the shortest paths by recording the previous node</a:t>
            </a:r>
          </a:p>
          <a:p>
            <a:pPr lvl="1"/>
            <a:r>
              <a:rPr lang="en-CA" dirty="0"/>
              <a:t>In this case, can make the observation that:</a:t>
            </a:r>
          </a:p>
          <a:p>
            <a:pPr lvl="2">
              <a:buNone/>
            </a:pPr>
            <a:r>
              <a:rPr lang="en-CA" sz="1800" dirty="0"/>
              <a:t>	A path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exists if either:</a:t>
            </a:r>
          </a:p>
          <a:p>
            <a:pPr lvl="2">
              <a:buNone/>
            </a:pPr>
            <a:r>
              <a:rPr lang="en-CA" sz="1800" dirty="0"/>
              <a:t>		A path exists through the vertices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1800" dirty="0"/>
              <a:t> to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baseline="-25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CA" sz="1800" dirty="0"/>
              <a:t>, or</a:t>
            </a:r>
          </a:p>
          <a:p>
            <a:pPr lvl="2">
              <a:buNone/>
            </a:pPr>
            <a:r>
              <a:rPr lang="en-CA" sz="1800" dirty="0"/>
              <a:t>		A path, through those same nodes, exists from </a:t>
            </a:r>
            <a:r>
              <a:rPr lang="en-CA" sz="1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and</a:t>
            </a:r>
            <a:br>
              <a:rPr lang="en-CA" sz="1800" dirty="0"/>
            </a:br>
            <a:r>
              <a:rPr lang="en-CA" sz="1800" dirty="0"/>
              <a:t>                a path exists from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CA" sz="1800" dirty="0"/>
              <a:t> to </a:t>
            </a:r>
            <a:r>
              <a:rPr lang="en-CA" sz="18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18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CA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2890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Vertices are Connected?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The </a:t>
            </a:r>
            <a:r>
              <a:rPr lang="en-CA" i="1" dirty="0"/>
              <a:t>transitive closure</a:t>
            </a:r>
            <a:r>
              <a:rPr lang="en-CA" dirty="0"/>
              <a:t> is a Boolean graph: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8839" y="2132856"/>
            <a:ext cx="7529625" cy="3693319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CA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][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Initialize the matrix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:  Theta(|V|^2)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  ...</a:t>
            </a:r>
          </a:p>
          <a:p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// Run Floyd-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Warshall</a:t>
            </a:r>
            <a:endParaRPr lang="en-CA" dirty="0">
              <a:latin typeface="Consolas" pitchFamily="49" charset="0"/>
              <a:cs typeface="Consolas" pitchFamily="49" charset="0"/>
            </a:endParaRP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k = 0; k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++k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for (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CA" dirty="0" err="1">
                <a:latin typeface="Consolas" pitchFamily="49" charset="0"/>
                <a:cs typeface="Consolas" pitchFamily="49" charset="0"/>
              </a:rPr>
              <a:t>num_vertices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=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][j] || (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][k] &amp;&amp; </a:t>
            </a:r>
            <a:r>
              <a:rPr lang="en-CA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tc</a:t>
            </a:r>
            <a:r>
              <a:rPr lang="en-CA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[k][j]);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507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directed graph</a:t>
            </a:r>
          </a:p>
          <a:p>
            <a:pPr lvl="1"/>
            <a:r>
              <a:rPr lang="en-CA" dirty="0"/>
              <a:t>Each pair has only one directed</a:t>
            </a:r>
            <a:br>
              <a:rPr lang="en-CA" dirty="0"/>
            </a:br>
            <a:r>
              <a:rPr lang="en-CA" dirty="0"/>
              <a:t>edge</a:t>
            </a:r>
          </a:p>
          <a:p>
            <a:pPr lvl="1"/>
            <a:r>
              <a:rPr lang="en-CA" dirty="0"/>
              <a:t>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is a source and</a:t>
            </a:r>
            <a:br>
              <a:rPr lang="en-CA" dirty="0"/>
            </a:b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 is a sink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will apply all three</a:t>
            </a:r>
            <a:br>
              <a:rPr lang="en-CA" dirty="0"/>
            </a:br>
            <a:r>
              <a:rPr lang="en-CA" dirty="0"/>
              <a:t>matrices</a:t>
            </a:r>
          </a:p>
          <a:p>
            <a:pPr lvl="1"/>
            <a:r>
              <a:rPr lang="en-CA" dirty="0"/>
              <a:t>Shortest distance</a:t>
            </a:r>
          </a:p>
          <a:p>
            <a:pPr lvl="1"/>
            <a:r>
              <a:rPr lang="en-CA" dirty="0"/>
              <a:t>Paths</a:t>
            </a:r>
          </a:p>
          <a:p>
            <a:pPr lvl="1"/>
            <a:r>
              <a:rPr lang="en-CA" dirty="0"/>
              <a:t>Transitive closure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6773" y="1484784"/>
            <a:ext cx="5431731" cy="5328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Background</a:t>
            </a:r>
            <a:endParaRPr lang="en-US" sz="440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Now, Dijkstra’s algorithm has the following run times: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1">
              <a:buNone/>
            </a:pPr>
            <a:r>
              <a:rPr lang="en-US" dirty="0">
                <a:latin typeface="Arial" charset="0"/>
                <a:cs typeface="Arial" charset="0"/>
              </a:rPr>
              <a:t>		If                      , running Dijkstra for each vertex is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</a:t>
            </a:r>
            <a:r>
              <a:rPr lang="en-US" altLang="zh-CN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ln(|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66714"/>
              </p:ext>
            </p:extLst>
          </p:nvPr>
        </p:nvGraphicFramePr>
        <p:xfrm>
          <a:off x="1641706" y="2275523"/>
          <a:ext cx="1254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4" imgW="698400" imgH="253800" progId="Equation.DSMT4">
                  <p:embed/>
                </p:oleObj>
              </mc:Choice>
              <mc:Fallback>
                <p:oleObj name="Equation" r:id="rId4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706" y="2275523"/>
                        <a:ext cx="12541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51896"/>
              </p:ext>
            </p:extLst>
          </p:nvPr>
        </p:nvGraphicFramePr>
        <p:xfrm>
          <a:off x="1663740" y="3206606"/>
          <a:ext cx="1368152" cy="54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6" imgW="761760" imgH="304560" progId="Equation.DSMT4">
                  <p:embed/>
                </p:oleObj>
              </mc:Choice>
              <mc:Fallback>
                <p:oleObj name="Equation" r:id="rId6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40" y="3206606"/>
                        <a:ext cx="1368152" cy="546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35004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set up the three initial matrices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694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1, no path leads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, so</a:t>
            </a:r>
            <a:br>
              <a:rPr lang="en-CA" dirty="0"/>
            </a:br>
            <a:r>
              <a:rPr lang="en-CA" dirty="0"/>
              <a:t>no shorter paths could be found</a:t>
            </a:r>
            <a:br>
              <a:rPr lang="en-CA" dirty="0"/>
            </a:br>
            <a:r>
              <a:rPr lang="en-CA" dirty="0"/>
              <a:t>passing through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8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9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0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54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9029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2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4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3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5"/>
          <p:cNvGraphicFramePr>
            <a:graphicFrameLocks noChangeAspect="1"/>
          </p:cNvGraphicFramePr>
          <p:nvPr/>
        </p:nvGraphicFramePr>
        <p:xfrm>
          <a:off x="107950" y="4405313"/>
          <a:ext cx="2808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4" name="Equation" r:id="rId8" imgW="1701720" imgH="1485720" progId="Equation.DSMT4">
                  <p:embed/>
                </p:oleObj>
              </mc:Choice>
              <mc:Fallback>
                <p:oleObj name="Equation" r:id="rId8" imgW="17017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405313"/>
                        <a:ext cx="28082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09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2,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(3, 2, 7)</a:t>
            </a:r>
            <a:r>
              <a:rPr lang="en-CA" sz="2000" dirty="0"/>
              <a:t> of length 14</a:t>
            </a:r>
            <a:endParaRPr lang="en-CA" dirty="0"/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14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3,7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6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2436876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5340642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8470485" y="505001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45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7313" y="4405313"/>
          <a:ext cx="284956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Equation" r:id="rId8" imgW="1726920" imgH="1485720" progId="Equation.DSMT4">
                  <p:embed/>
                </p:oleObj>
              </mc:Choice>
              <mc:Fallback>
                <p:oleObj name="Equation" r:id="rId8" imgW="17269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4405313"/>
                        <a:ext cx="284956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2773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3,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(7, 3, 2)</a:t>
            </a:r>
            <a:r>
              <a:rPr lang="en-CA" sz="2000" dirty="0"/>
              <a:t> of length 19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(7, 3, 6)</a:t>
            </a:r>
            <a:r>
              <a:rPr lang="en-CA" sz="2000" dirty="0"/>
              <a:t> of length 12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sz="2200" dirty="0"/>
              <a:t>	</a:t>
            </a:r>
            <a:r>
              <a:rPr lang="en-CA" dirty="0"/>
              <a:t>We update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19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CA" dirty="0"/>
              <a:t>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en-CA" dirty="0"/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7,6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4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5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6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623393" y="640477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2029944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500404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123838" y="6404774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789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4, there are no paths out</a:t>
            </a:r>
            <a:br>
              <a:rPr lang="en-CA" dirty="0"/>
            </a:br>
            <a:r>
              <a:rPr lang="en-CA" dirty="0"/>
              <a:t>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CA" dirty="0"/>
              <a:t>, so we are finished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8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9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0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173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5, there is one incoming</a:t>
            </a:r>
            <a:br>
              <a:rPr lang="en-CA" dirty="0"/>
            </a:br>
            <a:r>
              <a:rPr lang="en-CA" dirty="0"/>
              <a:t>edge from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dirty="0"/>
              <a:t> to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dirty="0"/>
              <a:t>, and it doesn’t</a:t>
            </a:r>
            <a:br>
              <a:rPr lang="en-CA" dirty="0"/>
            </a:br>
            <a:r>
              <a:rPr lang="en-CA" dirty="0"/>
              <a:t>make any paths out of vertex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CA" dirty="0"/>
            </a:br>
            <a:r>
              <a:rPr lang="en-CA" dirty="0"/>
              <a:t>any shorter...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975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6200" y="4405313"/>
          <a:ext cx="28717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8" imgW="1739880" imgH="1485720" progId="Equation.DSMT4">
                  <p:embed/>
                </p:oleObj>
              </mc:Choice>
              <mc:Fallback>
                <p:oleObj name="Equation" r:id="rId8" imgW="1739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05313"/>
                        <a:ext cx="2871788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690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6,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(1, 6, 2)</a:t>
            </a:r>
            <a:r>
              <a:rPr lang="en-CA" sz="2000" dirty="0"/>
              <a:t> of length 6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(1, 6, 4)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(1, 6, 7)</a:t>
            </a:r>
            <a:r>
              <a:rPr lang="en-CA" sz="2000" dirty="0"/>
              <a:t> of length 4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(3, 6, 2)</a:t>
            </a:r>
            <a:r>
              <a:rPr lang="en-CA" sz="2000" dirty="0"/>
              <a:t> of length 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(3, 6, 7)</a:t>
            </a:r>
            <a:r>
              <a:rPr lang="en-CA" sz="2000" dirty="0"/>
              <a:t> of length 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(7, 3, 6, 2)</a:t>
            </a:r>
            <a:r>
              <a:rPr lang="en-CA" sz="2000" dirty="0"/>
              <a:t> of length 17</a:t>
            </a:r>
          </a:p>
          <a:p>
            <a:pPr lvl="1"/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1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2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80937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610780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588224" y="6404774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67544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597387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6610000" y="4353381"/>
            <a:ext cx="504056" cy="43204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251249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4295691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356866" y="435338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461992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5327249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8472155" y="4363434"/>
            <a:ext cx="504056" cy="432048"/>
          </a:xfrm>
          <a:prstGeom prst="ellipse">
            <a:avLst/>
          </a:prstGeom>
          <a:noFill/>
          <a:ln>
            <a:solidFill>
              <a:srgbClr val="FFCC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467544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597387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610000" y="5038292"/>
            <a:ext cx="504056" cy="43204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450269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315526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460432" y="5038292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9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Problem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Question</a:t>
            </a:r>
            <a:r>
              <a:rPr lang="en-US" dirty="0">
                <a:latin typeface="Arial" charset="0"/>
                <a:cs typeface="Arial" charset="0"/>
              </a:rPr>
              <a:t>:  for the worst case, can we find a                     algorithm?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works with positive or negative weights with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no negative cycle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774102" y="1523532"/>
          <a:ext cx="1384200" cy="581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4" imgW="723600" imgH="304560" progId="Equation.DSMT4">
                  <p:embed/>
                </p:oleObj>
              </mc:Choice>
              <mc:Fallback>
                <p:oleObj name="Equation" r:id="rId4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02" y="1523532"/>
                        <a:ext cx="1384200" cy="581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58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76836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26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Finally, at step 7, we find: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(2, 7, 3)</a:t>
            </a:r>
            <a:r>
              <a:rPr lang="en-CA" sz="2000" dirty="0"/>
              <a:t> of length 15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(2, 7, 6)</a:t>
            </a:r>
            <a:r>
              <a:rPr lang="en-CA" sz="2000" dirty="0"/>
              <a:t> of length 17</a:t>
            </a:r>
          </a:p>
          <a:p>
            <a:pPr lvl="1"/>
            <a:r>
              <a:rPr lang="en-CA" sz="2000" dirty="0"/>
              <a:t>A path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(6, 7, 3)</a:t>
            </a:r>
            <a:r>
              <a:rPr lang="en-CA" sz="2000" dirty="0"/>
              <a:t> of length 13</a:t>
            </a:r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8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9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0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912985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60767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020272" y="6081573"/>
            <a:ext cx="504056" cy="432048"/>
          </a:xfrm>
          <a:prstGeom prst="ellipse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923038" y="4713421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3959097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996826" y="4701698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065113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5004048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8113785" y="4689975"/>
            <a:ext cx="504056" cy="432048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368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Note that: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CA" sz="2000" dirty="0"/>
              <a:t> we can go anywhere</a:t>
            </a:r>
          </a:p>
          <a:p>
            <a:pPr lvl="1"/>
            <a:r>
              <a:rPr lang="en-CA" sz="2000" dirty="0"/>
              <a:t>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CA" sz="2000" dirty="0"/>
              <a:t> we can go anywhere but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CA" sz="2000" dirty="0"/>
          </a:p>
          <a:p>
            <a:pPr lvl="1"/>
            <a:r>
              <a:rPr lang="en-CA" sz="2000" dirty="0"/>
              <a:t>We go between any of the vertices</a:t>
            </a:r>
            <a:br>
              <a:rPr lang="en-CA" sz="2000" dirty="0"/>
            </a:br>
            <a:r>
              <a:rPr lang="en-CA" sz="2000" dirty="0"/>
              <a:t>in the set 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CA" sz="2000" dirty="0"/>
              <a:t>We can’t go anywhere from </a:t>
            </a:r>
            <a:r>
              <a:rPr lang="en-CA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sz="20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CA" sz="2000" dirty="0"/>
          </a:p>
        </p:txBody>
      </p:sp>
      <p:pic>
        <p:nvPicPr>
          <p:cNvPr id="117761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9544" y="476672"/>
            <a:ext cx="4104456" cy="4026127"/>
          </a:xfrm>
          <a:prstGeom prst="rect">
            <a:avLst/>
          </a:prstGeom>
          <a:noFill/>
        </p:spPr>
      </p:pic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6237288" y="4405313"/>
          <a:ext cx="278765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2" name="Equation" r:id="rId4" imgW="1688760" imgH="1485720" progId="Equation.DSMT4">
                  <p:embed/>
                </p:oleObj>
              </mc:Choice>
              <mc:Fallback>
                <p:oleObj name="Equation" r:id="rId4" imgW="168876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405313"/>
                        <a:ext cx="2787650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3300413" y="4405313"/>
          <a:ext cx="2516187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3" name="Equation" r:id="rId6" imgW="1523880" imgH="1485720" progId="Equation.DSMT4">
                  <p:embed/>
                </p:oleObj>
              </mc:Choice>
              <mc:Fallback>
                <p:oleObj name="Equation" r:id="rId6" imgW="152388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05313"/>
                        <a:ext cx="2516187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4" name="Equation" r:id="rId8" imgW="1714320" imgH="1485720" progId="Equation.DSMT4">
                  <p:embed/>
                </p:oleObj>
              </mc:Choice>
              <mc:Fallback>
                <p:oleObj name="Equation" r:id="rId8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2940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We could reinterpret this graph as follows:</a:t>
            </a:r>
          </a:p>
          <a:p>
            <a:pPr lvl="1"/>
            <a:r>
              <a:rPr lang="en-CA" dirty="0"/>
              <a:t>Vertices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CA" baseline="-25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CA" dirty="0"/>
              <a:t> form a </a:t>
            </a:r>
            <a:r>
              <a:rPr lang="en-CA" i="1" dirty="0"/>
              <a:t>strongly connected </a:t>
            </a:r>
            <a:r>
              <a:rPr lang="en-CA" dirty="0" err="1"/>
              <a:t>subgraph</a:t>
            </a:r>
            <a:endParaRPr lang="en-CA" dirty="0"/>
          </a:p>
          <a:p>
            <a:pPr lvl="1"/>
            <a:r>
              <a:rPr lang="en-CA" dirty="0"/>
              <a:t>You can get from any one</a:t>
            </a:r>
            <a:br>
              <a:rPr lang="en-CA" dirty="0"/>
            </a:br>
            <a:r>
              <a:rPr lang="en-CA" dirty="0"/>
              <a:t>vertex to any other</a:t>
            </a:r>
          </a:p>
          <a:p>
            <a:pPr lvl="1"/>
            <a:r>
              <a:rPr lang="en-CA" dirty="0">
                <a:solidFill>
                  <a:srgbClr val="0000FF"/>
                </a:solidFill>
              </a:rPr>
              <a:t>With the transitive closure graph,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it is much faster finding such</a:t>
            </a:r>
            <a:br>
              <a:rPr lang="en-CA" dirty="0">
                <a:solidFill>
                  <a:srgbClr val="0000FF"/>
                </a:solidFill>
              </a:rPr>
            </a:br>
            <a:r>
              <a:rPr lang="en-CA" dirty="0">
                <a:solidFill>
                  <a:srgbClr val="0000FF"/>
                </a:solidFill>
              </a:rPr>
              <a:t>strongly connected components</a:t>
            </a:r>
          </a:p>
        </p:txBody>
      </p:sp>
      <p:pic>
        <p:nvPicPr>
          <p:cNvPr id="10" name="Picture 1" descr="C:\Users\dwharder\Desktop\k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2364245"/>
            <a:ext cx="4536504" cy="4449131"/>
          </a:xfrm>
          <a:prstGeom prst="rect">
            <a:avLst/>
          </a:prstGeom>
          <a:noFill/>
        </p:spPr>
      </p:pic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96838" y="4405313"/>
          <a:ext cx="2830512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Equation" r:id="rId4" imgW="1714320" imgH="1485720" progId="Equation.DSMT4">
                  <p:embed/>
                </p:oleObj>
              </mc:Choice>
              <mc:Fallback>
                <p:oleObj name="Equation" r:id="rId4" imgW="1714320" imgH="1485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4405313"/>
                        <a:ext cx="2830512" cy="245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741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cs typeface="Arial" charset="0"/>
              </a:rPr>
              <a:t>Summary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topic: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concept of all-pairs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Floyd-</a:t>
            </a:r>
            <a:r>
              <a:rPr lang="en-US" dirty="0" err="1">
                <a:latin typeface="Arial" charset="0"/>
                <a:cs typeface="Arial" charset="0"/>
              </a:rPr>
              <a:t>Warshall</a:t>
            </a:r>
            <a:r>
              <a:rPr lang="en-US" dirty="0"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shortest paths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Finding the transitive closure</a:t>
            </a:r>
          </a:p>
        </p:txBody>
      </p:sp>
    </p:spTree>
    <p:extLst>
      <p:ext uri="{BB962C8B-B14F-4D97-AF65-F5344CB8AC3E}">
        <p14:creationId xmlns:p14="http://schemas.microsoft.com/office/powerpoint/2010/main" val="230181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First, let’s consider only edges that connect vertices directly: 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Here,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CA" i="1" baseline="-25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CA" i="1" dirty="0"/>
              <a:t> </a:t>
            </a:r>
            <a:r>
              <a:rPr lang="en-CA" dirty="0"/>
              <a:t>is the weight of the edge connecting vertices 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CA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/>
              <a:t>Note, this can be a directed graph; </a:t>
            </a:r>
            <a:r>
              <a:rPr lang="en-CA" i="1" dirty="0"/>
              <a:t>i.e.</a:t>
            </a:r>
            <a:r>
              <a:rPr lang="en-CA" dirty="0"/>
              <a:t>, it may be that</a:t>
            </a:r>
          </a:p>
        </p:txBody>
      </p:sp>
      <p:graphicFrame>
        <p:nvGraphicFramePr>
          <p:cNvPr id="8201" name="Object 6"/>
          <p:cNvGraphicFramePr>
            <a:graphicFrameLocks noChangeAspect="1"/>
          </p:cNvGraphicFramePr>
          <p:nvPr/>
        </p:nvGraphicFramePr>
        <p:xfrm>
          <a:off x="2447925" y="2049463"/>
          <a:ext cx="45894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4" imgW="2400120" imgH="647640" progId="Equation.DSMT4">
                  <p:embed/>
                </p:oleObj>
              </mc:Choice>
              <mc:Fallback>
                <p:oleObj name="Equation" r:id="rId4" imgW="240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049463"/>
                        <a:ext cx="45894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693685" y="3778250"/>
          <a:ext cx="1071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685" y="3778250"/>
                        <a:ext cx="1071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77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Strategy</a:t>
            </a:r>
            <a:endParaRPr lang="en-US" sz="4400" dirty="0">
              <a:latin typeface="Arial" charset="0"/>
              <a:cs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Consider this graph of seven vertices</a:t>
            </a:r>
          </a:p>
          <a:p>
            <a:pPr lvl="1"/>
            <a:r>
              <a:rPr lang="en-CA" dirty="0"/>
              <a:t>The edges defining the values         and        are highlighted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/>
              <a:t>	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405313" y="1927225"/>
          <a:ext cx="455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4" imgW="241200" imgH="241200" progId="Equation.DSMT4">
                  <p:embed/>
                </p:oleObj>
              </mc:Choice>
              <mc:Fallback>
                <p:oleObj name="Equation" r:id="rId4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1927225"/>
                        <a:ext cx="4556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4" name="Picture 12" descr="C:\Users\dwharder\Desktop\k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2708920"/>
            <a:ext cx="3600450" cy="3457575"/>
          </a:xfrm>
          <a:prstGeom prst="rect">
            <a:avLst/>
          </a:prstGeom>
          <a:noFill/>
        </p:spPr>
      </p:pic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311775" y="1927225"/>
          <a:ext cx="4587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1927225"/>
                        <a:ext cx="4587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60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20309</TotalTime>
  <Words>733</Words>
  <Application>Microsoft Macintosh PowerPoint</Application>
  <PresentationFormat>On-screen Show (4:3)</PresentationFormat>
  <Paragraphs>596</Paragraphs>
  <Slides>74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Consolas</vt:lpstr>
      <vt:lpstr>Times New Roman</vt:lpstr>
      <vt:lpstr>Custom Design</vt:lpstr>
      <vt:lpstr>Equation</vt:lpstr>
      <vt:lpstr>CS101 Algorithms and Data Structures</vt:lpstr>
      <vt:lpstr>Outline</vt:lpstr>
      <vt:lpstr>Dijkstra’s algorithm</vt:lpstr>
      <vt:lpstr>Outline</vt:lpstr>
      <vt:lpstr>Background</vt:lpstr>
      <vt:lpstr>Background</vt:lpstr>
      <vt:lpstr>Problem</vt:lpstr>
      <vt:lpstr>Strategy</vt:lpstr>
      <vt:lpstr>Strategy</vt:lpstr>
      <vt:lpstr>Strategy</vt:lpstr>
      <vt:lpstr>Strategy</vt:lpstr>
      <vt:lpstr>Strategy</vt:lpstr>
      <vt:lpstr>The General Step</vt:lpstr>
      <vt:lpstr>The General Step</vt:lpstr>
      <vt:lpstr>The General Step</vt:lpstr>
      <vt:lpstr>The General Step</vt:lpstr>
      <vt:lpstr>The General Step</vt:lpstr>
      <vt:lpstr>The General Step</vt:lpstr>
      <vt:lpstr>The Floyd-Warshall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What Is the Shortest Path?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Which Vertices are Connected?</vt:lpstr>
      <vt:lpstr>Which Vertices are Connected?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Zhao</cp:lastModifiedBy>
  <cp:revision>1450</cp:revision>
  <dcterms:created xsi:type="dcterms:W3CDTF">2009-09-11T23:00:44Z</dcterms:created>
  <dcterms:modified xsi:type="dcterms:W3CDTF">2020-11-30T04:24:23Z</dcterms:modified>
</cp:coreProperties>
</file>