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6"/>
  </p:notesMasterIdLst>
  <p:sldIdLst>
    <p:sldId id="343" r:id="rId2"/>
    <p:sldId id="428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  <p:sldId id="337" r:id="rId25"/>
    <p:sldId id="448" r:id="rId26"/>
    <p:sldId id="346" r:id="rId27"/>
    <p:sldId id="345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429" r:id="rId41"/>
    <p:sldId id="386" r:id="rId42"/>
    <p:sldId id="387" r:id="rId43"/>
    <p:sldId id="388" r:id="rId44"/>
    <p:sldId id="389" r:id="rId45"/>
    <p:sldId id="390" r:id="rId46"/>
    <p:sldId id="449" r:id="rId47"/>
    <p:sldId id="364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45" r:id="rId65"/>
    <p:sldId id="368" r:id="rId66"/>
    <p:sldId id="369" r:id="rId67"/>
    <p:sldId id="370" r:id="rId68"/>
    <p:sldId id="371" r:id="rId69"/>
    <p:sldId id="446" r:id="rId70"/>
    <p:sldId id="372" r:id="rId71"/>
    <p:sldId id="373" r:id="rId72"/>
    <p:sldId id="431" r:id="rId73"/>
    <p:sldId id="432" r:id="rId74"/>
    <p:sldId id="434" r:id="rId75"/>
    <p:sldId id="435" r:id="rId76"/>
    <p:sldId id="433" r:id="rId77"/>
    <p:sldId id="436" r:id="rId78"/>
    <p:sldId id="437" r:id="rId79"/>
    <p:sldId id="439" r:id="rId80"/>
    <p:sldId id="438" r:id="rId81"/>
    <p:sldId id="440" r:id="rId82"/>
    <p:sldId id="441" r:id="rId83"/>
    <p:sldId id="442" r:id="rId84"/>
    <p:sldId id="444" r:id="rId85"/>
    <p:sldId id="443" r:id="rId86"/>
    <p:sldId id="447" r:id="rId87"/>
    <p:sldId id="374" r:id="rId88"/>
    <p:sldId id="375" r:id="rId89"/>
    <p:sldId id="377" r:id="rId90"/>
    <p:sldId id="378" r:id="rId91"/>
    <p:sldId id="379" r:id="rId92"/>
    <p:sldId id="381" r:id="rId93"/>
    <p:sldId id="382" r:id="rId94"/>
    <p:sldId id="383" r:id="rId95"/>
    <p:sldId id="452" r:id="rId96"/>
    <p:sldId id="450" r:id="rId97"/>
    <p:sldId id="397" r:id="rId98"/>
    <p:sldId id="398" r:id="rId99"/>
    <p:sldId id="399" r:id="rId100"/>
    <p:sldId id="400" r:id="rId101"/>
    <p:sldId id="401" r:id="rId102"/>
    <p:sldId id="403" r:id="rId103"/>
    <p:sldId id="404" r:id="rId104"/>
    <p:sldId id="451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ED03143-CCC3-4B3E-BE09-EA981CD4AD23}">
          <p14:sldIdLst>
            <p14:sldId id="343"/>
            <p14:sldId id="42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  <p14:sldId id="337"/>
          </p14:sldIdLst>
        </p14:section>
        <p14:section name="Untitled Section" id="{077FB2D5-6E7F-4465-A1E9-D748FE492A44}">
          <p14:sldIdLst>
            <p14:sldId id="448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Untitled Section" id="{01C77F5E-9017-4735-9B5B-8EF0D7EDD378}">
          <p14:sldIdLst>
            <p14:sldId id="429"/>
            <p14:sldId id="386"/>
            <p14:sldId id="387"/>
            <p14:sldId id="388"/>
            <p14:sldId id="389"/>
            <p14:sldId id="390"/>
          </p14:sldIdLst>
        </p14:section>
        <p14:section name="Untitled Section" id="{DFE16095-8EDE-467C-8C7D-355A91040A7E}">
          <p14:sldIdLst>
            <p14:sldId id="449"/>
            <p14:sldId id="364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5"/>
            <p14:sldId id="368"/>
            <p14:sldId id="369"/>
            <p14:sldId id="370"/>
            <p14:sldId id="371"/>
            <p14:sldId id="446"/>
            <p14:sldId id="372"/>
            <p14:sldId id="373"/>
            <p14:sldId id="431"/>
            <p14:sldId id="432"/>
            <p14:sldId id="434"/>
            <p14:sldId id="435"/>
            <p14:sldId id="433"/>
            <p14:sldId id="436"/>
            <p14:sldId id="437"/>
            <p14:sldId id="439"/>
            <p14:sldId id="438"/>
            <p14:sldId id="440"/>
            <p14:sldId id="441"/>
            <p14:sldId id="442"/>
            <p14:sldId id="444"/>
            <p14:sldId id="443"/>
            <p14:sldId id="447"/>
            <p14:sldId id="374"/>
            <p14:sldId id="375"/>
            <p14:sldId id="377"/>
            <p14:sldId id="378"/>
            <p14:sldId id="379"/>
            <p14:sldId id="381"/>
            <p14:sldId id="382"/>
            <p14:sldId id="383"/>
            <p14:sldId id="452"/>
          </p14:sldIdLst>
        </p14:section>
        <p14:section name="Untitled Section" id="{152604D4-ADFF-44CC-A722-89E6C0058B4D}">
          <p14:sldIdLst>
            <p14:sldId id="450"/>
            <p14:sldId id="397"/>
            <p14:sldId id="398"/>
            <p14:sldId id="399"/>
            <p14:sldId id="400"/>
            <p14:sldId id="401"/>
            <p14:sldId id="403"/>
            <p14:sldId id="404"/>
          </p14:sldIdLst>
        </p14:section>
        <p14:section name="Untitled Section" id="{4BD778D6-B300-4DFC-9144-0C6DA587F650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3" autoAdjust="0"/>
    <p:restoredTop sz="79876" autoAdjust="0"/>
  </p:normalViewPr>
  <p:slideViewPr>
    <p:cSldViewPr>
      <p:cViewPr varScale="1">
        <p:scale>
          <a:sx n="100" d="100"/>
          <a:sy n="100" d="100"/>
        </p:scale>
        <p:origin x="23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4242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10/21/2021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5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94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02866-78C2-4384-9C94-9C69B5D35DF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9C0CD-4FF4-4B1A-9E85-08EF658E8D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3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D0B6-9542-4277-9669-98BD4AD49B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8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3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EB58-A8BC-4AD1-914C-55363699E214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3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3587B5-E54B-426A-BFB8-FFA9E593A1B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3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7247-BF2A-47FF-857F-34A3925019E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0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0CE5-AC5F-4F96-9107-3336EA7B0E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93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13C09-96F7-4581-BC31-08BD552FFFB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7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Arial" charset="0"/>
                <a:cs typeface="Arial" charset="0"/>
              </a:rPr>
              <a:t>	A hierarchical ordering of a finite number of objects may be stored in a tree data structure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220BF-F980-4098-A9BF-C8A61F2CE82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7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E8ADC-0D3C-486D-8873-3D1A92BC7289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6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0BB74-ECA5-4123-97FB-E62CF87BAE3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3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55C23-CF9F-433A-8F7B-54E2D3793FB9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23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EC4BF-9AFC-45C6-805A-7DBB3D0E62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88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CBB08-6CE1-44D3-8774-C87C0CDAA65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92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B4BAC-BA8E-4972-8D36-320F3C1707C4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8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A51B9-6F26-49A0-87BF-927B1E91F9C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98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650F95-3F14-4BF6-9217-CDAFF90FE71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07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FB485-62CA-4119-B059-E2AEDE92D55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902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5BD3C7-4D58-44BE-9438-A1289FB959E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97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1BC42-D8A3-40D8-8D38-F3B81C693D4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623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5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0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F503D7-0614-4BCD-99F8-FCB902204E2A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4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19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93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54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8FB6C8-1045-49AA-9DC3-18FB05926E8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55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3E1EF-AB5F-495F-9CBA-DAF367F255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85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371FF-EE5F-48CC-999A-0C022AB61609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9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1D44-AE37-40EF-AFA1-512CDE3216A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90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3BC18-1F4C-442E-ADE5-4148D1A1741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24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6759B-4EA2-496A-A8EB-2F48A9A73EB5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53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B8C96-1892-498E-80B4-6E4385FA1D4E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8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C2A19-FF12-40FD-9762-9C1FC4B2A0FD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0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494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92FED8-1DE3-42C8-9128-4EA778AC9EB7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53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AD224-4E6C-4504-B020-C09D1DC06405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3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2D1AD-969E-45D0-B91E-91F064F7E1E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72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17E99C-C94B-4471-8813-6799A5395CE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55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513C6D-F488-4572-B832-A9E23D9C1D65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75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08827-C9DB-47B9-B070-6B1282F03F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630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784632-458B-4375-B34B-72E88CF0D72D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59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BFE3-EF0D-4C33-B22C-24A547F74ED0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41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74A92-22D1-47AF-BEF5-30BAD72C43C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170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CEB0C-9FE1-4A6A-8ABF-305C80420742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6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2062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B4D82-B8AC-46EC-A3D1-E4FA5D4A29A2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413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46763-8D22-4E52-96C9-0EEB6CB1172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50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BE2606-E4BE-4C3A-AD1E-CD8B69C5A677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75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CC6F5-532D-49F7-9F67-CFE9DD376854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8860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71DB4-0F23-42DC-BAE7-AA800A481B1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777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73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深度优先要用堆栈实现。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35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00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A44E1-7C23-4D69-988C-295C0304AA8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674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DDBB6-8137-4C05-BDD3-7BF68ECE57A2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35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57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E354D-6278-474D-9A53-93840031B03C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81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F25A7-129E-47C8-A828-EED6EEC31F82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989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4C988-6D10-4194-B02A-E3D194A1A7F7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092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C7DA84-D571-497F-A39B-D23F9799375F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76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C2269-A56C-4457-816B-E8697EEE42A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736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AF292-D4B3-4A01-9262-AC83E4370F20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704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B7BD84-B41B-4BC5-A052-E352DDFACE5A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654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645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5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In a hierarchical ordering, order is not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5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 </a:t>
            </a:r>
            <a:r>
              <a:rPr lang="en-US" altLang="zh-CN" sz="4400" dirty="0"/>
              <a:t>Algorithms and Data</a:t>
            </a:r>
            <a:r>
              <a:rPr lang="zh-CN" altLang="en-US" sz="4400" dirty="0"/>
              <a:t> </a:t>
            </a:r>
            <a:r>
              <a:rPr lang="en-US" altLang="zh-CN" sz="4400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7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566789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566789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trees are equal if the order of the children is ignored (</a:t>
            </a:r>
            <a:r>
              <a:rPr lang="en-US" altLang="en-US" i="1" dirty="0">
                <a:latin typeface="Arial" charset="0"/>
                <a:cs typeface="Arial" charset="0"/>
              </a:rPr>
              <a:t>unordered tree</a:t>
            </a:r>
            <a:r>
              <a:rPr lang="en-US" altLang="en-US" dirty="0">
                <a:latin typeface="Arial" charset="0"/>
                <a:cs typeface="Arial" charset="0"/>
              </a:rPr>
              <a:t>s)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They are different if order is relevant (</a:t>
            </a:r>
            <a:r>
              <a:rPr lang="en-US" altLang="en-US" i="1" dirty="0">
                <a:latin typeface="Arial" charset="0"/>
                <a:cs typeface="Arial" charset="0"/>
              </a:rPr>
              <a:t>ordered trees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usually examine ordered trees (linear orders)</a:t>
            </a:r>
          </a:p>
        </p:txBody>
      </p:sp>
    </p:spTree>
    <p:extLst>
      <p:ext uri="{BB962C8B-B14F-4D97-AF65-F5344CB8AC3E}">
        <p14:creationId xmlns:p14="http://schemas.microsoft.com/office/powerpoint/2010/main" val="360784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60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Pre-order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E B </a:t>
            </a:r>
            <a:r>
              <a:rPr lang="en-US" altLang="zh-CN" sz="1600" dirty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 O P U G H C I Q V W J D K R L M S T X Y Z N</a:t>
            </a: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Post-order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E A O U P F G H B V W Q I J C R K L S X Y Z T M N D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Breadth-first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B C D E F G H I J K L M N O P Q R S T U V W X Y Z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420888"/>
            <a:ext cx="6552605" cy="23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50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Windows, each drive forms the root of its own directory structure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the directories is hierarchical—that is, a rooted tree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1" y="2649528"/>
            <a:ext cx="7259637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5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C++, if you do not use multiple inheritance,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class inheritance structure is a forest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Java and C#, it is a rooted tree with 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CA" altLang="en-US" dirty="0">
                <a:latin typeface="Arial" charset="0"/>
                <a:cs typeface="Arial" charset="0"/>
              </a:rPr>
              <a:t> being the root class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If you allow multiple inheritance in C++, you have a partial order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</a:t>
            </a:r>
            <a:r>
              <a:rPr lang="en-CA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directed acyclic graph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data structure allows you store such a relation</a:t>
            </a:r>
          </a:p>
        </p:txBody>
      </p:sp>
    </p:spTree>
    <p:extLst>
      <p:ext uri="{BB962C8B-B14F-4D97-AF65-F5344CB8AC3E}">
        <p14:creationId xmlns:p14="http://schemas.microsoft.com/office/powerpoint/2010/main" val="7003224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pPr lvl="1"/>
            <a:r>
              <a:rPr lang="en-US" altLang="zh-CN" dirty="0"/>
              <a:t>Terminology 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Children in a list</a:t>
            </a:r>
          </a:p>
          <a:p>
            <a:r>
              <a:rPr lang="en-US" altLang="zh-CN" dirty="0"/>
              <a:t>Tree traversal</a:t>
            </a:r>
          </a:p>
          <a:p>
            <a:pPr lvl="1"/>
            <a:r>
              <a:rPr lang="en-US" altLang="zh-CN" dirty="0"/>
              <a:t>BFS, using queue</a:t>
            </a:r>
          </a:p>
          <a:p>
            <a:pPr lvl="1"/>
            <a:r>
              <a:rPr lang="en-US" altLang="zh-CN" dirty="0"/>
              <a:t>DFS, using recursion or stack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2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45" y="3140968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path</a:t>
            </a:r>
            <a:r>
              <a:rPr lang="en-US" altLang="en-US" dirty="0">
                <a:latin typeface="Arial" charset="0"/>
                <a:cs typeface="Arial" charset="0"/>
              </a:rPr>
              <a:t> is a sequence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where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is a child of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this path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the path (B, E, G)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has length 2</a:t>
            </a:r>
          </a:p>
        </p:txBody>
      </p:sp>
    </p:spTree>
    <p:extLst>
      <p:ext uri="{BB962C8B-B14F-4D97-AF65-F5344CB8AC3E}">
        <p14:creationId xmlns:p14="http://schemas.microsoft.com/office/powerpoint/2010/main" val="35780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Paths of length </a:t>
            </a:r>
            <a:r>
              <a:rPr lang="en-CA" altLang="en-US">
                <a:solidFill>
                  <a:srgbClr val="FFCC00"/>
                </a:solidFill>
                <a:latin typeface="Arial" charset="0"/>
                <a:cs typeface="Arial" charset="0"/>
              </a:rPr>
              <a:t>10 (11 nodes) </a:t>
            </a:r>
            <a:r>
              <a:rPr lang="en-CA" altLang="en-US">
                <a:latin typeface="Arial" charset="0"/>
                <a:cs typeface="Arial" charset="0"/>
              </a:rPr>
              <a:t>and </a:t>
            </a:r>
            <a:r>
              <a:rPr lang="en-CA" altLang="en-US">
                <a:solidFill>
                  <a:srgbClr val="FF0000"/>
                </a:solidFill>
                <a:latin typeface="Arial" charset="0"/>
                <a:cs typeface="Arial" charset="0"/>
              </a:rPr>
              <a:t>4 (5 nodes)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465513" y="2762250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149976" y="3790950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6889750" y="3324225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Start of these paths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1042988" y="54356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End of these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113" y="5205413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113" y="5641975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22-3AB5-4BAB-9F06-133FCC8BA7D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each node in a tree, there exists a unique path from the root node to that node</a:t>
            </a: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length of this path is the </a:t>
            </a:r>
            <a:r>
              <a:rPr lang="en-US" altLang="en-US" i="1">
                <a:latin typeface="Arial" charset="0"/>
                <a:cs typeface="Arial" charset="0"/>
              </a:rPr>
              <a:t>depth</a:t>
            </a:r>
            <a:r>
              <a:rPr lang="en-US" altLang="en-US">
                <a:latin typeface="Arial" charset="0"/>
                <a:cs typeface="Arial" charset="0"/>
              </a:rPr>
              <a:t> of the node, 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 has depth 2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L has depth 3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1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Nodes of depth up to 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49600" y="6119813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4350" y="5386388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68700" y="4189413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3286125" y="40179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9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2646363" y="520700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14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2744788" y="59356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24075" y="2997200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1835150" y="28162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14538" y="2043113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1741488" y="1862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F2EC03-45F9-4B87-9EF7-DD91ADFECED3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a tree is defined as the maximum depth of any node within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the root node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convenience, we define the height of the empty tree to be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46321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8313" y="6119813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525463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9750" y="2047875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1260475" y="4076700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FCAF7-5489-480F-8637-736B511DCB23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If a path exists from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to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an </a:t>
            </a:r>
            <a:r>
              <a:rPr lang="en-US" altLang="en-US" i="1" dirty="0">
                <a:latin typeface="Arial" charset="0"/>
                <a:cs typeface="Arial" charset="0"/>
              </a:rPr>
              <a:t>ancestor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add the adjective </a:t>
            </a:r>
            <a:r>
              <a:rPr lang="en-US" altLang="en-US" i="1" dirty="0">
                <a:latin typeface="Arial" charset="0"/>
                <a:cs typeface="Arial" charset="0"/>
              </a:rPr>
              <a:t>strict</a:t>
            </a:r>
            <a:r>
              <a:rPr lang="en-US" altLang="en-US" dirty="0">
                <a:latin typeface="Arial" charset="0"/>
                <a:cs typeface="Arial" charset="0"/>
              </a:rPr>
              <a:t> to exclude equality: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strict 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descendant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but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root node is an ancestor of all nodes</a:t>
            </a:r>
          </a:p>
        </p:txBody>
      </p:sp>
    </p:spTree>
    <p:extLst>
      <p:ext uri="{BB962C8B-B14F-4D97-AF65-F5344CB8AC3E}">
        <p14:creationId xmlns:p14="http://schemas.microsoft.com/office/powerpoint/2010/main" val="137518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descendants of node B are B, C, D, E, F, and G: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ancestors of node I are I,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14813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00250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6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descendants (including itself) of the indicated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BC431E-5499-45F4-953B-29EEF18E2F99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98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wharder\Desktop\v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ancestors (including itself) of the indicated node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E7E518-C8D0-4C97-B8DA-307D0325FD9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recursive definition </a:t>
            </a:r>
            <a:r>
              <a:rPr lang="en-US" altLang="en-US" dirty="0">
                <a:latin typeface="Arial" charset="0"/>
                <a:cs typeface="Arial" charset="0"/>
              </a:rPr>
              <a:t>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degree-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node is a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node with degree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is a tree if it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children and all of its children are disjoint trees (</a:t>
            </a:r>
            <a:r>
              <a:rPr lang="en-US" altLang="en-US" i="1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within a tree,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collection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and all of its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descendants is said to be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Arial" charset="0"/>
                <a:cs typeface="Arial" charset="0"/>
              </a:rPr>
              <a:t>subtree of the tree with root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4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XML of XHTML has a tree structure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Consider the following XHTML document</a:t>
            </a:r>
            <a:endParaRPr lang="en-US" altLang="en-US" sz="32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&lt;/html&gt;</a:t>
            </a:r>
            <a:endParaRPr lang="en-US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627313" y="3436441"/>
            <a:ext cx="338455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997575" y="321260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heading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V="1">
            <a:off x="3510754" y="4657228"/>
            <a:ext cx="222626" cy="5365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5326063" y="3507879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 flipV="1">
            <a:off x="2484436" y="4657228"/>
            <a:ext cx="892969" cy="536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010694" y="5193804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underlining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H="1" flipV="1">
            <a:off x="4838702" y="4762325"/>
            <a:ext cx="597394" cy="5237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 flipV="1">
            <a:off x="2470150" y="4444181"/>
            <a:ext cx="2749922" cy="84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099844" y="5286047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paragraph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23850" y="429051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body of page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V="1">
            <a:off x="1309688" y="3899991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1309688" y="4619129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2713038" y="2788741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5040313" y="2564904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title</a:t>
            </a: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 flipH="1">
            <a:off x="4605338" y="2860179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0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/>
      <p:bldP spid="29702" grpId="0" animBg="1"/>
      <p:bldP spid="29703" grpId="0" animBg="1"/>
      <p:bldP spid="29704" grpId="0" animBg="1"/>
      <p:bldP spid="29705" grpId="0"/>
      <p:bldP spid="29706" grpId="0" animBg="1"/>
      <p:bldP spid="29707" grpId="0" animBg="1"/>
      <p:bldP spid="29708" grpId="0"/>
      <p:bldP spid="29709" grpId="0"/>
      <p:bldP spid="29710" grpId="0" animBg="1"/>
      <p:bldP spid="29711" grpId="0" animBg="1"/>
      <p:bldP spid="29712" grpId="0" animBg="1"/>
      <p:bldP spid="29713" grpId="0"/>
      <p:bldP spid="297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63690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nested tags define a tree rooted at the HTML tag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5871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XML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general, any XML can be represented as a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XML tools make use of this feature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Parsers convert XML into an internal tree structure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XML transformation languages manipulate the tree structure</a:t>
            </a:r>
          </a:p>
          <a:p>
            <a:pPr lvl="2"/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XMLT</a:t>
            </a:r>
          </a:p>
        </p:txBody>
      </p:sp>
    </p:spTree>
    <p:extLst>
      <p:ext uri="{BB962C8B-B14F-4D97-AF65-F5344CB8AC3E}">
        <p14:creationId xmlns:p14="http://schemas.microsoft.com/office/powerpoint/2010/main" val="13743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2631282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 abstract tree does not restrict the number of nodes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In this tree, the degrees vary:</a:t>
            </a:r>
          </a:p>
        </p:txBody>
      </p:sp>
      <p:graphicFrame>
        <p:nvGraphicFramePr>
          <p:cNvPr id="3113" name="Group 41"/>
          <p:cNvGraphicFramePr>
            <a:graphicFrameLocks noGrp="1"/>
          </p:cNvGraphicFramePr>
          <p:nvPr/>
        </p:nvGraphicFramePr>
        <p:xfrm>
          <a:off x="827088" y="3103563"/>
          <a:ext cx="3384550" cy="1981200"/>
        </p:xfrm>
        <a:graphic>
          <a:graphicData uri="http://schemas.openxmlformats.org/drawingml/2006/table">
            <a:tbl>
              <a:tblPr/>
              <a:tblGrid>
                <a:gridCol w="115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Degree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Nodes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D, F, G, J, K, L, M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H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6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Operations on a tree include: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Accessing the root: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Given an object in the container: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Access the parent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Find the degree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Get a reference to a child,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Attach a new sub-tree to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Detach this tree from its parent</a:t>
            </a:r>
          </a:p>
        </p:txBody>
      </p:sp>
    </p:spTree>
    <p:extLst>
      <p:ext uri="{BB962C8B-B14F-4D97-AF65-F5344CB8AC3E}">
        <p14:creationId xmlns:p14="http://schemas.microsoft.com/office/powerpoint/2010/main" val="174304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We can implement a general tree by using a class which: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an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the children in a list</a:t>
            </a:r>
          </a:p>
        </p:txBody>
      </p:sp>
    </p:spTree>
    <p:extLst>
      <p:ext uri="{BB962C8B-B14F-4D97-AF65-F5344CB8AC3E}">
        <p14:creationId xmlns:p14="http://schemas.microsoft.com/office/powerpoint/2010/main" val="33111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/>
          </a:bodyPr>
          <a:lstStyle/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template &lt;typename Type&gt;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*&gt; children;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public: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= Type(),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=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Type retrieve()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*parent()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degree()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*child(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 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insert(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attach(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detach();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};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tree data structure stores information in </a:t>
            </a:r>
            <a:r>
              <a:rPr lang="en-US" altLang="en-US" i="1" dirty="0">
                <a:latin typeface="Arial" charset="0"/>
                <a:cs typeface="Arial" charset="0"/>
              </a:rPr>
              <a:t>nodes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>
                <a:latin typeface="Arial" charset="0"/>
                <a:cs typeface="Arial" charset="0"/>
              </a:rPr>
              <a:t>root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21050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tree with six nodes would be stored as follows:</a:t>
            </a:r>
          </a:p>
        </p:txBody>
      </p:sp>
      <p:pic>
        <p:nvPicPr>
          <p:cNvPr id="10244" name="Picture 4" descr="C:\Users\dwharder\Desktop\simp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911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6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*p ):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element(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),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p )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Empty constructor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&lt;Type&gt;::retrieve()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element;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&lt;Type&gt;::parent()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62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parent()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children.size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degree() == 0 );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04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Accessing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child requires a for loop (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):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&lt;Type&gt;::child(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if ( n &lt; 0 || n &gt;= degree()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-&gt;next();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8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 new object to become a child is similar to a linked list: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&lt;Type&gt;::attach( 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US" altLang="en-US" dirty="0">
                <a:latin typeface="Consolas" pitchFamily="49" charset="0"/>
                <a:cs typeface="Arial" charset="0"/>
              </a:rPr>
              <a:t>( new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, this )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88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detach a tree from its parent: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already a root, do nothing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erase this object from the parent’s list of children and set the parent pointer to NULL 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&lt;Type&gt;::detach()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parent()-&gt;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children.erase</a:t>
            </a:r>
            <a:r>
              <a:rPr lang="en-CA" altLang="en-US" dirty="0">
                <a:latin typeface="Consolas" pitchFamily="49" charset="0"/>
                <a:cs typeface="Arial" charset="0"/>
              </a:rPr>
              <a:t>( this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9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an entirely new tree as a sub-tree, however, first requires us to check if the tree is not already a sub-tree of another node: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so, we must detach it first and only then can we add it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&lt;Type&gt;::attach(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 *tree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!tree-&gt;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tree-&gt;detach();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this;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CA" altLang="en-US" dirty="0">
                <a:latin typeface="Consolas" pitchFamily="49" charset="0"/>
                <a:cs typeface="Arial" charset="0"/>
              </a:rPr>
              <a:t>( tree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size is 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size is one plus the size of all the children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 = 1;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s +=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-&gt;retrieve()-&gt;size();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s;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45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height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height is one plus the maximum height of any sub tree</a:t>
            </a:r>
          </a:p>
          <a:p>
            <a:pPr lvl="2">
              <a:buFontTx/>
              <a:buNone/>
            </a:pPr>
            <a:endParaRPr lang="en-CA" altLang="en-US" sz="10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&lt;Type&gt;::height()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h = 0;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h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::max( h, 1 +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-&gt;retrieve()-&gt;height() 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h;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05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Implementing a tree by storing the children in an array is similar.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child_count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child_capacity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Single_tree</a:t>
            </a:r>
            <a:r>
              <a:rPr lang="zh-CN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*children; %any problem here?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...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endParaRPr lang="en-CA" altLang="en-US" sz="4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 is the parent of I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7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Implementation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69976" y="29264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55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699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843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127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1271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76326" y="2924845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93676" y="39011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95376" y="38884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611364" y="3888457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42939" y="5048920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166864" y="5040982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F</a:t>
            </a:r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5145"/>
              </p:ext>
            </p:extLst>
          </p:nvPr>
        </p:nvGraphicFramePr>
        <p:xfrm>
          <a:off x="7936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0125"/>
              </p:ext>
            </p:extLst>
          </p:nvPr>
        </p:nvGraphicFramePr>
        <p:xfrm>
          <a:off x="17842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631"/>
              </p:ext>
            </p:extLst>
          </p:nvPr>
        </p:nvGraphicFramePr>
        <p:xfrm>
          <a:off x="27748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7473"/>
              </p:ext>
            </p:extLst>
          </p:nvPr>
        </p:nvGraphicFramePr>
        <p:xfrm>
          <a:off x="13429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2252"/>
              </p:ext>
            </p:extLst>
          </p:nvPr>
        </p:nvGraphicFramePr>
        <p:xfrm>
          <a:off x="22573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AutoShape 89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793676" y="3153445"/>
            <a:ext cx="882650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>
            <a:off x="11588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93"/>
          <p:cNvCxnSpPr>
            <a:cxnSpLocks noChangeShapeType="1"/>
          </p:cNvCxnSpPr>
          <p:nvPr/>
        </p:nvCxnSpPr>
        <p:spPr bwMode="auto">
          <a:xfrm>
            <a:off x="21494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94"/>
          <p:cNvCxnSpPr>
            <a:cxnSpLocks noChangeShapeType="1"/>
            <a:endCxn id="11" idx="0"/>
          </p:cNvCxnSpPr>
          <p:nvPr/>
        </p:nvCxnSpPr>
        <p:spPr bwMode="auto">
          <a:xfrm>
            <a:off x="885751" y="3732882"/>
            <a:ext cx="11112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95"/>
          <p:cNvCxnSpPr>
            <a:cxnSpLocks noChangeShapeType="1"/>
            <a:endCxn id="12" idx="0"/>
          </p:cNvCxnSpPr>
          <p:nvPr/>
        </p:nvCxnSpPr>
        <p:spPr bwMode="auto">
          <a:xfrm>
            <a:off x="1876351" y="3732882"/>
            <a:ext cx="22225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6"/>
          <p:cNvCxnSpPr>
            <a:cxnSpLocks noChangeShapeType="1"/>
            <a:endCxn id="13" idx="0"/>
          </p:cNvCxnSpPr>
          <p:nvPr/>
        </p:nvCxnSpPr>
        <p:spPr bwMode="auto">
          <a:xfrm flipH="1">
            <a:off x="2814564" y="3732882"/>
            <a:ext cx="52387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7"/>
          <p:cNvCxnSpPr>
            <a:cxnSpLocks noChangeShapeType="1"/>
          </p:cNvCxnSpPr>
          <p:nvPr/>
        </p:nvCxnSpPr>
        <p:spPr bwMode="auto">
          <a:xfrm>
            <a:off x="1708076" y="4785395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98"/>
          <p:cNvCxnSpPr>
            <a:cxnSpLocks noChangeShapeType="1"/>
            <a:stCxn id="6" idx="4"/>
          </p:cNvCxnSpPr>
          <p:nvPr/>
        </p:nvCxnSpPr>
        <p:spPr bwMode="auto">
          <a:xfrm flipH="1">
            <a:off x="1435026" y="4374232"/>
            <a:ext cx="4635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99"/>
          <p:cNvCxnSpPr>
            <a:cxnSpLocks noChangeShapeType="1"/>
            <a:endCxn id="14" idx="0"/>
          </p:cNvCxnSpPr>
          <p:nvPr/>
        </p:nvCxnSpPr>
        <p:spPr bwMode="auto">
          <a:xfrm>
            <a:off x="1435026" y="4891757"/>
            <a:ext cx="11113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00"/>
          <p:cNvCxnSpPr>
            <a:cxnSpLocks noChangeShapeType="1"/>
            <a:endCxn id="15" idx="0"/>
          </p:cNvCxnSpPr>
          <p:nvPr/>
        </p:nvCxnSpPr>
        <p:spPr bwMode="auto">
          <a:xfrm>
            <a:off x="2349426" y="4891757"/>
            <a:ext cx="20638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4497090" y="2924845"/>
            <a:ext cx="2286000" cy="2592387"/>
            <a:chOff x="4497090" y="2924845"/>
            <a:chExt cx="2286000" cy="2592387"/>
          </a:xfrm>
          <a:noFill/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11490" y="29264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4970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4114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63258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9542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8686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4878090" y="3383632"/>
              <a:ext cx="762000" cy="6096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4947670" y="4129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5182890" y="4374232"/>
              <a:ext cx="457200" cy="6858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5404650" y="5272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5830590" y="4129757"/>
              <a:ext cx="5334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5417840" y="2924845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535190" y="39011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5436890" y="38884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352878" y="3888457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984453" y="5048920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5908378" y="5040982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48" name="Rounded Rectangular Callout 47"/>
          <p:cNvSpPr/>
          <p:nvPr/>
        </p:nvSpPr>
        <p:spPr>
          <a:xfrm>
            <a:off x="1903388" y="1765971"/>
            <a:ext cx="2795419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a pointer to a list containing its children.</a:t>
            </a:r>
            <a:endParaRPr lang="zh-CN" altLang="en-US" sz="20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5601990" y="1765971"/>
            <a:ext cx="2997825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2 pointers: one to its first child and one to next sibling</a:t>
            </a:r>
          </a:p>
        </p:txBody>
      </p:sp>
    </p:spTree>
    <p:extLst>
      <p:ext uri="{BB962C8B-B14F-4D97-AF65-F5344CB8AC3E}">
        <p14:creationId xmlns:p14="http://schemas.microsoft.com/office/powerpoint/2010/main" val="36326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parent pointer tree</a:t>
            </a:r>
            <a:r>
              <a:rPr lang="en-US" altLang="en-US" dirty="0">
                <a:latin typeface="Arial" charset="0"/>
                <a:cs typeface="Arial" charset="0"/>
              </a:rPr>
              <a:t> is a tree where each node only keeps a reference to its parent node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708920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2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requires significantly less memory than our general tree structure, as no data structure is required to track the children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852936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naïve implementation may also be node based: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&lt;typename Type&gt;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Type element;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7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generate an array of size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associate each entry with a node in the tree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558804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1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Store the index of the parent in each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root node, wherever it is, points to itself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9" y="3558804"/>
            <a:ext cx="5903825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19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Tree Traversals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 how can we iterate through all the objects in a tree in a predictable and efficient manner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" pitchFamily="18" charset="0"/>
                <a:cs typeface="Arial" charset="0"/>
              </a:rPr>
              <a:t>n</a:t>
            </a:r>
            <a:r>
              <a:rPr lang="en-US" altLang="en-US" dirty="0">
                <a:latin typeface="Times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run time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 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types of traversals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5844" name="Picture 5" descr="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924944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83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Order:  A B H C D G I E F J K</a:t>
            </a:r>
          </a:p>
          <a:p>
            <a:pPr>
              <a:buNone/>
            </a:pPr>
            <a:endParaRPr lang="en-US" altLang="zh-CN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latin typeface="Arial" charset="0"/>
                <a:cs typeface="Arial" charset="0"/>
              </a:rPr>
              <a:t>degree</a:t>
            </a:r>
            <a:r>
              <a:rPr lang="en-US" altLang="en-US" dirty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00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Breadth-First Traversal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implementation is to use a queue: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Place the root node into a queue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Pop the node at the front of the queue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Push all of its children into the queue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order in which the nodes come out of the queue will be in breadth-first order</a:t>
            </a:r>
          </a:p>
        </p:txBody>
      </p:sp>
    </p:spTree>
    <p:extLst>
      <p:ext uri="{BB962C8B-B14F-4D97-AF65-F5344CB8AC3E}">
        <p14:creationId xmlns:p14="http://schemas.microsoft.com/office/powerpoint/2010/main" val="1612531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the root directory A</a:t>
            </a:r>
          </a:p>
        </p:txBody>
      </p:sp>
    </p:spTree>
    <p:extLst>
      <p:ext uri="{BB962C8B-B14F-4D97-AF65-F5344CB8AC3E}">
        <p14:creationId xmlns:p14="http://schemas.microsoft.com/office/powerpoint/2010/main" val="177933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A and push its two sub-directories:  B and H</a:t>
            </a:r>
          </a:p>
        </p:txBody>
      </p:sp>
      <p:pic>
        <p:nvPicPr>
          <p:cNvPr id="39940" name="Picture 4" descr="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693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B and push C, D, and G</a:t>
            </a:r>
          </a:p>
        </p:txBody>
      </p:sp>
      <p:pic>
        <p:nvPicPr>
          <p:cNvPr id="40964" name="Picture 4" descr="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012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H and push its one sub-directory I</a:t>
            </a:r>
          </a:p>
        </p:txBody>
      </p:sp>
      <p:pic>
        <p:nvPicPr>
          <p:cNvPr id="41988" name="Picture 4" descr="q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874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C:  no sub-directories</a:t>
            </a:r>
          </a:p>
        </p:txBody>
      </p:sp>
      <p:pic>
        <p:nvPicPr>
          <p:cNvPr id="43012" name="Picture 4" descr="q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D and push E and F</a:t>
            </a:r>
          </a:p>
        </p:txBody>
      </p:sp>
      <p:pic>
        <p:nvPicPr>
          <p:cNvPr id="44036" name="Picture 4" descr="q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394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G</a:t>
            </a:r>
          </a:p>
        </p:txBody>
      </p:sp>
      <p:pic>
        <p:nvPicPr>
          <p:cNvPr id="45060" name="Picture 4" descr="q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87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I and push J and K</a:t>
            </a:r>
          </a:p>
        </p:txBody>
      </p:sp>
      <p:pic>
        <p:nvPicPr>
          <p:cNvPr id="46084" name="Picture 4" descr="q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15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E</a:t>
            </a:r>
          </a:p>
        </p:txBody>
      </p:sp>
      <p:pic>
        <p:nvPicPr>
          <p:cNvPr id="47108" name="Picture 6" descr="q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26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wharder\Desktop\v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Phylogenetic trees have nodes with degree 2 or 0:</a:t>
            </a:r>
          </a:p>
          <a:p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73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F</a:t>
            </a:r>
          </a:p>
        </p:txBody>
      </p:sp>
      <p:pic>
        <p:nvPicPr>
          <p:cNvPr id="48132" name="Picture 4" descr="q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21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J</a:t>
            </a:r>
          </a:p>
        </p:txBody>
      </p:sp>
      <p:pic>
        <p:nvPicPr>
          <p:cNvPr id="49156" name="Picture 4" descr="q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291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K and the queue is empty</a:t>
            </a:r>
          </a:p>
        </p:txBody>
      </p:sp>
      <p:pic>
        <p:nvPicPr>
          <p:cNvPr id="50180" name="Picture 4" descr="q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6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resulting order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       A B H C D G I E F J K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in breadth-first order:</a:t>
            </a:r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05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Space:  maximum nodes at a given depth,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13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backtracking algorithm for stepping through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node, proceed to the first child that has not yet been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have visited all the children (of which a leaf node is a special case), backtrack to the parent and repeat this process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end once all the children of the root are visited</a:t>
            </a:r>
          </a:p>
        </p:txBody>
      </p:sp>
    </p:spTree>
    <p:extLst>
      <p:ext uri="{BB962C8B-B14F-4D97-AF65-F5344CB8AC3E}">
        <p14:creationId xmlns:p14="http://schemas.microsoft.com/office/powerpoint/2010/main" val="2873572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node is visited multiple times in such a scheme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First time: before any 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Last time: after all children, before backtracking</a:t>
            </a:r>
          </a:p>
        </p:txBody>
      </p:sp>
      <p:pic>
        <p:nvPicPr>
          <p:cNvPr id="1126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65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Pre-ordering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first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A, B, C, D, E, F, G, H, I, J, K, L, M</a:t>
            </a:r>
          </a:p>
        </p:txBody>
      </p:sp>
      <p:pic>
        <p:nvPicPr>
          <p:cNvPr id="1229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00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9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Post-ordering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last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1331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817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preordering and </a:t>
            </a:r>
            <a:r>
              <a:rPr lang="en-US" altLang="zh-CN" dirty="0" err="1"/>
              <a:t>postordering</a:t>
            </a:r>
            <a:r>
              <a:rPr lang="en-US" altLang="zh-CN" dirty="0"/>
              <a:t> of the following tree?</a:t>
            </a:r>
          </a:p>
          <a:p>
            <a:pPr lvl="1"/>
            <a:r>
              <a:rPr lang="en-US" altLang="zh-CN" dirty="0"/>
              <a:t>Preordering: </a:t>
            </a:r>
            <a:r>
              <a:rPr lang="en-US" altLang="zh-CN" dirty="0">
                <a:solidFill>
                  <a:schemeClr val="bg1"/>
                </a:solidFill>
              </a:rPr>
              <a:t>A B C D E F G H I J K</a:t>
            </a:r>
          </a:p>
          <a:p>
            <a:pPr lvl="1"/>
            <a:r>
              <a:rPr lang="en-US" altLang="zh-CN" dirty="0" err="1"/>
              <a:t>Posterordering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bg1"/>
                </a:solidFill>
              </a:rPr>
              <a:t>C E F D G B J K I H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 descr="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343" y="2997870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7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71813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Nodes with degree zero are also called </a:t>
            </a:r>
            <a:r>
              <a:rPr lang="en-US" altLang="en-US" i="1" dirty="0">
                <a:solidFill>
                  <a:schemeClr val="hlink"/>
                </a:solidFill>
                <a:latin typeface="Arial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other nodes are said to be </a:t>
            </a:r>
            <a:r>
              <a:rPr lang="en-US" altLang="en-US" i="1" dirty="0">
                <a:latin typeface="Arial" charset="0"/>
                <a:cs typeface="Arial" charset="0"/>
              </a:rPr>
              <a:t>internal nodes</a:t>
            </a:r>
            <a:r>
              <a:rPr lang="en-US" altLang="en-US" dirty="0">
                <a:latin typeface="Arial" charset="0"/>
                <a:cs typeface="Arial" charset="0"/>
              </a:rPr>
              <a:t>, that is, they are internal to the tree</a:t>
            </a:r>
          </a:p>
        </p:txBody>
      </p:sp>
    </p:spTree>
    <p:extLst>
      <p:ext uri="{BB962C8B-B14F-4D97-AF65-F5344CB8AC3E}">
        <p14:creationId xmlns:p14="http://schemas.microsoft.com/office/powerpoint/2010/main" val="1626826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Implementation with recursion: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template &lt;typename Type&gt;</a:t>
            </a:r>
            <a:br>
              <a:rPr lang="en-US" altLang="en-US" sz="1600" dirty="0">
                <a:latin typeface="Consolas" pitchFamily="49" charset="0"/>
                <a:cs typeface="Arial" charset="0"/>
              </a:rPr>
            </a:b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  // Perform pre-visit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// Perform a depth-first traversal on each of the children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!= 0;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-&gt;retrieve()-&gt;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// Perform post-visit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8417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Alternatively, we can use a stack: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 stack and push the root node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stack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the top node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Push all of the children of that node to the top of the stack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2657705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1579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699792" y="227687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365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619672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25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025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442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450590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664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123728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42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0913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35696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7913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339752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35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9989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Leaf nodes:</a:t>
            </a:r>
          </a:p>
        </p:txBody>
      </p:sp>
      <p:pic>
        <p:nvPicPr>
          <p:cNvPr id="12292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2052-49C7-4F5A-AE0C-8D9C8D3DB242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8327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4786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3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136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9741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18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588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414202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55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330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4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3291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3482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257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869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38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objects on the stack are all unvisited siblings from the root to the current node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each node has a maximum of two children, the memory required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:  the height of the tree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recursion?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 same complexity</a:t>
            </a:r>
            <a:r>
              <a:rPr lang="en-US" altLang="en-US" dirty="0">
                <a:latin typeface="Arial" charset="0"/>
                <a:cs typeface="Arial" charset="0"/>
              </a:rPr>
              <a:t>? 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Recursion just hides the detail of stack.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Guidelines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DFS is used when at each node we need information from: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children or descendants, or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ancestors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In designing a DFS, it is necessary to consider: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Before the children are traversed, what initializations, operations and calculations must be performed?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be passed to the children during the recursive call?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the children pass back, and how must this information be collated?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CA" dirty="0">
                <a:latin typeface="Arial" charset="0"/>
                <a:cs typeface="Arial" charset="0"/>
              </a:rPr>
              <a:t>Once all children have been traversed, what operations and calculations depend on information collated during the recursive traversals?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What information must be passed back to the parent?</a:t>
            </a:r>
            <a:endParaRPr lang="en-CA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 of DFS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Displaying information about directory structures and the files contained within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Printing a hierarchical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511652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directory structure presented on the left—how do we display this in the format on the right?</a:t>
            </a:r>
          </a:p>
          <a:p>
            <a:pPr>
              <a:buFontTx/>
              <a:buNone/>
            </a:pPr>
            <a:endParaRPr lang="en-US" altLang="en-US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bin/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local/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log/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What do we do at each step?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9460" name="Picture 6" descr="C:\Users\dwharder\Desktop\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Internal nodes:</a:t>
            </a:r>
          </a:p>
        </p:txBody>
      </p:sp>
      <p:pic>
        <p:nvPicPr>
          <p:cNvPr id="13316" name="Picture 2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C76CF-89DC-4B8B-A4B3-CB855E731EA9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88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Indent an appropriate number of tabs,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Print the name of the directory followed by a 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'/'</a:t>
            </a:r>
            <a:endParaRPr lang="en-US" altLang="en-US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>
                <a:latin typeface="Arial" charset="0"/>
                <a:cs typeface="Arial" charset="0"/>
              </a:rPr>
              <a:t>No information must be passed back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>
                <a:latin typeface="Arial" charset="0"/>
                <a:cs typeface="Arial" charset="0"/>
              </a:rPr>
              <a:t>Once all children have been traversed,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42647484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Assume the function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)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prints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tabs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'/' 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1971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Printing the directory memory usage of this </a:t>
            </a:r>
            <a:r>
              <a:rPr lang="en-US" altLang="en-US" dirty="0">
                <a:latin typeface="Arial" charset="0"/>
                <a:cs typeface="Arial" charset="0"/>
              </a:rPr>
              <a:t>directory structure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      bin/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12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local/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31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log/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23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61</a:t>
            </a:r>
          </a:p>
        </p:txBody>
      </p:sp>
      <p:pic>
        <p:nvPicPr>
          <p:cNvPr id="23556" name="Picture 6" descr="C:\Users\dwharder\Desktop\b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6204"/>
            <a:ext cx="5976937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70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Initialize the memory usage to that in the current directory.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Each child will return the memory used within its directories and this must be added to the current memory usage.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appropriate number of tabs,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"/ "</a:t>
            </a:r>
            <a:r>
              <a:rPr lang="en-US" altLang="en-US" dirty="0">
                <a:latin typeface="Arial" charset="0"/>
                <a:cs typeface="Arial" charset="0"/>
              </a:rPr>
              <a:t>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memory used by this directory and its descendants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Return the memory usage by this directory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8289930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= retrieve()-&gt;memory();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"/ " &lt;&lt;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515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dirty="0">
                <a:latin typeface="Arial" charset="0"/>
                <a:cs typeface="Arial" charset="0"/>
              </a:rPr>
              <a:t> function is recursive in nature: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assume that the node has no children and we set the height to zero: 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r>
              <a:rPr lang="en-US" altLang="en-US" i="1" dirty="0">
                <a:latin typeface="Times" pitchFamily="18" charset="0"/>
                <a:cs typeface="Arial" charset="0"/>
              </a:rPr>
              <a:t> </a:t>
            </a:r>
            <a:r>
              <a:rPr lang="en-US" altLang="en-US" dirty="0">
                <a:latin typeface="Times" pitchFamily="18" charset="0"/>
                <a:cs typeface="Arial" charset="0"/>
              </a:rPr>
              <a:t>= 0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children, each child returns its height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 </a:t>
            </a:r>
            <a:r>
              <a:rPr lang="en-US" altLang="en-US" dirty="0">
                <a:latin typeface="Arial" charset="0"/>
                <a:cs typeface="Arial" charset="0"/>
              </a:rPr>
              <a:t>and we update the height if </a:t>
            </a:r>
            <a:r>
              <a:rPr lang="en-US" altLang="en-US" dirty="0">
                <a:latin typeface="Times" pitchFamily="18" charset="0"/>
                <a:cs typeface="Arial" charset="0"/>
              </a:rPr>
              <a:t>1 +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</a:t>
            </a:r>
            <a:r>
              <a:rPr lang="en-US" altLang="en-US" dirty="0">
                <a:latin typeface="Times" pitchFamily="18" charset="0"/>
                <a:cs typeface="Arial" charset="0"/>
              </a:rPr>
              <a:t> &gt;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Times" pitchFamily="18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return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the root returns a value, that is the height of the tree</a:t>
            </a:r>
          </a:p>
        </p:txBody>
      </p:sp>
      <p:pic>
        <p:nvPicPr>
          <p:cNvPr id="18437" name="Picture 5" descr="C:\Users\dwharder\Desktop\asld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41767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643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577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	Recall the properties of a hierarchical relation:</a:t>
            </a:r>
          </a:p>
          <a:p>
            <a:pPr lvl="1"/>
            <a:r>
              <a:rPr lang="en-US" dirty="0"/>
              <a:t>It is never true that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CA" dirty="0"/>
              <a:t>≺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then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⊀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</a:p>
          <a:p>
            <a:pPr lvl="1"/>
            <a:r>
              <a:rPr lang="en-US" dirty="0"/>
              <a:t>There is a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r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x</a:t>
            </a:r>
            <a:r>
              <a:rPr lang="en-US" dirty="0"/>
              <a:t> for all </a:t>
            </a:r>
            <a:r>
              <a:rPr lang="en-US" i="1" dirty="0">
                <a:latin typeface="Times New Roman" pitchFamily="18" charset="0"/>
              </a:rPr>
              <a:t>x</a:t>
            </a:r>
          </a:p>
          <a:p>
            <a:pPr lvl="1"/>
            <a:r>
              <a:rPr lang="en-US" dirty="0"/>
              <a:t>If is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either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</a:rPr>
              <a:t>x = y</a:t>
            </a:r>
            <a:r>
              <a:rPr lang="en-US" dirty="0"/>
              <a:t> or</a:t>
            </a:r>
            <a:r>
              <a:rPr lang="en-US" i="1" dirty="0">
                <a:latin typeface="Times New Roman" pitchFamily="18" charset="0"/>
              </a:rPr>
              <a:t> x </a:t>
            </a:r>
            <a:r>
              <a:rPr lang="en-CA" dirty="0"/>
              <a:t>≻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marL="0" indent="0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US" dirty="0"/>
              <a:t>	If we remove the restriction that there is a unique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, we allow for the possibility of a number of roots</a:t>
            </a:r>
          </a:p>
          <a:p>
            <a:pPr lvl="1"/>
            <a:r>
              <a:rPr lang="en-US" dirty="0"/>
              <a:t>If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has such a relationship on it, we can define a tree rooted at a point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as the collection of all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lvl="1"/>
            <a:r>
              <a:rPr lang="en-US" dirty="0"/>
              <a:t>For a finite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, there is a set of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such that for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there are no points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r</a:t>
            </a:r>
          </a:p>
          <a:p>
            <a:pPr lvl="2"/>
            <a:r>
              <a:rPr lang="en-CA" dirty="0"/>
              <a:t>We call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dirty="0"/>
              <a:t> the set of roots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5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is a data structure that is a collection of disjoint rooted trees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730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tree can be converted into a forest by removing the root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forest can be converted into a tree by adding a root node that has the roots of all the trees in the forest as children</a:t>
            </a:r>
          </a:p>
        </p:txBody>
      </p:sp>
    </p:spTree>
    <p:extLst>
      <p:ext uri="{BB962C8B-B14F-4D97-AF65-F5344CB8AC3E}">
        <p14:creationId xmlns:p14="http://schemas.microsoft.com/office/powerpoint/2010/main" val="3502271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12653</TotalTime>
  <Words>731</Words>
  <Application>Microsoft Office PowerPoint</Application>
  <PresentationFormat>全屏显示(4:3)</PresentationFormat>
  <Paragraphs>874</Paragraphs>
  <Slides>104</Slides>
  <Notes>78</Notes>
  <HiddenSlides>38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3" baseType="lpstr">
      <vt:lpstr>宋体</vt:lpstr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CS101  Algorithms and Data Structures</vt:lpstr>
      <vt:lpstr>Outline</vt:lpstr>
      <vt:lpstr>Trees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Example: XHTML</vt:lpstr>
      <vt:lpstr>Example: XHTML</vt:lpstr>
      <vt:lpstr>Example: XML</vt:lpstr>
      <vt:lpstr>Outline</vt:lpstr>
      <vt:lpstr>General Trees</vt:lpstr>
      <vt:lpstr>Operations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Using Array</vt:lpstr>
      <vt:lpstr>Alternative Implementation</vt:lpstr>
      <vt:lpstr>Parent Pointer Tree</vt:lpstr>
      <vt:lpstr>Parent Pointer Tree</vt:lpstr>
      <vt:lpstr>Implementation</vt:lpstr>
      <vt:lpstr>Implementation</vt:lpstr>
      <vt:lpstr>Implementation</vt:lpstr>
      <vt:lpstr>Outline</vt:lpstr>
      <vt:lpstr>Tree Traversals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Depth-first Traversal</vt:lpstr>
      <vt:lpstr>Depth-first Traversal</vt:lpstr>
      <vt:lpstr>Pre-ordering</vt:lpstr>
      <vt:lpstr>Post-ordering</vt:lpstr>
      <vt:lpstr>Exercise</vt:lpstr>
      <vt:lpstr>Implementing Depth-First Traversals</vt:lpstr>
      <vt:lpstr>Implementing Depth-First Traversals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Implementing Depth-First Traversals</vt:lpstr>
      <vt:lpstr>Guidelines</vt:lpstr>
      <vt:lpstr>Applications of DFS</vt:lpstr>
      <vt:lpstr>Printing a Hierarchy</vt:lpstr>
      <vt:lpstr>Printing a Hierarchy</vt:lpstr>
      <vt:lpstr>Printing a Hierarchy</vt:lpstr>
      <vt:lpstr>Determining Memory Usage</vt:lpstr>
      <vt:lpstr>Determining Memory Usage</vt:lpstr>
      <vt:lpstr>Printing a Hierarchy</vt:lpstr>
      <vt:lpstr>Height</vt:lpstr>
      <vt:lpstr>Outline</vt:lpstr>
      <vt:lpstr>Hierarchical relation</vt:lpstr>
      <vt:lpstr>Forest</vt:lpstr>
      <vt:lpstr>Forest</vt:lpstr>
      <vt:lpstr>Traversals</vt:lpstr>
      <vt:lpstr>Traversals</vt:lpstr>
      <vt:lpstr>Application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sheyn</cp:lastModifiedBy>
  <cp:revision>584</cp:revision>
  <dcterms:created xsi:type="dcterms:W3CDTF">2009-09-11T23:00:44Z</dcterms:created>
  <dcterms:modified xsi:type="dcterms:W3CDTF">2021-10-21T06:45:02Z</dcterms:modified>
</cp:coreProperties>
</file>