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6"/>
  </p:notesMasterIdLst>
  <p:handoutMasterIdLst>
    <p:handoutMasterId r:id="rId127"/>
  </p:handoutMasterIdLst>
  <p:sldIdLst>
    <p:sldId id="419" r:id="rId2"/>
    <p:sldId id="474" r:id="rId3"/>
    <p:sldId id="374" r:id="rId4"/>
    <p:sldId id="384" r:id="rId5"/>
    <p:sldId id="420" r:id="rId6"/>
    <p:sldId id="375" r:id="rId7"/>
    <p:sldId id="386" r:id="rId8"/>
    <p:sldId id="392" r:id="rId9"/>
    <p:sldId id="402" r:id="rId10"/>
    <p:sldId id="401" r:id="rId11"/>
    <p:sldId id="393" r:id="rId12"/>
    <p:sldId id="394" r:id="rId13"/>
    <p:sldId id="397" r:id="rId14"/>
    <p:sldId id="398" r:id="rId15"/>
    <p:sldId id="399" r:id="rId16"/>
    <p:sldId id="400" r:id="rId17"/>
    <p:sldId id="396" r:id="rId18"/>
    <p:sldId id="403" r:id="rId19"/>
    <p:sldId id="414" r:id="rId20"/>
    <p:sldId id="391" r:id="rId21"/>
    <p:sldId id="387" r:id="rId22"/>
    <p:sldId id="385" r:id="rId23"/>
    <p:sldId id="508" r:id="rId24"/>
    <p:sldId id="388" r:id="rId25"/>
    <p:sldId id="390" r:id="rId26"/>
    <p:sldId id="404" r:id="rId27"/>
    <p:sldId id="405" r:id="rId28"/>
    <p:sldId id="406" r:id="rId29"/>
    <p:sldId id="407" r:id="rId30"/>
    <p:sldId id="408" r:id="rId31"/>
    <p:sldId id="409" r:id="rId32"/>
    <p:sldId id="410" r:id="rId33"/>
    <p:sldId id="411" r:id="rId34"/>
    <p:sldId id="413" r:id="rId35"/>
    <p:sldId id="412" r:id="rId36"/>
    <p:sldId id="415" r:id="rId37"/>
    <p:sldId id="376" r:id="rId38"/>
    <p:sldId id="417" r:id="rId39"/>
    <p:sldId id="418" r:id="rId40"/>
    <p:sldId id="373" r:id="rId41"/>
    <p:sldId id="475" r:id="rId42"/>
    <p:sldId id="421" r:id="rId43"/>
    <p:sldId id="422" r:id="rId44"/>
    <p:sldId id="423" r:id="rId45"/>
    <p:sldId id="424" r:id="rId46"/>
    <p:sldId id="425" r:id="rId47"/>
    <p:sldId id="426" r:id="rId48"/>
    <p:sldId id="427" r:id="rId49"/>
    <p:sldId id="428" r:id="rId50"/>
    <p:sldId id="429" r:id="rId51"/>
    <p:sldId id="509" r:id="rId52"/>
    <p:sldId id="432" r:id="rId53"/>
    <p:sldId id="431"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76" r:id="rId82"/>
    <p:sldId id="46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7" r:id="rId96"/>
    <p:sldId id="505" r:id="rId97"/>
    <p:sldId id="478" r:id="rId98"/>
    <p:sldId id="479" r:id="rId99"/>
    <p:sldId id="480" r:id="rId100"/>
    <p:sldId id="481" r:id="rId101"/>
    <p:sldId id="482" r:id="rId102"/>
    <p:sldId id="483" r:id="rId103"/>
    <p:sldId id="484" r:id="rId104"/>
    <p:sldId id="485" r:id="rId105"/>
    <p:sldId id="486" r:id="rId106"/>
    <p:sldId id="487" r:id="rId107"/>
    <p:sldId id="488" r:id="rId108"/>
    <p:sldId id="489" r:id="rId109"/>
    <p:sldId id="490"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7" r:id="rId1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128B64B-55C3-469C-98C3-6B31A2FA43B0}">
          <p14:sldIdLst>
            <p14:sldId id="419"/>
            <p14:sldId id="474"/>
            <p14:sldId id="374"/>
            <p14:sldId id="384"/>
            <p14:sldId id="420"/>
            <p14:sldId id="375"/>
            <p14:sldId id="386"/>
            <p14:sldId id="392"/>
            <p14:sldId id="402"/>
            <p14:sldId id="401"/>
            <p14:sldId id="393"/>
            <p14:sldId id="394"/>
            <p14:sldId id="397"/>
            <p14:sldId id="398"/>
            <p14:sldId id="399"/>
            <p14:sldId id="400"/>
            <p14:sldId id="396"/>
            <p14:sldId id="403"/>
            <p14:sldId id="414"/>
            <p14:sldId id="391"/>
            <p14:sldId id="387"/>
            <p14:sldId id="385"/>
            <p14:sldId id="508"/>
            <p14:sldId id="388"/>
            <p14:sldId id="390"/>
            <p14:sldId id="404"/>
            <p14:sldId id="405"/>
            <p14:sldId id="406"/>
            <p14:sldId id="407"/>
            <p14:sldId id="408"/>
            <p14:sldId id="409"/>
            <p14:sldId id="410"/>
            <p14:sldId id="411"/>
            <p14:sldId id="413"/>
            <p14:sldId id="412"/>
            <p14:sldId id="415"/>
            <p14:sldId id="376"/>
            <p14:sldId id="417"/>
            <p14:sldId id="418"/>
            <p14:sldId id="373"/>
          </p14:sldIdLst>
        </p14:section>
        <p14:section name="Untitled Section" id="{2CD8135D-725E-4D47-BCAE-2A6EDADDA4BE}">
          <p14:sldIdLst>
            <p14:sldId id="475"/>
            <p14:sldId id="421"/>
            <p14:sldId id="422"/>
            <p14:sldId id="423"/>
            <p14:sldId id="424"/>
            <p14:sldId id="425"/>
            <p14:sldId id="426"/>
            <p14:sldId id="427"/>
            <p14:sldId id="428"/>
            <p14:sldId id="429"/>
            <p14:sldId id="509"/>
            <p14:sldId id="432"/>
            <p14:sldId id="431"/>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Lst>
        </p14:section>
        <p14:section name="Untitled Section" id="{51769370-CBD6-4B3C-942C-B7AFAF87577D}">
          <p14:sldIdLst>
            <p14:sldId id="476"/>
            <p14:sldId id="461"/>
            <p14:sldId id="462"/>
            <p14:sldId id="463"/>
            <p14:sldId id="464"/>
            <p14:sldId id="465"/>
            <p14:sldId id="466"/>
            <p14:sldId id="467"/>
            <p14:sldId id="468"/>
            <p14:sldId id="469"/>
            <p14:sldId id="470"/>
            <p14:sldId id="471"/>
            <p14:sldId id="472"/>
            <p14:sldId id="473"/>
          </p14:sldIdLst>
        </p14:section>
        <p14:section name="Untitled Section" id="{EF40DD37-7C83-4A6A-89E7-98A0759776F4}">
          <p14:sldIdLst>
            <p14:sldId id="477"/>
            <p14:sldId id="505"/>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Lst>
        </p14:section>
        <p14:section name="Untitled Section" id="{54CE132A-DA87-4B8C-A0A8-7CF356F31B27}">
          <p14:sldIdLst>
            <p14:sldId id="5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0" autoAdjust="0"/>
    <p:restoredTop sz="75248"/>
  </p:normalViewPr>
  <p:slideViewPr>
    <p:cSldViewPr>
      <p:cViewPr varScale="1">
        <p:scale>
          <a:sx n="124" d="100"/>
          <a:sy n="124" d="100"/>
        </p:scale>
        <p:origin x="2728" y="8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174"/>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2021-11-16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11/16/2021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3430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25</a:t>
            </a:fld>
            <a:endParaRPr lang="en-CA"/>
          </a:p>
        </p:txBody>
      </p:sp>
    </p:spTree>
    <p:extLst>
      <p:ext uri="{BB962C8B-B14F-4D97-AF65-F5344CB8AC3E}">
        <p14:creationId xmlns:p14="http://schemas.microsoft.com/office/powerpoint/2010/main" val="104872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1307696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42</a:t>
            </a:fld>
            <a:endParaRPr lang="en-CA"/>
          </a:p>
        </p:txBody>
      </p:sp>
    </p:spTree>
    <p:extLst>
      <p:ext uri="{BB962C8B-B14F-4D97-AF65-F5344CB8AC3E}">
        <p14:creationId xmlns:p14="http://schemas.microsoft.com/office/powerpoint/2010/main" val="227621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44</a:t>
            </a:fld>
            <a:endParaRPr lang="en-CA"/>
          </a:p>
        </p:txBody>
      </p:sp>
    </p:spTree>
    <p:extLst>
      <p:ext uri="{BB962C8B-B14F-4D97-AF65-F5344CB8AC3E}">
        <p14:creationId xmlns:p14="http://schemas.microsoft.com/office/powerpoint/2010/main" val="88356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69DC1E3-74B2-486B-B93F-781DBBF23E67}" type="slidenum">
              <a:rPr lang="en-CA" smtClean="0"/>
              <a:pPr>
                <a:defRPr/>
              </a:pPr>
              <a:t>54</a:t>
            </a:fld>
            <a:endParaRPr lang="en-CA"/>
          </a:p>
        </p:txBody>
      </p:sp>
    </p:spTree>
    <p:extLst>
      <p:ext uri="{BB962C8B-B14F-4D97-AF65-F5344CB8AC3E}">
        <p14:creationId xmlns:p14="http://schemas.microsoft.com/office/powerpoint/2010/main" val="15175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8088227-A32A-47A5-8704-77BB62A9E110}" type="slidenum">
              <a:rPr lang="en-CA" smtClean="0"/>
              <a:pPr>
                <a:defRPr/>
              </a:pPr>
              <a:t>55</a:t>
            </a:fld>
            <a:endParaRPr lang="en-CA"/>
          </a:p>
        </p:txBody>
      </p:sp>
    </p:spTree>
    <p:extLst>
      <p:ext uri="{BB962C8B-B14F-4D97-AF65-F5344CB8AC3E}">
        <p14:creationId xmlns:p14="http://schemas.microsoft.com/office/powerpoint/2010/main" val="3954231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The solution will have to use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additional memory…</a:t>
            </a:r>
          </a:p>
          <a:p>
            <a:endParaRPr lang="en-CA" altLang="en-US" dirty="0"/>
          </a:p>
        </p:txBody>
      </p:sp>
      <p:sp>
        <p:nvSpPr>
          <p:cNvPr id="4" name="Slide Number Placeholder 3"/>
          <p:cNvSpPr>
            <a:spLocks noGrp="1"/>
          </p:cNvSpPr>
          <p:nvPr>
            <p:ph type="sldNum" sz="quarter" idx="5"/>
          </p:nvPr>
        </p:nvSpPr>
        <p:spPr/>
        <p:txBody>
          <a:bodyPr/>
          <a:lstStyle/>
          <a:p>
            <a:pPr>
              <a:defRPr/>
            </a:pPr>
            <a:fld id="{4A5B73EB-E8E7-4753-B524-530D27BE6404}" type="slidenum">
              <a:rPr lang="en-CA" smtClean="0"/>
              <a:pPr>
                <a:defRPr/>
              </a:pPr>
              <a:t>65</a:t>
            </a:fld>
            <a:endParaRPr lang="en-CA"/>
          </a:p>
        </p:txBody>
      </p:sp>
    </p:spTree>
    <p:extLst>
      <p:ext uri="{BB962C8B-B14F-4D97-AF65-F5344CB8AC3E}">
        <p14:creationId xmlns:p14="http://schemas.microsoft.com/office/powerpoint/2010/main" val="310239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4213738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en-CA" altLang="en-US" dirty="0"/>
          </a:p>
        </p:txBody>
      </p:sp>
      <p:sp>
        <p:nvSpPr>
          <p:cNvPr id="4" name="Slide Number Placeholder 3"/>
          <p:cNvSpPr>
            <a:spLocks noGrp="1"/>
          </p:cNvSpPr>
          <p:nvPr>
            <p:ph type="sldNum" sz="quarter" idx="5"/>
          </p:nvPr>
        </p:nvSpPr>
        <p:spPr/>
        <p:txBody>
          <a:bodyPr/>
          <a:lstStyle/>
          <a:p>
            <a:pPr>
              <a:defRPr/>
            </a:pPr>
            <a:fld id="{B052471A-BD07-49F5-8D25-951E1BA91E6E}" type="slidenum">
              <a:rPr lang="en-CA" smtClean="0"/>
              <a:pPr>
                <a:defRPr/>
              </a:pPr>
              <a:t>82</a:t>
            </a:fld>
            <a:endParaRPr lang="en-CA"/>
          </a:p>
        </p:txBody>
      </p:sp>
    </p:spTree>
    <p:extLst>
      <p:ext uri="{BB962C8B-B14F-4D97-AF65-F5344CB8AC3E}">
        <p14:creationId xmlns:p14="http://schemas.microsoft.com/office/powerpoint/2010/main" val="215529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2E2B194-86E1-4458-A197-1F8F7F60B7A7}" type="slidenum">
              <a:rPr lang="en-CA" smtClean="0"/>
              <a:pPr>
                <a:defRPr/>
              </a:pPr>
              <a:t>83</a:t>
            </a:fld>
            <a:endParaRPr lang="en-CA"/>
          </a:p>
        </p:txBody>
      </p:sp>
    </p:spTree>
    <p:extLst>
      <p:ext uri="{BB962C8B-B14F-4D97-AF65-F5344CB8AC3E}">
        <p14:creationId xmlns:p14="http://schemas.microsoft.com/office/powerpoint/2010/main" val="103863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3</a:t>
            </a:fld>
            <a:endParaRPr lang="en-CA"/>
          </a:p>
        </p:txBody>
      </p:sp>
    </p:spTree>
    <p:extLst>
      <p:ext uri="{BB962C8B-B14F-4D97-AF65-F5344CB8AC3E}">
        <p14:creationId xmlns:p14="http://schemas.microsoft.com/office/powerpoint/2010/main" val="52890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CB6D475-37EE-42C1-868E-451EA9BA74B6}" type="slidenum">
              <a:rPr lang="en-CA" smtClean="0"/>
              <a:pPr>
                <a:defRPr/>
              </a:pPr>
              <a:t>92</a:t>
            </a:fld>
            <a:endParaRPr lang="en-CA"/>
          </a:p>
        </p:txBody>
      </p:sp>
    </p:spTree>
    <p:extLst>
      <p:ext uri="{BB962C8B-B14F-4D97-AF65-F5344CB8AC3E}">
        <p14:creationId xmlns:p14="http://schemas.microsoft.com/office/powerpoint/2010/main" val="2323126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78F2403-B128-4BCA-96C7-66D7723C0729}" type="slidenum">
              <a:rPr lang="en-CA" smtClean="0"/>
              <a:pPr>
                <a:defRPr/>
              </a:pPr>
              <a:t>93</a:t>
            </a:fld>
            <a:endParaRPr lang="en-CA"/>
          </a:p>
        </p:txBody>
      </p:sp>
    </p:spTree>
    <p:extLst>
      <p:ext uri="{BB962C8B-B14F-4D97-AF65-F5344CB8AC3E}">
        <p14:creationId xmlns:p14="http://schemas.microsoft.com/office/powerpoint/2010/main" val="233713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3159186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35B943B-9AE6-48A4-9670-97FF88F05C53}" type="slidenum">
              <a:rPr lang="en-CA" smtClean="0"/>
              <a:pPr>
                <a:defRPr/>
              </a:pPr>
              <a:t>95</a:t>
            </a:fld>
            <a:endParaRPr lang="en-CA"/>
          </a:p>
        </p:txBody>
      </p:sp>
    </p:spTree>
    <p:extLst>
      <p:ext uri="{BB962C8B-B14F-4D97-AF65-F5344CB8AC3E}">
        <p14:creationId xmlns:p14="http://schemas.microsoft.com/office/powerpoint/2010/main" val="2738868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61FC892-E532-4138-97D4-AF413CED92C3}" type="slidenum">
              <a:rPr lang="en-CA" smtClean="0"/>
              <a:pPr>
                <a:defRPr/>
              </a:pPr>
              <a:t>97</a:t>
            </a:fld>
            <a:endParaRPr lang="en-CA"/>
          </a:p>
        </p:txBody>
      </p:sp>
    </p:spTree>
    <p:extLst>
      <p:ext uri="{BB962C8B-B14F-4D97-AF65-F5344CB8AC3E}">
        <p14:creationId xmlns:p14="http://schemas.microsoft.com/office/powerpoint/2010/main" val="2726911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9C2D3CD-2CC3-4842-8A6F-06600AC0FD27}" type="slidenum">
              <a:rPr lang="en-CA" smtClean="0"/>
              <a:pPr>
                <a:defRPr/>
              </a:pPr>
              <a:t>98</a:t>
            </a:fld>
            <a:endParaRPr lang="en-CA"/>
          </a:p>
        </p:txBody>
      </p:sp>
    </p:spTree>
    <p:extLst>
      <p:ext uri="{BB962C8B-B14F-4D97-AF65-F5344CB8AC3E}">
        <p14:creationId xmlns:p14="http://schemas.microsoft.com/office/powerpoint/2010/main" val="348830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121</a:t>
            </a:fld>
            <a:endParaRPr lang="en-CA"/>
          </a:p>
        </p:txBody>
      </p:sp>
    </p:spTree>
    <p:extLst>
      <p:ext uri="{BB962C8B-B14F-4D97-AF65-F5344CB8AC3E}">
        <p14:creationId xmlns:p14="http://schemas.microsoft.com/office/powerpoint/2010/main" val="392796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9AA6B27-6191-47AE-9C76-EB771643F804}" type="slidenum">
              <a:rPr lang="en-CA" smtClean="0"/>
              <a:pPr>
                <a:defRPr/>
              </a:pPr>
              <a:t>122</a:t>
            </a:fld>
            <a:endParaRPr lang="en-CA"/>
          </a:p>
        </p:txBody>
      </p:sp>
    </p:spTree>
    <p:extLst>
      <p:ext uri="{BB962C8B-B14F-4D97-AF65-F5344CB8AC3E}">
        <p14:creationId xmlns:p14="http://schemas.microsoft.com/office/powerpoint/2010/main" val="1778139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123</a:t>
            </a:fld>
            <a:endParaRPr lang="en-CA"/>
          </a:p>
        </p:txBody>
      </p:sp>
    </p:spTree>
    <p:extLst>
      <p:ext uri="{BB962C8B-B14F-4D97-AF65-F5344CB8AC3E}">
        <p14:creationId xmlns:p14="http://schemas.microsoft.com/office/powerpoint/2010/main" val="282880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6</a:t>
            </a:fld>
            <a:endParaRPr lang="en-CA"/>
          </a:p>
        </p:txBody>
      </p:sp>
    </p:spTree>
    <p:extLst>
      <p:ext uri="{BB962C8B-B14F-4D97-AF65-F5344CB8AC3E}">
        <p14:creationId xmlns:p14="http://schemas.microsoft.com/office/powerpoint/2010/main" val="331252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7</a:t>
            </a:fld>
            <a:endParaRPr lang="en-CA"/>
          </a:p>
        </p:txBody>
      </p:sp>
    </p:spTree>
    <p:extLst>
      <p:ext uri="{BB962C8B-B14F-4D97-AF65-F5344CB8AC3E}">
        <p14:creationId xmlns:p14="http://schemas.microsoft.com/office/powerpoint/2010/main" val="346527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20</a:t>
            </a:fld>
            <a:endParaRPr lang="en-CA"/>
          </a:p>
        </p:txBody>
      </p:sp>
    </p:spTree>
    <p:extLst>
      <p:ext uri="{BB962C8B-B14F-4D97-AF65-F5344CB8AC3E}">
        <p14:creationId xmlns:p14="http://schemas.microsoft.com/office/powerpoint/2010/main" val="263487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21</a:t>
            </a:fld>
            <a:endParaRPr lang="en-CA"/>
          </a:p>
        </p:txBody>
      </p:sp>
    </p:spTree>
    <p:extLst>
      <p:ext uri="{BB962C8B-B14F-4D97-AF65-F5344CB8AC3E}">
        <p14:creationId xmlns:p14="http://schemas.microsoft.com/office/powerpoint/2010/main" val="64419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22</a:t>
            </a:fld>
            <a:endParaRPr lang="en-CA"/>
          </a:p>
        </p:txBody>
      </p:sp>
    </p:spTree>
    <p:extLst>
      <p:ext uri="{BB962C8B-B14F-4D97-AF65-F5344CB8AC3E}">
        <p14:creationId xmlns:p14="http://schemas.microsoft.com/office/powerpoint/2010/main" val="13592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23</a:t>
            </a:fld>
            <a:endParaRPr lang="en-CA"/>
          </a:p>
        </p:txBody>
      </p:sp>
    </p:spTree>
    <p:extLst>
      <p:ext uri="{BB962C8B-B14F-4D97-AF65-F5344CB8AC3E}">
        <p14:creationId xmlns:p14="http://schemas.microsoft.com/office/powerpoint/2010/main" val="310191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24</a:t>
            </a:fld>
            <a:endParaRPr lang="en-CA"/>
          </a:p>
        </p:txBody>
      </p:sp>
    </p:spTree>
    <p:extLst>
      <p:ext uri="{BB962C8B-B14F-4D97-AF65-F5344CB8AC3E}">
        <p14:creationId xmlns:p14="http://schemas.microsoft.com/office/powerpoint/2010/main" val="3397816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 traversal</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22.2/3/5</a:t>
            </a:r>
          </a:p>
        </p:txBody>
      </p:sp>
    </p:spTree>
    <p:extLst>
      <p:ext uri="{BB962C8B-B14F-4D97-AF65-F5344CB8AC3E}">
        <p14:creationId xmlns:p14="http://schemas.microsoft.com/office/powerpoint/2010/main" val="108949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75" name="Picture 19"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 and push B, C and E</a:t>
            </a:r>
          </a:p>
          <a:p>
            <a:pPr marL="457200" lvl="1" indent="0">
              <a:buNone/>
            </a:pPr>
            <a:r>
              <a:rPr lang="en-CA" dirty="0"/>
              <a:t>			A</a:t>
            </a:r>
          </a:p>
        </p:txBody>
      </p:sp>
      <p:graphicFrame>
        <p:nvGraphicFramePr>
          <p:cNvPr id="5" name="Table 4"/>
          <p:cNvGraphicFramePr>
            <a:graphicFrameLocks noGrp="1"/>
          </p:cNvGraphicFramePr>
          <p:nvPr>
            <p:extLst>
              <p:ext uri="{D42A27DB-BD31-4B8C-83A1-F6EECF244321}">
                <p14:modId xmlns:p14="http://schemas.microsoft.com/office/powerpoint/2010/main" val="6573983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19909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CA" altLang="en-US">
                <a:latin typeface="Arial" charset="0"/>
                <a:cs typeface="Arial" charset="0"/>
              </a:rPr>
              <a:t>Bipartite Graphs</a:t>
            </a:r>
          </a:p>
        </p:txBody>
      </p:sp>
      <p:sp>
        <p:nvSpPr>
          <p:cNvPr id="57347" name="Content Placeholder 2"/>
          <p:cNvSpPr>
            <a:spLocks noGrp="1"/>
          </p:cNvSpPr>
          <p:nvPr>
            <p:ph idx="1"/>
          </p:nvPr>
        </p:nvSpPr>
        <p:spPr/>
        <p:txBody>
          <a:bodyPr/>
          <a:lstStyle/>
          <a:p>
            <a:pPr>
              <a:buFont typeface="Arial" charset="0"/>
              <a:buNone/>
            </a:pPr>
            <a:r>
              <a:rPr lang="en-CA" altLang="en-US">
                <a:latin typeface="Arial" charset="0"/>
                <a:cs typeface="Arial" charset="0"/>
              </a:rPr>
              <a:t>	Is this graph bipartite?</a:t>
            </a:r>
          </a:p>
          <a:p>
            <a:pPr>
              <a:buFont typeface="Arial" charset="0"/>
              <a:buNone/>
            </a:pPr>
            <a:endParaRPr lang="en-CA" altLang="en-US">
              <a:latin typeface="Arial" charset="0"/>
              <a:cs typeface="Arial" charset="0"/>
            </a:endParaRPr>
          </a:p>
        </p:txBody>
      </p:sp>
      <p:pic>
        <p:nvPicPr>
          <p:cNvPr id="57348"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3579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CA" altLang="en-US">
                <a:latin typeface="Arial" charset="0"/>
                <a:cs typeface="Arial" charset="0"/>
              </a:rPr>
              <a:t>Bipartite Graphs</a:t>
            </a:r>
          </a:p>
        </p:txBody>
      </p:sp>
      <p:sp>
        <p:nvSpPr>
          <p:cNvPr id="58371" name="Content Placeholder 2"/>
          <p:cNvSpPr>
            <a:spLocks noGrp="1"/>
          </p:cNvSpPr>
          <p:nvPr>
            <p:ph idx="1"/>
          </p:nvPr>
        </p:nvSpPr>
        <p:spPr/>
        <p:txBody>
          <a:bodyPr/>
          <a:lstStyle/>
          <a:p>
            <a:pPr>
              <a:buFont typeface="Arial" charset="0"/>
              <a:buNone/>
            </a:pPr>
            <a:r>
              <a:rPr lang="en-CA" altLang="en-US" dirty="0">
                <a:latin typeface="Arial" charset="0"/>
                <a:cs typeface="Arial" charset="0"/>
              </a:rPr>
              <a:t>	In this case, it is not a bipartite graph</a:t>
            </a: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r>
              <a:rPr lang="en-CA" altLang="en-US" dirty="0">
                <a:latin typeface="Arial" charset="0"/>
                <a:cs typeface="Arial" charset="0"/>
              </a:rPr>
              <a:t>	How can we determine if a graph is bipartite?</a:t>
            </a:r>
          </a:p>
          <a:p>
            <a:pPr>
              <a:buFont typeface="Arial" charset="0"/>
              <a:buNone/>
            </a:pPr>
            <a:endParaRPr lang="en-CA" altLang="en-US" dirty="0">
              <a:latin typeface="Arial" charset="0"/>
              <a:cs typeface="Arial" charset="0"/>
            </a:endParaRPr>
          </a:p>
        </p:txBody>
      </p:sp>
      <p:pic>
        <p:nvPicPr>
          <p:cNvPr id="58372"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CA" altLang="en-US">
                <a:latin typeface="Arial" charset="0"/>
                <a:cs typeface="Arial" charset="0"/>
              </a:rPr>
              <a:t>Bipartite Graphs</a:t>
            </a:r>
          </a:p>
        </p:txBody>
      </p:sp>
      <p:sp>
        <p:nvSpPr>
          <p:cNvPr id="59395" name="Content Placeholder 2"/>
          <p:cNvSpPr>
            <a:spLocks noGrp="1"/>
          </p:cNvSpPr>
          <p:nvPr>
            <p:ph idx="1"/>
          </p:nvPr>
        </p:nvSpPr>
        <p:spPr/>
        <p:txBody>
          <a:bodyPr/>
          <a:lstStyle/>
          <a:p>
            <a:pPr>
              <a:buFont typeface="Arial" charset="0"/>
              <a:buNone/>
            </a:pPr>
            <a:r>
              <a:rPr lang="en-CA" altLang="en-US" dirty="0">
                <a:latin typeface="Arial" charset="0"/>
                <a:cs typeface="Arial" charset="0"/>
              </a:rPr>
              <a:t>	Use a breadth-first traversal for a connected graph:</a:t>
            </a:r>
          </a:p>
          <a:p>
            <a:pPr lvl="1"/>
            <a:r>
              <a:rPr lang="en-CA" altLang="en-US" dirty="0">
                <a:latin typeface="Arial" charset="0"/>
                <a:cs typeface="Arial" charset="0"/>
              </a:rPr>
              <a:t>Choose a vertex, mark it belonging to </a:t>
            </a:r>
            <a:r>
              <a:rPr lang="en-CA" altLang="en-US" i="1" dirty="0">
                <a:latin typeface="Times New Roman" pitchFamily="18" charset="0"/>
                <a:cs typeface="Times New Roman" pitchFamily="18" charset="0"/>
              </a:rPr>
              <a:t>V</a:t>
            </a:r>
            <a:r>
              <a:rPr lang="en-CA" altLang="en-US" baseline="-25000" dirty="0">
                <a:latin typeface="Times New Roman" pitchFamily="18" charset="0"/>
                <a:cs typeface="Times New Roman" pitchFamily="18" charset="0"/>
              </a:rPr>
              <a:t>1</a:t>
            </a:r>
            <a:r>
              <a:rPr lang="en-CA" altLang="en-US" dirty="0">
                <a:latin typeface="Arial" charset="0"/>
                <a:cs typeface="Arial" charset="0"/>
              </a:rPr>
              <a:t> and push it onto a queue</a:t>
            </a:r>
          </a:p>
          <a:p>
            <a:pPr lvl="1"/>
            <a:r>
              <a:rPr lang="en-CA" altLang="en-US" dirty="0">
                <a:latin typeface="Arial" charset="0"/>
                <a:cs typeface="Arial" charset="0"/>
              </a:rPr>
              <a:t>While the queue is not empty, pop the front vertex </a:t>
            </a:r>
            <a:r>
              <a:rPr lang="en-CA" altLang="en-US" i="1" dirty="0">
                <a:latin typeface="Times New Roman" pitchFamily="18" charset="0"/>
                <a:cs typeface="Times New Roman" pitchFamily="18" charset="0"/>
              </a:rPr>
              <a:t>v</a:t>
            </a:r>
            <a:r>
              <a:rPr lang="en-CA" altLang="en-US" dirty="0">
                <a:latin typeface="Arial" charset="0"/>
                <a:cs typeface="Arial" charset="0"/>
              </a:rPr>
              <a:t> and</a:t>
            </a:r>
          </a:p>
          <a:p>
            <a:pPr lvl="2"/>
            <a:r>
              <a:rPr lang="en-CA" altLang="en-US" dirty="0">
                <a:latin typeface="Arial" charset="0"/>
                <a:cs typeface="Arial" charset="0"/>
              </a:rPr>
              <a:t>Any adjacent vertices that are already marked must belong to the set not containing </a:t>
            </a:r>
            <a:r>
              <a:rPr lang="en-CA" altLang="en-US" i="1" dirty="0">
                <a:latin typeface="Times New Roman" pitchFamily="18" charset="0"/>
                <a:cs typeface="Times New Roman" pitchFamily="18" charset="0"/>
              </a:rPr>
              <a:t>v</a:t>
            </a:r>
            <a:r>
              <a:rPr lang="en-CA" altLang="en-US" dirty="0">
                <a:latin typeface="Arial" charset="0"/>
                <a:cs typeface="Arial" charset="0"/>
              </a:rPr>
              <a:t>, otherwise, the graph is not bipartite (we are done); </a:t>
            </a:r>
          </a:p>
          <a:p>
            <a:pPr lvl="2"/>
            <a:r>
              <a:rPr lang="en-CA" altLang="en-US" dirty="0">
                <a:latin typeface="Arial" charset="0"/>
                <a:cs typeface="Arial" charset="0"/>
              </a:rPr>
              <a:t>Any unmarked adjacent vertices are marked as belonging to the other set and they are pushed onto the queue</a:t>
            </a:r>
          </a:p>
          <a:p>
            <a:pPr lvl="1"/>
            <a:r>
              <a:rPr lang="en-CA" altLang="en-US" dirty="0">
                <a:latin typeface="Arial" charset="0"/>
                <a:cs typeface="Arial" charset="0"/>
              </a:rPr>
              <a:t>If the queue is empty, the graph is bipartite</a:t>
            </a:r>
            <a:endParaRPr lang="en-CA" altLang="en-US" baseline="-25000" dirty="0">
              <a:latin typeface="Times New Roman" pitchFamily="18" charset="0"/>
              <a:cs typeface="Times New Roman" pitchFamily="18" charset="0"/>
            </a:endParaRPr>
          </a:p>
          <a:p>
            <a:pPr lvl="1"/>
            <a:endParaRPr lang="en-CA" altLang="en-US" dirty="0">
              <a:latin typeface="Arial" charset="0"/>
              <a:cs typeface="Arial" charset="0"/>
            </a:endParaRPr>
          </a:p>
          <a:p>
            <a:pPr>
              <a:buFont typeface="Arial" charset="0"/>
              <a:buNone/>
            </a:pPr>
            <a:endParaRPr lang="en-CA" altLang="en-US" dirty="0">
              <a:latin typeface="Arial" charset="0"/>
              <a:cs typeface="Arial" charset="0"/>
            </a:endParaRPr>
          </a:p>
        </p:txBody>
      </p:sp>
    </p:spTree>
    <p:extLst>
      <p:ext uri="{BB962C8B-B14F-4D97-AF65-F5344CB8AC3E}">
        <p14:creationId xmlns:p14="http://schemas.microsoft.com/office/powerpoint/2010/main" val="3370316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a:latin typeface="Arial" charset="0"/>
                <a:cs typeface="Arial" charset="0"/>
              </a:rPr>
              <a:t>Bipartite Graphs</a:t>
            </a:r>
          </a:p>
        </p:txBody>
      </p:sp>
      <p:sp>
        <p:nvSpPr>
          <p:cNvPr id="60419" name="Content Placeholder 2"/>
          <p:cNvSpPr>
            <a:spLocks noGrp="1"/>
          </p:cNvSpPr>
          <p:nvPr>
            <p:ph idx="1"/>
          </p:nvPr>
        </p:nvSpPr>
        <p:spPr/>
        <p:txBody>
          <a:bodyPr/>
          <a:lstStyle/>
          <a:p>
            <a:pPr>
              <a:buFont typeface="Arial" charset="0"/>
              <a:buNone/>
            </a:pPr>
            <a:r>
              <a:rPr lang="en-CA" altLang="en-US">
                <a:latin typeface="Arial" charset="0"/>
                <a:cs typeface="Arial" charset="0"/>
              </a:rPr>
              <a:t>	With the first graph, we can start with any vertex</a:t>
            </a:r>
          </a:p>
          <a:p>
            <a:pPr lvl="1"/>
            <a:r>
              <a:rPr lang="en-CA" altLang="en-US">
                <a:latin typeface="Arial" charset="0"/>
                <a:cs typeface="Arial" charset="0"/>
              </a:rPr>
              <a:t>We will use colours to distinguish the two sets</a:t>
            </a:r>
          </a:p>
        </p:txBody>
      </p:sp>
      <p:graphicFrame>
        <p:nvGraphicFramePr>
          <p:cNvPr id="4" name="Table 3"/>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0436" name="Picture 2" descr="C:\Users\dwharder\Desktop\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1894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a:latin typeface="Arial" charset="0"/>
                <a:cs typeface="Arial" charset="0"/>
              </a:rPr>
              <a:t>Bipartite Graphs</a:t>
            </a:r>
          </a:p>
        </p:txBody>
      </p:sp>
      <p:sp>
        <p:nvSpPr>
          <p:cNvPr id="61443"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p:txBody>
      </p:sp>
      <p:pic>
        <p:nvPicPr>
          <p:cNvPr id="61444" name="Picture 2"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17490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CA" altLang="en-US">
                <a:latin typeface="Arial" charset="0"/>
                <a:cs typeface="Arial" charset="0"/>
              </a:rPr>
              <a:t>Bipartite Graphs</a:t>
            </a:r>
          </a:p>
        </p:txBody>
      </p:sp>
      <p:sp>
        <p:nvSpPr>
          <p:cNvPr id="62467" name="Content Placeholder 2"/>
          <p:cNvSpPr>
            <a:spLocks noGrp="1"/>
          </p:cNvSpPr>
          <p:nvPr>
            <p:ph idx="1"/>
          </p:nvPr>
        </p:nvSpPr>
        <p:spPr/>
        <p:txBody>
          <a:bodyPr/>
          <a:lstStyle/>
          <a:p>
            <a:pPr>
              <a:buFont typeface="Arial" charset="0"/>
              <a:buNone/>
            </a:pPr>
            <a:r>
              <a:rPr lang="en-CA" altLang="en-US">
                <a:latin typeface="Arial" charset="0"/>
                <a:cs typeface="Arial" charset="0"/>
              </a:rPr>
              <a:t>	Pop A and its two neighbours are not marked:</a:t>
            </a:r>
          </a:p>
          <a:p>
            <a:pPr lvl="1"/>
            <a:r>
              <a:rPr lang="en-CA" altLang="en-US">
                <a:latin typeface="Arial" charset="0"/>
                <a:cs typeface="Arial" charset="0"/>
              </a:rPr>
              <a:t>Mark them as blue and push them onto the queue</a:t>
            </a:r>
          </a:p>
        </p:txBody>
      </p:sp>
      <p:pic>
        <p:nvPicPr>
          <p:cNvPr id="62468" name="Picture 2"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a:solidFill>
                            <a:srgbClr val="00B0F0"/>
                          </a:solidFill>
                        </a:rPr>
                        <a:t>F</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3203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CA" altLang="en-US">
                <a:latin typeface="Arial" charset="0"/>
                <a:cs typeface="Arial" charset="0"/>
              </a:rPr>
              <a:t>Bipartite Graphs</a:t>
            </a:r>
          </a:p>
        </p:txBody>
      </p:sp>
      <p:sp>
        <p:nvSpPr>
          <p:cNvPr id="63491" name="Content Placeholder 2"/>
          <p:cNvSpPr>
            <a:spLocks noGrp="1"/>
          </p:cNvSpPr>
          <p:nvPr>
            <p:ph idx="1"/>
          </p:nvPr>
        </p:nvSpPr>
        <p:spPr/>
        <p:txBody>
          <a:bodyPr/>
          <a:lstStyle/>
          <a:p>
            <a:pPr>
              <a:buFont typeface="Arial" charset="0"/>
              <a:buNone/>
            </a:pPr>
            <a:r>
              <a:rPr lang="en-CA" altLang="en-US">
                <a:latin typeface="Arial" charset="0"/>
                <a:cs typeface="Arial" charset="0"/>
              </a:rPr>
              <a:t>	Pop B—it is blue:</a:t>
            </a:r>
          </a:p>
          <a:p>
            <a:pPr lvl="1"/>
            <a:r>
              <a:rPr lang="en-CA" altLang="en-US">
                <a:latin typeface="Arial" charset="0"/>
                <a:cs typeface="Arial" charset="0"/>
              </a:rPr>
              <a:t>Its one marked neighbour, A, is red</a:t>
            </a:r>
          </a:p>
          <a:p>
            <a:pPr lvl="1"/>
            <a:r>
              <a:rPr lang="en-CA" altLang="en-US">
                <a:latin typeface="Arial" charset="0"/>
                <a:cs typeface="Arial" charset="0"/>
              </a:rPr>
              <a:t>Its other neighbours G and H are not marked:  mark them red and push them onto the queue</a:t>
            </a:r>
          </a:p>
        </p:txBody>
      </p:sp>
      <p:pic>
        <p:nvPicPr>
          <p:cNvPr id="63492" name="Picture 3"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20793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CA" altLang="en-US">
                <a:latin typeface="Arial" charset="0"/>
                <a:cs typeface="Arial" charset="0"/>
              </a:rPr>
              <a:t>Bipartite Graphs</a:t>
            </a:r>
          </a:p>
        </p:txBody>
      </p:sp>
      <p:sp>
        <p:nvSpPr>
          <p:cNvPr id="64515" name="Content Placeholder 2"/>
          <p:cNvSpPr>
            <a:spLocks noGrp="1"/>
          </p:cNvSpPr>
          <p:nvPr>
            <p:ph idx="1"/>
          </p:nvPr>
        </p:nvSpPr>
        <p:spPr/>
        <p:txBody>
          <a:bodyPr/>
          <a:lstStyle/>
          <a:p>
            <a:pPr>
              <a:buFont typeface="Arial" charset="0"/>
              <a:buNone/>
            </a:pPr>
            <a:r>
              <a:rPr lang="en-CA" altLang="en-US">
                <a:latin typeface="Arial" charset="0"/>
                <a:cs typeface="Arial" charset="0"/>
              </a:rPr>
              <a:t>	Pop F—it is blue:</a:t>
            </a:r>
          </a:p>
          <a:p>
            <a:pPr lvl="1"/>
            <a:r>
              <a:rPr lang="en-CA" altLang="en-US">
                <a:latin typeface="Arial" charset="0"/>
                <a:cs typeface="Arial" charset="0"/>
              </a:rPr>
              <a:t>Its two marked neighbours, A and G, are red</a:t>
            </a:r>
          </a:p>
          <a:p>
            <a:pPr lvl="1"/>
            <a:r>
              <a:rPr lang="en-CA" altLang="en-US">
                <a:latin typeface="Arial" charset="0"/>
                <a:cs typeface="Arial" charset="0"/>
              </a:rPr>
              <a:t>Its neighbour E is not marked:  mark it red and pus it onto the queue</a:t>
            </a:r>
          </a:p>
        </p:txBody>
      </p:sp>
      <p:pic>
        <p:nvPicPr>
          <p:cNvPr id="64516"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11257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CA" altLang="en-US">
                <a:latin typeface="Arial" charset="0"/>
                <a:cs typeface="Arial" charset="0"/>
              </a:rPr>
              <a:t>Bipartite Graphs</a:t>
            </a:r>
          </a:p>
        </p:txBody>
      </p:sp>
      <p:sp>
        <p:nvSpPr>
          <p:cNvPr id="65539" name="Content Placeholder 2"/>
          <p:cNvSpPr>
            <a:spLocks noGrp="1"/>
          </p:cNvSpPr>
          <p:nvPr>
            <p:ph idx="1"/>
          </p:nvPr>
        </p:nvSpPr>
        <p:spPr/>
        <p:txBody>
          <a:bodyPr/>
          <a:lstStyle/>
          <a:p>
            <a:pPr>
              <a:buFont typeface="Arial" charset="0"/>
              <a:buNone/>
            </a:pPr>
            <a:r>
              <a:rPr lang="en-CA" altLang="en-US">
                <a:latin typeface="Arial" charset="0"/>
                <a:cs typeface="Arial" charset="0"/>
              </a:rPr>
              <a:t>	Pop G—it is red:</a:t>
            </a:r>
          </a:p>
          <a:p>
            <a:pPr lvl="1"/>
            <a:r>
              <a:rPr lang="en-CA" altLang="en-US">
                <a:latin typeface="Arial" charset="0"/>
                <a:cs typeface="Arial" charset="0"/>
              </a:rPr>
              <a:t>Its two marked neighbours, B and F, are blue</a:t>
            </a:r>
          </a:p>
        </p:txBody>
      </p:sp>
      <p:pic>
        <p:nvPicPr>
          <p:cNvPr id="65540"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284826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CA" altLang="en-US">
                <a:latin typeface="Arial" charset="0"/>
                <a:cs typeface="Arial" charset="0"/>
              </a:rPr>
              <a:t>Bipartite Graphs</a:t>
            </a:r>
          </a:p>
        </p:txBody>
      </p:sp>
      <p:sp>
        <p:nvSpPr>
          <p:cNvPr id="66563" name="Content Placeholder 2"/>
          <p:cNvSpPr>
            <a:spLocks noGrp="1"/>
          </p:cNvSpPr>
          <p:nvPr>
            <p:ph idx="1"/>
          </p:nvPr>
        </p:nvSpPr>
        <p:spPr/>
        <p:txBody>
          <a:bodyPr/>
          <a:lstStyle/>
          <a:p>
            <a:pPr>
              <a:buFont typeface="Arial" charset="0"/>
              <a:buNone/>
            </a:pPr>
            <a:r>
              <a:rPr lang="en-CA" altLang="en-US">
                <a:latin typeface="Arial" charset="0"/>
                <a:cs typeface="Arial" charset="0"/>
              </a:rPr>
              <a:t>	Pop H—it is red:</a:t>
            </a:r>
          </a:p>
          <a:p>
            <a:pPr lvl="1"/>
            <a:r>
              <a:rPr lang="en-CA" altLang="en-US">
                <a:latin typeface="Arial" charset="0"/>
                <a:cs typeface="Arial" charset="0"/>
              </a:rPr>
              <a:t>Its marked neighbours, B, is blue</a:t>
            </a:r>
          </a:p>
          <a:p>
            <a:pPr lvl="1"/>
            <a:r>
              <a:rPr lang="en-CA" altLang="en-US">
                <a:latin typeface="Arial" charset="0"/>
                <a:cs typeface="Arial" charset="0"/>
              </a:rPr>
              <a:t>It has two unmarked neighbours, C and I; mark them blue and push them onto the queue</a:t>
            </a:r>
          </a:p>
        </p:txBody>
      </p:sp>
      <p:pic>
        <p:nvPicPr>
          <p:cNvPr id="66564"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16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B and push D</a:t>
            </a:r>
          </a:p>
          <a:p>
            <a:pPr marL="457200" lvl="1" indent="0">
              <a:buNone/>
            </a:pPr>
            <a:r>
              <a:rPr lang="en-CA" dirty="0"/>
              <a:t>			A, B</a:t>
            </a:r>
          </a:p>
          <a:p>
            <a:pPr marL="357188" indent="-357188">
              <a:buNone/>
            </a:pPr>
            <a:endParaRPr lang="en-CA" dirty="0"/>
          </a:p>
        </p:txBody>
      </p:sp>
      <p:graphicFrame>
        <p:nvGraphicFramePr>
          <p:cNvPr id="15" name="Table 14"/>
          <p:cNvGraphicFramePr>
            <a:graphicFrameLocks noGrp="1"/>
          </p:cNvGraphicFramePr>
          <p:nvPr>
            <p:extLst>
              <p:ext uri="{D42A27DB-BD31-4B8C-83A1-F6EECF244321}">
                <p14:modId xmlns:p14="http://schemas.microsoft.com/office/powerpoint/2010/main" val="302163247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6" name="Picture 11"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46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CA" altLang="en-US">
                <a:latin typeface="Arial" charset="0"/>
                <a:cs typeface="Arial" charset="0"/>
              </a:rPr>
              <a:t>Bipartite Graphs</a:t>
            </a:r>
          </a:p>
        </p:txBody>
      </p:sp>
      <p:sp>
        <p:nvSpPr>
          <p:cNvPr id="67587" name="Content Placeholder 2"/>
          <p:cNvSpPr>
            <a:spLocks noGrp="1"/>
          </p:cNvSpPr>
          <p:nvPr>
            <p:ph idx="1"/>
          </p:nvPr>
        </p:nvSpPr>
        <p:spPr/>
        <p:txBody>
          <a:bodyPr/>
          <a:lstStyle/>
          <a:p>
            <a:pPr>
              <a:buFont typeface="Arial" charset="0"/>
              <a:buNone/>
            </a:pPr>
            <a:r>
              <a:rPr lang="en-CA" altLang="en-US">
                <a:latin typeface="Arial" charset="0"/>
                <a:cs typeface="Arial" charset="0"/>
              </a:rPr>
              <a:t>	Pop E—it is red:</a:t>
            </a:r>
          </a:p>
          <a:p>
            <a:pPr lvl="1"/>
            <a:r>
              <a:rPr lang="en-CA" altLang="en-US">
                <a:latin typeface="Arial" charset="0"/>
                <a:cs typeface="Arial" charset="0"/>
              </a:rPr>
              <a:t>Its marked neighbours, F and I, are blue</a:t>
            </a:r>
          </a:p>
        </p:txBody>
      </p:sp>
      <p:pic>
        <p:nvPicPr>
          <p:cNvPr id="67588"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806724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CA" altLang="en-US">
                <a:latin typeface="Arial" charset="0"/>
                <a:cs typeface="Arial" charset="0"/>
              </a:rPr>
              <a:t>Bipartite Graphs</a:t>
            </a:r>
          </a:p>
        </p:txBody>
      </p:sp>
      <p:sp>
        <p:nvSpPr>
          <p:cNvPr id="68611" name="Content Placeholder 2"/>
          <p:cNvSpPr>
            <a:spLocks noGrp="1"/>
          </p:cNvSpPr>
          <p:nvPr>
            <p:ph idx="1"/>
          </p:nvPr>
        </p:nvSpPr>
        <p:spPr/>
        <p:txBody>
          <a:bodyPr/>
          <a:lstStyle/>
          <a:p>
            <a:pPr>
              <a:buFont typeface="Arial" charset="0"/>
              <a:buNone/>
            </a:pPr>
            <a:r>
              <a:rPr lang="en-CA" altLang="en-US">
                <a:latin typeface="Arial" charset="0"/>
                <a:cs typeface="Arial" charset="0"/>
              </a:rPr>
              <a:t>	Pop C—it is blue:</a:t>
            </a:r>
          </a:p>
          <a:p>
            <a:pPr lvl="1"/>
            <a:r>
              <a:rPr lang="en-CA" altLang="en-US">
                <a:latin typeface="Arial" charset="0"/>
                <a:cs typeface="Arial" charset="0"/>
              </a:rPr>
              <a:t>Its marked neighbour, H, is red</a:t>
            </a:r>
          </a:p>
          <a:p>
            <a:pPr lvl="1"/>
            <a:r>
              <a:rPr lang="en-CA" altLang="en-US">
                <a:latin typeface="Arial" charset="0"/>
                <a:cs typeface="Arial" charset="0"/>
              </a:rPr>
              <a:t>Mark D as red and push it onto the queue</a:t>
            </a:r>
          </a:p>
          <a:p>
            <a:endParaRPr lang="en-CA" altLang="en-US">
              <a:latin typeface="Arial" charset="0"/>
              <a:cs typeface="Arial" charset="0"/>
            </a:endParaRPr>
          </a:p>
        </p:txBody>
      </p:sp>
      <p:pic>
        <p:nvPicPr>
          <p:cNvPr id="68612"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1021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CA" altLang="en-US">
                <a:latin typeface="Arial" charset="0"/>
                <a:cs typeface="Arial" charset="0"/>
              </a:rPr>
              <a:t>Bipartite Graphs</a:t>
            </a:r>
          </a:p>
        </p:txBody>
      </p:sp>
      <p:sp>
        <p:nvSpPr>
          <p:cNvPr id="69635" name="Content Placeholder 2"/>
          <p:cNvSpPr>
            <a:spLocks noGrp="1"/>
          </p:cNvSpPr>
          <p:nvPr>
            <p:ph idx="1"/>
          </p:nvPr>
        </p:nvSpPr>
        <p:spPr/>
        <p:txBody>
          <a:bodyPr/>
          <a:lstStyle/>
          <a:p>
            <a:pPr>
              <a:buFont typeface="Arial" charset="0"/>
              <a:buNone/>
            </a:pPr>
            <a:r>
              <a:rPr lang="en-CA" altLang="en-US">
                <a:latin typeface="Arial" charset="0"/>
                <a:cs typeface="Arial" charset="0"/>
              </a:rPr>
              <a:t>	Pop I—it is blue:</a:t>
            </a:r>
          </a:p>
          <a:p>
            <a:pPr lvl="1"/>
            <a:r>
              <a:rPr lang="en-CA" altLang="en-US">
                <a:latin typeface="Arial" charset="0"/>
                <a:cs typeface="Arial" charset="0"/>
              </a:rPr>
              <a:t>Its marked neighbours, H, D and E, are all red</a:t>
            </a:r>
          </a:p>
          <a:p>
            <a:pPr>
              <a:buFont typeface="Arial" charset="0"/>
              <a:buNone/>
            </a:pPr>
            <a:endParaRPr lang="en-CA" altLang="en-US">
              <a:latin typeface="Arial" charset="0"/>
              <a:cs typeface="Arial" charset="0"/>
            </a:endParaRPr>
          </a:p>
        </p:txBody>
      </p:sp>
      <p:pic>
        <p:nvPicPr>
          <p:cNvPr id="69636"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701450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CA" altLang="en-US">
                <a:latin typeface="Arial" charset="0"/>
                <a:cs typeface="Arial" charset="0"/>
              </a:rPr>
              <a:t>Bipartite Graphs</a:t>
            </a:r>
          </a:p>
        </p:txBody>
      </p:sp>
      <p:sp>
        <p:nvSpPr>
          <p:cNvPr id="70659" name="Content Placeholder 2"/>
          <p:cNvSpPr>
            <a:spLocks noGrp="1"/>
          </p:cNvSpPr>
          <p:nvPr>
            <p:ph idx="1"/>
          </p:nvPr>
        </p:nvSpPr>
        <p:spPr/>
        <p:txBody>
          <a:bodyPr/>
          <a:lstStyle/>
          <a:p>
            <a:pPr>
              <a:buFont typeface="Arial" charset="0"/>
              <a:buNone/>
            </a:pPr>
            <a:r>
              <a:rPr lang="en-CA" altLang="en-US">
                <a:latin typeface="Arial" charset="0"/>
                <a:cs typeface="Arial" charset="0"/>
              </a:rPr>
              <a:t>	Pop D—it is red:</a:t>
            </a:r>
          </a:p>
          <a:p>
            <a:pPr lvl="1"/>
            <a:r>
              <a:rPr lang="en-CA" altLang="en-US">
                <a:latin typeface="Arial" charset="0"/>
                <a:cs typeface="Arial" charset="0"/>
              </a:rPr>
              <a:t>Its marked neighbours, C and I, are both blue</a:t>
            </a:r>
          </a:p>
          <a:p>
            <a:pPr>
              <a:buFont typeface="Arial" charset="0"/>
              <a:buNone/>
            </a:pPr>
            <a:endParaRPr lang="en-CA" altLang="en-US">
              <a:latin typeface="Arial" charset="0"/>
              <a:cs typeface="Arial" charset="0"/>
            </a:endParaRPr>
          </a:p>
        </p:txBody>
      </p:sp>
      <p:pic>
        <p:nvPicPr>
          <p:cNvPr id="70660"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4371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CA" altLang="en-US">
                <a:latin typeface="Arial" charset="0"/>
                <a:cs typeface="Arial" charset="0"/>
              </a:rPr>
              <a:t>Bipartite Graphs</a:t>
            </a:r>
          </a:p>
        </p:txBody>
      </p:sp>
      <p:sp>
        <p:nvSpPr>
          <p:cNvPr id="71683" name="Content Placeholder 2"/>
          <p:cNvSpPr>
            <a:spLocks noGrp="1"/>
          </p:cNvSpPr>
          <p:nvPr>
            <p:ph idx="1"/>
          </p:nvPr>
        </p:nvSpPr>
        <p:spPr/>
        <p:txBody>
          <a:bodyPr/>
          <a:lstStyle/>
          <a:p>
            <a:pPr>
              <a:buFont typeface="Arial" charset="0"/>
              <a:buNone/>
            </a:pPr>
            <a:r>
              <a:rPr lang="en-CA" altLang="en-US">
                <a:latin typeface="Arial" charset="0"/>
                <a:cs typeface="Arial" charset="0"/>
              </a:rPr>
              <a:t>	The queue is empty, the graph is bipartite</a:t>
            </a:r>
          </a:p>
          <a:p>
            <a:pPr>
              <a:buFont typeface="Arial" charset="0"/>
              <a:buNone/>
            </a:pPr>
            <a:endParaRPr lang="en-CA" altLang="en-US">
              <a:latin typeface="Arial" charset="0"/>
              <a:cs typeface="Arial" charset="0"/>
            </a:endParaRPr>
          </a:p>
        </p:txBody>
      </p:sp>
      <p:pic>
        <p:nvPicPr>
          <p:cNvPr id="71684"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11192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CA" altLang="en-US">
                <a:latin typeface="Arial" charset="0"/>
                <a:cs typeface="Arial" charset="0"/>
              </a:rPr>
              <a:t>Bipartite Graphs</a:t>
            </a:r>
          </a:p>
        </p:txBody>
      </p:sp>
      <p:sp>
        <p:nvSpPr>
          <p:cNvPr id="72707" name="Content Placeholder 2"/>
          <p:cNvSpPr>
            <a:spLocks noGrp="1"/>
          </p:cNvSpPr>
          <p:nvPr>
            <p:ph idx="1"/>
          </p:nvPr>
        </p:nvSpPr>
        <p:spPr/>
        <p:txBody>
          <a:bodyPr/>
          <a:lstStyle/>
          <a:p>
            <a:pPr>
              <a:buFont typeface="Arial" charset="0"/>
              <a:buNone/>
            </a:pPr>
            <a:r>
              <a:rPr lang="en-CA" altLang="en-US">
                <a:latin typeface="Arial" charset="0"/>
                <a:cs typeface="Arial" charset="0"/>
              </a:rPr>
              <a:t>	Consider the other graph which was claimed to be not bipartite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2724"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731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CA" altLang="en-US">
                <a:latin typeface="Arial" charset="0"/>
                <a:cs typeface="Arial" charset="0"/>
              </a:rPr>
              <a:t>Bipartite Graphs</a:t>
            </a:r>
          </a:p>
        </p:txBody>
      </p:sp>
      <p:sp>
        <p:nvSpPr>
          <p:cNvPr id="73731"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3748" name="Picture 2"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325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CA" altLang="en-US">
                <a:latin typeface="Arial" charset="0"/>
                <a:cs typeface="Arial" charset="0"/>
              </a:rPr>
              <a:t>Bipartite Graphs</a:t>
            </a:r>
          </a:p>
        </p:txBody>
      </p:sp>
      <p:sp>
        <p:nvSpPr>
          <p:cNvPr id="74755" name="Content Placeholder 2"/>
          <p:cNvSpPr>
            <a:spLocks noGrp="1"/>
          </p:cNvSpPr>
          <p:nvPr>
            <p:ph idx="1"/>
          </p:nvPr>
        </p:nvSpPr>
        <p:spPr/>
        <p:txBody>
          <a:bodyPr/>
          <a:lstStyle/>
          <a:p>
            <a:pPr>
              <a:buFont typeface="Arial" charset="0"/>
              <a:buNone/>
            </a:pPr>
            <a:r>
              <a:rPr lang="en-CA" altLang="en-US">
                <a:latin typeface="Arial" charset="0"/>
                <a:cs typeface="Arial" charset="0"/>
              </a:rPr>
              <a:t>	Pop A off the queue:</a:t>
            </a:r>
          </a:p>
          <a:p>
            <a:pPr lvl="1"/>
            <a:r>
              <a:rPr lang="en-CA" altLang="en-US">
                <a:latin typeface="Arial" charset="0"/>
                <a:cs typeface="Arial" charset="0"/>
              </a:rPr>
              <a:t>Its neighbours are unmarked:  colour them blue and push them onto the queue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4772" name="Picture 3"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8108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CA" altLang="en-US">
                <a:latin typeface="Arial" charset="0"/>
                <a:cs typeface="Arial" charset="0"/>
              </a:rPr>
              <a:t>Bipartite Graphs</a:t>
            </a:r>
          </a:p>
        </p:txBody>
      </p:sp>
      <p:sp>
        <p:nvSpPr>
          <p:cNvPr id="75779" name="Content Placeholder 2"/>
          <p:cNvSpPr>
            <a:spLocks noGrp="1"/>
          </p:cNvSpPr>
          <p:nvPr>
            <p:ph idx="1"/>
          </p:nvPr>
        </p:nvSpPr>
        <p:spPr/>
        <p:txBody>
          <a:bodyPr/>
          <a:lstStyle/>
          <a:p>
            <a:pPr>
              <a:buFont typeface="Arial" charset="0"/>
              <a:buNone/>
            </a:pPr>
            <a:r>
              <a:rPr lang="en-CA" altLang="en-US">
                <a:latin typeface="Arial" charset="0"/>
                <a:cs typeface="Arial" charset="0"/>
              </a:rPr>
              <a:t>	Pop B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 H, is unmarked:  colour it red and push it onto the queue</a:t>
            </a: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5796" name="Picture 4" descr="C:\Users\dwharder\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2880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CA" altLang="en-US">
                <a:latin typeface="Arial" charset="0"/>
                <a:cs typeface="Arial" charset="0"/>
              </a:rPr>
              <a:t>Bipartite Graphs</a:t>
            </a:r>
          </a:p>
        </p:txBody>
      </p:sp>
      <p:sp>
        <p:nvSpPr>
          <p:cNvPr id="76803" name="Content Placeholder 2"/>
          <p:cNvSpPr>
            <a:spLocks noGrp="1"/>
          </p:cNvSpPr>
          <p:nvPr>
            <p:ph idx="1"/>
          </p:nvPr>
        </p:nvSpPr>
        <p:spPr/>
        <p:txBody>
          <a:bodyPr/>
          <a:lstStyle/>
          <a:p>
            <a:pPr>
              <a:buFont typeface="Arial" charset="0"/>
              <a:buNone/>
            </a:pPr>
            <a:r>
              <a:rPr lang="en-CA" altLang="en-US">
                <a:latin typeface="Arial" charset="0"/>
                <a:cs typeface="Arial" charset="0"/>
              </a:rPr>
              <a:t>	Pop F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neighbours, E and G, are unmarked:  colour them red and push it onto the queue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6820"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53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C and push F</a:t>
            </a:r>
          </a:p>
          <a:p>
            <a:pPr marL="457200" lvl="1" indent="0">
              <a:buNone/>
            </a:pPr>
            <a:r>
              <a:rPr lang="en-CA" dirty="0"/>
              <a:t>			A, B, C</a:t>
            </a:r>
          </a:p>
        </p:txBody>
      </p:sp>
      <p:graphicFrame>
        <p:nvGraphicFramePr>
          <p:cNvPr id="5" name="Table 4"/>
          <p:cNvGraphicFramePr>
            <a:graphicFrameLocks noGrp="1"/>
          </p:cNvGraphicFramePr>
          <p:nvPr>
            <p:extLst>
              <p:ext uri="{D42A27DB-BD31-4B8C-83A1-F6EECF244321}">
                <p14:modId xmlns:p14="http://schemas.microsoft.com/office/powerpoint/2010/main" val="259189220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2"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484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CA" altLang="en-US">
                <a:latin typeface="Arial" charset="0"/>
                <a:cs typeface="Arial" charset="0"/>
              </a:rPr>
              <a:t>Bipartite Graphs</a:t>
            </a:r>
          </a:p>
        </p:txBody>
      </p:sp>
      <p:sp>
        <p:nvSpPr>
          <p:cNvPr id="77827" name="Content Placeholder 2"/>
          <p:cNvSpPr>
            <a:spLocks noGrp="1"/>
          </p:cNvSpPr>
          <p:nvPr>
            <p:ph idx="1"/>
          </p:nvPr>
        </p:nvSpPr>
        <p:spPr/>
        <p:txBody>
          <a:bodyPr/>
          <a:lstStyle/>
          <a:p>
            <a:pPr>
              <a:buFont typeface="Arial" charset="0"/>
              <a:buNone/>
            </a:pPr>
            <a:r>
              <a:rPr lang="en-CA" altLang="en-US">
                <a:latin typeface="Arial" charset="0"/>
                <a:cs typeface="Arial" charset="0"/>
              </a:rPr>
              <a:t>	Pop H off the queue—it is red:</a:t>
            </a:r>
          </a:p>
          <a:p>
            <a:pPr lvl="1"/>
            <a:r>
              <a:rPr lang="en-CA" altLang="en-US">
                <a:latin typeface="Arial" charset="0"/>
                <a:cs typeface="Arial" charset="0"/>
              </a:rPr>
              <a:t>Its one neighbour, G, is already red</a:t>
            </a:r>
          </a:p>
          <a:p>
            <a:pPr lvl="1"/>
            <a:r>
              <a:rPr lang="en-CA" altLang="en-US">
                <a:latin typeface="Arial" charset="0"/>
                <a:cs typeface="Arial" charset="0"/>
              </a:rPr>
              <a:t>The graph is not bipartite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7844"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4452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CA" altLang="en-US">
                <a:latin typeface="Arial" charset="0"/>
                <a:cs typeface="Arial" charset="0"/>
              </a:rPr>
              <a:t>Bipartite Graphs</a:t>
            </a:r>
          </a:p>
        </p:txBody>
      </p:sp>
      <p:sp>
        <p:nvSpPr>
          <p:cNvPr id="78851" name="Content Placeholder 2"/>
          <p:cNvSpPr>
            <a:spLocks noGrp="1"/>
          </p:cNvSpPr>
          <p:nvPr>
            <p:ph idx="1"/>
          </p:nvPr>
        </p:nvSpPr>
        <p:spPr/>
        <p:txBody>
          <a:bodyPr/>
          <a:lstStyle/>
          <a:p>
            <a:pPr>
              <a:buFont typeface="Arial" charset="0"/>
              <a:buNone/>
            </a:pPr>
            <a:r>
              <a:rPr lang="en-CA" altLang="en-US">
                <a:latin typeface="Arial" charset="0"/>
                <a:cs typeface="Arial" charset="0"/>
              </a:rPr>
              <a:t>	Definition</a:t>
            </a:r>
          </a:p>
          <a:p>
            <a:pPr lvl="1">
              <a:buFont typeface="Arial" charset="0"/>
              <a:buNone/>
            </a:pPr>
            <a:r>
              <a:rPr lang="en-CA" altLang="en-US">
                <a:latin typeface="Arial" charset="0"/>
                <a:cs typeface="Arial" charset="0"/>
              </a:rPr>
              <a:t>	Cycles that contains either an even number or an odd number of vertices are said to be </a:t>
            </a:r>
            <a:r>
              <a:rPr lang="en-CA" altLang="en-US" i="1">
                <a:latin typeface="Arial" charset="0"/>
                <a:cs typeface="Arial" charset="0"/>
              </a:rPr>
              <a:t>even cycles</a:t>
            </a:r>
            <a:r>
              <a:rPr lang="en-CA" altLang="en-US">
                <a:latin typeface="Arial" charset="0"/>
                <a:cs typeface="Arial" charset="0"/>
              </a:rPr>
              <a:t> and </a:t>
            </a:r>
            <a:r>
              <a:rPr lang="en-CA" altLang="en-US" i="1">
                <a:latin typeface="Arial" charset="0"/>
                <a:cs typeface="Arial" charset="0"/>
              </a:rPr>
              <a:t>odd cycles</a:t>
            </a:r>
            <a:r>
              <a:rPr lang="en-CA" altLang="en-US">
                <a:latin typeface="Arial" charset="0"/>
                <a:cs typeface="Arial" charset="0"/>
              </a:rPr>
              <a:t>, respectively</a:t>
            </a:r>
          </a:p>
          <a:p>
            <a:pPr>
              <a:buFont typeface="Arial" charset="0"/>
              <a:buNone/>
            </a:pPr>
            <a:endParaRPr lang="en-CA" altLang="en-US">
              <a:latin typeface="Arial" charset="0"/>
              <a:cs typeface="Arial" charset="0"/>
            </a:endParaRPr>
          </a:p>
          <a:p>
            <a:pPr>
              <a:buFont typeface="Arial" charset="0"/>
              <a:buNone/>
            </a:pPr>
            <a:r>
              <a:rPr lang="en-CA" altLang="en-US">
                <a:latin typeface="Arial" charset="0"/>
                <a:cs typeface="Arial" charset="0"/>
              </a:rPr>
              <a:t>	Theorem</a:t>
            </a:r>
          </a:p>
          <a:p>
            <a:pPr lvl="1">
              <a:buFont typeface="Arial" charset="0"/>
              <a:buNone/>
            </a:pPr>
            <a:r>
              <a:rPr lang="en-CA" altLang="en-US">
                <a:latin typeface="Arial" charset="0"/>
                <a:cs typeface="Arial" charset="0"/>
              </a:rPr>
              <a:t>	A graph is bipartite if and only if it does not contain any odd cycles</a:t>
            </a:r>
          </a:p>
        </p:txBody>
      </p:sp>
    </p:spTree>
    <p:extLst>
      <p:ext uri="{BB962C8B-B14F-4D97-AF65-F5344CB8AC3E}">
        <p14:creationId xmlns:p14="http://schemas.microsoft.com/office/powerpoint/2010/main" val="5509869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looked at identifying bipartite graphs</a:t>
            </a:r>
          </a:p>
          <a:p>
            <a:pPr lvl="1"/>
            <a:r>
              <a:rPr lang="en-US" altLang="en-US" dirty="0">
                <a:latin typeface="Arial" charset="0"/>
                <a:cs typeface="Arial" charset="0"/>
              </a:rPr>
              <a:t>Perform a breadth-first traversal</a:t>
            </a:r>
          </a:p>
          <a:p>
            <a:pPr lvl="1"/>
            <a:r>
              <a:rPr lang="en-US" altLang="en-US" dirty="0">
                <a:latin typeface="Arial" charset="0"/>
                <a:cs typeface="Arial" charset="0"/>
              </a:rPr>
              <a:t>Each vertex is given one of two identifiers (we used color)</a:t>
            </a:r>
          </a:p>
          <a:p>
            <a:pPr lvl="1"/>
            <a:r>
              <a:rPr lang="en-US" altLang="en-US" dirty="0">
                <a:latin typeface="Arial" charset="0"/>
                <a:cs typeface="Arial" charset="0"/>
              </a:rPr>
              <a:t>The first vertex is identified as one color and pushed onto the queue</a:t>
            </a:r>
          </a:p>
          <a:p>
            <a:pPr lvl="1"/>
            <a:r>
              <a:rPr lang="en-US" altLang="en-US" dirty="0">
                <a:latin typeface="Arial" charset="0"/>
                <a:cs typeface="Arial" charset="0"/>
              </a:rPr>
              <a:t>When a vertex is popped:</a:t>
            </a:r>
          </a:p>
          <a:p>
            <a:pPr lvl="2"/>
            <a:r>
              <a:rPr lang="en-US" altLang="en-US" dirty="0">
                <a:latin typeface="Arial" charset="0"/>
                <a:cs typeface="Arial" charset="0"/>
              </a:rPr>
              <a:t>Each unvisited neighbor is pushed onto the tree with the opposite color</a:t>
            </a:r>
          </a:p>
          <a:p>
            <a:pPr lvl="2"/>
            <a:r>
              <a:rPr lang="en-US" altLang="en-US" dirty="0">
                <a:latin typeface="Arial" charset="0"/>
                <a:cs typeface="Arial" charset="0"/>
              </a:rPr>
              <a:t>Each visited neighbor must be the opposite color</a:t>
            </a:r>
          </a:p>
          <a:p>
            <a:pPr lvl="3"/>
            <a:r>
              <a:rPr lang="en-US" altLang="en-US" dirty="0">
                <a:latin typeface="Arial" charset="0"/>
                <a:cs typeface="Arial" charset="0"/>
              </a:rPr>
              <a:t>If one is not, the graph is not bipartite</a:t>
            </a:r>
          </a:p>
        </p:txBody>
      </p:sp>
    </p:spTree>
    <p:extLst>
      <p:ext uri="{BB962C8B-B14F-4D97-AF65-F5344CB8AC3E}">
        <p14:creationId xmlns:p14="http://schemas.microsoft.com/office/powerpoint/2010/main" val="6346323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http://en.wikipedia.org/wiki/Breadth-first_search#Testing_bipartiteness</a:t>
            </a:r>
          </a:p>
          <a:p>
            <a:pPr marL="533400" indent="-533400">
              <a:buNone/>
              <a:defRPr/>
            </a:pPr>
            <a:r>
              <a:rPr lang="en-US" sz="1400" dirty="0">
                <a:latin typeface="Arial" charset="0"/>
                <a:cs typeface="Arial" charset="0"/>
              </a:rPr>
              <a:t>		          http://en.wikipedia.org/wiki/Breadth-first_search</a:t>
            </a:r>
          </a:p>
          <a:p>
            <a:pPr marL="533400" indent="-533400">
              <a:buNone/>
              <a:defRPr/>
            </a:pPr>
            <a:r>
              <a:rPr lang="en-US" sz="1400" dirty="0">
                <a:latin typeface="Arial" charset="0"/>
                <a:cs typeface="Arial" charset="0"/>
              </a:rPr>
              <a:t>	                  http://en.wikipedia.org/wiki/Bipartite_graph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9857566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 use a queue</a:t>
            </a:r>
          </a:p>
          <a:p>
            <a:pPr lvl="1"/>
            <a:r>
              <a:rPr lang="en-US" altLang="zh-CN" dirty="0"/>
              <a:t>Depth-first: use recursion or stack</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95643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E and push G and H</a:t>
            </a:r>
          </a:p>
          <a:p>
            <a:pPr marL="457200" lvl="1" indent="0">
              <a:buNone/>
            </a:pPr>
            <a:r>
              <a:rPr lang="en-CA" dirty="0"/>
              <a:t>			A, B, C, E</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38079838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3"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3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D</a:t>
            </a:r>
          </a:p>
          <a:p>
            <a:pPr marL="457200" lvl="1" indent="0">
              <a:buNone/>
            </a:pPr>
            <a:r>
              <a:rPr lang="en-CA" dirty="0"/>
              <a:t>			A, B, C, E, D</a:t>
            </a:r>
          </a:p>
        </p:txBody>
      </p:sp>
      <p:graphicFrame>
        <p:nvGraphicFramePr>
          <p:cNvPr id="5" name="Table 4"/>
          <p:cNvGraphicFramePr>
            <a:graphicFrameLocks noGrp="1"/>
          </p:cNvGraphicFramePr>
          <p:nvPr>
            <p:extLst>
              <p:ext uri="{D42A27DB-BD31-4B8C-83A1-F6EECF244321}">
                <p14:modId xmlns:p14="http://schemas.microsoft.com/office/powerpoint/2010/main" val="3292707086"/>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4"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9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F</a:t>
            </a:r>
          </a:p>
          <a:p>
            <a:pPr marL="457200" lvl="1" indent="0">
              <a:buNone/>
            </a:pPr>
            <a:r>
              <a:rPr lang="en-CA" dirty="0"/>
              <a:t>			A, B, C, E, D, F</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63132822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8"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1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G and push I</a:t>
            </a:r>
          </a:p>
          <a:p>
            <a:pPr marL="457200" lvl="1" indent="0">
              <a:buNone/>
            </a:pPr>
            <a:r>
              <a:rPr lang="en-CA" dirty="0"/>
              <a:t>			A, B, C, E, D, F, G</a:t>
            </a:r>
          </a:p>
        </p:txBody>
      </p:sp>
      <p:graphicFrame>
        <p:nvGraphicFramePr>
          <p:cNvPr id="5" name="Table 4"/>
          <p:cNvGraphicFramePr>
            <a:graphicFrameLocks noGrp="1"/>
          </p:cNvGraphicFramePr>
          <p:nvPr>
            <p:extLst>
              <p:ext uri="{D42A27DB-BD31-4B8C-83A1-F6EECF244321}">
                <p14:modId xmlns:p14="http://schemas.microsoft.com/office/powerpoint/2010/main" val="216382377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5" descr="C:\Users\dwharder\Desktop\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H</a:t>
            </a:r>
          </a:p>
          <a:p>
            <a:pPr marL="457200" lvl="1" indent="0">
              <a:buNone/>
            </a:pPr>
            <a:r>
              <a:rPr lang="en-CA" dirty="0"/>
              <a:t>			A, B, C, E, D, F, G, H</a:t>
            </a:r>
          </a:p>
        </p:txBody>
      </p:sp>
      <p:graphicFrame>
        <p:nvGraphicFramePr>
          <p:cNvPr id="7" name="Table 6"/>
          <p:cNvGraphicFramePr>
            <a:graphicFrameLocks noGrp="1"/>
          </p:cNvGraphicFramePr>
          <p:nvPr>
            <p:extLst>
              <p:ext uri="{D42A27DB-BD31-4B8C-83A1-F6EECF244321}">
                <p14:modId xmlns:p14="http://schemas.microsoft.com/office/powerpoint/2010/main" val="250054598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16" descr="C:\Users\dwharder\Desktop\a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7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I</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321401945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5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The queue is empty:  we are finished</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111157039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7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199249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implementation can use a queue</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::queue&lt;Vertex *&gt; queue;</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queue.empty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queue.front</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7006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Depth-first traversal on a graph:</a:t>
            </a:r>
          </a:p>
          <a:p>
            <a:pPr lvl="1"/>
            <a:r>
              <a:rPr lang="en-US" altLang="en-US" dirty="0">
                <a:latin typeface="Arial" charset="0"/>
                <a:cs typeface="Arial" charset="0"/>
              </a:rPr>
              <a:t>Choose any vertex, mark it as visited</a:t>
            </a:r>
          </a:p>
          <a:p>
            <a:pPr lvl="1"/>
            <a:r>
              <a:rPr lang="en-US" altLang="en-US" dirty="0">
                <a:latin typeface="Arial" charset="0"/>
                <a:cs typeface="Arial" charset="0"/>
              </a:rPr>
              <a:t>From that vertex:</a:t>
            </a:r>
          </a:p>
          <a:p>
            <a:pPr lvl="2"/>
            <a:r>
              <a:rPr lang="en-US" altLang="en-US" dirty="0">
                <a:latin typeface="Arial" charset="0"/>
                <a:cs typeface="Arial" charset="0"/>
              </a:rPr>
              <a:t>If there is another adjacent vertex not yet visited, go to it</a:t>
            </a:r>
          </a:p>
          <a:p>
            <a:pPr lvl="2"/>
            <a:r>
              <a:rPr lang="en-US" altLang="en-US" dirty="0">
                <a:latin typeface="Arial" charset="0"/>
                <a:cs typeface="Arial" charset="0"/>
              </a:rPr>
              <a:t>Otherwise, go back to the previous vertex</a:t>
            </a:r>
          </a:p>
          <a:p>
            <a:pPr lvl="1"/>
            <a:r>
              <a:rPr lang="en-US" altLang="en-US" dirty="0">
                <a:latin typeface="Arial" charset="0"/>
                <a:cs typeface="Arial" charset="0"/>
              </a:rPr>
              <a:t>Continue until no visited vertices have unvisited adjacent vertices</a:t>
            </a:r>
          </a:p>
          <a:p>
            <a:pPr>
              <a:buNone/>
            </a:pPr>
            <a:endParaRPr lang="en-US" altLang="en-US" dirty="0">
              <a:latin typeface="Arial" charset="0"/>
              <a:cs typeface="Arial" charset="0"/>
            </a:endParaRPr>
          </a:p>
          <a:p>
            <a:pPr>
              <a:buNone/>
            </a:pPr>
            <a:r>
              <a:rPr lang="en-US" altLang="en-US" dirty="0">
                <a:latin typeface="Arial" charset="0"/>
                <a:cs typeface="Arial" charset="0"/>
              </a:rPr>
              <a:t>	Two implementations:</a:t>
            </a:r>
          </a:p>
          <a:p>
            <a:pPr lvl="1"/>
            <a:r>
              <a:rPr lang="en-US" altLang="en-US" dirty="0">
                <a:latin typeface="Arial" charset="0"/>
                <a:cs typeface="Arial" charset="0"/>
              </a:rPr>
              <a:t>Recursive</a:t>
            </a:r>
          </a:p>
          <a:p>
            <a:pPr lvl="1"/>
            <a:r>
              <a:rPr lang="en-US" altLang="en-US" dirty="0">
                <a:latin typeface="Arial" charset="0"/>
                <a:cs typeface="Arial" charset="0"/>
              </a:rPr>
              <a:t>Use a stack</a:t>
            </a:r>
          </a:p>
        </p:txBody>
      </p:sp>
    </p:spTree>
    <p:extLst>
      <p:ext uri="{BB962C8B-B14F-4D97-AF65-F5344CB8AC3E}">
        <p14:creationId xmlns:p14="http://schemas.microsoft.com/office/powerpoint/2010/main" val="3286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Recursive depth-first traversal</a:t>
            </a:r>
          </a:p>
        </p:txBody>
      </p:sp>
      <p:sp>
        <p:nvSpPr>
          <p:cNvPr id="6147" name="Rectangle 3"/>
          <p:cNvSpPr>
            <a:spLocks noGrp="1" noChangeArrowheads="1"/>
          </p:cNvSpPr>
          <p:nvPr>
            <p:ph type="body" idx="1"/>
          </p:nvPr>
        </p:nvSpPr>
        <p:spPr>
          <a:xfrm>
            <a:off x="457200" y="1600200"/>
            <a:ext cx="8686800" cy="4525963"/>
          </a:xfrm>
        </p:spPr>
        <p:txBody>
          <a:bodyPr>
            <a:normAutofit fontScale="92500" lnSpcReduction="10000"/>
          </a:bodyPr>
          <a:lstStyle/>
          <a:p>
            <a:pPr>
              <a:buNone/>
            </a:pPr>
            <a:r>
              <a:rPr lang="en-US" altLang="en-US" dirty="0">
                <a:latin typeface="Arial" charset="0"/>
                <a:cs typeface="Arial" charset="0"/>
              </a:rPr>
              <a:t>	A recursive implementation uses the call stack for memory:</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first-&gt;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Vertex::</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&amp;hash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 Perform an operation on this</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*v : </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v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v );</a:t>
            </a:r>
          </a:p>
          <a:p>
            <a:pPr marL="457200" lvl="1" indent="0">
              <a:buNone/>
            </a:pPr>
            <a:r>
              <a:rPr lang="en-US" altLang="en-US" sz="1400" dirty="0">
                <a:latin typeface="Consolas" panose="020B0609020204030204" pitchFamily="49" charset="0"/>
                <a:cs typeface="Consolas" panose="020B0609020204030204" pitchFamily="49" charset="0"/>
              </a:rPr>
              <a:t>            v-&gt;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0773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686800" cy="4525963"/>
          </a:xfrm>
        </p:spPr>
        <p:txBody>
          <a:bodyPr>
            <a:normAutofit/>
          </a:bodyPr>
          <a:lstStyle/>
          <a:p>
            <a:pPr>
              <a:buNone/>
            </a:pPr>
            <a:r>
              <a:rPr lang="en-US" altLang="en-US" dirty="0">
                <a:latin typeface="Arial" charset="0"/>
                <a:cs typeface="Arial" charset="0"/>
              </a:rPr>
              <a:t>	A recursive implementation:</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600" dirty="0">
                <a:latin typeface="Consolas" panose="020B0609020204030204" pitchFamily="49" charset="0"/>
                <a:cs typeface="Consolas" panose="020B0609020204030204" pitchFamily="49" charset="0"/>
              </a:rPr>
              <a:t>void Vertex::</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const</a:t>
            </a: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for ( Vertex *v : </a:t>
            </a:r>
            <a:r>
              <a:rPr lang="en-US" altLang="en-US" sz="1600" dirty="0" err="1">
                <a:latin typeface="Consolas" panose="020B0609020204030204" pitchFamily="49" charset="0"/>
                <a:cs typeface="Consolas" panose="020B0609020204030204" pitchFamily="49" charset="0"/>
              </a:rPr>
              <a:t>adjacent_vertices</a:t>
            </a:r>
            <a:r>
              <a:rPr lang="en-US" altLang="en-US" sz="1600" dirty="0">
                <a:latin typeface="Consolas" panose="020B0609020204030204" pitchFamily="49" charset="0"/>
                <a:cs typeface="Consolas" panose="020B0609020204030204" pitchFamily="49" charset="0"/>
              </a:rPr>
              <a:t>() ) {</a:t>
            </a:r>
          </a:p>
          <a:p>
            <a:pPr marL="457200" lvl="1" indent="0">
              <a:buNone/>
            </a:pPr>
            <a:r>
              <a:rPr lang="en-US" altLang="en-US" sz="1600" dirty="0">
                <a:latin typeface="Consolas" panose="020B0609020204030204" pitchFamily="49" charset="0"/>
                <a:cs typeface="Consolas" panose="020B0609020204030204" pitchFamily="49" charset="0"/>
              </a:rPr>
              <a:t>        if ( !v-&gt;visited() ) {</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mark_visited</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486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iterative implementation can use a stack</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::stack&lt;Vertex *&gt; stack;</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stack.empty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stack.top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1098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Use a stack:</a:t>
            </a:r>
          </a:p>
          <a:p>
            <a:pPr lvl="1"/>
            <a:r>
              <a:rPr lang="en-US" altLang="en-US" dirty="0">
                <a:latin typeface="Arial" charset="0"/>
                <a:cs typeface="Arial" charset="0"/>
              </a:rPr>
              <a:t>Choose any vertex</a:t>
            </a:r>
          </a:p>
          <a:p>
            <a:pPr lvl="2"/>
            <a:r>
              <a:rPr lang="en-US" altLang="en-US" dirty="0">
                <a:latin typeface="Arial" charset="0"/>
                <a:cs typeface="Arial" charset="0"/>
              </a:rPr>
              <a:t>Mark it as visited</a:t>
            </a:r>
          </a:p>
          <a:p>
            <a:pPr lvl="2"/>
            <a:r>
              <a:rPr lang="en-US" altLang="en-US" dirty="0">
                <a:latin typeface="Arial" charset="0"/>
                <a:cs typeface="Arial" charset="0"/>
              </a:rPr>
              <a:t>Place it onto an empty stack</a:t>
            </a:r>
          </a:p>
          <a:p>
            <a:pPr lvl="1"/>
            <a:r>
              <a:rPr lang="en-US" altLang="en-US" dirty="0">
                <a:latin typeface="Arial" charset="0"/>
                <a:cs typeface="Arial" charset="0"/>
              </a:rPr>
              <a:t>While the stack is not empty:</a:t>
            </a:r>
          </a:p>
          <a:p>
            <a:pPr lvl="2"/>
            <a:r>
              <a:rPr lang="en-US" altLang="en-US" dirty="0">
                <a:latin typeface="Arial" charset="0"/>
                <a:cs typeface="Arial" charset="0"/>
              </a:rPr>
              <a:t>If the vertex on the top of the stack has an unvisited adjacent vertex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a:t>
            </a:r>
          </a:p>
          <a:p>
            <a:pPr lvl="3"/>
            <a:r>
              <a:rPr lang="en-US" altLang="en-US" dirty="0">
                <a:latin typeface="Arial" charset="0"/>
                <a:cs typeface="Arial" charset="0"/>
              </a:rPr>
              <a:t>Mark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as visited</a:t>
            </a:r>
          </a:p>
          <a:p>
            <a:pPr lvl="3"/>
            <a:r>
              <a:rPr lang="en-US" altLang="en-US" dirty="0">
                <a:latin typeface="Arial" charset="0"/>
                <a:cs typeface="Arial" charset="0"/>
              </a:rPr>
              <a:t>Place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onto the top of the stack</a:t>
            </a:r>
          </a:p>
          <a:p>
            <a:pPr lvl="2"/>
            <a:r>
              <a:rPr lang="en-US" altLang="en-US" dirty="0">
                <a:latin typeface="Arial" charset="0"/>
                <a:cs typeface="Arial" charset="0"/>
              </a:rPr>
              <a:t>Otherwise, pop the top of the stack</a:t>
            </a:r>
            <a:endParaRPr lang="en-US" alt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22777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 a recursive depth-first traversal on this same graph</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C:\Users\dwharder\Desktop\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Visit the first node</a:t>
            </a:r>
          </a:p>
          <a:p>
            <a:pPr marL="457200" lvl="1" indent="0">
              <a:buNone/>
            </a:pPr>
            <a:r>
              <a:rPr lang="en-CA" dirty="0"/>
              <a:t>			A</a:t>
            </a:r>
          </a:p>
        </p:txBody>
      </p:sp>
    </p:spTree>
    <p:extLst>
      <p:ext uri="{BB962C8B-B14F-4D97-AF65-F5344CB8AC3E}">
        <p14:creationId xmlns:p14="http://schemas.microsoft.com/office/powerpoint/2010/main" val="351701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A has an unvisited neighbor</a:t>
            </a:r>
          </a:p>
          <a:p>
            <a:pPr marL="457200" lvl="1" indent="0">
              <a:buNone/>
            </a:pPr>
            <a:r>
              <a:rPr lang="en-CA" dirty="0"/>
              <a:t>			A, B</a:t>
            </a:r>
          </a:p>
        </p:txBody>
      </p:sp>
      <p:pic>
        <p:nvPicPr>
          <p:cNvPr id="5" name="Picture 3" descr="C:\Users\dwharder\Desktop\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1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B has an unvisited neighbor</a:t>
            </a:r>
          </a:p>
          <a:p>
            <a:pPr marL="457200" lvl="1" indent="0">
              <a:buNone/>
            </a:pPr>
            <a:r>
              <a:rPr lang="en-CA" dirty="0"/>
              <a:t>			A, B, C</a:t>
            </a:r>
          </a:p>
        </p:txBody>
      </p:sp>
      <p:pic>
        <p:nvPicPr>
          <p:cNvPr id="5" name="Picture 4" descr="C:\Users\dwharder\Desktop\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6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look at traversals of graphs</a:t>
            </a:r>
          </a:p>
          <a:p>
            <a:pPr lvl="1"/>
            <a:r>
              <a:rPr lang="en-US" altLang="en-US" dirty="0">
                <a:latin typeface="Arial" charset="0"/>
                <a:cs typeface="Arial" charset="0"/>
              </a:rPr>
              <a:t>Breadth-first or depth-first traversals</a:t>
            </a:r>
          </a:p>
          <a:p>
            <a:pPr lvl="1"/>
            <a:r>
              <a:rPr lang="en-US" altLang="en-US" dirty="0">
                <a:latin typeface="Arial" charset="0"/>
                <a:cs typeface="Arial" charset="0"/>
              </a:rPr>
              <a:t>Must avoid cycles</a:t>
            </a:r>
          </a:p>
          <a:p>
            <a:pPr lvl="1"/>
            <a:r>
              <a:rPr lang="en-US" altLang="en-US" dirty="0">
                <a:latin typeface="Arial" charset="0"/>
                <a:cs typeface="Arial" charset="0"/>
              </a:rPr>
              <a:t>Depth-first traversals can be recursive or iterative</a:t>
            </a:r>
          </a:p>
          <a:p>
            <a:pPr lvl="1"/>
            <a:r>
              <a:rPr lang="en-US" altLang="en-US" dirty="0">
                <a:latin typeface="Arial" charset="0"/>
                <a:cs typeface="Arial" charset="0"/>
              </a:rPr>
              <a:t>Problems that can be solved using traversals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175503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C has an unvisited neighbor</a:t>
            </a:r>
          </a:p>
          <a:p>
            <a:pPr marL="457200" lvl="1" indent="0">
              <a:buNone/>
            </a:pPr>
            <a:r>
              <a:rPr lang="en-CA" dirty="0"/>
              <a:t>			A, B, C, D</a:t>
            </a:r>
          </a:p>
          <a:p>
            <a:pPr marL="357188" indent="-357188">
              <a:buNone/>
            </a:pPr>
            <a:endParaRPr lang="en-CA" dirty="0"/>
          </a:p>
        </p:txBody>
      </p:sp>
      <p:pic>
        <p:nvPicPr>
          <p:cNvPr id="6" name="Picture 5" descr="C:\Users\dwharder\Desktop\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80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D has no unvisited neighbors, so we return to C</a:t>
            </a:r>
          </a:p>
          <a:p>
            <a:pPr marL="457200" lvl="1" indent="0">
              <a:buNone/>
            </a:pPr>
            <a:r>
              <a:rPr lang="en-CA" dirty="0"/>
              <a:t>			A, B, C, D, E</a:t>
            </a:r>
          </a:p>
        </p:txBody>
      </p:sp>
      <p:pic>
        <p:nvPicPr>
          <p:cNvPr id="6" name="Picture 6" descr="C:\Users\dwharder\Desktop\b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E has an unvisited neighbor</a:t>
            </a:r>
          </a:p>
          <a:p>
            <a:pPr marL="457200" lvl="1" indent="0">
              <a:buNone/>
            </a:pPr>
            <a:r>
              <a:rPr lang="en-CA" dirty="0"/>
              <a:t>			A, B, C, D, E, G</a:t>
            </a:r>
          </a:p>
        </p:txBody>
      </p:sp>
      <p:pic>
        <p:nvPicPr>
          <p:cNvPr id="6" name="Picture 7" descr="C:\Users\dwharder\Desktop\b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83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F has an unvisited neighbor</a:t>
            </a:r>
          </a:p>
          <a:p>
            <a:pPr marL="457200" lvl="1" indent="0">
              <a:buNone/>
            </a:pPr>
            <a:r>
              <a:rPr lang="en-CA" dirty="0"/>
              <a:t>			A, B, C, D, E, G, I</a:t>
            </a:r>
          </a:p>
        </p:txBody>
      </p:sp>
      <p:pic>
        <p:nvPicPr>
          <p:cNvPr id="6" name="Picture 8" descr="C:\Users\dwharder\Desktop\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5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H has an unvisited neighbor</a:t>
            </a:r>
          </a:p>
          <a:p>
            <a:pPr marL="457200" lvl="1" indent="0">
              <a:buNone/>
            </a:pPr>
            <a:r>
              <a:rPr lang="en-CA" dirty="0"/>
              <a:t>			A, B, C, D, E, G, I, H</a:t>
            </a:r>
          </a:p>
        </p:txBody>
      </p:sp>
      <p:pic>
        <p:nvPicPr>
          <p:cNvPr id="7" name="Picture 9" descr="C:\Users\dwharder\Desktop\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1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back to C which has an unvisited neighbour</a:t>
            </a:r>
          </a:p>
          <a:p>
            <a:pPr marL="457200" lvl="1" indent="0">
              <a:buNone/>
            </a:pPr>
            <a:r>
              <a:rPr lang="en-CA" dirty="0"/>
              <a:t>			A, B, C, D, E, G, I, H, F</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21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finding that no other nodes have unvisited neighbours</a:t>
            </a:r>
          </a:p>
          <a:p>
            <a:pPr marL="457200" lvl="1" indent="0">
              <a:buNone/>
            </a:pPr>
            <a:r>
              <a:rPr lang="en-CA" dirty="0"/>
              <a:t>			A, B, C, D, E, G, I, H, F</a:t>
            </a:r>
          </a:p>
        </p:txBody>
      </p:sp>
      <p:pic>
        <p:nvPicPr>
          <p:cNvPr id="4"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6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The order in which vertices can differ greatly</a:t>
            </a:r>
          </a:p>
          <a:p>
            <a:pPr lvl="1"/>
            <a:r>
              <a:rPr lang="en-CA" altLang="en-US" dirty="0">
                <a:latin typeface="Arial" charset="0"/>
                <a:cs typeface="Arial" charset="0"/>
              </a:rPr>
              <a:t>An iterative depth-first traversal may also be different again</a:t>
            </a:r>
          </a:p>
        </p:txBody>
      </p:sp>
      <p:sp>
        <p:nvSpPr>
          <p:cNvPr id="7172" name="Title 1"/>
          <p:cNvSpPr>
            <a:spLocks noGrp="1"/>
          </p:cNvSpPr>
          <p:nvPr>
            <p:ph type="title"/>
          </p:nvPr>
        </p:nvSpPr>
        <p:spPr/>
        <p:txBody>
          <a:bodyPr/>
          <a:lstStyle/>
          <a:p>
            <a:r>
              <a:rPr lang="en-CA" altLang="en-US" dirty="0">
                <a:latin typeface="Arial" charset="0"/>
                <a:cs typeface="Arial" charset="0"/>
              </a:rPr>
              <a:t>Comparison</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01508"/>
            <a:ext cx="4104456" cy="22157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7" descr="C:\Users\dwharder\Desktop\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01509"/>
            <a:ext cx="4104456" cy="22157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61697" y="2686675"/>
            <a:ext cx="2557110" cy="369332"/>
          </a:xfrm>
          <a:prstGeom prst="rect">
            <a:avLst/>
          </a:prstGeom>
        </p:spPr>
        <p:txBody>
          <a:bodyPr wrap="none">
            <a:spAutoFit/>
          </a:bodyPr>
          <a:lstStyle/>
          <a:p>
            <a:r>
              <a:rPr lang="en-CA" dirty="0"/>
              <a:t>A, B, C, D, E, G, I, H, F</a:t>
            </a:r>
          </a:p>
        </p:txBody>
      </p:sp>
      <p:sp>
        <p:nvSpPr>
          <p:cNvPr id="3" name="Rectangle 2"/>
          <p:cNvSpPr/>
          <p:nvPr/>
        </p:nvSpPr>
        <p:spPr>
          <a:xfrm>
            <a:off x="971600" y="2686675"/>
            <a:ext cx="2531527" cy="369332"/>
          </a:xfrm>
          <a:prstGeom prst="rect">
            <a:avLst/>
          </a:prstGeom>
        </p:spPr>
        <p:txBody>
          <a:bodyPr wrap="none">
            <a:spAutoFit/>
          </a:bodyPr>
          <a:lstStyle/>
          <a:p>
            <a:r>
              <a:rPr lang="en-CA" dirty="0"/>
              <a:t>A, B, C, E, D, F, G, H, I</a:t>
            </a:r>
          </a:p>
        </p:txBody>
      </p:sp>
    </p:spTree>
    <p:extLst>
      <p:ext uri="{BB962C8B-B14F-4D97-AF65-F5344CB8AC3E}">
        <p14:creationId xmlns:p14="http://schemas.microsoft.com/office/powerpoint/2010/main" val="290756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Applications</a:t>
            </a:r>
          </a:p>
        </p:txBody>
      </p:sp>
      <p:sp>
        <p:nvSpPr>
          <p:cNvPr id="3" name="Content Placeholder 2"/>
          <p:cNvSpPr>
            <a:spLocks noGrp="1"/>
          </p:cNvSpPr>
          <p:nvPr>
            <p:ph idx="1"/>
          </p:nvPr>
        </p:nvSpPr>
        <p:spPr/>
        <p:txBody>
          <a:bodyPr/>
          <a:lstStyle/>
          <a:p>
            <a:pPr marL="355600" indent="-355600">
              <a:buNone/>
            </a:pPr>
            <a:r>
              <a:rPr lang="en-CA" dirty="0"/>
              <a:t>	Applications of tree traversals include:</a:t>
            </a:r>
          </a:p>
          <a:p>
            <a:pPr lvl="1"/>
            <a:r>
              <a:rPr lang="en-CA" dirty="0"/>
              <a:t>Determining </a:t>
            </a:r>
            <a:r>
              <a:rPr lang="en-CA" dirty="0" err="1"/>
              <a:t>connectiveness</a:t>
            </a:r>
            <a:r>
              <a:rPr lang="en-CA" dirty="0"/>
              <a:t> and finding connected sub-graphs</a:t>
            </a:r>
          </a:p>
          <a:p>
            <a:pPr lvl="1"/>
            <a:r>
              <a:rPr lang="en-CA" dirty="0"/>
              <a:t>Determining the path length from one vertex to all others</a:t>
            </a:r>
          </a:p>
          <a:p>
            <a:pPr lvl="1"/>
            <a:r>
              <a:rPr lang="en-CA" dirty="0"/>
              <a:t>Testing if a graph is bipartite</a:t>
            </a:r>
          </a:p>
          <a:p>
            <a:pPr lvl="1"/>
            <a:r>
              <a:rPr lang="en-CA" dirty="0"/>
              <a:t>Determining maximum flow</a:t>
            </a:r>
          </a:p>
          <a:p>
            <a:pPr lvl="1"/>
            <a:r>
              <a:rPr lang="en-CA" dirty="0"/>
              <a:t>Cheney’s algorithm for garbage collection</a:t>
            </a:r>
          </a:p>
          <a:p>
            <a:pPr lvl="1"/>
            <a:endParaRPr lang="en-CA" dirty="0"/>
          </a:p>
        </p:txBody>
      </p:sp>
    </p:spTree>
    <p:extLst>
      <p:ext uri="{BB962C8B-B14F-4D97-AF65-F5344CB8AC3E}">
        <p14:creationId xmlns:p14="http://schemas.microsoft.com/office/powerpoint/2010/main" val="2381338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graph traversals</a:t>
            </a:r>
          </a:p>
          <a:p>
            <a:pPr lvl="1"/>
            <a:r>
              <a:rPr lang="en-CA" dirty="0"/>
              <a:t>Considered breadth-first and depth-first traversals</a:t>
            </a:r>
          </a:p>
          <a:p>
            <a:pPr lvl="1"/>
            <a:r>
              <a:rPr lang="en-CA" dirty="0"/>
              <a:t>Depth-first traversals can recursive or iterative</a:t>
            </a:r>
          </a:p>
          <a:p>
            <a:pPr lvl="1"/>
            <a:r>
              <a:rPr lang="en-CA" dirty="0"/>
              <a:t>More overhead than traversals of rooted trees</a:t>
            </a:r>
          </a:p>
          <a:p>
            <a:pPr lvl="1"/>
            <a:r>
              <a:rPr lang="en-CA" dirty="0"/>
              <a:t>Considered a STL approach to the design</a:t>
            </a:r>
          </a:p>
          <a:p>
            <a:pPr lvl="1"/>
            <a:r>
              <a:rPr lang="en-CA" dirty="0"/>
              <a:t>Considered an example with both implementations</a:t>
            </a:r>
          </a:p>
          <a:p>
            <a:pPr lvl="1"/>
            <a:r>
              <a:rPr lang="en-CA" dirty="0"/>
              <a:t>They are also called </a:t>
            </a:r>
            <a:r>
              <a:rPr lang="en-CA" i="1" dirty="0"/>
              <a:t>searches</a:t>
            </a:r>
          </a:p>
          <a:p>
            <a:pPr lvl="1"/>
            <a:endParaRPr lang="en-CA" dirty="0"/>
          </a:p>
        </p:txBody>
      </p:sp>
    </p:spTree>
    <p:extLst>
      <p:ext uri="{BB962C8B-B14F-4D97-AF65-F5344CB8AC3E}">
        <p14:creationId xmlns:p14="http://schemas.microsoft.com/office/powerpoint/2010/main" val="385784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 Traversal</a:t>
            </a:r>
          </a:p>
        </p:txBody>
      </p:sp>
      <p:sp>
        <p:nvSpPr>
          <p:cNvPr id="3" name="Content Placeholder 2"/>
          <p:cNvSpPr>
            <a:spLocks noGrp="1"/>
          </p:cNvSpPr>
          <p:nvPr>
            <p:ph idx="1"/>
          </p:nvPr>
        </p:nvSpPr>
        <p:spPr/>
        <p:txBody>
          <a:bodyPr>
            <a:normAutofit/>
          </a:bodyPr>
          <a:lstStyle/>
          <a:p>
            <a:pPr marL="357188" indent="-357188">
              <a:buNone/>
            </a:pPr>
            <a:r>
              <a:rPr lang="en-CA" dirty="0"/>
              <a:t>	Traversals of a graph</a:t>
            </a:r>
          </a:p>
          <a:p>
            <a:pPr lvl="1"/>
            <a:r>
              <a:rPr lang="en-CA" dirty="0"/>
              <a:t>A means of visiting all the vertices in a graph</a:t>
            </a:r>
          </a:p>
          <a:p>
            <a:pPr lvl="1"/>
            <a:r>
              <a:rPr lang="en-CA" dirty="0"/>
              <a:t>Also called </a:t>
            </a:r>
            <a:r>
              <a:rPr lang="en-CA" i="1" dirty="0"/>
              <a:t>searches</a:t>
            </a:r>
            <a:endParaRPr lang="en-CA" dirty="0"/>
          </a:p>
          <a:p>
            <a:pPr marL="357188" indent="-357188">
              <a:buNone/>
            </a:pPr>
            <a:endParaRPr lang="en-CA" dirty="0"/>
          </a:p>
          <a:p>
            <a:pPr marL="357188" indent="-357188">
              <a:buNone/>
            </a:pPr>
            <a:r>
              <a:rPr lang="en-CA" dirty="0"/>
              <a:t>	Similar to tree traversal, we have breadth-first and depth-first traversals on graphs</a:t>
            </a:r>
          </a:p>
          <a:p>
            <a:pPr lvl="1"/>
            <a:r>
              <a:rPr lang="en-CA" dirty="0">
                <a:solidFill>
                  <a:srgbClr val="FF0000"/>
                </a:solidFill>
              </a:rPr>
              <a:t>Breadth-first requires a queue</a:t>
            </a:r>
          </a:p>
          <a:p>
            <a:pPr lvl="1"/>
            <a:r>
              <a:rPr lang="en-CA" dirty="0">
                <a:solidFill>
                  <a:srgbClr val="FF0000"/>
                </a:solidFill>
              </a:rPr>
              <a:t>Depth-first requires a stack</a:t>
            </a:r>
          </a:p>
          <a:p>
            <a:pPr>
              <a:buNone/>
            </a:pPr>
            <a:endParaRPr lang="en-US" altLang="en-US" dirty="0">
              <a:latin typeface="Arial" charset="0"/>
              <a:cs typeface="Arial" charset="0"/>
            </a:endParaRPr>
          </a:p>
        </p:txBody>
      </p:sp>
    </p:spTree>
    <p:extLst>
      <p:ext uri="{BB962C8B-B14F-4D97-AF65-F5344CB8AC3E}">
        <p14:creationId xmlns:p14="http://schemas.microsoft.com/office/powerpoint/2010/main" val="84169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a:t>
            </a:r>
            <a:r>
              <a:rPr lang="en-US" sz="1400">
                <a:latin typeface="Arial" charset="0"/>
                <a:cs typeface="Arial" charset="0"/>
              </a:rPr>
              <a:t>://en.wikipedia.org/wiki/Graph_traversal</a:t>
            </a:r>
            <a:endParaRPr lang="en-US" sz="1400" dirty="0">
              <a:latin typeface="Arial" charset="0"/>
              <a:cs typeface="Arial" charset="0"/>
            </a:endParaRPr>
          </a:p>
          <a:p>
            <a:pPr marL="533400" indent="-533400">
              <a:buFontTx/>
              <a:buNone/>
              <a:defRPr/>
            </a:pPr>
            <a:r>
              <a:rPr lang="en-US" sz="1400" dirty="0">
                <a:latin typeface="Arial" charset="0"/>
                <a:cs typeface="Arial" charset="0"/>
              </a:rPr>
              <a:t>		          http://en.wikipedia.org/wiki/Depth-first_search</a:t>
            </a:r>
          </a:p>
          <a:p>
            <a:pPr marL="533400" indent="-533400">
              <a:buNone/>
              <a:defRPr/>
            </a:pPr>
            <a:r>
              <a:rPr lang="en-US" sz="1400" dirty="0">
                <a:latin typeface="Arial" charset="0"/>
                <a:cs typeface="Arial" charset="0"/>
              </a:rPr>
              <a:t>		          http://en.wikipedia.org/wiki/Breadth-first_search</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solidFill>
                  <a:srgbClr val="FF0000"/>
                </a:solidFill>
              </a:rPr>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3193009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use graph traversals to determine:</a:t>
            </a:r>
          </a:p>
          <a:p>
            <a:pPr lvl="1"/>
            <a:r>
              <a:rPr lang="en-US" altLang="en-US" dirty="0">
                <a:latin typeface="Arial" charset="0"/>
                <a:cs typeface="Arial" charset="0"/>
              </a:rPr>
              <a:t>Whether one vertex is connected to another</a:t>
            </a:r>
          </a:p>
          <a:p>
            <a:pPr lvl="1"/>
            <a:r>
              <a:rPr lang="en-US" altLang="en-US" dirty="0">
                <a:latin typeface="Arial" charset="0"/>
                <a:cs typeface="Arial" charset="0"/>
              </a:rPr>
              <a:t>The connected sub-graphs of a graph</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548400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Connected</a:t>
            </a:r>
          </a:p>
        </p:txBody>
      </p:sp>
      <p:sp>
        <p:nvSpPr>
          <p:cNvPr id="3" name="Content Placeholder 2"/>
          <p:cNvSpPr>
            <a:spLocks noGrp="1"/>
          </p:cNvSpPr>
          <p:nvPr>
            <p:ph idx="1"/>
          </p:nvPr>
        </p:nvSpPr>
        <p:spPr/>
        <p:txBody>
          <a:bodyPr/>
          <a:lstStyle/>
          <a:p>
            <a:pPr marL="357188" indent="-357188">
              <a:buNone/>
            </a:pPr>
            <a:r>
              <a:rPr lang="en-CA" dirty="0"/>
              <a:t>	First, let us determine whether one vertex is connected to another</a:t>
            </a:r>
          </a:p>
          <a:p>
            <a:pPr lvl="1"/>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r>
              <a:rPr lang="en-CA" altLang="en-US" dirty="0">
                <a:latin typeface="Arial" charset="0"/>
                <a:cs typeface="Arial" charset="0"/>
              </a:rPr>
              <a:t> is connected to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i="1" baseline="30000" dirty="0">
                <a:latin typeface="Arial" charset="0"/>
                <a:cs typeface="Arial" charset="0"/>
              </a:rPr>
              <a:t> </a:t>
            </a:r>
            <a:r>
              <a:rPr lang="en-CA" altLang="en-US" dirty="0">
                <a:latin typeface="Arial" charset="0"/>
                <a:cs typeface="Arial" charset="0"/>
              </a:rPr>
              <a:t> if there is a path from the first to the second</a:t>
            </a:r>
          </a:p>
          <a:p>
            <a:pPr lvl="1"/>
            <a:endParaRPr lang="en-CA" altLang="en-US" dirty="0">
              <a:latin typeface="Arial" charset="0"/>
              <a:cs typeface="Arial" charset="0"/>
            </a:endParaRPr>
          </a:p>
          <a:p>
            <a:pPr marL="357188" indent="-357188">
              <a:buNone/>
            </a:pPr>
            <a:r>
              <a:rPr lang="en-CA" altLang="en-US" dirty="0">
                <a:latin typeface="Arial" charset="0"/>
                <a:cs typeface="Arial" charset="0"/>
              </a:rPr>
              <a:t>	Strategy:</a:t>
            </a:r>
          </a:p>
          <a:p>
            <a:pPr lvl="1"/>
            <a:r>
              <a:rPr lang="en-CA" altLang="en-US" dirty="0">
                <a:latin typeface="Arial" charset="0"/>
                <a:cs typeface="Arial" charset="0"/>
              </a:rPr>
              <a:t>Perform a breadth-first traversal starting at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endParaRPr lang="en-CA" altLang="en-US" dirty="0">
              <a:latin typeface="Arial" charset="0"/>
              <a:cs typeface="Arial" charset="0"/>
            </a:endParaRPr>
          </a:p>
          <a:p>
            <a:pPr lvl="1"/>
            <a:r>
              <a:rPr lang="en-CA" altLang="en-US" dirty="0">
                <a:latin typeface="Arial" charset="0"/>
                <a:cs typeface="Arial" charset="0"/>
              </a:rPr>
              <a:t>If the vertex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dirty="0">
                <a:latin typeface="Arial" charset="0"/>
                <a:cs typeface="Arial" charset="0"/>
              </a:rPr>
              <a:t> is ever found during the traversal, return true</a:t>
            </a:r>
          </a:p>
          <a:p>
            <a:pPr lvl="1"/>
            <a:r>
              <a:rPr lang="en-CA" altLang="en-US" dirty="0">
                <a:latin typeface="Arial" charset="0"/>
                <a:cs typeface="Arial" charset="0"/>
              </a:rPr>
              <a:t>Otherwise, return false</a:t>
            </a:r>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043828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Connected</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implementing a breadth-first traversal on an undirected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to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Note: </a:t>
            </a:r>
            <a:r>
              <a:rPr lang="en-US" altLang="en-US" dirty="0">
                <a:solidFill>
                  <a:srgbClr val="FF0000"/>
                </a:solidFill>
                <a:latin typeface="Arial" charset="0"/>
                <a:cs typeface="Arial" charset="0"/>
              </a:rPr>
              <a:t> if there are no unvisited vertices, the graph is connected,</a:t>
            </a:r>
          </a:p>
        </p:txBody>
      </p:sp>
    </p:spTree>
    <p:extLst>
      <p:ext uri="{BB962C8B-B14F-4D97-AF65-F5344CB8AC3E}">
        <p14:creationId xmlns:p14="http://schemas.microsoft.com/office/powerpoint/2010/main" val="254401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Is A connected to D?</a:t>
            </a:r>
          </a:p>
        </p:txBody>
      </p:sp>
      <p:pic>
        <p:nvPicPr>
          <p:cNvPr id="7171" name="Picture 3"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itle 1"/>
          <p:cNvSpPr>
            <a:spLocks noGrp="1"/>
          </p:cNvSpPr>
          <p:nvPr>
            <p:ph type="title"/>
          </p:nvPr>
        </p:nvSpPr>
        <p:spPr/>
        <p:txBody>
          <a:bodyPr/>
          <a:lstStyle/>
          <a:p>
            <a:r>
              <a:rPr lang="en-CA" altLang="en-US">
                <a:latin typeface="Arial" charset="0"/>
                <a:cs typeface="Arial" charset="0"/>
              </a:rPr>
              <a:t>Determining Connections</a:t>
            </a:r>
          </a:p>
        </p:txBody>
      </p:sp>
      <p:graphicFrame>
        <p:nvGraphicFramePr>
          <p:cNvPr id="12" name="Table 11"/>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8561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4"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p:txBody>
          <a:bodyPr/>
          <a:lstStyle/>
          <a:p>
            <a:r>
              <a:rPr lang="en-CA" altLang="en-US">
                <a:latin typeface="Arial" charset="0"/>
                <a:cs typeface="Arial" charset="0"/>
              </a:rPr>
              <a:t>Determining Connections</a:t>
            </a:r>
          </a:p>
        </p:txBody>
      </p:sp>
      <p:sp>
        <p:nvSpPr>
          <p:cNvPr id="8196" name="Content Placeholder 2"/>
          <p:cNvSpPr>
            <a:spLocks noGrp="1"/>
          </p:cNvSpPr>
          <p:nvPr>
            <p:ph idx="1"/>
          </p:nvPr>
        </p:nvSpPr>
        <p:spPr/>
        <p:txBody>
          <a:bodyPr/>
          <a:lstStyle/>
          <a:p>
            <a:pPr>
              <a:buFont typeface="Arial" charset="0"/>
              <a:buNone/>
            </a:pPr>
            <a:r>
              <a:rPr lang="en-CA" altLang="en-US">
                <a:latin typeface="Arial" charset="0"/>
                <a:cs typeface="Arial" charset="0"/>
              </a:rPr>
              <a:t>	Vertex A is marked as visited and pushed onto the queue</a:t>
            </a:r>
          </a:p>
        </p:txBody>
      </p:sp>
      <p:graphicFrame>
        <p:nvGraphicFramePr>
          <p:cNvPr id="7" name="Table 6"/>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1245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a:latin typeface="Arial" charset="0"/>
                <a:cs typeface="Arial" charset="0"/>
              </a:rPr>
              <a:t>Determining Connections</a:t>
            </a:r>
          </a:p>
        </p:txBody>
      </p:sp>
      <p:sp>
        <p:nvSpPr>
          <p:cNvPr id="9219" name="Content Placeholder 2"/>
          <p:cNvSpPr>
            <a:spLocks noGrp="1"/>
          </p:cNvSpPr>
          <p:nvPr>
            <p:ph idx="1"/>
          </p:nvPr>
        </p:nvSpPr>
        <p:spPr/>
        <p:txBody>
          <a:bodyPr/>
          <a:lstStyle/>
          <a:p>
            <a:pPr>
              <a:buFont typeface="Arial" charset="0"/>
              <a:buNone/>
            </a:pPr>
            <a:r>
              <a:rPr lang="en-CA" altLang="en-US">
                <a:latin typeface="Arial" charset="0"/>
                <a:cs typeface="Arial" charset="0"/>
              </a:rPr>
              <a:t>	Pop the head, A, and mark and push B, F and G</a:t>
            </a:r>
          </a:p>
        </p:txBody>
      </p:sp>
      <p:pic>
        <p:nvPicPr>
          <p:cNvPr id="9220" name="Picture 5"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74686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a:latin typeface="Arial" charset="0"/>
                <a:cs typeface="Arial" charset="0"/>
              </a:rPr>
              <a:t>Determining Connections</a:t>
            </a:r>
          </a:p>
        </p:txBody>
      </p:sp>
      <p:sp>
        <p:nvSpPr>
          <p:cNvPr id="10243" name="Content Placeholder 2"/>
          <p:cNvSpPr>
            <a:spLocks noGrp="1"/>
          </p:cNvSpPr>
          <p:nvPr>
            <p:ph idx="1"/>
          </p:nvPr>
        </p:nvSpPr>
        <p:spPr/>
        <p:txBody>
          <a:bodyPr/>
          <a:lstStyle/>
          <a:p>
            <a:pPr>
              <a:buFont typeface="Arial" charset="0"/>
              <a:buNone/>
            </a:pPr>
            <a:r>
              <a:rPr lang="en-CA" altLang="en-US">
                <a:latin typeface="Arial" charset="0"/>
                <a:cs typeface="Arial" charset="0"/>
              </a:rPr>
              <a:t>	Pop B and mark and, in the left graph, mark and push H</a:t>
            </a:r>
          </a:p>
          <a:p>
            <a:pPr lvl="1"/>
            <a:r>
              <a:rPr lang="en-CA" altLang="en-US">
                <a:latin typeface="Arial" charset="0"/>
                <a:cs typeface="Arial" charset="0"/>
              </a:rPr>
              <a:t>On the right graph, B has no unvisited adjacent vertices</a:t>
            </a:r>
          </a:p>
        </p:txBody>
      </p:sp>
      <p:pic>
        <p:nvPicPr>
          <p:cNvPr id="10244" name="Picture 6"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8730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a:latin typeface="Arial" charset="0"/>
                <a:cs typeface="Arial" charset="0"/>
              </a:rPr>
              <a:t>Determining Connections</a:t>
            </a:r>
          </a:p>
        </p:txBody>
      </p:sp>
      <p:sp>
        <p:nvSpPr>
          <p:cNvPr id="11267" name="Content Placeholder 2"/>
          <p:cNvSpPr>
            <a:spLocks noGrp="1"/>
          </p:cNvSpPr>
          <p:nvPr>
            <p:ph idx="1"/>
          </p:nvPr>
        </p:nvSpPr>
        <p:spPr/>
        <p:txBody>
          <a:bodyPr/>
          <a:lstStyle/>
          <a:p>
            <a:pPr>
              <a:buFont typeface="Arial" charset="0"/>
              <a:buNone/>
            </a:pPr>
            <a:r>
              <a:rPr lang="en-CA" altLang="en-US">
                <a:latin typeface="Arial" charset="0"/>
                <a:cs typeface="Arial" charset="0"/>
              </a:rPr>
              <a:t>	Popping F results in the pushing of E</a:t>
            </a:r>
          </a:p>
        </p:txBody>
      </p:sp>
      <p:pic>
        <p:nvPicPr>
          <p:cNvPr id="11268"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575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Graph Traversal</a:t>
            </a:r>
            <a:endParaRPr lang="zh-CN" altLang="en-US" dirty="0"/>
          </a:p>
        </p:txBody>
      </p:sp>
      <p:sp>
        <p:nvSpPr>
          <p:cNvPr id="3" name="Content Placeholder 2"/>
          <p:cNvSpPr>
            <a:spLocks noGrp="1"/>
          </p:cNvSpPr>
          <p:nvPr>
            <p:ph idx="1"/>
          </p:nvPr>
        </p:nvSpPr>
        <p:spPr/>
        <p:txBody>
          <a:bodyPr/>
          <a:lstStyle/>
          <a:p>
            <a:pPr>
              <a:buNone/>
            </a:pPr>
            <a:r>
              <a:rPr lang="en-US" altLang="en-US" dirty="0">
                <a:latin typeface="Arial" charset="0"/>
                <a:cs typeface="Arial" charset="0"/>
              </a:rPr>
              <a:t>	Different from tree traversal: there may be multiple paths between two vertices.</a:t>
            </a:r>
          </a:p>
          <a:p>
            <a:pPr>
              <a:buNone/>
            </a:pPr>
            <a:r>
              <a:rPr lang="en-US" altLang="en-US" dirty="0">
                <a:latin typeface="Arial" charset="0"/>
                <a:cs typeface="Arial" charset="0"/>
              </a:rPr>
              <a:t>	To avoid visiting a vertex for multiple times, we have to track which vertices have already been visited </a:t>
            </a:r>
          </a:p>
          <a:p>
            <a:pPr lvl="1"/>
            <a:r>
              <a:rPr lang="en-US" altLang="en-US" dirty="0">
                <a:latin typeface="Arial" charset="0"/>
                <a:cs typeface="Arial" charset="0"/>
              </a:rPr>
              <a:t>We may have an indicator variable in each vertex</a:t>
            </a:r>
          </a:p>
          <a:p>
            <a:pPr lvl="1"/>
            <a:r>
              <a:rPr lang="en-US" altLang="en-US" dirty="0">
                <a:latin typeface="Arial" charset="0"/>
                <a:cs typeface="Arial" charset="0"/>
              </a:rPr>
              <a:t>We may use a hash table or a bit array</a:t>
            </a:r>
          </a:p>
          <a:p>
            <a:pPr lvl="1"/>
            <a:r>
              <a:rPr lang="en-US" altLang="en-US" dirty="0">
                <a:latin typeface="Arial" charset="0"/>
                <a:cs typeface="Arial" charset="0"/>
              </a:rPr>
              <a:t>Requiring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memory</a:t>
            </a:r>
          </a:p>
          <a:p>
            <a:pPr marL="357188" indent="-357188">
              <a:buNone/>
            </a:pPr>
            <a:endParaRPr lang="en-US" altLang="en-US" dirty="0">
              <a:latin typeface="Arial" charset="0"/>
              <a:cs typeface="Arial" charset="0"/>
            </a:endParaRPr>
          </a:p>
          <a:p>
            <a:pPr marL="357188" indent="-357188">
              <a:buNone/>
            </a:pPr>
            <a:r>
              <a:rPr lang="en-US" altLang="en-US" dirty="0">
                <a:latin typeface="Arial" charset="0"/>
                <a:cs typeface="Arial" charset="0"/>
              </a:rPr>
              <a:t>	The time complexity of graph traversal cannot be better than and should not be worse than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Connected graphs simplify this to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Worst case: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 2)</a:t>
            </a:r>
            <a:endParaRPr lang="en-US" altLang="en-US" baseline="30000" dirty="0">
              <a:latin typeface="Arial" charset="0"/>
              <a:cs typeface="Arial" charset="0"/>
            </a:endParaRPr>
          </a:p>
          <a:p>
            <a:pPr lvl="1"/>
            <a:endParaRPr lang="en-US" altLang="en-US" dirty="0">
              <a:latin typeface="Arial" charset="0"/>
              <a:cs typeface="Arial" charset="0"/>
            </a:endParaRPr>
          </a:p>
          <a:p>
            <a:endParaRPr lang="zh-CN" altLang="en-US" dirty="0"/>
          </a:p>
        </p:txBody>
      </p:sp>
    </p:spTree>
    <p:extLst>
      <p:ext uri="{BB962C8B-B14F-4D97-AF65-F5344CB8AC3E}">
        <p14:creationId xmlns:p14="http://schemas.microsoft.com/office/powerpoint/2010/main" val="200237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a:latin typeface="Arial" charset="0"/>
                <a:cs typeface="Arial" charset="0"/>
              </a:rPr>
              <a:t>Determining Connections</a:t>
            </a:r>
          </a:p>
        </p:txBody>
      </p:sp>
      <p:sp>
        <p:nvSpPr>
          <p:cNvPr id="12291" name="Content Placeholder 2"/>
          <p:cNvSpPr>
            <a:spLocks noGrp="1"/>
          </p:cNvSpPr>
          <p:nvPr>
            <p:ph idx="1"/>
          </p:nvPr>
        </p:nvSpPr>
        <p:spPr/>
        <p:txBody>
          <a:bodyPr/>
          <a:lstStyle/>
          <a:p>
            <a:pPr>
              <a:buFont typeface="Arial" charset="0"/>
              <a:buNone/>
            </a:pPr>
            <a:r>
              <a:rPr lang="en-CA" altLang="en-US">
                <a:latin typeface="Arial" charset="0"/>
                <a:cs typeface="Arial" charset="0"/>
              </a:rPr>
              <a:t>	In either graph, G has no adjacent vertices that are unvisited</a:t>
            </a:r>
          </a:p>
        </p:txBody>
      </p:sp>
      <p:pic>
        <p:nvPicPr>
          <p:cNvPr id="12292"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9674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ltLang="en-US">
                <a:latin typeface="Arial" charset="0"/>
                <a:cs typeface="Arial" charset="0"/>
              </a:rPr>
              <a:t>Determining Connections</a:t>
            </a:r>
          </a:p>
        </p:txBody>
      </p:sp>
      <p:sp>
        <p:nvSpPr>
          <p:cNvPr id="1331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H on the left graph results in C, I, D being pushed</a:t>
            </a:r>
          </a:p>
        </p:txBody>
      </p:sp>
      <p:graphicFrame>
        <p:nvGraphicFramePr>
          <p:cNvPr id="5" name="Table 4"/>
          <p:cNvGraphicFramePr>
            <a:graphicFrameLocks noGrp="1"/>
          </p:cNvGraphicFramePr>
          <p:nvPr>
            <p:extLst>
              <p:ext uri="{D42A27DB-BD31-4B8C-83A1-F6EECF244321}">
                <p14:modId xmlns:p14="http://schemas.microsoft.com/office/powerpoint/2010/main" val="2084357292"/>
              </p:ext>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79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4"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p:txBody>
          <a:bodyPr/>
          <a:lstStyle/>
          <a:p>
            <a:r>
              <a:rPr lang="en-CA" altLang="en-US">
                <a:latin typeface="Arial" charset="0"/>
                <a:cs typeface="Arial" charset="0"/>
              </a:rPr>
              <a:t>Determining Connections</a:t>
            </a:r>
          </a:p>
        </p:txBody>
      </p:sp>
      <p:sp>
        <p:nvSpPr>
          <p:cNvPr id="15363" name="Content Placeholder 2"/>
          <p:cNvSpPr>
            <a:spLocks noGrp="1"/>
          </p:cNvSpPr>
          <p:nvPr>
            <p:ph idx="1"/>
          </p:nvPr>
        </p:nvSpPr>
        <p:spPr/>
        <p:txBody>
          <a:bodyPr/>
          <a:lstStyle/>
          <a:p>
            <a:pPr>
              <a:buFont typeface="Arial" charset="0"/>
              <a:buNone/>
            </a:pPr>
            <a:r>
              <a:rPr lang="en-CA" altLang="en-US" dirty="0">
                <a:latin typeface="Arial" charset="0"/>
                <a:cs typeface="Arial" charset="0"/>
              </a:rPr>
              <a:t>	On the left, D is now visited</a:t>
            </a:r>
          </a:p>
          <a:p>
            <a:pPr lvl="1"/>
            <a:r>
              <a:rPr lang="en-CA" altLang="en-US" dirty="0">
                <a:latin typeface="Arial" charset="0"/>
                <a:cs typeface="Arial" charset="0"/>
              </a:rPr>
              <a:t>We determine A is connected to D</a:t>
            </a:r>
          </a:p>
        </p:txBody>
      </p:sp>
      <p:graphicFrame>
        <p:nvGraphicFramePr>
          <p:cNvPr id="5" name="Table 4"/>
          <p:cNvGraphicFramePr>
            <a:graphicFrameLocks noGrp="1"/>
          </p:cNvGraphicFramePr>
          <p:nvPr>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081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a:latin typeface="Arial" charset="0"/>
                <a:cs typeface="Arial" charset="0"/>
              </a:rPr>
              <a:t>Determining Connections</a:t>
            </a:r>
          </a:p>
        </p:txBody>
      </p:sp>
      <p:sp>
        <p:nvSpPr>
          <p:cNvPr id="14339" name="Content Placeholder 2"/>
          <p:cNvSpPr>
            <a:spLocks noGrp="1"/>
          </p:cNvSpPr>
          <p:nvPr>
            <p:ph idx="1"/>
          </p:nvPr>
        </p:nvSpPr>
        <p:spPr/>
        <p:txBody>
          <a:bodyPr/>
          <a:lstStyle/>
          <a:p>
            <a:pPr>
              <a:buNone/>
            </a:pPr>
            <a:r>
              <a:rPr lang="en-CA" altLang="en-US" dirty="0">
                <a:latin typeface="Arial" charset="0"/>
                <a:cs typeface="Arial" charset="0"/>
              </a:rPr>
              <a:t>	On the right, the queue is empty and D is not visited</a:t>
            </a:r>
          </a:p>
          <a:p>
            <a:pPr lvl="1"/>
            <a:r>
              <a:rPr lang="en-CA" altLang="en-US" dirty="0">
                <a:latin typeface="Arial" charset="0"/>
                <a:cs typeface="Arial" charset="0"/>
              </a:rPr>
              <a:t>We determine A is not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007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3200">
              <a:latin typeface="Arial" charset="0"/>
              <a:cs typeface="Arial" charset="0"/>
            </a:endParaRP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want to partition the vertices into connected sub-graphs</a:t>
            </a:r>
          </a:p>
          <a:p>
            <a:pPr lvl="1"/>
            <a:r>
              <a:rPr lang="en-US" altLang="en-US" dirty="0">
                <a:latin typeface="Arial" charset="0"/>
                <a:cs typeface="Arial" charset="0"/>
              </a:rPr>
              <a:t>While there are unvisited vertices in the tree:</a:t>
            </a:r>
          </a:p>
          <a:p>
            <a:pPr lvl="2"/>
            <a:r>
              <a:rPr lang="en-US" altLang="en-US" dirty="0">
                <a:latin typeface="Arial" charset="0"/>
                <a:cs typeface="Arial" charset="0"/>
              </a:rPr>
              <a:t>Select an unvisited vertex and perform a traversal on that vertex</a:t>
            </a:r>
          </a:p>
          <a:p>
            <a:pPr lvl="2"/>
            <a:r>
              <a:rPr lang="en-US" altLang="en-US" dirty="0">
                <a:latin typeface="Arial" charset="0"/>
                <a:cs typeface="Arial" charset="0"/>
              </a:rPr>
              <a:t>Each vertex that is visited in that traversal is added to the set initially containing the initial unvisited vertex</a:t>
            </a:r>
          </a:p>
          <a:p>
            <a:pPr lvl="1"/>
            <a:r>
              <a:rPr lang="en-US" altLang="en-US" dirty="0">
                <a:latin typeface="Arial" charset="0"/>
                <a:cs typeface="Arial" charset="0"/>
              </a:rPr>
              <a:t>Continue until all vertices are visited</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r>
              <a:rPr lang="en-US" altLang="en-US" dirty="0">
                <a:solidFill>
                  <a:srgbClr val="FF0000"/>
                </a:solidFill>
                <a:latin typeface="Arial" charset="0"/>
                <a:cs typeface="Arial" charset="0"/>
              </a:rPr>
              <a:t>We would use a disjoint set data structure for maximum efficiency</a:t>
            </a:r>
          </a:p>
        </p:txBody>
      </p:sp>
    </p:spTree>
    <p:extLst>
      <p:ext uri="{BB962C8B-B14F-4D97-AF65-F5344CB8AC3E}">
        <p14:creationId xmlns:p14="http://schemas.microsoft.com/office/powerpoint/2010/main" val="2966704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4000">
              <a:latin typeface="Arial" charset="0"/>
              <a:cs typeface="Arial" charset="0"/>
            </a:endParaRPr>
          </a:p>
        </p:txBody>
      </p:sp>
      <p:graphicFrame>
        <p:nvGraphicFramePr>
          <p:cNvPr id="15" name="Content Placeholder 14"/>
          <p:cNvGraphicFramePr>
            <a:graphicFrameLocks noGrp="1"/>
          </p:cNvGraphicFramePr>
          <p:nvPr>
            <p:ph idx="1"/>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762" name="Rectangle 3"/>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Font typeface="Arial" charset="0"/>
              <a:buNone/>
            </a:pPr>
            <a:r>
              <a:rPr lang="en-US" altLang="en-US" sz="2000"/>
              <a:t>	Here we start with a set of singletons</a:t>
            </a:r>
            <a:endParaRPr lang="en-US" altLang="en-US" sz="1600" i="1">
              <a:latin typeface="Times New Roman" pitchFamily="18" charset="0"/>
              <a:cs typeface="Times New Roman" pitchFamily="18" charset="0"/>
            </a:endParaRPr>
          </a:p>
        </p:txBody>
      </p:sp>
    </p:spTree>
    <p:extLst>
      <p:ext uri="{BB962C8B-B14F-4D97-AF65-F5344CB8AC3E}">
        <p14:creationId xmlns:p14="http://schemas.microsoft.com/office/powerpoint/2010/main" val="87909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1747" name="Content Placeholder 2"/>
          <p:cNvSpPr>
            <a:spLocks noGrp="1"/>
          </p:cNvSpPr>
          <p:nvPr>
            <p:ph idx="1"/>
          </p:nvPr>
        </p:nvSpPr>
        <p:spPr/>
        <p:txBody>
          <a:bodyPr/>
          <a:lstStyle/>
          <a:p>
            <a:pPr>
              <a:buFont typeface="Arial" charset="0"/>
              <a:buNone/>
            </a:pPr>
            <a:r>
              <a:rPr lang="en-CA" altLang="en-US">
                <a:latin typeface="Arial" charset="0"/>
                <a:cs typeface="Arial" charset="0"/>
              </a:rPr>
              <a:t>	The vertex A is unvisited, so we start with it</a:t>
            </a:r>
          </a:p>
        </p:txBody>
      </p:sp>
      <p:pic>
        <p:nvPicPr>
          <p:cNvPr id="31748" name="Picture 7"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6003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2771" name="Content Placeholder 2"/>
          <p:cNvSpPr>
            <a:spLocks noGrp="1"/>
          </p:cNvSpPr>
          <p:nvPr>
            <p:ph idx="1"/>
          </p:nvPr>
        </p:nvSpPr>
        <p:spPr/>
        <p:txBody>
          <a:bodyPr/>
          <a:lstStyle/>
          <a:p>
            <a:pPr>
              <a:buFont typeface="Arial" charset="0"/>
              <a:buNone/>
            </a:pPr>
            <a:r>
              <a:rPr lang="en-CA" altLang="en-US">
                <a:latin typeface="Arial" charset="0"/>
                <a:cs typeface="Arial" charset="0"/>
              </a:rPr>
              <a:t>	Take the union of with its adjacent vertices: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p:txBody>
      </p:sp>
      <p:pic>
        <p:nvPicPr>
          <p:cNvPr id="32772" name="Picture 8"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2711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3796" name="Content Placeholder 2"/>
          <p:cNvSpPr>
            <a:spLocks noGrp="1"/>
          </p:cNvSpPr>
          <p:nvPr>
            <p:ph idx="1"/>
          </p:nvPr>
        </p:nvSpPr>
        <p:spPr/>
        <p:txBody>
          <a:bodyPr/>
          <a:lstStyle/>
          <a:p>
            <a:pPr>
              <a:buFont typeface="Arial" charset="0"/>
              <a:buNone/>
            </a:pPr>
            <a:r>
              <a:rPr lang="en-CA" altLang="en-US">
                <a:latin typeface="Arial" charset="0"/>
                <a:cs typeface="Arial" charset="0"/>
              </a:rPr>
              <a:t>	As the traversal continues, we take the union of the set </a:t>
            </a:r>
            <a:r>
              <a:rPr lang="en-CA" altLang="en-US">
                <a:latin typeface="Times New Roman" pitchFamily="18" charset="0"/>
                <a:cs typeface="Times New Roman" pitchFamily="18" charset="0"/>
              </a:rPr>
              <a:t>{</a:t>
            </a:r>
            <a:r>
              <a:rPr lang="en-CA" altLang="en-US">
                <a:latin typeface="Arial" charset="0"/>
                <a:cs typeface="Arial" charset="0"/>
              </a:rPr>
              <a:t>G</a:t>
            </a:r>
            <a:r>
              <a:rPr lang="en-CA" altLang="en-US">
                <a:latin typeface="Times New Roman" pitchFamily="18" charset="0"/>
                <a:cs typeface="Times New Roman" pitchFamily="18" charset="0"/>
              </a:rPr>
              <a:t>} </a:t>
            </a:r>
            <a:r>
              <a:rPr lang="en-CA" altLang="en-US">
                <a:latin typeface="Arial" charset="0"/>
                <a:cs typeface="Arial" charset="0"/>
              </a:rPr>
              <a:t>with the set containing H: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G</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The traversal is finished</a:t>
            </a:r>
          </a:p>
          <a:p>
            <a:pPr>
              <a:buFont typeface="Arial" charset="0"/>
              <a:buNone/>
            </a:pPr>
            <a:endParaRPr lang="en-CA" altLang="en-US">
              <a:latin typeface="Arial" charset="0"/>
              <a:cs typeface="Arial" charset="0"/>
            </a:endParaRPr>
          </a:p>
        </p:txBody>
      </p:sp>
      <p:graphicFrame>
        <p:nvGraphicFramePr>
          <p:cNvPr id="6"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645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4819" name="Content Placeholder 2"/>
          <p:cNvSpPr>
            <a:spLocks noGrp="1"/>
          </p:cNvSpPr>
          <p:nvPr>
            <p:ph idx="1"/>
          </p:nvPr>
        </p:nvSpPr>
        <p:spPr/>
        <p:txBody>
          <a:bodyPr/>
          <a:lstStyle/>
          <a:p>
            <a:pPr>
              <a:buFont typeface="Arial" charset="0"/>
              <a:buNone/>
            </a:pPr>
            <a:r>
              <a:rPr lang="en-CA" altLang="en-US">
                <a:latin typeface="Arial" charset="0"/>
                <a:cs typeface="Arial" charset="0"/>
              </a:rPr>
              <a:t>	Start another traversal with C:  this defines a new set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endParaRPr lang="en-CA" altLang="en-US">
              <a:latin typeface="Arial" charset="0"/>
              <a:cs typeface="Arial" charset="0"/>
            </a:endParaRPr>
          </a:p>
        </p:txBody>
      </p:sp>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58"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53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Breadth-first traversal on a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the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If there are no unvisited vertices, the graph is connected</a:t>
            </a:r>
          </a:p>
          <a:p>
            <a:pPr marL="0" indent="0">
              <a:buNone/>
            </a:pPr>
            <a:endParaRPr lang="en-US" altLang="en-US" dirty="0">
              <a:latin typeface="Arial" charset="0"/>
              <a:cs typeface="Arial" charset="0"/>
            </a:endParaRPr>
          </a:p>
          <a:p>
            <a:pPr lvl="0">
              <a:buNone/>
            </a:pPr>
            <a:r>
              <a:rPr lang="en-US" altLang="en-US" dirty="0">
                <a:solidFill>
                  <a:prstClr val="black"/>
                </a:solidFill>
                <a:latin typeface="Arial" charset="0"/>
                <a:cs typeface="Arial" charset="0"/>
              </a:rPr>
              <a:t>	The size of the queue is </a:t>
            </a:r>
            <a:r>
              <a:rPr lang="en-US" altLang="en-US" dirty="0">
                <a:solidFill>
                  <a:prstClr val="black"/>
                </a:solidFill>
                <a:latin typeface="Times New Roman" panose="02020603050405020304" pitchFamily="18" charset="0"/>
                <a:cs typeface="Times New Roman" panose="02020603050405020304" pitchFamily="18" charset="0"/>
              </a:rPr>
              <a:t>O(</a:t>
            </a:r>
            <a:r>
              <a:rPr lang="en-US" altLang="en-US" i="1" dirty="0">
                <a:solidFill>
                  <a:prstClr val="black"/>
                </a:solidFill>
                <a:latin typeface="Times New Roman" panose="02020603050405020304" pitchFamily="18" charset="0"/>
                <a:cs typeface="Times New Roman" panose="02020603050405020304" pitchFamily="18" charset="0"/>
              </a:rPr>
              <a:t>|V</a:t>
            </a:r>
            <a:r>
              <a:rPr lang="en-US" altLang="en-US"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4978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5843" name="Content Placeholder 2"/>
          <p:cNvSpPr>
            <a:spLocks noGrp="1"/>
          </p:cNvSpPr>
          <p:nvPr>
            <p:ph idx="1"/>
          </p:nvPr>
        </p:nvSpPr>
        <p:spPr/>
        <p:txBody>
          <a:bodyPr/>
          <a:lstStyle/>
          <a:p>
            <a:pPr>
              <a:buFont typeface="Arial" charset="0"/>
              <a:buNone/>
            </a:pPr>
            <a:r>
              <a:rPr lang="en-CA" altLang="en-US">
                <a:latin typeface="Arial" charset="0"/>
                <a:cs typeface="Arial" charset="0"/>
              </a:rPr>
              <a:t>	We take the union of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and its adjacent vertex J: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J</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This traversal is finished</a:t>
            </a:r>
          </a:p>
          <a:p>
            <a:pPr>
              <a:buFont typeface="Arial" charset="0"/>
              <a:buNone/>
            </a:pPr>
            <a:endParaRPr lang="en-CA" altLang="en-US">
              <a:latin typeface="Arial" charset="0"/>
              <a:cs typeface="Arial" charset="0"/>
            </a:endParaRPr>
          </a:p>
        </p:txBody>
      </p:sp>
      <p:pic>
        <p:nvPicPr>
          <p:cNvPr id="35844" name="Picture 3" descr="C:\Users\dwharder\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7758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6867" name="Content Placeholder 2"/>
          <p:cNvSpPr>
            <a:spLocks noGrp="1"/>
          </p:cNvSpPr>
          <p:nvPr>
            <p:ph idx="1"/>
          </p:nvPr>
        </p:nvSpPr>
        <p:spPr/>
        <p:txBody>
          <a:bodyPr/>
          <a:lstStyle/>
          <a:p>
            <a:pPr>
              <a:buFont typeface="Arial" charset="0"/>
              <a:buNone/>
            </a:pPr>
            <a:r>
              <a:rPr lang="en-CA" altLang="en-US">
                <a:latin typeface="Arial" charset="0"/>
                <a:cs typeface="Arial" charset="0"/>
              </a:rPr>
              <a:t>	We start again with the set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6868" name="Picture 4" descr="C:\Users\dwharder\Desktop\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03868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7891" name="Content Placeholder 2"/>
          <p:cNvSpPr>
            <a:spLocks noGrp="1"/>
          </p:cNvSpPr>
          <p:nvPr>
            <p:ph idx="1"/>
          </p:nvPr>
        </p:nvSpPr>
        <p:spPr/>
        <p:txBody>
          <a:bodyPr/>
          <a:lstStyle/>
          <a:p>
            <a:pPr>
              <a:buFont typeface="Arial" charset="0"/>
              <a:buNone/>
            </a:pPr>
            <a:r>
              <a:rPr lang="en-CA" altLang="en-US">
                <a:latin typeface="Arial" charset="0"/>
                <a:cs typeface="Arial" charset="0"/>
              </a:rPr>
              <a:t>	K and E are adjacent to D, so take the unions creating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7892" name="Picture 5" descr="C:\Users\dwharder\Desktop\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50058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a:latin typeface="Arial" charset="0"/>
                <a:cs typeface="Arial" charset="0"/>
              </a:rPr>
              <a:t>	Finally, during this last traversal we find that F is adjacent to E</a:t>
            </a:r>
          </a:p>
          <a:p>
            <a:pPr lvl="1"/>
            <a:r>
              <a:rPr lang="en-CA" altLang="en-US">
                <a:latin typeface="Arial" charset="0"/>
                <a:cs typeface="Arial" charset="0"/>
              </a:rPr>
              <a:t>Take the union of </a:t>
            </a:r>
            <a:r>
              <a:rPr lang="en-CA" altLang="en-US">
                <a:latin typeface="Times New Roman" pitchFamily="18" charset="0"/>
                <a:cs typeface="Times New Roman" pitchFamily="18" charset="0"/>
              </a:rPr>
              <a:t>{</a:t>
            </a:r>
            <a:r>
              <a:rPr lang="en-CA" altLang="en-US">
                <a:latin typeface="Arial" charset="0"/>
                <a:cs typeface="Arial" charset="0"/>
              </a:rPr>
              <a:t>F</a:t>
            </a:r>
            <a:r>
              <a:rPr lang="en-CA" altLang="en-US">
                <a:latin typeface="Times New Roman" pitchFamily="18" charset="0"/>
                <a:cs typeface="Times New Roman" pitchFamily="18" charset="0"/>
              </a:rPr>
              <a:t>}</a:t>
            </a:r>
            <a:r>
              <a:rPr lang="en-CA" altLang="en-US">
                <a:latin typeface="Arial" charset="0"/>
                <a:cs typeface="Arial" charset="0"/>
              </a:rPr>
              <a:t> with the set containing E: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F</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a:p>
            <a:pPr>
              <a:buFont typeface="Arial" charset="0"/>
              <a:buNone/>
            </a:pPr>
            <a:endParaRPr lang="en-CA" altLang="en-US">
              <a:latin typeface="Arial" charset="0"/>
              <a:cs typeface="Arial" charset="0"/>
            </a:endParaRP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1016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dirty="0">
                <a:latin typeface="Arial" charset="0"/>
                <a:cs typeface="Arial" charset="0"/>
              </a:rPr>
              <a:t>	All vertices are visited, so we are done</a:t>
            </a:r>
          </a:p>
          <a:p>
            <a:pPr lvl="1"/>
            <a:r>
              <a:rPr lang="en-CA" altLang="en-US" dirty="0">
                <a:latin typeface="Arial" charset="0"/>
                <a:cs typeface="Arial" charset="0"/>
              </a:rPr>
              <a:t>There are three connected sub-graphs {A, B, G, H, I}, {C, J}, {D, E, F, K}</a:t>
            </a: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36145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Tracking Unvisited Vertices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How do you implement a set of unvisited vertices so as to</a:t>
            </a:r>
            <a:r>
              <a:rPr lang="en-US" altLang="en-US" dirty="0">
                <a:latin typeface="Arial" charset="0"/>
                <a:cs typeface="Arial" charset="0"/>
              </a:rPr>
              <a:t>:</a:t>
            </a:r>
          </a:p>
          <a:p>
            <a:pPr lvl="1"/>
            <a:r>
              <a:rPr lang="en-US" altLang="en-US" dirty="0">
                <a:latin typeface="Arial" charset="0"/>
                <a:cs typeface="Arial" charset="0"/>
              </a:rPr>
              <a:t>Find an unvisited vertex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lvl="1"/>
            <a:r>
              <a:rPr lang="en-US" altLang="en-US" dirty="0">
                <a:latin typeface="Arial" charset="0"/>
                <a:cs typeface="Arial" charset="0"/>
              </a:rPr>
              <a:t>Remove a vertex that has been visited from this list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Bad solution</a:t>
            </a:r>
          </a:p>
          <a:p>
            <a:pPr lvl="1"/>
            <a:r>
              <a:rPr lang="en-US" altLang="en-US" dirty="0">
                <a:latin typeface="Arial" charset="0"/>
                <a:cs typeface="Arial" charset="0"/>
              </a:rPr>
              <a:t>We can simply flag vertices as visited, but this would require </a:t>
            </a:r>
            <a:r>
              <a:rPr lang="en-US" altLang="en-US" dirty="0">
                <a:latin typeface="Times New Roman" pitchFamily="18" charset="0"/>
                <a:cs typeface="Times New Roman" pitchFamily="18" charset="0"/>
              </a:rPr>
              <a:t>O(|</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time to find an unvisited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Good solutions</a:t>
            </a:r>
          </a:p>
          <a:p>
            <a:pPr lvl="1"/>
            <a:r>
              <a:rPr lang="en-US" altLang="en-US" dirty="0">
                <a:solidFill>
                  <a:srgbClr val="FF0000"/>
                </a:solidFill>
                <a:latin typeface="Arial" charset="0"/>
                <a:cs typeface="Arial" charset="0"/>
              </a:rPr>
              <a:t>A hash table</a:t>
            </a:r>
            <a:r>
              <a:rPr lang="en-US" altLang="en-US" dirty="0">
                <a:latin typeface="Arial" charset="0"/>
                <a:cs typeface="Arial" charset="0"/>
              </a:rPr>
              <a:t> of unvisited vertices</a:t>
            </a:r>
          </a:p>
          <a:p>
            <a:pPr lvl="1"/>
            <a:r>
              <a:rPr lang="en-US" altLang="en-US" dirty="0">
                <a:latin typeface="Arial" charset="0"/>
                <a:cs typeface="Arial" charset="0"/>
              </a:rPr>
              <a:t>Or, an array of unvisited vertices, and we store for each vertex its position in the array</a:t>
            </a:r>
          </a:p>
        </p:txBody>
      </p:sp>
    </p:spTree>
    <p:extLst>
      <p:ext uri="{BB962C8B-B14F-4D97-AF65-F5344CB8AC3E}">
        <p14:creationId xmlns:p14="http://schemas.microsoft.com/office/powerpoint/2010/main" val="38349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0963" name="Content Placeholder 2"/>
          <p:cNvSpPr>
            <a:spLocks noGrp="1"/>
          </p:cNvSpPr>
          <p:nvPr>
            <p:ph idx="1"/>
          </p:nvPr>
        </p:nvSpPr>
        <p:spPr/>
        <p:txBody>
          <a:bodyPr/>
          <a:lstStyle/>
          <a:p>
            <a:pPr>
              <a:buFont typeface="Arial" charset="0"/>
              <a:buNone/>
            </a:pPr>
            <a:r>
              <a:rPr lang="en-CA" altLang="en-US" dirty="0">
                <a:latin typeface="Arial" charset="0"/>
                <a:cs typeface="Arial" charset="0"/>
              </a:rPr>
              <a:t>	Create two arrays:</a:t>
            </a:r>
          </a:p>
          <a:p>
            <a:pPr lvl="1"/>
            <a:r>
              <a:rPr lang="en-CA" altLang="en-US" dirty="0">
                <a:latin typeface="Arial" charset="0"/>
                <a:cs typeface="Arial" charset="0"/>
              </a:rPr>
              <a:t>One array, </a:t>
            </a:r>
            <a:r>
              <a:rPr lang="en-CA" altLang="en-US" dirty="0">
                <a:latin typeface="Consolas" pitchFamily="49" charset="0"/>
                <a:cs typeface="Consolas" pitchFamily="49" charset="0"/>
              </a:rPr>
              <a:t>unvisited</a:t>
            </a:r>
            <a:r>
              <a:rPr lang="en-CA" altLang="en-US" dirty="0">
                <a:latin typeface="Arial" charset="0"/>
                <a:cs typeface="Arial" charset="0"/>
              </a:rPr>
              <a:t>, will contain the unvisited vertices</a:t>
            </a:r>
          </a:p>
          <a:p>
            <a:pPr lvl="1"/>
            <a:r>
              <a:rPr lang="en-CA" altLang="en-US" dirty="0">
                <a:latin typeface="Arial" charset="0"/>
                <a:cs typeface="Arial" charset="0"/>
              </a:rPr>
              <a:t>The other, </a:t>
            </a:r>
            <a:r>
              <a:rPr lang="en-CA" altLang="en-US" dirty="0" err="1">
                <a:latin typeface="Consolas" pitchFamily="49" charset="0"/>
                <a:cs typeface="Consolas" pitchFamily="49" charset="0"/>
              </a:rPr>
              <a:t>loc_in_unvisited</a:t>
            </a:r>
            <a:r>
              <a:rPr lang="en-CA" altLang="en-US" dirty="0">
                <a:latin typeface="Arial" charset="0"/>
                <a:cs typeface="Arial" charset="0"/>
              </a:rPr>
              <a:t>, will contain the location of vertex </a:t>
            </a:r>
            <a:r>
              <a:rPr lang="en-CA" altLang="en-US" i="1" dirty="0">
                <a:latin typeface="Times New Roman" pitchFamily="18" charset="0"/>
                <a:cs typeface="Times New Roman" pitchFamily="18" charset="0"/>
              </a:rPr>
              <a:t>v</a:t>
            </a:r>
            <a:r>
              <a:rPr lang="en-CA" altLang="en-US" i="1" baseline="-25000" dirty="0">
                <a:latin typeface="Times New Roman" pitchFamily="18" charset="0"/>
                <a:cs typeface="Times New Roman" pitchFamily="18" charset="0"/>
              </a:rPr>
              <a:t>i</a:t>
            </a:r>
            <a:r>
              <a:rPr lang="en-CA" altLang="en-US" dirty="0">
                <a:latin typeface="Times New Roman" pitchFamily="18" charset="0"/>
                <a:cs typeface="Times New Roman" pitchFamily="18" charset="0"/>
              </a:rPr>
              <a:t> </a:t>
            </a:r>
            <a:r>
              <a:rPr lang="en-CA" altLang="en-US" dirty="0">
                <a:latin typeface="Arial" charset="0"/>
                <a:cs typeface="Arial" charset="0"/>
              </a:rPr>
              <a:t>in the first array</a:t>
            </a: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r>
              <a:rPr lang="en-CA" altLang="en-US" dirty="0">
                <a:latin typeface="Arial" charset="0"/>
                <a:cs typeface="Arial" charset="0"/>
              </a:rPr>
              <a:t>Or, instead of a second array, we may add a member variable in the vertex class</a:t>
            </a:r>
          </a:p>
          <a:p>
            <a:pPr lvl="1"/>
            <a:endParaRPr lang="en-CA" altLang="en-US" dirty="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9450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1987" name="Content Placeholder 2"/>
          <p:cNvSpPr>
            <a:spLocks noGrp="1"/>
          </p:cNvSpPr>
          <p:nvPr>
            <p:ph idx="1"/>
          </p:nvPr>
        </p:nvSpPr>
        <p:spPr/>
        <p:txBody>
          <a:bodyPr/>
          <a:lstStyle/>
          <a:p>
            <a:pPr>
              <a:buFont typeface="Arial" charset="0"/>
              <a:buNone/>
            </a:pPr>
            <a:r>
              <a:rPr lang="en-CA" altLang="en-US" dirty="0">
                <a:latin typeface="Arial" charset="0"/>
                <a:cs typeface="Arial" charset="0"/>
              </a:rPr>
              <a:t>	Suppose we visit D</a:t>
            </a:r>
          </a:p>
          <a:p>
            <a:pPr lvl="1"/>
            <a:r>
              <a:rPr lang="en-CA" altLang="en-US" dirty="0">
                <a:latin typeface="Arial" charset="0"/>
                <a:cs typeface="Arial" charset="0"/>
              </a:rPr>
              <a:t>D is in entry 3</a:t>
            </a:r>
          </a:p>
          <a:p>
            <a:pPr lvl="1"/>
            <a:r>
              <a:rPr lang="en-CA" altLang="en-US" dirty="0">
                <a:latin typeface="Arial" charset="0"/>
                <a:cs typeface="Arial" charset="0"/>
              </a:rPr>
              <a:t>How shall we delete D in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5560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3011"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D</a:t>
            </a:r>
          </a:p>
          <a:p>
            <a:pPr lvl="1"/>
            <a:r>
              <a:rPr lang="en-CA" altLang="en-US">
                <a:latin typeface="Arial" charset="0"/>
                <a:cs typeface="Arial" charset="0"/>
              </a:rPr>
              <a:t>D is in entry 3</a:t>
            </a:r>
          </a:p>
          <a:p>
            <a:pPr lvl="1"/>
            <a:r>
              <a:rPr lang="en-CA" altLang="en-US">
                <a:latin typeface="Arial" charset="0"/>
                <a:cs typeface="Arial" charset="0"/>
              </a:rPr>
              <a:t>Copy the last unvisited vertex into this location and update the location array for this value</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7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75038" y="3259138"/>
            <a:ext cx="4103687" cy="4318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575697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4035"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778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The size of the queue is </a:t>
            </a:r>
            <a:r>
              <a:rPr lang="en-US" altLang="en-US" dirty="0">
                <a:latin typeface="Times New Roman" panose="02020603050405020304" pitchFamily="18" charset="0"/>
                <a:cs typeface="Times New Roman" panose="02020603050405020304" pitchFamily="18" charset="0"/>
              </a:rPr>
              <a:t>O(</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The actual size depends both on:</a:t>
            </a:r>
          </a:p>
          <a:p>
            <a:pPr lvl="2"/>
            <a:r>
              <a:rPr lang="en-US" altLang="en-US" dirty="0">
                <a:latin typeface="Arial" charset="0"/>
                <a:cs typeface="Arial" charset="0"/>
              </a:rPr>
              <a:t>The number of edges, and</a:t>
            </a:r>
          </a:p>
          <a:p>
            <a:pPr lvl="2"/>
            <a:r>
              <a:rPr lang="en-US" altLang="en-US" dirty="0">
                <a:latin typeface="Arial" charset="0"/>
                <a:cs typeface="Arial" charset="0"/>
              </a:rPr>
              <a:t>The out-degree of the vertices</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p>
        </p:txBody>
      </p:sp>
    </p:spTree>
    <p:extLst>
      <p:ext uri="{BB962C8B-B14F-4D97-AF65-F5344CB8AC3E}">
        <p14:creationId xmlns:p14="http://schemas.microsoft.com/office/powerpoint/2010/main" val="3148568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5059"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5364163" y="3259138"/>
            <a:ext cx="1511300" cy="334962"/>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623667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6083"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4610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7107"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92500" y="3263900"/>
            <a:ext cx="2735263" cy="3810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2032118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8131" name="Content Placeholder 2"/>
          <p:cNvSpPr>
            <a:spLocks noGrp="1"/>
          </p:cNvSpPr>
          <p:nvPr>
            <p:ph idx="1"/>
          </p:nvPr>
        </p:nvSpPr>
        <p:spPr/>
        <p:txBody>
          <a:bodyPr/>
          <a:lstStyle/>
          <a:p>
            <a:pPr>
              <a:buFont typeface="Arial" charset="0"/>
              <a:buNone/>
            </a:pPr>
            <a:r>
              <a:rPr lang="en-CA" altLang="en-US">
                <a:latin typeface="Arial" charset="0"/>
                <a:cs typeface="Arial" charset="0"/>
              </a:rPr>
              <a:t>	If we want to find an unvisited vertex, we simply return the last entry of the first array and return it</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5861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9155" name="Content Placeholder 2"/>
          <p:cNvSpPr>
            <a:spLocks noGrp="1"/>
          </p:cNvSpPr>
          <p:nvPr>
            <p:ph idx="1"/>
          </p:nvPr>
        </p:nvSpPr>
        <p:spPr/>
        <p:txBody>
          <a:bodyPr/>
          <a:lstStyle/>
          <a:p>
            <a:pPr>
              <a:buFont typeface="Arial" charset="0"/>
              <a:buNone/>
            </a:pPr>
            <a:r>
              <a:rPr lang="en-CA" altLang="en-US">
                <a:latin typeface="Arial" charset="0"/>
                <a:cs typeface="Arial" charset="0"/>
              </a:rPr>
              <a:t>	In this case, an unvisited vertex is H</a:t>
            </a:r>
          </a:p>
          <a:p>
            <a:pPr lvl="1"/>
            <a:r>
              <a:rPr lang="en-CA" altLang="en-US">
                <a:latin typeface="Arial" charset="0"/>
                <a:cs typeface="Arial" charset="0"/>
              </a:rPr>
              <a:t>Removing it is trivial:  just decrement the count of unvisited vertices</a:t>
            </a:r>
          </a:p>
          <a:p>
            <a:pPr>
              <a:buFont typeface="Arial" charset="0"/>
              <a:buNone/>
            </a:pPr>
            <a:endParaRPr lang="en-CA" altLang="en-US">
              <a:latin typeface="Arial" charset="0"/>
              <a:cs typeface="Arial" charset="0"/>
            </a:endParaRP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6485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0179"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The initialization is </a:t>
            </a:r>
            <a:r>
              <a:rPr lang="en-US" altLang="en-US">
                <a:latin typeface="Symbol" pitchFamily="18" charset="2"/>
                <a:cs typeface="Arial" charset="0"/>
              </a:rPr>
              <a:t>Q</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unvisited[nV];</a:t>
            </a:r>
          </a:p>
          <a:p>
            <a:pPr lvl="1">
              <a:buFont typeface="Arial" charset="0"/>
              <a:buNone/>
            </a:pPr>
            <a:r>
              <a:rPr lang="en-CA" altLang="en-US" sz="1400">
                <a:latin typeface="Consolas" pitchFamily="49" charset="0"/>
                <a:cs typeface="Consolas" pitchFamily="49" charset="0"/>
              </a:rPr>
              <a:t>	int loc_in_unvisited[nV];</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for ( int i = 0; i &lt; nV; ++i ) {</a:t>
            </a:r>
          </a:p>
          <a:p>
            <a:pPr lvl="1">
              <a:buFont typeface="Arial" charset="0"/>
              <a:buNone/>
            </a:pPr>
            <a:r>
              <a:rPr lang="en-CA" altLang="en-US" sz="1400">
                <a:latin typeface="Consolas" pitchFamily="49" charset="0"/>
                <a:cs typeface="Consolas" pitchFamily="49" charset="0"/>
              </a:rPr>
              <a:t>	    unvisited[i] = i;</a:t>
            </a:r>
          </a:p>
          <a:p>
            <a:pPr lvl="1">
              <a:buFont typeface="Arial" charset="0"/>
              <a:buNone/>
            </a:pPr>
            <a:r>
              <a:rPr lang="en-CA" altLang="en-US" sz="1400">
                <a:latin typeface="Consolas" pitchFamily="49" charset="0"/>
                <a:cs typeface="Consolas" pitchFamily="49" charset="0"/>
              </a:rPr>
              <a:t>	    loc_in_unvisited[i] = i;</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056753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1203"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Determining if the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is visited is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bool is_unvisited( int k ) const {</a:t>
            </a:r>
          </a:p>
          <a:p>
            <a:pPr lvl="1">
              <a:buFont typeface="Arial" charset="0"/>
              <a:buNone/>
            </a:pPr>
            <a:r>
              <a:rPr lang="en-CA" altLang="en-US" sz="1400">
                <a:latin typeface="Consolas" pitchFamily="49" charset="0"/>
                <a:cs typeface="Consolas" pitchFamily="49" charset="0"/>
              </a:rPr>
              <a:t>	    return loc_in_unvisited[k] &lt; count &amp;&amp;</a:t>
            </a:r>
          </a:p>
          <a:p>
            <a:pPr lvl="1">
              <a:buFont typeface="Arial" charset="0"/>
              <a:buNone/>
            </a:pPr>
            <a:r>
              <a:rPr lang="en-CA" altLang="en-US" sz="1400">
                <a:latin typeface="Consolas" pitchFamily="49" charset="0"/>
                <a:cs typeface="Consolas" pitchFamily="49" charset="0"/>
              </a:rPr>
              <a:t>	           unvisited[ loc_in_unvisited[k] ] == k;</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1643005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2227"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Marking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as having been 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void erase( int k ) {</a:t>
            </a:r>
          </a:p>
          <a:p>
            <a:pPr lvl="1">
              <a:buFont typeface="Arial" charset="0"/>
              <a:buNone/>
            </a:pPr>
            <a:r>
              <a:rPr lang="en-CA" altLang="en-US" sz="1400">
                <a:latin typeface="Consolas" pitchFamily="49" charset="0"/>
                <a:cs typeface="Consolas" pitchFamily="49" charset="0"/>
              </a:rPr>
              <a:t>	    if ( !is_unvisited() ) {</a:t>
            </a:r>
          </a:p>
          <a:p>
            <a:pPr lvl="1">
              <a:buFont typeface="Arial" charset="0"/>
              <a:buNone/>
            </a:pPr>
            <a:r>
              <a:rPr lang="en-CA" altLang="en-US" sz="1400">
                <a:latin typeface="Consolas" pitchFamily="49" charset="0"/>
                <a:cs typeface="Consolas" pitchFamily="49" charset="0"/>
              </a:rPr>
              <a:t>	        return;    // It has already been marked as visited</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int posn = loc_in_unvisited[k];</a:t>
            </a:r>
          </a:p>
          <a:p>
            <a:pPr lvl="1">
              <a:buFont typeface="Arial" charset="0"/>
              <a:buNone/>
            </a:pPr>
            <a:r>
              <a:rPr lang="en-CA" altLang="en-US" sz="1400">
                <a:latin typeface="Consolas" pitchFamily="49" charset="0"/>
                <a:cs typeface="Consolas" pitchFamily="49" charset="0"/>
              </a:rPr>
              <a:t>	    unvisited[posn] = unvisited[count];</a:t>
            </a:r>
          </a:p>
          <a:p>
            <a:pPr lvl="1">
              <a:buFont typeface="Arial" charset="0"/>
              <a:buNone/>
            </a:pPr>
            <a:r>
              <a:rPr lang="en-CA" altLang="en-US" sz="1400">
                <a:latin typeface="Consolas" pitchFamily="49" charset="0"/>
                <a:cs typeface="Consolas" pitchFamily="49" charset="0"/>
              </a:rPr>
              <a:t>	    loc_in_unvisited[unvisited[count]] = posn;</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4167658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3251"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Returning a vertex that is unvisited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return unvisited() {</a:t>
            </a:r>
          </a:p>
          <a:p>
            <a:pPr lvl="1">
              <a:buFont typeface="Arial" charset="0"/>
              <a:buNone/>
            </a:pPr>
            <a:r>
              <a:rPr lang="en-CA" altLang="en-US" sz="1400">
                <a:latin typeface="Consolas" pitchFamily="49" charset="0"/>
                <a:cs typeface="Consolas" pitchFamily="49" charset="0"/>
              </a:rPr>
              <a:t>	    if ( count == 0 ) {</a:t>
            </a:r>
          </a:p>
          <a:p>
            <a:pPr lvl="1">
              <a:buFont typeface="Arial" charset="0"/>
              <a:buNone/>
            </a:pPr>
            <a:r>
              <a:rPr lang="en-CA" altLang="en-US" sz="1400">
                <a:latin typeface="Consolas" pitchFamily="49" charset="0"/>
                <a:cs typeface="Consolas" pitchFamily="49" charset="0"/>
              </a:rPr>
              <a:t>	        throw underflow();</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return unvisited[count];</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556107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connectedness</a:t>
            </a:r>
          </a:p>
          <a:p>
            <a:pPr lvl="1"/>
            <a:r>
              <a:rPr lang="en-CA" dirty="0"/>
              <a:t>Determining if two vertices are connected</a:t>
            </a:r>
          </a:p>
          <a:p>
            <a:pPr lvl="1"/>
            <a:r>
              <a:rPr lang="en-CA" dirty="0"/>
              <a:t>Determining the connected sub-graphs of a graph</a:t>
            </a:r>
          </a:p>
          <a:p>
            <a:pPr lvl="1"/>
            <a:r>
              <a:rPr lang="en-CA" dirty="0"/>
              <a:t>Tracking unvisited vertices</a:t>
            </a:r>
          </a:p>
          <a:p>
            <a:pPr lvl="1"/>
            <a:endParaRPr lang="en-CA" dirty="0"/>
          </a:p>
        </p:txBody>
      </p:sp>
    </p:spTree>
    <p:extLst>
      <p:ext uri="{BB962C8B-B14F-4D97-AF65-F5344CB8AC3E}">
        <p14:creationId xmlns:p14="http://schemas.microsoft.com/office/powerpoint/2010/main" val="211072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Consider this graph</a:t>
            </a:r>
          </a:p>
        </p:txBody>
      </p:sp>
    </p:spTree>
    <p:extLst>
      <p:ext uri="{BB962C8B-B14F-4D97-AF65-F5344CB8AC3E}">
        <p14:creationId xmlns:p14="http://schemas.microsoft.com/office/powerpoint/2010/main" val="39407821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http://en.wikipedia.org/wiki/Connectivity_(graph_theory)</a:t>
            </a:r>
          </a:p>
          <a:p>
            <a:pPr marL="533400" indent="-533400">
              <a:buFontTx/>
              <a:buNone/>
              <a:defRPr/>
            </a:pPr>
            <a:r>
              <a:rPr lang="en-US" sz="1400" dirty="0">
                <a:latin typeface="Arial" charset="0"/>
                <a:cs typeface="Arial" charset="0"/>
              </a:rPr>
              <a:t>		</a:t>
            </a: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682768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solidFill>
                  <a:srgbClr val="FF0000"/>
                </a:solidFill>
              </a:rPr>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2589378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Problem: in an unweighted graph, find the distances from one vertex </a:t>
            </a:r>
            <a:r>
              <a:rPr lang="en-US" altLang="en-US" i="1" dirty="0">
                <a:latin typeface="Times New Roman" pitchFamily="18" charset="0"/>
                <a:cs typeface="Times New Roman" pitchFamily="18" charset="0"/>
              </a:rPr>
              <a:t>v</a:t>
            </a:r>
            <a:r>
              <a:rPr lang="en-US" altLang="en-US" dirty="0">
                <a:latin typeface="Arial" charset="0"/>
                <a:cs typeface="Arial" charset="0"/>
              </a:rPr>
              <a:t> to all the other vertices</a:t>
            </a:r>
          </a:p>
          <a:p>
            <a:pPr lvl="1"/>
            <a:r>
              <a:rPr lang="en-US" altLang="en-US" dirty="0">
                <a:latin typeface="Arial" charset="0"/>
                <a:cs typeface="Arial" charset="0"/>
              </a:rPr>
              <a:t>Distance: </a:t>
            </a:r>
            <a:r>
              <a:rPr lang="en-US" altLang="zh-CN" dirty="0"/>
              <a:t>the length of the shortest path between two vertices</a:t>
            </a:r>
            <a:endParaRPr lang="en-US" altLang="en-US" dirty="0">
              <a:latin typeface="Arial" charset="0"/>
              <a:cs typeface="Arial" charset="0"/>
            </a:endParaRPr>
          </a:p>
          <a:p>
            <a:pPr>
              <a:buFont typeface="Arial" charset="0"/>
              <a:buNone/>
            </a:pPr>
            <a:r>
              <a:rPr lang="en-US" altLang="en-US" dirty="0">
                <a:latin typeface="Arial" charset="0"/>
                <a:cs typeface="Arial" charset="0"/>
              </a:rPr>
              <a:t>	</a:t>
            </a:r>
          </a:p>
          <a:p>
            <a:pPr>
              <a:buFont typeface="Arial" charset="0"/>
              <a:buNone/>
            </a:pPr>
            <a:r>
              <a:rPr lang="en-US" altLang="en-US" dirty="0">
                <a:latin typeface="Arial" charset="0"/>
                <a:cs typeface="Arial" charset="0"/>
              </a:rPr>
              <a:t>	Method:</a:t>
            </a:r>
          </a:p>
          <a:p>
            <a:pPr lvl="1"/>
            <a:r>
              <a:rPr lang="en-US" altLang="en-US" dirty="0">
                <a:latin typeface="Arial" charset="0"/>
                <a:cs typeface="Arial" charset="0"/>
              </a:rPr>
              <a:t>Use a breadth-first traversal</a:t>
            </a:r>
          </a:p>
          <a:p>
            <a:pPr lvl="1"/>
            <a:r>
              <a:rPr lang="en-US" altLang="en-US" dirty="0">
                <a:latin typeface="Arial" charset="0"/>
                <a:cs typeface="Arial" charset="0"/>
              </a:rPr>
              <a:t>Vertices are added in </a:t>
            </a:r>
            <a:r>
              <a:rPr lang="en-US" altLang="en-US" i="1" dirty="0">
                <a:latin typeface="Arial" charset="0"/>
                <a:cs typeface="Arial" charset="0"/>
              </a:rPr>
              <a:t>layers</a:t>
            </a:r>
            <a:endParaRPr lang="en-US" altLang="en-US" dirty="0">
              <a:latin typeface="Arial" charset="0"/>
              <a:cs typeface="Arial" charset="0"/>
            </a:endParaRPr>
          </a:p>
          <a:p>
            <a:pPr lvl="1"/>
            <a:r>
              <a:rPr lang="en-US" altLang="en-US" dirty="0">
                <a:latin typeface="Arial" charset="0"/>
                <a:cs typeface="Arial" charset="0"/>
              </a:rPr>
              <a:t>The starting vertex </a:t>
            </a:r>
            <a:r>
              <a:rPr lang="en-US" altLang="en-US" i="1" dirty="0">
                <a:latin typeface="Times New Roman" pitchFamily="18" charset="0"/>
                <a:cs typeface="Times New Roman" pitchFamily="18" charset="0"/>
              </a:rPr>
              <a:t>v</a:t>
            </a:r>
            <a:r>
              <a:rPr lang="en-US" altLang="en-US" dirty="0">
                <a:latin typeface="Arial" charset="0"/>
                <a:cs typeface="Arial" charset="0"/>
              </a:rPr>
              <a:t> is defined to be in the zeroth layer, </a:t>
            </a:r>
            <a:r>
              <a:rPr lang="en-US" altLang="en-US" i="1" dirty="0">
                <a:latin typeface="Times New Roman" pitchFamily="18" charset="0"/>
                <a:cs typeface="Times New Roman" pitchFamily="18" charset="0"/>
              </a:rPr>
              <a:t>L</a:t>
            </a:r>
            <a:r>
              <a:rPr lang="en-US" altLang="en-US" baseline="-25000" dirty="0">
                <a:latin typeface="Times New Roman" pitchFamily="18" charset="0"/>
                <a:cs typeface="Times New Roman" pitchFamily="18" charset="0"/>
              </a:rPr>
              <a:t>0</a:t>
            </a:r>
          </a:p>
          <a:p>
            <a:pPr lvl="1"/>
            <a:r>
              <a:rPr lang="en-US" altLang="en-US" dirty="0">
                <a:latin typeface="Arial" charset="0"/>
                <a:cs typeface="Arial" charset="0"/>
              </a:rPr>
              <a:t>While the </a:t>
            </a:r>
            <a:r>
              <a:rPr lang="en-US" altLang="en-US" i="1" dirty="0">
                <a:latin typeface="Times New Roman" pitchFamily="18" charset="0"/>
                <a:cs typeface="Times New Roman" pitchFamily="18" charset="0"/>
              </a:rPr>
              <a:t>k</a:t>
            </a:r>
            <a:r>
              <a:rPr lang="en-US" altLang="en-US" baseline="30000" dirty="0">
                <a:latin typeface="Times New Roman" pitchFamily="18" charset="0"/>
                <a:cs typeface="Times New Roman" pitchFamily="18" charset="0"/>
              </a:rPr>
              <a:t>th</a:t>
            </a:r>
            <a:r>
              <a:rPr lang="en-US" altLang="en-US" dirty="0">
                <a:latin typeface="Arial" charset="0"/>
                <a:cs typeface="Arial" charset="0"/>
              </a:rPr>
              <a:t> layer is not empty, all unvisited vertices adjacent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are added to the </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baseline="30000" dirty="0" err="1">
                <a:latin typeface="Times New Roman" pitchFamily="18" charset="0"/>
                <a:cs typeface="Times New Roman" pitchFamily="18" charset="0"/>
              </a:rPr>
              <a:t>st</a:t>
            </a:r>
            <a:r>
              <a:rPr lang="en-US" altLang="en-US" dirty="0">
                <a:latin typeface="Arial" charset="0"/>
                <a:cs typeface="Arial" charset="0"/>
              </a:rPr>
              <a:t> layer</a:t>
            </a:r>
          </a:p>
          <a:p>
            <a:pPr lvl="1"/>
            <a:endParaRPr lang="en-US" altLang="en-US" dirty="0">
              <a:latin typeface="Arial" charset="0"/>
              <a:cs typeface="Arial" charset="0"/>
            </a:endParaRPr>
          </a:p>
          <a:p>
            <a:pPr>
              <a:buNone/>
            </a:pPr>
            <a:r>
              <a:rPr lang="en-US" altLang="en-US" dirty="0">
                <a:latin typeface="Arial" charset="0"/>
                <a:cs typeface="Arial" charset="0"/>
              </a:rPr>
              <a:t>	The distance from </a:t>
            </a:r>
            <a:r>
              <a:rPr lang="en-US" altLang="en-US" i="1" dirty="0">
                <a:latin typeface="Times New Roman" pitchFamily="18" charset="0"/>
                <a:cs typeface="Times New Roman" pitchFamily="18" charset="0"/>
              </a:rPr>
              <a:t>v</a:t>
            </a:r>
            <a:r>
              <a:rPr lang="en-US" altLang="en-US" dirty="0">
                <a:latin typeface="Arial" charset="0"/>
                <a:cs typeface="Arial" charset="0"/>
              </a:rPr>
              <a: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is </a:t>
            </a:r>
            <a:r>
              <a:rPr lang="en-US" altLang="en-US" i="1" dirty="0">
                <a:latin typeface="Times New Roman" pitchFamily="18" charset="0"/>
                <a:cs typeface="Times New Roman" pitchFamily="18" charset="0"/>
              </a:rPr>
              <a:t>k</a:t>
            </a:r>
            <a:endParaRPr lang="en-US" altLang="en-US" dirty="0">
              <a:latin typeface="Arial" charset="0"/>
              <a:cs typeface="Arial" charset="0"/>
            </a:endParaRPr>
          </a:p>
          <a:p>
            <a:pPr>
              <a:buFont typeface="Arial" charset="0"/>
              <a:buNone/>
            </a:pPr>
            <a:r>
              <a:rPr lang="en-US" altLang="en-US" dirty="0">
                <a:latin typeface="Arial" charset="0"/>
                <a:cs typeface="Arial" charset="0"/>
              </a:rPr>
              <a:t>	Any unvisited vertices are said to have an infinite distance from </a:t>
            </a:r>
            <a:r>
              <a:rPr lang="en-US" altLang="en-US" i="1" dirty="0">
                <a:latin typeface="Times New Roman" pitchFamily="18" charset="0"/>
                <a:cs typeface="Times New Roman" pitchFamily="18" charset="0"/>
              </a:rPr>
              <a:t>v</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468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graph:  find the distance from A to each other vertex</a:t>
            </a:r>
            <a:endParaRPr lang="en-US" altLang="en-US" sz="2800" dirty="0">
              <a:latin typeface="Arial" charset="0"/>
              <a:cs typeface="Arial" charset="0"/>
            </a:endParaRPr>
          </a:p>
        </p:txBody>
      </p:sp>
      <p:pic>
        <p:nvPicPr>
          <p:cNvPr id="19460" name="Picture 4"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83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a:latin typeface="Arial" charset="0"/>
                <a:cs typeface="Arial" charset="0"/>
              </a:rPr>
              <a:t>Determining Distances</a:t>
            </a:r>
          </a:p>
        </p:txBody>
      </p:sp>
      <p:sp>
        <p:nvSpPr>
          <p:cNvPr id="20483" name="Content Placeholder 2"/>
          <p:cNvSpPr>
            <a:spLocks noGrp="1"/>
          </p:cNvSpPr>
          <p:nvPr>
            <p:ph idx="1"/>
          </p:nvPr>
        </p:nvSpPr>
        <p:spPr/>
        <p:txBody>
          <a:bodyPr/>
          <a:lstStyle/>
          <a:p>
            <a:pPr>
              <a:buFont typeface="Arial" charset="0"/>
              <a:buNone/>
            </a:pPr>
            <a:r>
              <a:rPr lang="en-CA" altLang="en-US">
                <a:latin typeface="Arial" charset="0"/>
                <a:cs typeface="Arial" charset="0"/>
              </a:rPr>
              <a:t>	A forms the zeroeth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0</a:t>
            </a:r>
            <a:endParaRPr lang="en-CA" altLang="en-US">
              <a:latin typeface="Arial" charset="0"/>
              <a:cs typeface="Arial" charset="0"/>
            </a:endParaRPr>
          </a:p>
        </p:txBody>
      </p:sp>
      <p:pic>
        <p:nvPicPr>
          <p:cNvPr id="20484" name="Picture 5"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F7F">
                        <a:alpha val="92941"/>
                      </a:srgbClr>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351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a:latin typeface="Arial" charset="0"/>
                <a:cs typeface="Arial" charset="0"/>
              </a:rPr>
              <a:t>Determining Distances</a:t>
            </a:r>
          </a:p>
        </p:txBody>
      </p:sp>
      <p:sp>
        <p:nvSpPr>
          <p:cNvPr id="21507" name="Content Placeholder 2"/>
          <p:cNvSpPr>
            <a:spLocks noGrp="1"/>
          </p:cNvSpPr>
          <p:nvPr>
            <p:ph idx="1"/>
          </p:nvPr>
        </p:nvSpPr>
        <p:spPr/>
        <p:txBody>
          <a:bodyPr/>
          <a:lstStyle/>
          <a:p>
            <a:pPr>
              <a:buFont typeface="Arial" charset="0"/>
              <a:buNone/>
            </a:pPr>
            <a:r>
              <a:rPr lang="en-CA" altLang="en-US">
                <a:latin typeface="Arial" charset="0"/>
                <a:cs typeface="Arial" charset="0"/>
              </a:rPr>
              <a:t>	The unvisited vertices B, F and G are adjacent to A</a:t>
            </a:r>
          </a:p>
          <a:p>
            <a:pPr lvl="1"/>
            <a:r>
              <a:rPr lang="en-CA" altLang="en-US">
                <a:latin typeface="Arial" charset="0"/>
                <a:cs typeface="Arial" charset="0"/>
              </a:rPr>
              <a:t>These form the first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endParaRPr lang="en-CA" altLang="en-US">
              <a:latin typeface="Times New Roman" pitchFamily="18" charset="0"/>
              <a:cs typeface="Times New Roman" pitchFamily="18" charset="0"/>
            </a:endParaRPr>
          </a:p>
        </p:txBody>
      </p:sp>
      <p:pic>
        <p:nvPicPr>
          <p:cNvPr id="21508" name="Picture 6"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57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a:latin typeface="Arial" charset="0"/>
                <a:cs typeface="Arial" charset="0"/>
              </a:rPr>
              <a:t>Determining Distances</a:t>
            </a:r>
          </a:p>
        </p:txBody>
      </p:sp>
      <p:sp>
        <p:nvSpPr>
          <p:cNvPr id="22531" name="Content Placeholder 2"/>
          <p:cNvSpPr>
            <a:spLocks noGrp="1"/>
          </p:cNvSpPr>
          <p:nvPr>
            <p:ph idx="1"/>
          </p:nvPr>
        </p:nvSpPr>
        <p:spPr/>
        <p:txBody>
          <a:bodyPr/>
          <a:lstStyle/>
          <a:p>
            <a:pPr>
              <a:buFont typeface="Arial" charset="0"/>
              <a:buNone/>
            </a:pPr>
            <a:r>
              <a:rPr lang="en-CA" altLang="en-US" dirty="0">
                <a:latin typeface="Arial" charset="0"/>
                <a:cs typeface="Arial" charset="0"/>
              </a:rPr>
              <a:t>	We now begin popping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1</a:t>
            </a:r>
            <a:r>
              <a:rPr lang="en-CA" altLang="en-US" dirty="0">
                <a:latin typeface="Arial" charset="0"/>
                <a:cs typeface="Arial" charset="0"/>
              </a:rPr>
              <a:t> vertices: pop B</a:t>
            </a:r>
          </a:p>
          <a:p>
            <a:pPr lvl="1"/>
            <a:r>
              <a:rPr lang="en-CA" altLang="en-US" dirty="0">
                <a:latin typeface="Arial" charset="0"/>
                <a:cs typeface="Arial" charset="0"/>
              </a:rPr>
              <a:t>H is adjacent to B</a:t>
            </a:r>
          </a:p>
          <a:p>
            <a:pPr lvl="1"/>
            <a:r>
              <a:rPr lang="en-CA" altLang="en-US" dirty="0">
                <a:latin typeface="Arial" charset="0"/>
                <a:cs typeface="Arial" charset="0"/>
              </a:rPr>
              <a:t>It is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p:txBody>
      </p:sp>
      <p:pic>
        <p:nvPicPr>
          <p:cNvPr id="22532" name="Picture 2" descr="C:\Users\dwharder\Desktop\x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50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latin typeface="Arial" charset="0"/>
                <a:cs typeface="Arial" charset="0"/>
              </a:rPr>
              <a:t>Determining Distances</a:t>
            </a:r>
          </a:p>
        </p:txBody>
      </p:sp>
      <p:sp>
        <p:nvSpPr>
          <p:cNvPr id="2355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F pushes E onto the queue</a:t>
            </a:r>
          </a:p>
          <a:p>
            <a:pPr lvl="1"/>
            <a:r>
              <a:rPr lang="en-CA" altLang="en-US" dirty="0">
                <a:latin typeface="Arial" charset="0"/>
                <a:cs typeface="Arial" charset="0"/>
              </a:rPr>
              <a:t>It is also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a:p>
            <a:pPr lvl="1"/>
            <a:endParaRPr lang="en-CA" altLang="en-US" dirty="0">
              <a:latin typeface="Arial" charset="0"/>
              <a:cs typeface="Arial" charset="0"/>
            </a:endParaRPr>
          </a:p>
        </p:txBody>
      </p:sp>
      <p:pic>
        <p:nvPicPr>
          <p:cNvPr id="23556"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7" name="Straight Connector 6"/>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p:cNvSpPr>
            <a:spLocks noGrp="1"/>
          </p:cNvSpPr>
          <p:nvPr>
            <p:ph type="title"/>
          </p:nvPr>
        </p:nvSpPr>
        <p:spPr/>
        <p:txBody>
          <a:bodyPr/>
          <a:lstStyle/>
          <a:p>
            <a:r>
              <a:rPr lang="en-CA" altLang="en-US">
                <a:latin typeface="Arial" charset="0"/>
                <a:cs typeface="Arial" charset="0"/>
              </a:rPr>
              <a:t>Determining Distances</a:t>
            </a:r>
          </a:p>
        </p:txBody>
      </p:sp>
      <p:sp>
        <p:nvSpPr>
          <p:cNvPr id="24580" name="Content Placeholder 2"/>
          <p:cNvSpPr>
            <a:spLocks noGrp="1"/>
          </p:cNvSpPr>
          <p:nvPr>
            <p:ph idx="1"/>
          </p:nvPr>
        </p:nvSpPr>
        <p:spPr/>
        <p:txBody>
          <a:bodyPr/>
          <a:lstStyle/>
          <a:p>
            <a:pPr>
              <a:buFont typeface="Arial" charset="0"/>
              <a:buNone/>
            </a:pPr>
            <a:r>
              <a:rPr lang="en-CA" altLang="en-US">
                <a:latin typeface="Arial" charset="0"/>
                <a:cs typeface="Arial" charset="0"/>
              </a:rPr>
              <a:t>	We pop G which has no other unvisited neighbours</a:t>
            </a:r>
          </a:p>
          <a:p>
            <a:pPr lvl="1"/>
            <a:r>
              <a:rPr lang="en-CA" altLang="en-US">
                <a:latin typeface="Arial" charset="0"/>
                <a:cs typeface="Arial" charset="0"/>
              </a:rPr>
              <a:t>G is the last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r>
              <a:rPr lang="en-CA" altLang="en-US">
                <a:latin typeface="Arial" charset="0"/>
                <a:cs typeface="Arial" charset="0"/>
              </a:rPr>
              <a:t> vertex; thus H and E form the second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endParaRPr lang="en-CA" altLang="en-US">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6350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a:latin typeface="Arial" charset="0"/>
                <a:cs typeface="Arial" charset="0"/>
              </a:rPr>
              <a:t>Determining Distances</a:t>
            </a:r>
          </a:p>
        </p:txBody>
      </p:sp>
      <p:sp>
        <p:nvSpPr>
          <p:cNvPr id="25603" name="Content Placeholder 2"/>
          <p:cNvSpPr>
            <a:spLocks noGrp="1"/>
          </p:cNvSpPr>
          <p:nvPr>
            <p:ph idx="1"/>
          </p:nvPr>
        </p:nvSpPr>
        <p:spPr/>
        <p:txBody>
          <a:bodyPr/>
          <a:lstStyle/>
          <a:p>
            <a:pPr>
              <a:buFont typeface="Arial" charset="0"/>
              <a:buNone/>
            </a:pPr>
            <a:r>
              <a:rPr lang="en-CA" altLang="en-US">
                <a:latin typeface="Arial" charset="0"/>
                <a:cs typeface="Arial" charset="0"/>
              </a:rPr>
              <a:t>	Popping H in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r>
              <a:rPr lang="en-CA" altLang="en-US">
                <a:latin typeface="Arial" charset="0"/>
                <a:cs typeface="Arial" charset="0"/>
              </a:rPr>
              <a:t> adds C and I to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5604"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7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Push the first vertex onto the queue</a:t>
            </a:r>
          </a:p>
        </p:txBody>
      </p:sp>
      <p:graphicFrame>
        <p:nvGraphicFramePr>
          <p:cNvPr id="5" name="Table 4"/>
          <p:cNvGraphicFramePr>
            <a:graphicFrameLocks noGrp="1"/>
          </p:cNvGraphicFramePr>
          <p:nvPr>
            <p:extLst>
              <p:ext uri="{D42A27DB-BD31-4B8C-83A1-F6EECF244321}">
                <p14:modId xmlns:p14="http://schemas.microsoft.com/office/powerpoint/2010/main" val="1233484303"/>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03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latin typeface="Arial" charset="0"/>
                <a:cs typeface="Arial" charset="0"/>
              </a:rPr>
              <a:t>Determining Distances</a:t>
            </a:r>
          </a:p>
        </p:txBody>
      </p:sp>
      <p:sp>
        <p:nvSpPr>
          <p:cNvPr id="26627" name="Content Placeholder 2"/>
          <p:cNvSpPr>
            <a:spLocks noGrp="1"/>
          </p:cNvSpPr>
          <p:nvPr>
            <p:ph idx="1"/>
          </p:nvPr>
        </p:nvSpPr>
        <p:spPr/>
        <p:txBody>
          <a:bodyPr/>
          <a:lstStyle/>
          <a:p>
            <a:pPr>
              <a:buFont typeface="Arial" charset="0"/>
              <a:buNone/>
            </a:pPr>
            <a:r>
              <a:rPr lang="en-CA" altLang="en-US">
                <a:latin typeface="Arial" charset="0"/>
                <a:cs typeface="Arial" charset="0"/>
              </a:rPr>
              <a:t>	E has no more adjacent unvisited vertices</a:t>
            </a:r>
          </a:p>
          <a:p>
            <a:pPr lvl="1"/>
            <a:r>
              <a:rPr lang="en-CA" altLang="en-US">
                <a:latin typeface="Arial" charset="0"/>
                <a:cs typeface="Arial" charset="0"/>
              </a:rPr>
              <a:t>Thus C and I form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6628"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749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a:latin typeface="Arial" charset="0"/>
                <a:cs typeface="Arial" charset="0"/>
              </a:rPr>
              <a:t>Determining Distances</a:t>
            </a:r>
          </a:p>
        </p:txBody>
      </p:sp>
      <p:sp>
        <p:nvSpPr>
          <p:cNvPr id="27651" name="Content Placeholder 2"/>
          <p:cNvSpPr>
            <a:spLocks noGrp="1"/>
          </p:cNvSpPr>
          <p:nvPr>
            <p:ph idx="1"/>
          </p:nvPr>
        </p:nvSpPr>
        <p:spPr/>
        <p:txBody>
          <a:bodyPr>
            <a:normAutofit/>
          </a:bodyPr>
          <a:lstStyle/>
          <a:p>
            <a:pPr>
              <a:buFont typeface="Arial" charset="0"/>
              <a:buNone/>
            </a:pPr>
            <a:r>
              <a:rPr lang="en-CA" altLang="en-US" dirty="0">
                <a:latin typeface="Arial" charset="0"/>
                <a:cs typeface="Arial" charset="0"/>
              </a:rPr>
              <a:t>	The unvisited vertex D is adjacent to vertices in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3</a:t>
            </a:r>
            <a:endParaRPr lang="en-CA" altLang="en-US" dirty="0">
              <a:latin typeface="Arial" charset="0"/>
              <a:cs typeface="Arial" charset="0"/>
            </a:endParaRPr>
          </a:p>
          <a:p>
            <a:pPr lvl="1"/>
            <a:r>
              <a:rPr lang="en-CA" altLang="en-US" dirty="0">
                <a:latin typeface="Arial" charset="0"/>
                <a:cs typeface="Arial" charset="0"/>
              </a:rPr>
              <a:t>This vertex forms the fourth layer,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4</a:t>
            </a:r>
            <a:endParaRPr lang="en-CA" altLang="en-US" dirty="0">
              <a:latin typeface="Times New Roman" pitchFamily="18" charset="0"/>
              <a:cs typeface="Times New Roman" pitchFamily="18"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lvl="1"/>
            <a:r>
              <a:rPr lang="en-CA" altLang="en-US" dirty="0">
                <a:latin typeface="Arial" charset="0"/>
                <a:cs typeface="Arial" charset="0"/>
              </a:rPr>
              <a:t>Distance 1: B, F, G</a:t>
            </a:r>
          </a:p>
          <a:p>
            <a:pPr lvl="1"/>
            <a:r>
              <a:rPr lang="en-CA" altLang="en-US" dirty="0">
                <a:latin typeface="Arial" charset="0"/>
                <a:cs typeface="Arial" charset="0"/>
              </a:rPr>
              <a:t>Distance 2: H, E</a:t>
            </a:r>
          </a:p>
          <a:p>
            <a:pPr lvl="1"/>
            <a:r>
              <a:rPr lang="en-CA" altLang="en-US" dirty="0">
                <a:latin typeface="Arial" charset="0"/>
                <a:cs typeface="Arial" charset="0"/>
              </a:rPr>
              <a:t>Distance 3: C, I</a:t>
            </a:r>
          </a:p>
          <a:p>
            <a:pPr lvl="1"/>
            <a:r>
              <a:rPr lang="en-CA" altLang="en-US" dirty="0">
                <a:latin typeface="Arial" charset="0"/>
                <a:cs typeface="Arial" charset="0"/>
              </a:rPr>
              <a:t>Distance 4: D</a:t>
            </a:r>
          </a:p>
        </p:txBody>
      </p:sp>
      <p:pic>
        <p:nvPicPr>
          <p:cNvPr id="27652" name="Picture 9" descr="C:\Users\dwharder\Desktop\x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8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286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Theorem:</a:t>
            </a:r>
          </a:p>
          <a:p>
            <a:pPr lvl="1"/>
            <a:r>
              <a:rPr lang="en-US" altLang="en-US">
                <a:latin typeface="Arial" charset="0"/>
                <a:cs typeface="Arial" charset="0"/>
              </a:rPr>
              <a:t>If, in a breadth-first traversal of a graph, two vertices </a:t>
            </a:r>
            <a:r>
              <a:rPr lang="en-US" altLang="en-US" i="1">
                <a:latin typeface="Times New Roman" pitchFamily="18" charset="0"/>
                <a:cs typeface="Times New Roman" pitchFamily="18" charset="0"/>
              </a:rPr>
              <a:t>v</a:t>
            </a:r>
            <a:r>
              <a:rPr lang="en-US" altLang="en-US">
                <a:latin typeface="Arial" charset="0"/>
                <a:cs typeface="Arial" charset="0"/>
              </a:rPr>
              <a:t> and </a:t>
            </a:r>
            <a:r>
              <a:rPr lang="en-US" altLang="en-US" i="1">
                <a:latin typeface="Times New Roman" pitchFamily="18" charset="0"/>
                <a:cs typeface="Times New Roman" pitchFamily="18" charset="0"/>
              </a:rPr>
              <a:t>w</a:t>
            </a:r>
            <a:r>
              <a:rPr lang="en-US" altLang="en-US">
                <a:latin typeface="Arial" charset="0"/>
                <a:cs typeface="Arial" charset="0"/>
              </a:rPr>
              <a:t> appear in layers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and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j</a:t>
            </a:r>
            <a:r>
              <a:rPr lang="en-US" altLang="en-US">
                <a:latin typeface="Arial" charset="0"/>
                <a:cs typeface="Arial" charset="0"/>
              </a:rPr>
              <a:t>, respectively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a:t>
            </a:r>
            <a:br>
              <a:rPr lang="en-US" altLang="en-US">
                <a:latin typeface="Arial" charset="0"/>
                <a:cs typeface="Arial" charset="0"/>
              </a:rPr>
            </a:br>
            <a:r>
              <a:rPr lang="en-US" altLang="en-US">
                <a:latin typeface="Arial" charset="0"/>
                <a:cs typeface="Arial" charset="0"/>
              </a:rPr>
              <a:t>then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a:buFont typeface="Arial" charset="0"/>
              <a:buNone/>
            </a:pPr>
            <a:r>
              <a:rPr lang="en-US" altLang="en-US">
                <a:latin typeface="Arial" charset="0"/>
                <a:cs typeface="Arial" charset="0"/>
              </a:rPr>
              <a:t>	Proof:</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we are done</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without loss of generality, assume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&lt; </a:t>
            </a:r>
            <a:r>
              <a:rPr lang="en-US" altLang="en-US" i="1">
                <a:latin typeface="Times New Roman" pitchFamily="18" charset="0"/>
                <a:cs typeface="Times New Roman" pitchFamily="18" charset="0"/>
              </a:rPr>
              <a:t>j</a:t>
            </a:r>
            <a:endParaRPr lang="en-US" altLang="en-US">
              <a:latin typeface="Arial" charset="0"/>
              <a:cs typeface="Arial" charset="0"/>
            </a:endParaRPr>
          </a:p>
          <a:p>
            <a:pPr lvl="2">
              <a:buFont typeface="Arial" charset="0"/>
              <a:buNone/>
            </a:pPr>
            <a:r>
              <a:rPr lang="en-US" altLang="en-US">
                <a:latin typeface="Arial" charset="0"/>
                <a:cs typeface="Arial" charset="0"/>
              </a:rPr>
              <a:t>	Because </a:t>
            </a:r>
            <a:r>
              <a:rPr lang="en-US" altLang="en-US" i="1">
                <a:latin typeface="Times New Roman" pitchFamily="18" charset="0"/>
                <a:cs typeface="Times New Roman" pitchFamily="18" charset="0"/>
              </a:rPr>
              <a:t>v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t>
            </a:r>
            <a:r>
              <a:rPr lang="en-US" altLang="en-US" i="1">
                <a:latin typeface="Times New Roman" pitchFamily="18" charset="0"/>
                <a:cs typeface="Times New Roman" pitchFamily="18" charset="0"/>
              </a:rPr>
              <a:t>w </a:t>
            </a:r>
            <a:r>
              <a:rPr lang="en-US" altLang="en-US">
                <a:latin typeface="Arial" charset="0"/>
                <a:cs typeface="Arial" charset="0"/>
              </a:rPr>
              <a:t>does not appear in any previous layer,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 it follows that </a:t>
            </a:r>
            <a:r>
              <a:rPr lang="en-US" altLang="en-US" i="1">
                <a:latin typeface="Times New Roman" pitchFamily="18" charset="0"/>
                <a:cs typeface="Times New Roman" pitchFamily="18" charset="0"/>
              </a:rPr>
              <a:t>w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baseline="-25000">
                <a:latin typeface="Times New Roman" pitchFamily="18" charset="0"/>
                <a:cs typeface="Times New Roman" pitchFamily="18" charset="0"/>
              </a:rPr>
              <a:t> + 1</a:t>
            </a:r>
          </a:p>
          <a:p>
            <a:pPr lvl="2">
              <a:buFont typeface="Arial" charset="0"/>
              <a:buNone/>
            </a:pPr>
            <a:r>
              <a:rPr lang="en-US" altLang="en-US">
                <a:latin typeface="Arial" charset="0"/>
                <a:cs typeface="Arial" charset="0"/>
              </a:rPr>
              <a:t>	Thus</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j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+ 1</a:t>
            </a:r>
          </a:p>
          <a:p>
            <a:pPr lvl="1">
              <a:buFont typeface="Arial" charset="0"/>
              <a:buNone/>
            </a:pPr>
            <a:r>
              <a:rPr lang="en-US" altLang="en-US">
                <a:latin typeface="Arial" charset="0"/>
                <a:cs typeface="Arial" charset="0"/>
              </a:rPr>
              <a:t>	Therefore,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lvl="1"/>
            <a:endParaRPr lang="en-US" altLang="en-US">
              <a:latin typeface="Arial" charset="0"/>
              <a:cs typeface="Arial" charset="0"/>
            </a:endParaRPr>
          </a:p>
        </p:txBody>
      </p:sp>
    </p:spTree>
    <p:extLst>
      <p:ext uri="{BB962C8B-B14F-4D97-AF65-F5344CB8AC3E}">
        <p14:creationId xmlns:p14="http://schemas.microsoft.com/office/powerpoint/2010/main" val="4271238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found the </a:t>
            </a:r>
            <a:r>
              <a:rPr lang="en-US" altLang="en-US" dirty="0" err="1">
                <a:latin typeface="Arial" charset="0"/>
                <a:cs typeface="Arial" charset="0"/>
              </a:rPr>
              <a:t>unweighted</a:t>
            </a:r>
            <a:r>
              <a:rPr lang="en-US" altLang="en-US" dirty="0">
                <a:latin typeface="Arial" charset="0"/>
                <a:cs typeface="Arial" charset="0"/>
              </a:rPr>
              <a:t> path length from a single vertex to all other vertices</a:t>
            </a:r>
          </a:p>
          <a:p>
            <a:pPr lvl="1"/>
            <a:r>
              <a:rPr lang="en-US" altLang="en-US" dirty="0">
                <a:latin typeface="Arial" charset="0"/>
                <a:cs typeface="Arial" charset="0"/>
              </a:rPr>
              <a:t>A breadth-first traversal was used</a:t>
            </a:r>
          </a:p>
          <a:p>
            <a:pPr lvl="1"/>
            <a:r>
              <a:rPr lang="en-US" altLang="en-US" dirty="0">
                <a:latin typeface="Arial" charset="0"/>
                <a:cs typeface="Arial" charset="0"/>
              </a:rPr>
              <a:t>The first vertex is marked as layer </a:t>
            </a:r>
            <a:r>
              <a:rPr lang="en-US" altLang="en-US" dirty="0">
                <a:latin typeface="Times New Roman" panose="02020603050405020304" pitchFamily="18" charset="0"/>
                <a:cs typeface="Times New Roman" panose="02020603050405020304" pitchFamily="18" charset="0"/>
              </a:rPr>
              <a:t>0</a:t>
            </a:r>
          </a:p>
          <a:p>
            <a:pPr lvl="1"/>
            <a:r>
              <a:rPr lang="en-US" altLang="en-US" dirty="0">
                <a:latin typeface="Arial" charset="0"/>
                <a:cs typeface="Arial" charset="0"/>
              </a:rPr>
              <a:t>Vertices added to the queue by one in layer </a:t>
            </a:r>
            <a:r>
              <a:rPr lang="en-US" altLang="en-US" i="1" dirty="0">
                <a:latin typeface="Times New Roman" panose="02020603050405020304" pitchFamily="18" charset="0"/>
                <a:cs typeface="Times New Roman" panose="02020603050405020304" pitchFamily="18" charset="0"/>
              </a:rPr>
              <a:t>k</a:t>
            </a:r>
            <a:r>
              <a:rPr lang="en-US" altLang="en-US" dirty="0">
                <a:latin typeface="Arial" charset="0"/>
                <a:cs typeface="Arial" charset="0"/>
              </a:rPr>
              <a:t> are marked as layer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+ 1</a:t>
            </a:r>
          </a:p>
          <a:p>
            <a:pPr lvl="1"/>
            <a:r>
              <a:rPr lang="en-US" altLang="en-US" dirty="0">
                <a:latin typeface="Arial" charset="0"/>
                <a:cs typeface="Arial" charset="0"/>
              </a:rPr>
              <a:t>Later, we will see different algorithms for finding the shortest path length </a:t>
            </a:r>
            <a:r>
              <a:rPr lang="en-US" altLang="en-US">
                <a:latin typeface="Arial" charset="0"/>
                <a:cs typeface="Arial" charset="0"/>
              </a:rPr>
              <a:t>in weighted graphs</a:t>
            </a:r>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7335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http://en.wikipedia.org/wiki/Shortest_path</a:t>
            </a:r>
          </a:p>
          <a:p>
            <a:pPr marL="533400" indent="-533400">
              <a:buNone/>
              <a:defRPr/>
            </a:pPr>
            <a:r>
              <a:rPr lang="en-US" sz="1400" dirty="0">
                <a:latin typeface="Arial" charset="0"/>
                <a:cs typeface="Arial" charset="0"/>
              </a:rPr>
              <a:t>		          http://en.wikipedia.org/wiki/Breadth-first_search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5277572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looks at another problem solved by breadth-first traversals</a:t>
            </a:r>
          </a:p>
          <a:p>
            <a:pPr lvl="1"/>
            <a:r>
              <a:rPr lang="en-US" altLang="en-US" dirty="0">
                <a:latin typeface="Arial" charset="0"/>
                <a:cs typeface="Arial" charset="0"/>
              </a:rPr>
              <a:t>Determining if a graph is bipartite</a:t>
            </a:r>
          </a:p>
          <a:p>
            <a:pPr lvl="1"/>
            <a:r>
              <a:rPr lang="en-US" altLang="en-US" dirty="0">
                <a:latin typeface="Arial" charset="0"/>
                <a:cs typeface="Arial" charset="0"/>
              </a:rPr>
              <a:t>Definition of a bipartite graph</a:t>
            </a:r>
          </a:p>
          <a:p>
            <a:pPr lvl="1"/>
            <a:r>
              <a:rPr lang="en-US" altLang="en-US" dirty="0">
                <a:latin typeface="Arial" charset="0"/>
                <a:cs typeface="Arial" charset="0"/>
              </a:rPr>
              <a:t>The algorithm</a:t>
            </a:r>
          </a:p>
          <a:p>
            <a:pPr lvl="1"/>
            <a:r>
              <a:rPr lang="en-US" altLang="en-US" dirty="0">
                <a:latin typeface="Arial" charset="0"/>
                <a:cs typeface="Arial" charset="0"/>
              </a:rPr>
              <a:t>An example</a:t>
            </a:r>
          </a:p>
        </p:txBody>
      </p:sp>
    </p:spTree>
    <p:extLst>
      <p:ext uri="{BB962C8B-B14F-4D97-AF65-F5344CB8AC3E}">
        <p14:creationId xmlns:p14="http://schemas.microsoft.com/office/powerpoint/2010/main" val="21679607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solidFill>
                  <a:srgbClr val="FF0000"/>
                </a:solidFill>
              </a:rPr>
              <a:t>Identifying bipartite graphs</a:t>
            </a:r>
          </a:p>
          <a:p>
            <a:pPr lvl="1"/>
            <a:endParaRPr lang="zh-CN" altLang="en-US" dirty="0"/>
          </a:p>
        </p:txBody>
      </p:sp>
    </p:spTree>
    <p:extLst>
      <p:ext uri="{BB962C8B-B14F-4D97-AF65-F5344CB8AC3E}">
        <p14:creationId xmlns:p14="http://schemas.microsoft.com/office/powerpoint/2010/main" val="12545935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latin typeface="Arial" charset="0"/>
                <a:cs typeface="Arial" charset="0"/>
              </a:rPr>
              <a:t>Definition</a:t>
            </a:r>
          </a:p>
        </p:txBody>
      </p:sp>
      <p:sp>
        <p:nvSpPr>
          <p:cNvPr id="542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a:t>
            </a:r>
          </a:p>
          <a:p>
            <a:pPr lvl="1"/>
            <a:r>
              <a:rPr lang="en-US" altLang="en-US" dirty="0">
                <a:latin typeface="Arial" charset="0"/>
                <a:cs typeface="Arial" charset="0"/>
              </a:rPr>
              <a:t>A </a:t>
            </a:r>
            <a:r>
              <a:rPr lang="en-US" altLang="en-US" i="1" dirty="0">
                <a:latin typeface="Arial" charset="0"/>
                <a:cs typeface="Arial" charset="0"/>
              </a:rPr>
              <a:t>bipartite graph</a:t>
            </a:r>
            <a:r>
              <a:rPr lang="en-US" altLang="en-US" dirty="0">
                <a:latin typeface="Arial" charset="0"/>
                <a:cs typeface="Arial" charset="0"/>
              </a:rPr>
              <a:t> is a graph where the vertices </a:t>
            </a:r>
            <a:r>
              <a:rPr lang="en-US" altLang="en-US" i="1" dirty="0">
                <a:latin typeface="Times New Roman" pitchFamily="18" charset="0"/>
                <a:cs typeface="Times New Roman" pitchFamily="18" charset="0"/>
              </a:rPr>
              <a:t>V</a:t>
            </a:r>
            <a:r>
              <a:rPr lang="en-US" altLang="en-US" dirty="0">
                <a:latin typeface="Arial" charset="0"/>
                <a:cs typeface="Arial" charset="0"/>
              </a:rPr>
              <a:t> can be divided into two disjoint sets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such that </a:t>
            </a:r>
            <a:r>
              <a:rPr lang="en-US" altLang="en-US" b="1" dirty="0">
                <a:latin typeface="Arial" charset="0"/>
                <a:cs typeface="Arial" charset="0"/>
              </a:rPr>
              <a:t>every</a:t>
            </a:r>
            <a:r>
              <a:rPr lang="en-US" altLang="en-US" dirty="0">
                <a:latin typeface="Arial" charset="0"/>
                <a:cs typeface="Arial" charset="0"/>
              </a:rPr>
              <a:t> edge has one vertex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the other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a:t>
            </a:r>
          </a:p>
          <a:p>
            <a:pPr lvl="1"/>
            <a:endParaRPr lang="en-US" altLang="en-US" dirty="0">
              <a:latin typeface="Arial" charset="0"/>
              <a:cs typeface="Arial" charset="0"/>
            </a:endParaRPr>
          </a:p>
        </p:txBody>
      </p:sp>
    </p:spTree>
    <p:extLst>
      <p:ext uri="{BB962C8B-B14F-4D97-AF65-F5344CB8AC3E}">
        <p14:creationId xmlns:p14="http://schemas.microsoft.com/office/powerpoint/2010/main" val="4045113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Bipartite Graphs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Consider this graph:  is it bipartite?</a:t>
            </a:r>
          </a:p>
        </p:txBody>
      </p:sp>
      <p:pic>
        <p:nvPicPr>
          <p:cNvPr id="55300"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5772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CA" altLang="en-US">
                <a:latin typeface="Arial" charset="0"/>
                <a:cs typeface="Arial" charset="0"/>
              </a:rPr>
              <a:t>Bipartite Graphs</a:t>
            </a:r>
          </a:p>
        </p:txBody>
      </p:sp>
      <p:sp>
        <p:nvSpPr>
          <p:cNvPr id="56323" name="Content Placeholder 2"/>
          <p:cNvSpPr>
            <a:spLocks noGrp="1"/>
          </p:cNvSpPr>
          <p:nvPr>
            <p:ph idx="1"/>
          </p:nvPr>
        </p:nvSpPr>
        <p:spPr/>
        <p:txBody>
          <a:bodyPr/>
          <a:lstStyle/>
          <a:p>
            <a:pPr>
              <a:buFont typeface="Arial" charset="0"/>
              <a:buNone/>
            </a:pPr>
            <a:r>
              <a:rPr lang="en-CA" altLang="en-US">
                <a:latin typeface="Arial" charset="0"/>
                <a:cs typeface="Arial" charset="0"/>
              </a:rPr>
              <a:t>	Yes:  With a little work, it is possible to determine that we can decompose the vertices into two disjoint sets </a:t>
            </a:r>
          </a:p>
        </p:txBody>
      </p:sp>
      <p:pic>
        <p:nvPicPr>
          <p:cNvPr id="56324" name="Picture 3" descr="C:\Users\dwharder\Desktop\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138"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3600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17954</TotalTime>
  <Words>5695</Words>
  <Application>Microsoft Office PowerPoint</Application>
  <PresentationFormat>全屏显示(4:3)</PresentationFormat>
  <Paragraphs>1389</Paragraphs>
  <Slides>124</Slides>
  <Notes>28</Notes>
  <HiddenSlides>31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124</vt:i4>
      </vt:variant>
    </vt:vector>
  </HeadingPairs>
  <TitlesOfParts>
    <vt:vector size="131" baseType="lpstr">
      <vt:lpstr>宋体</vt:lpstr>
      <vt:lpstr>Arial</vt:lpstr>
      <vt:lpstr>Calibri</vt:lpstr>
      <vt:lpstr>Consolas</vt:lpstr>
      <vt:lpstr>Symbol</vt:lpstr>
      <vt:lpstr>Times New Roman</vt:lpstr>
      <vt:lpstr>Custom Design</vt:lpstr>
      <vt:lpstr>CS101  Algorithms and Data Structures</vt:lpstr>
      <vt:lpstr>Outline</vt:lpstr>
      <vt:lpstr>Outline</vt:lpstr>
      <vt:lpstr>Graph Traversal</vt:lpstr>
      <vt:lpstr>Graph Traversal</vt:lpstr>
      <vt:lpstr>Breadth-first traversal</vt:lpstr>
      <vt:lpstr>Breadth-first traversal</vt:lpstr>
      <vt:lpstr>Example</vt:lpstr>
      <vt:lpstr>Example</vt:lpstr>
      <vt:lpstr>Example</vt:lpstr>
      <vt:lpstr>Example</vt:lpstr>
      <vt:lpstr>Example</vt:lpstr>
      <vt:lpstr>Example</vt:lpstr>
      <vt:lpstr>Example</vt:lpstr>
      <vt:lpstr>Example</vt:lpstr>
      <vt:lpstr>Example</vt:lpstr>
      <vt:lpstr>Example</vt:lpstr>
      <vt:lpstr>Example</vt:lpstr>
      <vt:lpstr>Example</vt:lpstr>
      <vt:lpstr>Iterative depth-first traversal</vt:lpstr>
      <vt:lpstr>Depth-first traversal</vt:lpstr>
      <vt:lpstr>Recursive depth-first traversal</vt:lpstr>
      <vt:lpstr>Depth-first traversal</vt:lpstr>
      <vt:lpstr>Iterative depth-first traversal</vt:lpstr>
      <vt:lpstr>Depth-first traversal</vt:lpstr>
      <vt:lpstr>Example</vt:lpstr>
      <vt:lpstr>Example</vt:lpstr>
      <vt:lpstr>Example</vt:lpstr>
      <vt:lpstr>Example</vt:lpstr>
      <vt:lpstr>Example</vt:lpstr>
      <vt:lpstr>Example</vt:lpstr>
      <vt:lpstr>Example</vt:lpstr>
      <vt:lpstr>Example</vt:lpstr>
      <vt:lpstr>Example</vt:lpstr>
      <vt:lpstr>Example</vt:lpstr>
      <vt:lpstr>Example</vt:lpstr>
      <vt:lpstr>Comparison</vt:lpstr>
      <vt:lpstr>Applications</vt:lpstr>
      <vt:lpstr>Summary</vt:lpstr>
      <vt:lpstr>References</vt:lpstr>
      <vt:lpstr>Outline</vt:lpstr>
      <vt:lpstr>Outline</vt:lpstr>
      <vt:lpstr>Connected</vt:lpstr>
      <vt:lpstr>Connected</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Summary</vt:lpstr>
      <vt:lpstr>References</vt:lpstr>
      <vt:lpstr>Outline</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Sumary</vt:lpstr>
      <vt:lpstr>References</vt:lpstr>
      <vt:lpstr>Outline</vt:lpstr>
      <vt:lpstr>Outline</vt:lpstr>
      <vt:lpstr>Definition</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Sumary</vt:lpstr>
      <vt:lpstr>References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admin</cp:lastModifiedBy>
  <cp:revision>1347</cp:revision>
  <dcterms:created xsi:type="dcterms:W3CDTF">2009-09-11T23:00:44Z</dcterms:created>
  <dcterms:modified xsi:type="dcterms:W3CDTF">2021-11-16T05:09:59Z</dcterms:modified>
</cp:coreProperties>
</file>