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1"/>
  </p:notesMasterIdLst>
  <p:sldIdLst>
    <p:sldId id="256" r:id="rId2"/>
    <p:sldId id="653" r:id="rId3"/>
    <p:sldId id="770" r:id="rId4"/>
    <p:sldId id="771" r:id="rId5"/>
    <p:sldId id="772" r:id="rId6"/>
    <p:sldId id="773" r:id="rId7"/>
    <p:sldId id="774" r:id="rId8"/>
    <p:sldId id="775" r:id="rId9"/>
    <p:sldId id="776" r:id="rId10"/>
    <p:sldId id="777" r:id="rId11"/>
    <p:sldId id="778" r:id="rId12"/>
    <p:sldId id="779" r:id="rId13"/>
    <p:sldId id="780" r:id="rId14"/>
    <p:sldId id="781" r:id="rId15"/>
    <p:sldId id="782" r:id="rId16"/>
    <p:sldId id="783" r:id="rId17"/>
    <p:sldId id="784" r:id="rId18"/>
    <p:sldId id="712" r:id="rId19"/>
    <p:sldId id="766" r:id="rId20"/>
    <p:sldId id="428" r:id="rId21"/>
    <p:sldId id="429" r:id="rId22"/>
    <p:sldId id="430" r:id="rId23"/>
    <p:sldId id="767" r:id="rId24"/>
    <p:sldId id="769" r:id="rId25"/>
    <p:sldId id="786" r:id="rId26"/>
    <p:sldId id="671" r:id="rId27"/>
    <p:sldId id="471" r:id="rId28"/>
    <p:sldId id="473" r:id="rId29"/>
    <p:sldId id="474" r:id="rId30"/>
    <p:sldId id="475" r:id="rId31"/>
    <p:sldId id="477" r:id="rId32"/>
    <p:sldId id="478" r:id="rId33"/>
    <p:sldId id="480" r:id="rId34"/>
    <p:sldId id="481" r:id="rId35"/>
    <p:sldId id="482" r:id="rId36"/>
    <p:sldId id="483" r:id="rId37"/>
    <p:sldId id="484" r:id="rId38"/>
    <p:sldId id="485" r:id="rId39"/>
    <p:sldId id="486" r:id="rId40"/>
    <p:sldId id="487" r:id="rId41"/>
    <p:sldId id="488" r:id="rId42"/>
    <p:sldId id="490" r:id="rId43"/>
    <p:sldId id="495" r:id="rId44"/>
    <p:sldId id="496" r:id="rId45"/>
    <p:sldId id="497" r:id="rId46"/>
    <p:sldId id="498" r:id="rId47"/>
    <p:sldId id="499" r:id="rId48"/>
    <p:sldId id="50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14" r:id="rId63"/>
    <p:sldId id="515" r:id="rId64"/>
    <p:sldId id="517" r:id="rId65"/>
    <p:sldId id="522" r:id="rId66"/>
    <p:sldId id="523" r:id="rId67"/>
    <p:sldId id="524" r:id="rId68"/>
    <p:sldId id="525" r:id="rId69"/>
    <p:sldId id="531" r:id="rId70"/>
    <p:sldId id="532" r:id="rId71"/>
    <p:sldId id="533" r:id="rId72"/>
    <p:sldId id="534" r:id="rId73"/>
    <p:sldId id="535" r:id="rId74"/>
    <p:sldId id="536" r:id="rId75"/>
    <p:sldId id="540" r:id="rId76"/>
    <p:sldId id="541" r:id="rId77"/>
    <p:sldId id="542" r:id="rId78"/>
    <p:sldId id="544" r:id="rId79"/>
    <p:sldId id="545" r:id="rId80"/>
    <p:sldId id="546" r:id="rId81"/>
    <p:sldId id="547" r:id="rId82"/>
    <p:sldId id="548" r:id="rId83"/>
    <p:sldId id="549" r:id="rId84"/>
    <p:sldId id="550" r:id="rId85"/>
    <p:sldId id="685" r:id="rId86"/>
    <p:sldId id="684" r:id="rId87"/>
    <p:sldId id="687" r:id="rId88"/>
    <p:sldId id="688" r:id="rId89"/>
    <p:sldId id="686" r:id="rId90"/>
    <p:sldId id="689" r:id="rId91"/>
    <p:sldId id="558" r:id="rId92"/>
    <p:sldId id="561" r:id="rId93"/>
    <p:sldId id="562" r:id="rId94"/>
    <p:sldId id="563" r:id="rId95"/>
    <p:sldId id="564" r:id="rId96"/>
    <p:sldId id="565" r:id="rId97"/>
    <p:sldId id="566" r:id="rId98"/>
    <p:sldId id="567" r:id="rId99"/>
    <p:sldId id="568" r:id="rId100"/>
    <p:sldId id="569" r:id="rId101"/>
    <p:sldId id="570" r:id="rId102"/>
    <p:sldId id="571" r:id="rId103"/>
    <p:sldId id="572" r:id="rId104"/>
    <p:sldId id="573" r:id="rId105"/>
    <p:sldId id="574" r:id="rId106"/>
    <p:sldId id="576" r:id="rId107"/>
    <p:sldId id="577" r:id="rId108"/>
    <p:sldId id="591" r:id="rId109"/>
    <p:sldId id="592" r:id="rId110"/>
    <p:sldId id="593" r:id="rId111"/>
    <p:sldId id="594" r:id="rId112"/>
    <p:sldId id="595" r:id="rId113"/>
    <p:sldId id="690" r:id="rId114"/>
    <p:sldId id="597" r:id="rId115"/>
    <p:sldId id="598" r:id="rId116"/>
    <p:sldId id="656" r:id="rId117"/>
    <p:sldId id="657" r:id="rId118"/>
    <p:sldId id="673" r:id="rId119"/>
    <p:sldId id="658" r:id="rId120"/>
    <p:sldId id="662" r:id="rId121"/>
    <p:sldId id="663" r:id="rId122"/>
    <p:sldId id="664" r:id="rId123"/>
    <p:sldId id="672" r:id="rId124"/>
    <p:sldId id="618" r:id="rId125"/>
    <p:sldId id="619" r:id="rId126"/>
    <p:sldId id="620" r:id="rId127"/>
    <p:sldId id="621" r:id="rId128"/>
    <p:sldId id="622" r:id="rId129"/>
    <p:sldId id="623" r:id="rId130"/>
    <p:sldId id="624" r:id="rId131"/>
    <p:sldId id="625" r:id="rId132"/>
    <p:sldId id="626" r:id="rId133"/>
    <p:sldId id="627" r:id="rId134"/>
    <p:sldId id="628" r:id="rId135"/>
    <p:sldId id="629" r:id="rId136"/>
    <p:sldId id="630" r:id="rId137"/>
    <p:sldId id="631" r:id="rId138"/>
    <p:sldId id="632" r:id="rId139"/>
    <p:sldId id="633" r:id="rId140"/>
    <p:sldId id="634" r:id="rId141"/>
    <p:sldId id="635" r:id="rId142"/>
    <p:sldId id="636" r:id="rId143"/>
    <p:sldId id="637" r:id="rId144"/>
    <p:sldId id="638" r:id="rId145"/>
    <p:sldId id="639" r:id="rId146"/>
    <p:sldId id="640" r:id="rId147"/>
    <p:sldId id="641" r:id="rId148"/>
    <p:sldId id="642" r:id="rId149"/>
    <p:sldId id="643" r:id="rId150"/>
    <p:sldId id="644" r:id="rId151"/>
    <p:sldId id="645" r:id="rId152"/>
    <p:sldId id="646" r:id="rId153"/>
    <p:sldId id="647" r:id="rId154"/>
    <p:sldId id="648" r:id="rId155"/>
    <p:sldId id="649" r:id="rId156"/>
    <p:sldId id="650" r:id="rId157"/>
    <p:sldId id="756" r:id="rId158"/>
    <p:sldId id="765" r:id="rId159"/>
    <p:sldId id="692" r:id="rId1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70"/>
            <p14:sldId id="771"/>
            <p14:sldId id="772"/>
            <p14:sldId id="773"/>
            <p14:sldId id="774"/>
            <p14:sldId id="775"/>
            <p14:sldId id="776"/>
            <p14:sldId id="777"/>
            <p14:sldId id="778"/>
            <p14:sldId id="779"/>
            <p14:sldId id="780"/>
            <p14:sldId id="781"/>
            <p14:sldId id="782"/>
            <p14:sldId id="783"/>
            <p14:sldId id="784"/>
            <p14:sldId id="712"/>
            <p14:sldId id="766"/>
            <p14:sldId id="428"/>
            <p14:sldId id="429"/>
            <p14:sldId id="430"/>
            <p14:sldId id="767"/>
            <p14:sldId id="769"/>
            <p14:sldId id="786"/>
          </p14:sldIdLst>
        </p14:section>
        <p14:section name="Untitled Section" id="{74D54BE9-B66E-4C15-BFF0-13EC4B842390}">
          <p14:sldIdLst>
            <p14:sldId id="671"/>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7"/>
            <p14:sldId id="522"/>
            <p14:sldId id="523"/>
            <p14:sldId id="524"/>
            <p14:sldId id="525"/>
            <p14:sldId id="531"/>
            <p14:sldId id="532"/>
            <p14:sldId id="533"/>
            <p14:sldId id="534"/>
            <p14:sldId id="535"/>
            <p14:sldId id="536"/>
            <p14:sldId id="540"/>
            <p14:sldId id="541"/>
            <p14:sldId id="542"/>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6"/>
            <p14:sldId id="577"/>
            <p14:sldId id="591"/>
            <p14:sldId id="592"/>
            <p14:sldId id="593"/>
            <p14:sldId id="594"/>
            <p14:sldId id="595"/>
            <p14:sldId id="690"/>
            <p14:sldId id="597"/>
            <p14:sldId id="598"/>
            <p14:sldId id="656"/>
            <p14:sldId id="657"/>
          </p14:sldIdLst>
        </p14:section>
        <p14:section name="Untitled Section" id="{472257EC-8E56-4203-AD47-20C15647D68F}">
          <p14:sldIdLst>
            <p14:sldId id="673"/>
            <p14:sldId id="658"/>
            <p14:sldId id="662"/>
            <p14:sldId id="663"/>
            <p14:sldId id="664"/>
          </p14:sldIdLst>
        </p14:section>
        <p14:section name="Untitled Section" id="{74E501DF-35A4-4D35-AD47-1B8FC1ADEBBA}">
          <p14:sldIdLst>
            <p14:sldId id="672"/>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Lst>
        </p14:section>
        <p14:section name="Untitled Section" id="{FBE75E3F-ADC9-4D90-8F62-43B526ADD01E}">
          <p14:sldIdLst>
            <p14:sldId id="756"/>
            <p14:sldId id="765"/>
          </p14:sldIdLst>
        </p14:section>
        <p14:section name="Untitled Section" id="{389D2582-1A8C-4097-BB9B-7F61B987736F}">
          <p14:sldIdLst>
            <p14:sldId id="692"/>
          </p14:sldIdLst>
        </p14:section>
        <p14:section name="Untitled Section" id="{C7796FF6-B3DD-40CE-B1D0-43F94DF8A0F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6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2" autoAdjust="0"/>
    <p:restoredTop sz="65728" autoAdjust="0"/>
  </p:normalViewPr>
  <p:slideViewPr>
    <p:cSldViewPr>
      <p:cViewPr varScale="1">
        <p:scale>
          <a:sx n="81" d="100"/>
          <a:sy n="81" d="100"/>
        </p:scale>
        <p:origin x="2624"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9/15/21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10670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27</a:t>
            </a:fld>
            <a:endParaRPr lang="en-CA"/>
          </a:p>
        </p:txBody>
      </p:sp>
    </p:spTree>
    <p:extLst>
      <p:ext uri="{BB962C8B-B14F-4D97-AF65-F5344CB8AC3E}">
        <p14:creationId xmlns:p14="http://schemas.microsoft.com/office/powerpoint/2010/main" val="37715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28</a:t>
            </a:fld>
            <a:endParaRPr lang="en-CA"/>
          </a:p>
        </p:txBody>
      </p:sp>
    </p:spTree>
    <p:extLst>
      <p:ext uri="{BB962C8B-B14F-4D97-AF65-F5344CB8AC3E}">
        <p14:creationId xmlns:p14="http://schemas.microsoft.com/office/powerpoint/2010/main" val="120814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Member functions that do not change the object acted</a:t>
            </a:r>
            <a:br>
              <a:rPr lang="en-CA" altLang="zh-CN" dirty="0"/>
            </a:br>
            <a:r>
              <a:rPr lang="en-CA" altLang="zh-CN" dirty="0"/>
              <a:t>upon are variously called </a:t>
            </a:r>
            <a:r>
              <a:rPr lang="en-CA" altLang="zh-CN" i="1" dirty="0"/>
              <a:t>accessors</a:t>
            </a:r>
            <a:r>
              <a:rPr lang="en-CA" altLang="zh-CN" dirty="0"/>
              <a:t>, </a:t>
            </a:r>
            <a:r>
              <a:rPr lang="en-CA" altLang="zh-CN" i="1" dirty="0" err="1"/>
              <a:t>readonly</a:t>
            </a:r>
            <a:r>
              <a:rPr lang="en-CA" altLang="zh-CN" i="1" dirty="0"/>
              <a:t> functions</a:t>
            </a:r>
            <a:r>
              <a:rPr lang="en-CA" altLang="zh-CN" dirty="0"/>
              <a:t>,</a:t>
            </a:r>
            <a:br>
              <a:rPr lang="en-CA" altLang="zh-CN" dirty="0"/>
            </a:br>
            <a:r>
              <a:rPr lang="en-CA" altLang="zh-CN" i="1" dirty="0"/>
              <a:t>inspectors</a:t>
            </a:r>
            <a:r>
              <a:rPr lang="en-CA" altLang="zh-CN" dirty="0"/>
              <a:t>, and, when it involves simply returning a</a:t>
            </a:r>
            <a:br>
              <a:rPr lang="en-CA" altLang="zh-CN" dirty="0"/>
            </a:br>
            <a:r>
              <a:rPr lang="en-CA" altLang="zh-CN" dirty="0"/>
              <a:t>member variable, </a:t>
            </a:r>
            <a:r>
              <a:rPr lang="en-CA" altLang="zh-CN" i="1" dirty="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30</a:t>
            </a:fld>
            <a:endParaRPr lang="en-CA"/>
          </a:p>
        </p:txBody>
      </p:sp>
    </p:spTree>
    <p:extLst>
      <p:ext uri="{BB962C8B-B14F-4D97-AF65-F5344CB8AC3E}">
        <p14:creationId xmlns:p14="http://schemas.microsoft.com/office/powerpoint/2010/main" val="99852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37</a:t>
            </a:fld>
            <a:endParaRPr lang="en-CA"/>
          </a:p>
        </p:txBody>
      </p:sp>
    </p:spTree>
    <p:extLst>
      <p:ext uri="{BB962C8B-B14F-4D97-AF65-F5344CB8AC3E}">
        <p14:creationId xmlns:p14="http://schemas.microsoft.com/office/powerpoint/2010/main" val="198442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38</a:t>
            </a:fld>
            <a:endParaRPr lang="en-CA"/>
          </a:p>
        </p:txBody>
      </p:sp>
    </p:spTree>
    <p:extLst>
      <p:ext uri="{BB962C8B-B14F-4D97-AF65-F5344CB8AC3E}">
        <p14:creationId xmlns:p14="http://schemas.microsoft.com/office/powerpoint/2010/main" val="371807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39</a:t>
            </a:fld>
            <a:endParaRPr lang="en-CA"/>
          </a:p>
        </p:txBody>
      </p:sp>
    </p:spTree>
    <p:extLst>
      <p:ext uri="{BB962C8B-B14F-4D97-AF65-F5344CB8AC3E}">
        <p14:creationId xmlns:p14="http://schemas.microsoft.com/office/powerpoint/2010/main" val="150070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1607165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9320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3</a:t>
            </a:fld>
            <a:endParaRPr lang="en-CA"/>
          </a:p>
        </p:txBody>
      </p:sp>
    </p:spTree>
    <p:extLst>
      <p:ext uri="{BB962C8B-B14F-4D97-AF65-F5344CB8AC3E}">
        <p14:creationId xmlns:p14="http://schemas.microsoft.com/office/powerpoint/2010/main" val="45980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51</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52</a:t>
            </a:fld>
            <a:endParaRPr lang="en-CA"/>
          </a:p>
        </p:txBody>
      </p:sp>
    </p:spTree>
    <p:extLst>
      <p:ext uri="{BB962C8B-B14F-4D97-AF65-F5344CB8AC3E}">
        <p14:creationId xmlns:p14="http://schemas.microsoft.com/office/powerpoint/2010/main" val="383395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53</a:t>
            </a:fld>
            <a:endParaRPr lang="en-CA"/>
          </a:p>
        </p:txBody>
      </p:sp>
    </p:spTree>
    <p:extLst>
      <p:ext uri="{BB962C8B-B14F-4D97-AF65-F5344CB8AC3E}">
        <p14:creationId xmlns:p14="http://schemas.microsoft.com/office/powerpoint/2010/main" val="314161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54</a:t>
            </a:fld>
            <a:endParaRPr lang="en-CA"/>
          </a:p>
        </p:txBody>
      </p:sp>
    </p:spTree>
    <p:extLst>
      <p:ext uri="{BB962C8B-B14F-4D97-AF65-F5344CB8AC3E}">
        <p14:creationId xmlns:p14="http://schemas.microsoft.com/office/powerpoint/2010/main" val="178495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55</a:t>
            </a:fld>
            <a:endParaRPr lang="en-CA"/>
          </a:p>
        </p:txBody>
      </p:sp>
    </p:spTree>
    <p:extLst>
      <p:ext uri="{BB962C8B-B14F-4D97-AF65-F5344CB8AC3E}">
        <p14:creationId xmlns:p14="http://schemas.microsoft.com/office/powerpoint/2010/main" val="400673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56</a:t>
            </a:fld>
            <a:endParaRPr lang="en-CA"/>
          </a:p>
        </p:txBody>
      </p:sp>
    </p:spTree>
    <p:extLst>
      <p:ext uri="{BB962C8B-B14F-4D97-AF65-F5344CB8AC3E}">
        <p14:creationId xmlns:p14="http://schemas.microsoft.com/office/powerpoint/2010/main" val="3549015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57</a:t>
            </a:fld>
            <a:endParaRPr lang="en-CA"/>
          </a:p>
        </p:txBody>
      </p:sp>
    </p:spTree>
    <p:extLst>
      <p:ext uri="{BB962C8B-B14F-4D97-AF65-F5344CB8AC3E}">
        <p14:creationId xmlns:p14="http://schemas.microsoft.com/office/powerpoint/2010/main" val="39649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59</a:t>
            </a:fld>
            <a:endParaRPr lang="en-CA"/>
          </a:p>
        </p:txBody>
      </p:sp>
    </p:spTree>
    <p:extLst>
      <p:ext uri="{BB962C8B-B14F-4D97-AF65-F5344CB8AC3E}">
        <p14:creationId xmlns:p14="http://schemas.microsoft.com/office/powerpoint/2010/main" val="399012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63</a:t>
            </a:fld>
            <a:endParaRPr lang="en-CA"/>
          </a:p>
        </p:txBody>
      </p:sp>
    </p:spTree>
    <p:extLst>
      <p:ext uri="{BB962C8B-B14F-4D97-AF65-F5344CB8AC3E}">
        <p14:creationId xmlns:p14="http://schemas.microsoft.com/office/powerpoint/2010/main" val="82568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64</a:t>
            </a:fld>
            <a:endParaRPr lang="en-CA"/>
          </a:p>
        </p:txBody>
      </p:sp>
    </p:spTree>
    <p:extLst>
      <p:ext uri="{BB962C8B-B14F-4D97-AF65-F5344CB8AC3E}">
        <p14:creationId xmlns:p14="http://schemas.microsoft.com/office/powerpoint/2010/main" val="239952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a:t>
            </a:fld>
            <a:endParaRPr lang="en-CA"/>
          </a:p>
        </p:txBody>
      </p:sp>
    </p:spTree>
    <p:extLst>
      <p:ext uri="{BB962C8B-B14F-4D97-AF65-F5344CB8AC3E}">
        <p14:creationId xmlns:p14="http://schemas.microsoft.com/office/powerpoint/2010/main" val="223016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65</a:t>
            </a:fld>
            <a:endParaRPr lang="en-CA"/>
          </a:p>
        </p:txBody>
      </p:sp>
    </p:spTree>
    <p:extLst>
      <p:ext uri="{BB962C8B-B14F-4D97-AF65-F5344CB8AC3E}">
        <p14:creationId xmlns:p14="http://schemas.microsoft.com/office/powerpoint/2010/main" val="1376741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69</a:t>
            </a:fld>
            <a:endParaRPr lang="en-CA"/>
          </a:p>
        </p:txBody>
      </p:sp>
    </p:spTree>
    <p:extLst>
      <p:ext uri="{BB962C8B-B14F-4D97-AF65-F5344CB8AC3E}">
        <p14:creationId xmlns:p14="http://schemas.microsoft.com/office/powerpoint/2010/main" val="202159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72</a:t>
            </a:fld>
            <a:endParaRPr lang="en-CA"/>
          </a:p>
        </p:txBody>
      </p:sp>
    </p:spTree>
    <p:extLst>
      <p:ext uri="{BB962C8B-B14F-4D97-AF65-F5344CB8AC3E}">
        <p14:creationId xmlns:p14="http://schemas.microsoft.com/office/powerpoint/2010/main" val="3485391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74</a:t>
            </a:fld>
            <a:endParaRPr lang="en-CA"/>
          </a:p>
        </p:txBody>
      </p:sp>
    </p:spTree>
    <p:extLst>
      <p:ext uri="{BB962C8B-B14F-4D97-AF65-F5344CB8AC3E}">
        <p14:creationId xmlns:p14="http://schemas.microsoft.com/office/powerpoint/2010/main" val="9734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113</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114</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116</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117</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119</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120</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17</a:t>
            </a:fld>
            <a:endParaRPr lang="en-CA"/>
          </a:p>
        </p:txBody>
      </p:sp>
    </p:spTree>
    <p:extLst>
      <p:ext uri="{BB962C8B-B14F-4D97-AF65-F5344CB8AC3E}">
        <p14:creationId xmlns:p14="http://schemas.microsoft.com/office/powerpoint/2010/main" val="390920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a:latin typeface="Arial" charset="0"/>
                <a:cs typeface="Arial" charset="0"/>
              </a:rPr>
              <a:t>As well as determining run times, we are also interested in memory usage</a:t>
            </a:r>
          </a:p>
          <a:p>
            <a:pPr>
              <a:buFont typeface="Arial" charset="0"/>
              <a:buNone/>
            </a:pPr>
            <a:r>
              <a:rPr lang="en-US" altLang="en-US" dirty="0">
                <a:latin typeface="Arial" charset="0"/>
                <a:cs typeface="Arial" charset="0"/>
              </a:rPr>
              <a:t>	</a:t>
            </a:r>
            <a:endParaRPr lang="en-CA" altLang="en-US" dirty="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121</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122</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129</a:t>
            </a:fld>
            <a:endParaRPr lang="en-CA"/>
          </a:p>
        </p:txBody>
      </p:sp>
    </p:spTree>
    <p:extLst>
      <p:ext uri="{BB962C8B-B14F-4D97-AF65-F5344CB8AC3E}">
        <p14:creationId xmlns:p14="http://schemas.microsoft.com/office/powerpoint/2010/main" val="2179383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solidFill>
                <a:srgbClr val="FF0000"/>
              </a:solidFill>
            </a:endParaRPr>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20</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21</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22</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23</a:t>
            </a:fld>
            <a:endParaRPr lang="en-CA"/>
          </a:p>
        </p:txBody>
      </p:sp>
    </p:spTree>
    <p:extLst>
      <p:ext uri="{BB962C8B-B14F-4D97-AF65-F5344CB8AC3E}">
        <p14:creationId xmlns:p14="http://schemas.microsoft.com/office/powerpoint/2010/main" val="31150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24</a:t>
            </a:fld>
            <a:endParaRPr lang="en-CA"/>
          </a:p>
        </p:txBody>
      </p:sp>
    </p:spTree>
    <p:extLst>
      <p:ext uri="{BB962C8B-B14F-4D97-AF65-F5344CB8AC3E}">
        <p14:creationId xmlns:p14="http://schemas.microsoft.com/office/powerpoint/2010/main" val="322491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1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4.emf"/></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810.png"/><Relationship Id="rId4" Type="http://schemas.openxmlformats.org/officeDocument/2006/relationships/image" Target="../media/image23.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18" Type="http://schemas.openxmlformats.org/officeDocument/2006/relationships/image" Target="../media/image66.png"/><Relationship Id="rId26" Type="http://schemas.openxmlformats.org/officeDocument/2006/relationships/image" Target="../media/image74.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10.xml"/><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2.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71.png"/><Relationship Id="rId28" Type="http://schemas.openxmlformats.org/officeDocument/2006/relationships/image" Target="../media/image76.png"/><Relationship Id="rId10" Type="http://schemas.openxmlformats.org/officeDocument/2006/relationships/image" Target="../media/image59.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9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Array and Linked List</a:t>
            </a:r>
          </a:p>
          <a:p>
            <a:pPr marL="0" indent="0" algn="ctr" eaLnBrk="1" hangingPunct="1">
              <a:buNone/>
            </a:pPr>
            <a:r>
              <a:rPr lang="en-US" altLang="zh-CN" dirty="0">
                <a:ea typeface="宋体" panose="02010600030101010101" pitchFamily="2" charset="-122"/>
              </a:rPr>
              <a:t>Textbook </a:t>
            </a:r>
            <a:r>
              <a:rPr lang="en-US" altLang="zh-CN" dirty="0" err="1">
                <a:ea typeface="宋体" panose="02010600030101010101" pitchFamily="2" charset="-122"/>
              </a:rPr>
              <a:t>Ch</a:t>
            </a:r>
            <a:r>
              <a:rPr lang="en-US" altLang="zh-CN" dirty="0">
                <a:ea typeface="宋体" panose="02010600030101010101" pitchFamily="2" charset="-122"/>
              </a:rPr>
              <a:t> 10.2</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2" name="文本框 91"/>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93" name="文本框 92"/>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Tree>
    <p:extLst>
      <p:ext uri="{BB962C8B-B14F-4D97-AF65-F5344CB8AC3E}">
        <p14:creationId xmlns:p14="http://schemas.microsoft.com/office/powerpoint/2010/main" val="22822292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Then we move each pointer forward: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12783689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We’d continue copying until we reach the end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 </a:t>
            </a:r>
            <a:r>
              <a:rPr lang="en-US" sz="1400" dirty="0">
                <a:latin typeface="Consolas" pitchFamily="49" charset="0"/>
                <a:cs typeface="Consolas" pitchFamily="49" charset="0"/>
              </a:rPr>
              <a:t>!=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7018701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about assignment?</a:t>
            </a:r>
          </a:p>
          <a:p>
            <a:pPr lvl="1" eaLnBrk="1" hangingPunct="1"/>
            <a:r>
              <a:rPr lang="en-US" dirty="0">
                <a:latin typeface="Arial" charset="0"/>
                <a:cs typeface="Arial" charset="0"/>
              </a:rPr>
              <a:t>Suppose you have linked lists:</a:t>
            </a:r>
          </a:p>
          <a:p>
            <a:pPr eaLnBrk="1" hangingPunct="1">
              <a:buFontTx/>
              <a:buNone/>
            </a:pPr>
            <a:endParaRPr lang="en-US" sz="1000" b="1" dirty="0">
              <a:latin typeface="Courier New" pitchFamily="49" charset="0"/>
              <a:cs typeface="Arial" charset="0"/>
            </a:endParaRPr>
          </a:p>
          <a:p>
            <a:pPr eaLnBrk="1" hangingPunct="1">
              <a:buFontTx/>
              <a:buNone/>
            </a:pPr>
            <a:r>
              <a:rPr lang="en-US" sz="1800" b="1" dirty="0">
                <a:latin typeface="Consolas" pitchFamily="49" charset="0"/>
                <a:cs typeface="Consolas" pitchFamily="49" charset="0"/>
              </a:rPr>
              <a:t>      </a:t>
            </a:r>
            <a:r>
              <a:rPr lang="en-US" sz="1800" dirty="0">
                <a:latin typeface="Consolas" pitchFamily="49" charset="0"/>
                <a:cs typeface="Consolas" pitchFamily="49" charset="0"/>
              </a:rPr>
              <a:t>List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a:t>
            </a:r>
          </a:p>
          <a:p>
            <a:pPr eaLnBrk="1" hangingPunct="1">
              <a:buFontTx/>
              <a:buNone/>
            </a:pPr>
            <a:endParaRPr lang="en-US" sz="18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.push_front( 35 );</a:t>
            </a: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.push_front( 18 );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.push_front( 94 );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.push_front( 72 );</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4203653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This is the current state:</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Consider an assignment:</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a:t>
            </a:r>
            <a:endParaRPr lang="en-US" sz="2800" dirty="0">
              <a:latin typeface="Consolas" pitchFamily="49" charset="0"/>
              <a:cs typeface="Consolas" pitchFamily="49"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spTree>
    <p:extLst>
      <p:ext uri="{BB962C8B-B14F-4D97-AF65-F5344CB8AC3E}">
        <p14:creationId xmlns:p14="http://schemas.microsoft.com/office/powerpoint/2010/main" val="12916399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default behavior: </a:t>
            </a:r>
            <a:r>
              <a:rPr lang="en-US" dirty="0">
                <a:solidFill>
                  <a:srgbClr val="FF0000"/>
                </a:solidFill>
                <a:latin typeface="Arial" charset="0"/>
                <a:cs typeface="Arial" charset="0"/>
              </a:rPr>
              <a:t>the member variables of this class are</a:t>
            </a:r>
            <a:r>
              <a:rPr lang="en-US" dirty="0">
                <a:solidFill>
                  <a:srgbClr val="FF0000"/>
                </a:solidFill>
                <a:latin typeface="Consolas" pitchFamily="49" charset="0"/>
                <a:cs typeface="Arial" charset="0"/>
              </a:rPr>
              <a:t> </a:t>
            </a:r>
            <a:r>
              <a:rPr lang="en-US" dirty="0">
                <a:solidFill>
                  <a:srgbClr val="FF0000"/>
                </a:solidFill>
                <a:latin typeface="Arial" charset="0"/>
                <a:cs typeface="Arial" charset="0"/>
              </a:rPr>
              <a:t>copied over</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It is equivalent to writing:</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.list_head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.list_head;</a:t>
            </a:r>
          </a:p>
          <a:p>
            <a:pPr eaLnBrk="1" hangingPunct="1">
              <a:buFont typeface="Arial" charset="0"/>
              <a:buNone/>
            </a:pPr>
            <a:r>
              <a:rPr lang="en-US" dirty="0">
                <a:latin typeface="Consolas" pitchFamily="49" charset="0"/>
                <a:cs typeface="Consolas" pitchFamily="49" charset="0"/>
              </a:rPr>
              <a:t>	</a:t>
            </a:r>
          </a:p>
          <a:p>
            <a:pPr eaLnBrk="1" hangingPunct="1">
              <a:buFont typeface="Arial" charset="0"/>
              <a:buNone/>
            </a:pPr>
            <a:r>
              <a:rPr lang="en-US" dirty="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spTree>
    <p:extLst>
      <p:ext uri="{BB962C8B-B14F-4D97-AF65-F5344CB8AC3E}">
        <p14:creationId xmlns:p14="http://schemas.microsoft.com/office/powerpoint/2010/main" val="12567232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What’s wrong with this picture?</a:t>
            </a:r>
          </a:p>
          <a:p>
            <a:pPr lvl="1" eaLnBrk="1" hangingPunct="1"/>
            <a:r>
              <a:rPr lang="en-US" dirty="0">
                <a:latin typeface="Arial" charset="0"/>
                <a:cs typeface="Arial" charset="0"/>
              </a:rPr>
              <a:t>We no longer have links to either of the nodes storing 72 or 94 (memory leak)</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Also, suppose we call the member function</a:t>
            </a:r>
          </a:p>
          <a:p>
            <a:pPr lvl="1" eaLnBrk="1" hangingPunct="1">
              <a:buFontTx/>
              <a:buNone/>
            </a:pPr>
            <a:r>
              <a:rPr lang="en-US" b="1" dirty="0">
                <a:latin typeface="Courier New" pitchFamily="49" charset="0"/>
                <a:cs typeface="Arial" charset="0"/>
              </a:rPr>
              <a:t>	   </a:t>
            </a:r>
            <a:r>
              <a:rPr lang="en-US" sz="2000" dirty="0">
                <a:solidFill>
                  <a:srgbClr val="D20000"/>
                </a:solidFill>
                <a:latin typeface="Consolas" pitchFamily="49" charset="0"/>
                <a:cs typeface="Consolas" pitchFamily="49" charset="0"/>
              </a:rPr>
              <a:t>lst1</a:t>
            </a:r>
            <a:r>
              <a:rPr lang="en-US" sz="2000" dirty="0">
                <a:latin typeface="Consolas" pitchFamily="49" charset="0"/>
                <a:cs typeface="Consolas" pitchFamily="49" charset="0"/>
              </a:rPr>
              <a:t>.pop_front();</a:t>
            </a:r>
            <a:endParaRPr lang="en-US" sz="2400" dirty="0">
              <a:latin typeface="Consolas" pitchFamily="49" charset="0"/>
              <a:cs typeface="Consolas" pitchFamily="49" charset="0"/>
            </a:endParaRPr>
          </a:p>
          <a:p>
            <a:pPr lvl="1" eaLnBrk="1" hangingPunct="1"/>
            <a:r>
              <a:rPr lang="en-US" altLang="zh-CN" dirty="0">
                <a:solidFill>
                  <a:srgbClr val="002060"/>
                </a:solidFill>
                <a:latin typeface="Consolas" pitchFamily="49" charset="0"/>
                <a:cs typeface="Consolas" pitchFamily="49" charset="0"/>
              </a:rPr>
              <a:t>lst2</a:t>
            </a:r>
            <a:r>
              <a:rPr lang="en-US" altLang="zh-CN" dirty="0">
                <a:latin typeface="Arial" charset="0"/>
                <a:cs typeface="Arial" charset="0"/>
              </a:rPr>
              <a:t> </a:t>
            </a:r>
            <a:r>
              <a:rPr lang="en-US" dirty="0">
                <a:latin typeface="Arial" charset="0"/>
                <a:cs typeface="Arial" charset="0"/>
              </a:rPr>
              <a:t>is now invalid</a:t>
            </a:r>
            <a:endParaRPr lang="en-US" sz="2400" dirty="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356655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Like making copies, we must have a reasonable means of assigning</a:t>
            </a:r>
          </a:p>
          <a:p>
            <a:pPr lvl="1" eaLnBrk="1" hangingPunct="1"/>
            <a:r>
              <a:rPr lang="en-US" dirty="0">
                <a:latin typeface="Arial" charset="0"/>
                <a:cs typeface="Arial" charset="0"/>
              </a:rPr>
              <a:t>Starting with</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We need to erase the content of </a:t>
            </a:r>
            <a:r>
              <a:rPr lang="en-US" dirty="0">
                <a:solidFill>
                  <a:srgbClr val="0000FF"/>
                </a:solidFill>
                <a:latin typeface="Consolas" pitchFamily="49" charset="0"/>
                <a:cs typeface="Consolas" pitchFamily="49" charset="0"/>
              </a:rPr>
              <a:t>lst2</a:t>
            </a:r>
            <a:r>
              <a:rPr lang="en-US" dirty="0">
                <a:latin typeface="Arial" charset="0"/>
                <a:cs typeface="Arial" charset="0"/>
              </a:rPr>
              <a:t> and copy over the nodes in </a:t>
            </a:r>
            <a:r>
              <a:rPr lang="en-US" dirty="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spTree>
    <p:extLst>
      <p:ext uri="{BB962C8B-B14F-4D97-AF65-F5344CB8AC3E}">
        <p14:creationId xmlns:p14="http://schemas.microsoft.com/office/powerpoint/2010/main" val="3082595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First, to overload the assignment operator, we must overload the function named </a:t>
            </a:r>
            <a:r>
              <a:rPr lang="en-US" dirty="0">
                <a:solidFill>
                  <a:srgbClr val="FF33CC"/>
                </a:solidFill>
                <a:latin typeface="Consolas" pitchFamily="49" charset="0"/>
                <a:cs typeface="Consolas" pitchFamily="49" charset="0"/>
              </a:rPr>
              <a:t>operator =</a:t>
            </a:r>
          </a:p>
          <a:p>
            <a:pPr lvl="1" eaLnBrk="1" hangingPunct="1"/>
            <a:r>
              <a:rPr lang="en-US" dirty="0">
                <a:latin typeface="Arial" charset="0"/>
                <a:cs typeface="Arial" charset="0"/>
              </a:rPr>
              <a:t>This is a how you indicate to the compiler that</a:t>
            </a:r>
            <a:br>
              <a:rPr lang="en-US" dirty="0">
                <a:latin typeface="Arial" charset="0"/>
                <a:cs typeface="Arial" charset="0"/>
              </a:rPr>
            </a:br>
            <a:r>
              <a:rPr lang="en-US" dirty="0">
                <a:latin typeface="Arial" charset="0"/>
                <a:cs typeface="Arial" charset="0"/>
              </a:rPr>
              <a:t>you are overloading the assignment (</a:t>
            </a:r>
            <a:r>
              <a:rPr lang="en-US" dirty="0">
                <a:solidFill>
                  <a:srgbClr val="FF33CC"/>
                </a:solidFill>
                <a:latin typeface="Consolas" pitchFamily="49" charset="0"/>
                <a:cs typeface="Consolas" pitchFamily="49" charset="0"/>
              </a:rPr>
              <a:t>=</a:t>
            </a:r>
            <a:r>
              <a:rPr lang="en-US" dirty="0">
                <a:latin typeface="Arial" charset="0"/>
                <a:cs typeface="Arial" charset="0"/>
              </a:rPr>
              <a:t>) operator</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signature is:</a:t>
            </a:r>
          </a:p>
          <a:p>
            <a:pPr lvl="2" eaLnBrk="1" hangingPunct="1">
              <a:buFontTx/>
              <a:buNone/>
            </a:pPr>
            <a:r>
              <a:rPr lang="en-US" sz="1800" dirty="0">
                <a:latin typeface="Consolas" pitchFamily="49" charset="0"/>
                <a:cs typeface="Consolas" pitchFamily="49" charset="0"/>
              </a:rPr>
              <a:t>List &amp;</a:t>
            </a:r>
            <a:r>
              <a:rPr lang="en-US" sz="1800" dirty="0">
                <a:solidFill>
                  <a:srgbClr val="FF33CC"/>
                </a:solidFill>
                <a:latin typeface="Consolas" pitchFamily="49" charset="0"/>
                <a:cs typeface="Consolas" pitchFamily="49" charset="0"/>
              </a:rPr>
              <a:t>operator =</a:t>
            </a:r>
            <a:r>
              <a:rPr lang="en-US" sz="1800" dirty="0">
                <a:latin typeface="Consolas" pitchFamily="49" charset="0"/>
                <a:cs typeface="Consolas" pitchFamily="49" charset="0"/>
              </a:rPr>
              <a:t> ( List );</a:t>
            </a:r>
          </a:p>
        </p:txBody>
      </p:sp>
    </p:spTree>
    <p:extLst>
      <p:ext uri="{BB962C8B-B14F-4D97-AF65-F5344CB8AC3E}">
        <p14:creationId xmlns:p14="http://schemas.microsoft.com/office/powerpoint/2010/main" val="26866172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p:txBody>
      </p:sp>
    </p:spTree>
    <p:extLst>
      <p:ext uri="{BB962C8B-B14F-4D97-AF65-F5344CB8AC3E}">
        <p14:creationId xmlns:p14="http://schemas.microsoft.com/office/powerpoint/2010/main" val="11517509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dirty="0">
                <a:latin typeface="Arial" charset="0"/>
                <a:cs typeface="Arial" charset="0"/>
              </a:rPr>
              <a:t>Call the copy constructor to create </a:t>
            </a:r>
            <a:r>
              <a:rPr lang="en-US" dirty="0" err="1">
                <a:latin typeface="Consolas" pitchFamily="49" charset="0"/>
                <a:cs typeface="Consolas" pitchFamily="49" charset="0"/>
              </a:rPr>
              <a:t>rhs</a:t>
            </a:r>
            <a:endParaRPr lang="en-US" dirty="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123751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95644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36926732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dirty="0">
                <a:latin typeface="Arial" charset="0"/>
                <a:cs typeface="Arial" charset="0"/>
              </a:rPr>
              <a:t>The destructor is called on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24400856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20852010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4343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a:p>
            <a:pPr lvl="1"/>
            <a:r>
              <a:rPr lang="en-CA" dirty="0"/>
              <a:t>No calls to </a:t>
            </a:r>
            <a:r>
              <a:rPr lang="en-CA" dirty="0">
                <a:latin typeface="Consolas" pitchFamily="49" charset="0"/>
                <a:cs typeface="Consolas" pitchFamily="49" charset="0"/>
              </a:rPr>
              <a:t>new</a:t>
            </a:r>
            <a:r>
              <a:rPr lang="en-CA" dirty="0"/>
              <a:t> or </a:t>
            </a:r>
            <a:r>
              <a:rPr lang="en-CA" dirty="0">
                <a:latin typeface="Consolas" pitchFamily="49" charset="0"/>
                <a:cs typeface="Consolas" pitchFamily="49" charset="0"/>
              </a:rPr>
              <a:t>delete</a:t>
            </a: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6541106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a:solidFill>
                  <a:prstClr val="black"/>
                </a:solidFill>
              </a:rPr>
              <a:t>	What is the plan?</a:t>
            </a:r>
          </a:p>
          <a:p>
            <a:pPr lvl="1" eaLnBrk="1" hangingPunct="1"/>
            <a:r>
              <a:rPr lang="en-CA" sz="2000" dirty="0">
                <a:solidFill>
                  <a:prstClr val="black"/>
                </a:solidFill>
              </a:rPr>
              <a:t>If the right-hand side is empty, it’s straight-forward:</a:t>
            </a:r>
          </a:p>
          <a:p>
            <a:pPr lvl="2" eaLnBrk="1" hangingPunct="1"/>
            <a:r>
              <a:rPr lang="en-CA" sz="1800" dirty="0">
                <a:solidFill>
                  <a:prstClr val="black"/>
                </a:solidFill>
              </a:rPr>
              <a:t>Just empty this list</a:t>
            </a:r>
          </a:p>
          <a:p>
            <a:pPr lvl="1" eaLnBrk="1" hangingPunct="1"/>
            <a:r>
              <a:rPr lang="en-CA" sz="2000" dirty="0">
                <a:solidFill>
                  <a:prstClr val="black"/>
                </a:solidFill>
              </a:rPr>
              <a:t>Otherwise, step through the right-hand side list and for each node there</a:t>
            </a:r>
          </a:p>
          <a:p>
            <a:pPr lvl="2" eaLnBrk="1" hangingPunct="1"/>
            <a:r>
              <a:rPr lang="en-CA" sz="1800" dirty="0">
                <a:solidFill>
                  <a:prstClr val="black"/>
                </a:solidFill>
              </a:rPr>
              <a:t>If there is a corresponding node in this, copy over the value, else</a:t>
            </a:r>
          </a:p>
          <a:p>
            <a:pPr lvl="2" eaLnBrk="1" hangingPunct="1"/>
            <a:r>
              <a:rPr lang="en-CA" sz="1800" dirty="0">
                <a:solidFill>
                  <a:prstClr val="black"/>
                </a:solidFill>
              </a:rPr>
              <a:t>There is no corresponding node; create a new node and append it</a:t>
            </a:r>
          </a:p>
          <a:p>
            <a:pPr lvl="1" eaLnBrk="1" hangingPunct="1"/>
            <a:r>
              <a:rPr lang="en-CA" sz="2000" dirty="0">
                <a:solidFill>
                  <a:prstClr val="black"/>
                </a:solidFill>
              </a:rPr>
              <a:t>If there are any nodes remaining in this, delete them</a:t>
            </a:r>
          </a:p>
        </p:txBody>
      </p:sp>
    </p:spTree>
    <p:extLst>
      <p:ext uri="{BB962C8B-B14F-4D97-AF65-F5344CB8AC3E}">
        <p14:creationId xmlns:p14="http://schemas.microsoft.com/office/powerpoint/2010/main" val="3268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18118592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graphicFrame>
        <p:nvGraphicFramePr>
          <p:cNvPr id="6" name="Table 5"/>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a:solidFill>
                  <a:srgbClr val="00B0F0"/>
                </a:solidFill>
              </a:rPr>
              <a:t>By replacing the value in the node in question, we can speed things up</a:t>
            </a: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23948316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Linked list</a:t>
            </a:r>
          </a:p>
          <a:p>
            <a:r>
              <a:rPr lang="en-US" altLang="zh-CN" dirty="0">
                <a:solidFill>
                  <a:srgbClr val="FF0000"/>
                </a:solidFill>
              </a:rPr>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846339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Tree>
    <p:extLst>
      <p:ext uri="{BB962C8B-B14F-4D97-AF65-F5344CB8AC3E}">
        <p14:creationId xmlns:p14="http://schemas.microsoft.com/office/powerpoint/2010/main" val="404973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80089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Using a doubly linked list requires </a:t>
            </a:r>
            <a:r>
              <a:rPr lang="en-CA" altLang="en-US" b="1" dirty="0">
                <a:latin typeface="Symbol" pitchFamily="18" charset="2"/>
                <a:cs typeface="Times New Roman" pitchFamily="18"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 but it speeds up many operations</a:t>
            </a:r>
          </a:p>
          <a:p>
            <a:pPr lvl="1"/>
            <a:endParaRPr lang="en-US" altLang="en-US" dirty="0">
              <a:latin typeface="Arial" charset="0"/>
              <a:cs typeface="Arial" charset="0"/>
            </a:endParaRPr>
          </a:p>
        </p:txBody>
      </p:sp>
    </p:spTree>
    <p:extLst>
      <p:ext uri="{BB962C8B-B14F-4D97-AF65-F5344CB8AC3E}">
        <p14:creationId xmlns:p14="http://schemas.microsoft.com/office/powerpoint/2010/main" val="37007016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662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general, there is an interesting relationship between memory and time efficiency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a data structure/algorithm:</a:t>
            </a:r>
          </a:p>
          <a:p>
            <a:pPr lvl="1"/>
            <a:r>
              <a:rPr lang="en-US" altLang="en-US" dirty="0">
                <a:latin typeface="Arial" charset="0"/>
                <a:cs typeface="Arial" charset="0"/>
              </a:rPr>
              <a:t>Improving the run time usually</a:t>
            </a:r>
            <a:br>
              <a:rPr lang="en-US" altLang="en-US" dirty="0">
                <a:latin typeface="Arial" charset="0"/>
                <a:cs typeface="Arial" charset="0"/>
              </a:rPr>
            </a:br>
            <a:r>
              <a:rPr lang="en-US" altLang="en-US" dirty="0">
                <a:latin typeface="Arial" charset="0"/>
                <a:cs typeface="Arial" charset="0"/>
              </a:rPr>
              <a:t>requires more memory</a:t>
            </a:r>
          </a:p>
          <a:p>
            <a:pPr lvl="1"/>
            <a:r>
              <a:rPr lang="en-US" altLang="en-US" dirty="0">
                <a:latin typeface="Arial" charset="0"/>
                <a:cs typeface="Arial" charset="0"/>
              </a:rPr>
              <a:t>Reducing the required memory</a:t>
            </a:r>
            <a:br>
              <a:rPr lang="en-US" altLang="en-US" dirty="0">
                <a:latin typeface="Arial" charset="0"/>
                <a:cs typeface="Arial" charset="0"/>
              </a:rPr>
            </a:br>
            <a:r>
              <a:rPr lang="en-US" altLang="en-US" dirty="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0880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guideline not true in general:  </a:t>
            </a:r>
            <a:r>
              <a:rPr lang="en-US" altLang="en-US" dirty="0">
                <a:solidFill>
                  <a:srgbClr val="FF0000"/>
                </a:solidFill>
                <a:latin typeface="Arial" charset="0"/>
                <a:cs typeface="Arial" charset="0"/>
              </a:rPr>
              <a:t>there may be different data structures and/or algorithms which are both faster and require less memory</a:t>
            </a:r>
          </a:p>
          <a:p>
            <a:pPr lvl="1"/>
            <a:r>
              <a:rPr lang="en-US" altLang="en-US" dirty="0">
                <a:latin typeface="Arial" charset="0"/>
                <a:cs typeface="Arial" charset="0"/>
              </a:rPr>
              <a:t>This requires thought and research</a:t>
            </a:r>
          </a:p>
        </p:txBody>
      </p:sp>
    </p:spTree>
    <p:extLst>
      <p:ext uri="{BB962C8B-B14F-4D97-AF65-F5344CB8AC3E}">
        <p14:creationId xmlns:p14="http://schemas.microsoft.com/office/powerpoint/2010/main" val="17741149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Linked list</a:t>
            </a:r>
          </a:p>
          <a:p>
            <a:r>
              <a:rPr lang="en-US" altLang="zh-CN" dirty="0"/>
              <a:t>Doubly linked list</a:t>
            </a:r>
          </a:p>
          <a:p>
            <a:r>
              <a:rPr lang="en-US" altLang="zh-CN" dirty="0">
                <a:solidFill>
                  <a:srgbClr val="FF0000"/>
                </a:solidFill>
              </a:rPr>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6253671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issue</a:t>
            </a:r>
          </a:p>
        </p:txBody>
      </p:sp>
      <p:sp>
        <p:nvSpPr>
          <p:cNvPr id="3" name="Content Placeholder 2"/>
          <p:cNvSpPr>
            <a:spLocks noGrp="1"/>
          </p:cNvSpPr>
          <p:nvPr>
            <p:ph idx="1"/>
          </p:nvPr>
        </p:nvSpPr>
        <p:spPr/>
        <p:txBody>
          <a:bodyPr/>
          <a:lstStyle/>
          <a:p>
            <a:pPr marL="360363" indent="-360363">
              <a:buNone/>
            </a:pPr>
            <a:r>
              <a:rPr lang="en-CA" dirty="0"/>
              <a:t>	A significant issue with linked lists: node-based data structures require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calls to </a:t>
            </a:r>
            <a:r>
              <a:rPr lang="en-CA" dirty="0">
                <a:latin typeface="Courier New" panose="02070309020205020404" pitchFamily="49" charset="0"/>
                <a:cs typeface="Courier New" panose="02070309020205020404" pitchFamily="49" charset="0"/>
              </a:rPr>
              <a:t>new</a:t>
            </a:r>
          </a:p>
          <a:p>
            <a:pPr lvl="1"/>
            <a:r>
              <a:rPr lang="en-CA" dirty="0"/>
              <a:t>Each </a:t>
            </a:r>
            <a:r>
              <a:rPr lang="en-CA" altLang="zh-CN" dirty="0">
                <a:latin typeface="Courier New" panose="02070309020205020404" pitchFamily="49" charset="0"/>
                <a:cs typeface="Courier New" panose="02070309020205020404" pitchFamily="49" charset="0"/>
              </a:rPr>
              <a:t>new</a:t>
            </a:r>
            <a:r>
              <a:rPr lang="en-CA" dirty="0"/>
              <a:t> operation requires a call to the operating system requesting a memory allocation</a:t>
            </a:r>
          </a:p>
        </p:txBody>
      </p:sp>
    </p:spTree>
    <p:extLst>
      <p:ext uri="{BB962C8B-B14F-4D97-AF65-F5344CB8AC3E}">
        <p14:creationId xmlns:p14="http://schemas.microsoft.com/office/powerpoint/2010/main" val="3228432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Suppose we store this linked list in an array?</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7" name="Table 6"/>
          <p:cNvGraphicFramePr>
            <a:graphicFrameLocks noGrp="1"/>
          </p:cNvGraphicFramePr>
          <p:nvPr>
            <p:extLst>
              <p:ext uri="{D42A27DB-BD31-4B8C-83A1-F6EECF244321}">
                <p14:modId xmlns:p14="http://schemas.microsoft.com/office/powerpoint/2010/main" val="2227272803"/>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35251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Rather than using, </a:t>
            </a:r>
            <a:r>
              <a:rPr lang="en-CA" dirty="0">
                <a:latin typeface="Consolas" panose="020B0609020204030204" pitchFamily="49" charset="0"/>
                <a:cs typeface="Consolas" panose="020B0609020204030204" pitchFamily="49" charset="0"/>
              </a:rPr>
              <a:t>-1</a:t>
            </a:r>
            <a:r>
              <a:rPr lang="en-CA" dirty="0"/>
              <a:t>, use a constant assigned that value</a:t>
            </a:r>
          </a:p>
          <a:p>
            <a:pPr lvl="1"/>
            <a:r>
              <a:rPr lang="en-CA" dirty="0"/>
              <a:t>This makes reading your code easier </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104099818"/>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Tree>
    <p:extLst>
      <p:ext uri="{BB962C8B-B14F-4D97-AF65-F5344CB8AC3E}">
        <p14:creationId xmlns:p14="http://schemas.microsoft.com/office/powerpoint/2010/main" val="7885822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To achieve this, we must create an array of objects that:</a:t>
            </a:r>
          </a:p>
          <a:p>
            <a:pPr lvl="1"/>
            <a:r>
              <a:rPr lang="en-CA" dirty="0"/>
              <a:t>Store the value</a:t>
            </a:r>
          </a:p>
          <a:p>
            <a:pPr lvl="1"/>
            <a:r>
              <a:rPr lang="en-CA" dirty="0"/>
              <a:t>Store the array index where the next entry is stored</a:t>
            </a:r>
          </a:p>
          <a:p>
            <a:pPr marL="360363" indent="-360363">
              <a:buNone/>
            </a:pPr>
            <a:endParaRPr lang="en-CA" sz="2400" dirty="0"/>
          </a:p>
          <a:p>
            <a:pPr marL="1160463" lvl="2" indent="-360363">
              <a:buNone/>
            </a:pPr>
            <a:r>
              <a:rPr lang="en-CA" sz="1400" dirty="0">
                <a:latin typeface="Consolas" panose="020B0609020204030204" pitchFamily="49" charset="0"/>
                <a:cs typeface="Consolas" panose="020B0609020204030204" pitchFamily="49" charset="0"/>
              </a:rPr>
              <a:t>		template &lt;typename Type&gt;</a:t>
            </a:r>
          </a:p>
          <a:p>
            <a:pPr marL="1160463" lvl="2" indent="-360363">
              <a:buNone/>
            </a:pPr>
            <a:r>
              <a:rPr lang="en-CA" sz="1400" dirty="0">
                <a:latin typeface="Consolas" panose="020B0609020204030204" pitchFamily="49" charset="0"/>
                <a:cs typeface="Consolas" panose="020B0609020204030204" pitchFamily="49" charset="0"/>
              </a:rPr>
              <a:t>		class </a:t>
            </a:r>
            <a:r>
              <a:rPr lang="en-CA" sz="1400" dirty="0" err="1">
                <a:latin typeface="Consolas" panose="020B0609020204030204" pitchFamily="49" charset="0"/>
                <a:cs typeface="Consolas" panose="020B0609020204030204" pitchFamily="49" charset="0"/>
              </a:rPr>
              <a:t>Single_node</a:t>
            </a:r>
            <a:r>
              <a:rPr lang="en-CA" sz="1400" dirty="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next_node</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Type retrieve()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next()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p>
          <a:p>
            <a:pPr marL="360363" indent="-360363">
              <a:buNone/>
            </a:pPr>
            <a:endParaRPr lang="en-CA" dirty="0"/>
          </a:p>
        </p:txBody>
      </p:sp>
    </p:spTree>
    <p:extLst>
      <p:ext uri="{BB962C8B-B14F-4D97-AF65-F5344CB8AC3E}">
        <p14:creationId xmlns:p14="http://schemas.microsoft.com/office/powerpoint/2010/main" val="30273771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lnSpcReduction="10000"/>
          </a:bodyPr>
          <a:lstStyle/>
          <a:p>
            <a:pPr marL="360363" indent="-360363">
              <a:buNone/>
            </a:pPr>
            <a:r>
              <a:rPr lang="en-CA" dirty="0"/>
              <a:t>	Now, memory allocation is done once in the constructor:</a:t>
            </a:r>
          </a:p>
          <a:p>
            <a:pPr marL="457200" lvl="1" indent="0">
              <a:buNone/>
            </a:pPr>
            <a:endParaRPr lang="en-CA" sz="12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r>
              <a:rPr lang="en-US" altLang="zh-CN" sz="1400" dirty="0">
                <a:latin typeface="Consolas" panose="020B0609020204030204" pitchFamily="49" charset="0"/>
                <a:cs typeface="Consolas" panose="020B0609020204030204" pitchFamily="49" charset="0"/>
              </a:rPr>
              <a:t>PTR</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 member functions</a:t>
            </a:r>
          </a:p>
          <a:p>
            <a:pPr marL="457200" lvl="1" indent="0">
              <a:buNone/>
            </a:pPr>
            <a:r>
              <a:rPr lang="en-CA" sz="1400" dirty="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latin typeface="Consolas" panose="020B0609020204030204" pitchFamily="49" charset="0"/>
                <a:cs typeface="Consolas" panose="020B0609020204030204" pitchFamily="49" charset="0"/>
              </a:rPr>
              <a:t>node_pool</a:t>
            </a:r>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 Empty constructor</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688380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sz="1800" dirty="0"/>
              <a:t>	Problem:  when inserting a new element… </a:t>
            </a:r>
          </a:p>
          <a:p>
            <a:pPr marL="360363" indent="-360363">
              <a:buNone/>
            </a:pPr>
            <a:r>
              <a:rPr lang="en-CA" sz="1800" dirty="0"/>
              <a:t>			how do you know which cell to use?</a:t>
            </a:r>
          </a:p>
          <a:p>
            <a:pPr lvl="1"/>
            <a:r>
              <a:rPr lang="en-CA" dirty="0"/>
              <a:t>Solution: keep a container (a stack) of the indices of unused nodes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00931287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8" name="Table 7"/>
          <p:cNvGraphicFramePr>
            <a:graphicFrameLocks noGrp="1"/>
          </p:cNvGraphicFramePr>
          <p:nvPr>
            <p:extLst>
              <p:ext uri="{D42A27DB-BD31-4B8C-83A1-F6EECF244321}">
                <p14:modId xmlns:p14="http://schemas.microsoft.com/office/powerpoint/2010/main" val="2027542089"/>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1"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3;</a:t>
            </a: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83871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The stack would be initialized with all the entries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866657455"/>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1757549460"/>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Tree>
    <p:extLst>
      <p:ext uri="{BB962C8B-B14F-4D97-AF65-F5344CB8AC3E}">
        <p14:creationId xmlns:p14="http://schemas.microsoft.com/office/powerpoint/2010/main" val="17604831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When pushing onto the list, the entry at the top of the stack is used</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438458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3408865581"/>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71696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Now,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'O' )</a:t>
            </a:r>
            <a:r>
              <a:rPr lang="en-CA" dirty="0"/>
              <a:t> would result in</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00151361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3592445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9567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81176415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37873556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1991972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a:t>The next node is at index 6</a:t>
            </a:r>
          </a:p>
        </p:txBody>
      </p:sp>
      <p:graphicFrame>
        <p:nvGraphicFramePr>
          <p:cNvPr id="5" name="Table 4"/>
          <p:cNvGraphicFramePr>
            <a:graphicFrameLocks noGrp="1"/>
          </p:cNvGraphicFramePr>
          <p:nvPr>
            <p:extLst>
              <p:ext uri="{D42A27DB-BD31-4B8C-83A1-F6EECF244321}">
                <p14:modId xmlns:p14="http://schemas.microsoft.com/office/powerpoint/2010/main" val="1548870197"/>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7707827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17582395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21109044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4851741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21830439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a:p>
            <a:pPr lvl="1"/>
            <a:r>
              <a:rPr lang="en-CA" dirty="0"/>
              <a:t>The next node is at index 5</a:t>
            </a:r>
          </a:p>
        </p:txBody>
      </p:sp>
      <p:graphicFrame>
        <p:nvGraphicFramePr>
          <p:cNvPr id="5" name="Table 4"/>
          <p:cNvGraphicFramePr>
            <a:graphicFrameLocks noGrp="1"/>
          </p:cNvGraphicFramePr>
          <p:nvPr>
            <p:extLst>
              <p:ext uri="{D42A27DB-BD31-4B8C-83A1-F6EECF244321}">
                <p14:modId xmlns:p14="http://schemas.microsoft.com/office/powerpoint/2010/main" val="42671070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graphicFrame>
        <p:nvGraphicFramePr>
          <p:cNvPr id="8" name="Table 7"/>
          <p:cNvGraphicFramePr>
            <a:graphicFrameLocks noGrp="1"/>
          </p:cNvGraphicFramePr>
          <p:nvPr>
            <p:extLst>
              <p:ext uri="{D42A27DB-BD31-4B8C-83A1-F6EECF244321}">
                <p14:modId xmlns:p14="http://schemas.microsoft.com/office/powerpoint/2010/main" val="2334708206"/>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99016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64717220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17972114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402790788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popped node is placed back into the stack</a:t>
            </a:r>
          </a:p>
        </p:txBody>
      </p:sp>
      <p:graphicFrame>
        <p:nvGraphicFramePr>
          <p:cNvPr id="5" name="Table 4"/>
          <p:cNvGraphicFramePr>
            <a:graphicFrameLocks noGrp="1"/>
          </p:cNvGraphicFramePr>
          <p:nvPr>
            <p:extLst>
              <p:ext uri="{D42A27DB-BD31-4B8C-83A1-F6EECF244321}">
                <p14:modId xmlns:p14="http://schemas.microsoft.com/office/powerpoint/2010/main" val="2203640752"/>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7</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212703672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rgbClr val="FF0000"/>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939050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210796955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0" name="文本框 89"/>
          <p:cNvSpPr txBox="1"/>
          <p:nvPr/>
        </p:nvSpPr>
        <p:spPr>
          <a:xfrm>
            <a:off x="3501161" y="3815909"/>
            <a:ext cx="441146" cy="369332"/>
          </a:xfrm>
          <a:prstGeom prst="rect">
            <a:avLst/>
          </a:prstGeom>
          <a:noFill/>
        </p:spPr>
        <p:txBody>
          <a:bodyPr wrap="none" rtlCol="0">
            <a:spAutoFit/>
          </a:bodyPr>
          <a:lstStyle/>
          <a:p>
            <a:r>
              <a:rPr lang="en-US" altLang="zh-CN" dirty="0"/>
              <a:t>10</a:t>
            </a:r>
            <a:endParaRPr lang="zh-CN" altLang="en-US" dirty="0"/>
          </a:p>
        </p:txBody>
      </p:sp>
      <p:sp>
        <p:nvSpPr>
          <p:cNvPr id="91" name="文本框 90"/>
          <p:cNvSpPr txBox="1"/>
          <p:nvPr/>
        </p:nvSpPr>
        <p:spPr>
          <a:xfrm>
            <a:off x="3476616" y="4414159"/>
            <a:ext cx="441146" cy="369332"/>
          </a:xfrm>
          <a:prstGeom prst="rect">
            <a:avLst/>
          </a:prstGeom>
          <a:noFill/>
        </p:spPr>
        <p:txBody>
          <a:bodyPr wrap="none" rtlCol="0">
            <a:spAutoFit/>
          </a:bodyPr>
          <a:lstStyle/>
          <a:p>
            <a:r>
              <a:rPr lang="en-US" altLang="zh-CN" dirty="0"/>
              <a:t>50</a:t>
            </a:r>
            <a:endParaRPr lang="zh-CN" altLang="en-US" dirty="0"/>
          </a:p>
        </p:txBody>
      </p:sp>
    </p:spTree>
    <p:extLst>
      <p:ext uri="{BB962C8B-B14F-4D97-AF65-F5344CB8AC3E}">
        <p14:creationId xmlns:p14="http://schemas.microsoft.com/office/powerpoint/2010/main" val="42172148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We only need a head pointer for the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392486960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FF0000"/>
                </a:solidFill>
                <a:latin typeface="Consolas" panose="020B0609020204030204" pitchFamily="49" charset="0"/>
                <a:cs typeface="Consolas" panose="020B0609020204030204" pitchFamily="49" charset="0"/>
              </a:rPr>
              <a:t>stack_top</a:t>
            </a:r>
            <a:r>
              <a:rPr lang="en-CA" sz="1600" dirty="0">
                <a:solidFill>
                  <a:srgbClr val="FF0000"/>
                </a:solidFill>
                <a:latin typeface="Consolas" panose="020B0609020204030204" pitchFamily="49" charset="0"/>
                <a:cs typeface="Consolas" panose="020B0609020204030204" pitchFamily="49" charset="0"/>
              </a:rPr>
              <a:t> = 1;</a:t>
            </a: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40742516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23075745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extra node is placed onto the stack</a:t>
            </a:r>
          </a:p>
        </p:txBody>
      </p:sp>
      <p:graphicFrame>
        <p:nvGraphicFramePr>
          <p:cNvPr id="10" name="Table 9"/>
          <p:cNvGraphicFramePr>
            <a:graphicFrameLocks noGrp="1"/>
          </p:cNvGraphicFramePr>
          <p:nvPr>
            <p:extLst>
              <p:ext uri="{D42A27DB-BD31-4B8C-83A1-F6EECF244321}">
                <p14:modId xmlns:p14="http://schemas.microsoft.com/office/powerpoint/2010/main" val="151262057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77583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1879124650"/>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39006988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a:p>
            <a:pPr lvl="1"/>
            <a:r>
              <a:rPr lang="en-CA" dirty="0"/>
              <a:t>We pop the node off of the top of the stack</a:t>
            </a:r>
          </a:p>
        </p:txBody>
      </p:sp>
      <p:graphicFrame>
        <p:nvGraphicFramePr>
          <p:cNvPr id="10" name="Table 9"/>
          <p:cNvGraphicFramePr>
            <a:graphicFrameLocks noGrp="1"/>
          </p:cNvGraphicFramePr>
          <p:nvPr>
            <p:extLst>
              <p:ext uri="{D42A27DB-BD31-4B8C-83A1-F6EECF244321}">
                <p14:modId xmlns:p14="http://schemas.microsoft.com/office/powerpoint/2010/main" val="4046526504"/>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1</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10988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p:txBody>
      </p:sp>
      <p:graphicFrame>
        <p:nvGraphicFramePr>
          <p:cNvPr id="10" name="Table 9"/>
          <p:cNvGraphicFramePr>
            <a:graphicFrameLocks noGrp="1"/>
          </p:cNvGraphicFramePr>
          <p:nvPr>
            <p:extLst>
              <p:ext uri="{D42A27DB-BD31-4B8C-83A1-F6EECF244321}">
                <p14:modId xmlns:p14="http://schemas.microsoft.com/office/powerpoint/2010/main" val="3562610678"/>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4890596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a:p>
            <a:pPr lvl="1"/>
            <a:r>
              <a:rPr lang="en-CA" dirty="0"/>
              <a:t>The node containing </a:t>
            </a:r>
            <a:r>
              <a:rPr lang="en-CA" dirty="0">
                <a:latin typeface="Consolas" panose="020B0609020204030204" pitchFamily="49" charset="0"/>
                <a:cs typeface="Consolas" panose="020B0609020204030204" pitchFamily="49" charset="0"/>
              </a:rPr>
              <a:t>'P'</a:t>
            </a:r>
            <a:r>
              <a:rPr lang="en-CA" dirty="0"/>
              <a:t> is pushed back onto the stack</a:t>
            </a:r>
          </a:p>
        </p:txBody>
      </p:sp>
      <p:graphicFrame>
        <p:nvGraphicFramePr>
          <p:cNvPr id="10" name="Table 9"/>
          <p:cNvGraphicFramePr>
            <a:graphicFrameLocks noGrp="1"/>
          </p:cNvGraphicFramePr>
          <p:nvPr>
            <p:extLst>
              <p:ext uri="{D42A27DB-BD31-4B8C-83A1-F6EECF244321}">
                <p14:modId xmlns:p14="http://schemas.microsoft.com/office/powerpoint/2010/main" val="247357733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0</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146020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In this case, our data structure would be initialized to:</a:t>
            </a:r>
          </a:p>
          <a:p>
            <a:pPr lvl="1"/>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73061764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0;</a:t>
            </a:r>
          </a:p>
        </p:txBody>
      </p:sp>
    </p:spTree>
    <p:extLst>
      <p:ext uri="{BB962C8B-B14F-4D97-AF65-F5344CB8AC3E}">
        <p14:creationId xmlns:p14="http://schemas.microsoft.com/office/powerpoint/2010/main" val="356063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a:t>	Our class would look something like:</a:t>
            </a:r>
          </a:p>
          <a:p>
            <a:pPr marL="457200" lvl="1" indent="0">
              <a:buNone/>
            </a:pPr>
            <a:endParaRPr lang="en-CA" sz="12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private:</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p>
          <a:p>
            <a:pPr marL="57150" indent="0">
              <a:buNone/>
            </a:pPr>
            <a:r>
              <a:rPr lang="en-CA" sz="1400" dirty="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 member functions</a:t>
            </a:r>
          </a:p>
          <a:p>
            <a:pPr marL="57150" indent="0">
              <a:buNone/>
            </a:pPr>
            <a:r>
              <a:rPr lang="en-CA" sz="1400" dirty="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for (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&lt; n;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- 1].next =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[n - 1] = NULLPTR;</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18819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a:t>
            </a:r>
          </a:p>
        </p:txBody>
      </p:sp>
      <p:sp>
        <p:nvSpPr>
          <p:cNvPr id="3" name="Content Placeholder 2"/>
          <p:cNvSpPr>
            <a:spLocks noGrp="1"/>
          </p:cNvSpPr>
          <p:nvPr>
            <p:ph idx="1"/>
          </p:nvPr>
        </p:nvSpPr>
        <p:spPr/>
        <p:txBody>
          <a:bodyPr/>
          <a:lstStyle/>
          <a:p>
            <a:pPr marL="360363" indent="-360363">
              <a:buNone/>
            </a:pPr>
            <a:r>
              <a:rPr lang="en-CA" dirty="0"/>
              <a:t>	This solution:</a:t>
            </a:r>
          </a:p>
          <a:p>
            <a:pPr lvl="1"/>
            <a:r>
              <a:rPr lang="en-CA" dirty="0"/>
              <a:t>Requires only three more member variable than our linked list class</a:t>
            </a:r>
          </a:p>
          <a:p>
            <a:pPr lvl="1"/>
            <a:r>
              <a:rPr lang="en-CA" dirty="0"/>
              <a:t>It still requires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 over an array</a:t>
            </a:r>
          </a:p>
          <a:p>
            <a:pPr lvl="1"/>
            <a:r>
              <a:rPr lang="en-CA" dirty="0"/>
              <a:t>All the run-times are identical to that of a linked list</a:t>
            </a:r>
          </a:p>
          <a:p>
            <a:pPr lvl="1"/>
            <a:r>
              <a:rPr lang="en-CA" dirty="0">
                <a:solidFill>
                  <a:srgbClr val="FF0000"/>
                </a:solidFill>
              </a:rPr>
              <a:t>Only one call to </a:t>
            </a:r>
            <a:r>
              <a:rPr lang="en-CA" dirty="0">
                <a:solidFill>
                  <a:srgbClr val="FF0000"/>
                </a:solidFill>
                <a:latin typeface="Consolas" panose="020B0609020204030204" pitchFamily="49" charset="0"/>
                <a:cs typeface="Consolas" panose="020B0609020204030204" pitchFamily="49" charset="0"/>
              </a:rPr>
              <a:t>new</a:t>
            </a:r>
            <a:r>
              <a:rPr lang="en-CA" dirty="0">
                <a:solidFill>
                  <a:srgbClr val="FF0000"/>
                </a:solidFill>
              </a:rPr>
              <a:t>, as opposed to </a:t>
            </a:r>
            <a:r>
              <a:rPr lang="en-CA" dirty="0">
                <a:solidFill>
                  <a:srgbClr val="FF0000"/>
                </a:solidFill>
                <a:latin typeface="Symbol" panose="05050102010706020507" pitchFamily="18" charset="2"/>
                <a:cs typeface="Times New Roman" panose="02020603050405020304" pitchFamily="18" charset="0"/>
              </a:rPr>
              <a:t>Q</a:t>
            </a:r>
            <a:r>
              <a:rPr lang="en-CA" dirty="0">
                <a:solidFill>
                  <a:srgbClr val="FF0000"/>
                </a:solidFill>
                <a:latin typeface="Times New Roman" panose="02020603050405020304" pitchFamily="18" charset="0"/>
                <a:cs typeface="Times New Roman" panose="02020603050405020304" pitchFamily="18" charset="0"/>
              </a:rPr>
              <a:t>(</a:t>
            </a:r>
            <a:r>
              <a:rPr lang="en-CA" i="1" dirty="0">
                <a:solidFill>
                  <a:srgbClr val="FF0000"/>
                </a:solidFill>
                <a:latin typeface="Times New Roman" panose="02020603050405020304" pitchFamily="18" charset="0"/>
                <a:cs typeface="Times New Roman" panose="02020603050405020304" pitchFamily="18" charset="0"/>
              </a:rPr>
              <a:t>n</a:t>
            </a:r>
            <a:r>
              <a:rPr lang="en-CA" dirty="0">
                <a:solidFill>
                  <a:srgbClr val="FF0000"/>
                </a:solidFill>
                <a:latin typeface="Times New Roman" panose="02020603050405020304" pitchFamily="18" charset="0"/>
                <a:cs typeface="Times New Roman" panose="02020603050405020304" pitchFamily="18" charset="0"/>
              </a:rPr>
              <a:t>)</a:t>
            </a:r>
            <a:endParaRPr lang="en-CA" dirty="0">
              <a:solidFill>
                <a:srgbClr val="FF0000"/>
              </a:solidFill>
            </a:endParaRPr>
          </a:p>
          <a:p>
            <a:pPr lvl="1"/>
            <a:r>
              <a:rPr lang="en-CA" dirty="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wasted memory</a:t>
            </a:r>
          </a:p>
          <a:p>
            <a:pPr lvl="1"/>
            <a:endParaRPr lang="en-CA" dirty="0"/>
          </a:p>
          <a:p>
            <a:pPr marL="355600" indent="-355600">
              <a:buNone/>
            </a:pPr>
            <a:r>
              <a:rPr lang="en-CA" dirty="0"/>
              <a:t>	Question:  What happens if we run out of memory?</a:t>
            </a:r>
          </a:p>
          <a:p>
            <a:pPr lvl="1"/>
            <a:endParaRPr lang="en-CA" dirty="0"/>
          </a:p>
        </p:txBody>
      </p:sp>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24709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p:txBody>
      </p:sp>
      <p:graphicFrame>
        <p:nvGraphicFramePr>
          <p:cNvPr id="4" name="Table 3"/>
          <p:cNvGraphicFramePr>
            <a:graphicFrameLocks noGrp="1"/>
          </p:cNvGraphicFramePr>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NULLPTR;</a:t>
            </a:r>
          </a:p>
        </p:txBody>
      </p:sp>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a:p>
            <a:pPr lvl="1" eaLnBrk="1" hangingPunct="1"/>
            <a:r>
              <a:rPr lang="en-US" altLang="en-US" dirty="0"/>
              <a:t>Only the stack needs to be updated and the old array deleted</a:t>
            </a:r>
          </a:p>
        </p:txBody>
      </p:sp>
      <p:graphicFrame>
        <p:nvGraphicFramePr>
          <p:cNvPr id="4" name="Table 3"/>
          <p:cNvGraphicFramePr>
            <a:graphicFrameLocks noGrp="1"/>
          </p:cNvGraphicFramePr>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16</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graphicFrame>
        <p:nvGraphicFramePr>
          <p:cNvPr id="6" name="Table 5"/>
          <p:cNvGraphicFramePr>
            <a:graphicFrameLocks noGrp="1"/>
          </p:cNvGraphicFramePr>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940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66867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815537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956811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243262217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p>
          <a:p>
            <a:pPr lvl="1" eaLnBrk="1" hangingPunct="1"/>
            <a:r>
              <a:rPr lang="en-CA" altLang="en-US" dirty="0"/>
              <a:t>Now, delete the old array and update the member variables</a:t>
            </a:r>
          </a:p>
          <a:p>
            <a:pPr lvl="1"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0</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3</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4</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10500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Linked list</a:t>
            </a:r>
          </a:p>
          <a:p>
            <a:r>
              <a:rPr lang="en-US" altLang="zh-CN" dirty="0"/>
              <a:t>Doubly linked list</a:t>
            </a:r>
          </a:p>
          <a:p>
            <a:r>
              <a:rPr lang="en-US" altLang="zh-CN" dirty="0"/>
              <a:t>Node-based storage with arrays</a:t>
            </a:r>
          </a:p>
          <a:p>
            <a:r>
              <a:rPr lang="en-US" altLang="zh-CN" dirty="0">
                <a:solidFill>
                  <a:srgbClr val="FF0000"/>
                </a:solidFill>
              </a:rPr>
              <a:t>Application</a:t>
            </a:r>
          </a:p>
          <a:p>
            <a:endParaRPr lang="zh-CN" altLang="en-US" dirty="0"/>
          </a:p>
        </p:txBody>
      </p:sp>
    </p:spTree>
    <p:extLst>
      <p:ext uri="{BB962C8B-B14F-4D97-AF65-F5344CB8AC3E}">
        <p14:creationId xmlns:p14="http://schemas.microsoft.com/office/powerpoint/2010/main" val="18311012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spid="_x0000_s4271" name="Worksheet" r:id="rId3" imgW="3667132" imgH="981075" progId="Excel.Sheet.12">
                  <p:embed/>
                </p:oleObj>
              </mc:Choice>
              <mc:Fallback>
                <p:oleObj name="Worksheet" r:id="rId3" imgW="3667132" imgH="981075" progId="Excel.Sheet.12">
                  <p:embed/>
                  <p:pic>
                    <p:nvPicPr>
                      <p:cNvPr id="266244" name="Object 4"/>
                      <p:cNvPicPr>
                        <a:picLocks noChangeAspect="1" noChangeArrowheads="1"/>
                      </p:cNvPicPr>
                      <p:nvPr/>
                    </p:nvPicPr>
                    <p:blipFill>
                      <a:blip r:embed="rId4"/>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r>
              <a:rPr lang="en-US" altLang="zh-CN" dirty="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a:t>
            </a:r>
          </a:p>
          <a:p>
            <a:pPr algn="ctr" eaLnBrk="0" hangingPunct="0"/>
            <a:r>
              <a:rPr lang="en-US" altLang="zh-CN" sz="1800" dirty="0">
                <a:solidFill>
                  <a:srgbClr val="FF0000"/>
                </a:solidFill>
                <a:ea typeface="宋体" panose="02010600030101010101" pitchFamily="2" charset="-122"/>
              </a:rPr>
              <a:t>33</a:t>
            </a: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r>
              <a:rPr lang="en-US" altLang="zh-CN" sz="1800" dirty="0">
                <a:solidFill>
                  <a:srgbClr val="FF0000"/>
                </a:solidFill>
                <a:ea typeface="宋体" panose="02010600030101010101" pitchFamily="2" charset="-122"/>
              </a:rPr>
              <a:t>99</a:t>
            </a: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r>
              <a:rPr lang="en-US" altLang="zh-CN" sz="1800" dirty="0">
                <a:solidFill>
                  <a:srgbClr val="FF0000"/>
                </a:solidFill>
                <a:ea typeface="宋体" panose="02010600030101010101" pitchFamily="2" charset="-122"/>
              </a:rPr>
              <a:t>27</a:t>
            </a: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FF0000"/>
                </a:solidFill>
                <a:ea typeface="宋体" panose="02010600030101010101" pitchFamily="2" charset="-122"/>
              </a:rPr>
              <a:t>m</a:t>
            </a: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Summary</a:t>
            </a:r>
            <a:endParaRPr lang="zh-CN" altLang="en-US" dirty="0"/>
          </a:p>
        </p:txBody>
      </p:sp>
      <p:sp>
        <p:nvSpPr>
          <p:cNvPr id="3" name="Content Placeholder 2"/>
          <p:cNvSpPr>
            <a:spLocks noGrp="1"/>
          </p:cNvSpPr>
          <p:nvPr>
            <p:ph idx="1"/>
          </p:nvPr>
        </p:nvSpPr>
        <p:spPr/>
        <p:txBody>
          <a:bodyPr/>
          <a:lstStyle/>
          <a:p>
            <a:r>
              <a:rPr lang="en-US" altLang="zh-CN" dirty="0"/>
              <a:t>List ADT</a:t>
            </a:r>
          </a:p>
          <a:p>
            <a:pPr lvl="1"/>
            <a:r>
              <a:rPr lang="en-US" altLang="zh-CN" dirty="0"/>
              <a:t>A sequence of elements (special case: string)</a:t>
            </a:r>
          </a:p>
          <a:p>
            <a:pPr lvl="1"/>
            <a:r>
              <a:rPr lang="en-US" altLang="zh-CN" dirty="0"/>
              <a:t>Array</a:t>
            </a:r>
          </a:p>
          <a:p>
            <a:r>
              <a:rPr lang="en-US" altLang="zh-CN" dirty="0"/>
              <a:t>Linked list</a:t>
            </a:r>
          </a:p>
          <a:p>
            <a:pPr lvl="1" eaLnBrk="1" hangingPunct="1"/>
            <a:r>
              <a:rPr lang="en-US" altLang="zh-CN" dirty="0">
                <a:latin typeface="Arial" charset="0"/>
                <a:cs typeface="Arial" charset="0"/>
              </a:rPr>
              <a:t>Accessors and </a:t>
            </a:r>
            <a:r>
              <a:rPr lang="en-US" altLang="zh-CN" dirty="0" err="1">
                <a:latin typeface="Arial" charset="0"/>
                <a:cs typeface="Arial" charset="0"/>
              </a:rPr>
              <a:t>mutators</a:t>
            </a:r>
            <a:endParaRPr lang="en-US" altLang="zh-CN" dirty="0">
              <a:latin typeface="Arial" charset="0"/>
              <a:cs typeface="Arial" charset="0"/>
            </a:endParaRPr>
          </a:p>
          <a:p>
            <a:pPr lvl="1" eaLnBrk="1" hangingPunct="1"/>
            <a:r>
              <a:rPr lang="en-US" altLang="zh-CN" dirty="0">
                <a:latin typeface="Arial" charset="0"/>
                <a:cs typeface="Arial" charset="0"/>
              </a:rPr>
              <a:t>Stepping through a linked list</a:t>
            </a:r>
          </a:p>
          <a:p>
            <a:pPr lvl="1" eaLnBrk="1" hangingPunct="1"/>
            <a:r>
              <a:rPr lang="en-US" altLang="zh-CN" dirty="0">
                <a:latin typeface="Arial" charset="0"/>
                <a:cs typeface="Arial" charset="0"/>
              </a:rPr>
              <a:t>Copy and assignment operator</a:t>
            </a:r>
          </a:p>
          <a:p>
            <a:r>
              <a:rPr lang="en-US" altLang="zh-CN" dirty="0"/>
              <a:t>Doubly linked list</a:t>
            </a:r>
          </a:p>
          <a:p>
            <a:pPr lvl="1"/>
            <a:r>
              <a:rPr lang="en-US" altLang="en-US" dirty="0">
                <a:latin typeface="Arial" charset="0"/>
                <a:cs typeface="Arial" charset="0"/>
              </a:rPr>
              <a:t>Memory usage versus run times</a:t>
            </a:r>
            <a:endParaRPr lang="en-US" altLang="zh-CN" dirty="0"/>
          </a:p>
          <a:p>
            <a:r>
              <a:rPr lang="en-US" altLang="zh-CN" dirty="0"/>
              <a:t>Node-based storage with arrays</a:t>
            </a:r>
          </a:p>
          <a:p>
            <a:pPr lvl="1"/>
            <a:r>
              <a:rPr lang="en-US" altLang="en-US" dirty="0"/>
              <a:t>No longer need to call </a:t>
            </a:r>
            <a:r>
              <a:rPr lang="en-US" altLang="en-US" dirty="0">
                <a:latin typeface="Courier New" panose="02070309020205020404" pitchFamily="49" charset="0"/>
                <a:cs typeface="Courier New" panose="02070309020205020404" pitchFamily="49" charset="0"/>
              </a:rPr>
              <a:t>new</a:t>
            </a:r>
            <a:r>
              <a:rPr lang="en-US" altLang="en-US" dirty="0"/>
              <a:t> for each new node</a:t>
            </a:r>
          </a:p>
          <a:p>
            <a:r>
              <a:rPr lang="en-US" altLang="zh-CN" dirty="0"/>
              <a:t>Application</a:t>
            </a:r>
          </a:p>
          <a:p>
            <a:pPr lvl="1"/>
            <a:r>
              <a:rPr lang="en-US" altLang="zh-CN" dirty="0"/>
              <a:t>Polynomial, sparse matrix</a:t>
            </a:r>
          </a:p>
          <a:p>
            <a:endParaRPr lang="zh-CN" altLang="en-US" dirty="0"/>
          </a:p>
        </p:txBody>
      </p:sp>
    </p:spTree>
    <p:extLst>
      <p:ext uri="{BB962C8B-B14F-4D97-AF65-F5344CB8AC3E}">
        <p14:creationId xmlns:p14="http://schemas.microsoft.com/office/powerpoint/2010/main" val="268300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0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3"/>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4"/>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5"/>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6"/>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7"/>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8"/>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mc:AlternateContent xmlns:mc="http://schemas.openxmlformats.org/markup-compatibility/2006" xmlns:a14="http://schemas.microsoft.com/office/drawing/2010/main">
        <mc:Choice Requires="a14">
          <p:sp>
            <p:nvSpPr>
              <p:cNvPr id="143" name="文本框 142"/>
              <p:cNvSpPr txBox="1"/>
              <p:nvPr/>
            </p:nvSpPr>
            <p:spPr>
              <a:xfrm>
                <a:off x="1868271" y="5577095"/>
                <a:ext cx="8827058" cy="403637"/>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3</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b="0" i="1" smtClean="0">
                        <a:latin typeface="Cambria Math" panose="02040503050406030204" pitchFamily="18" charset="0"/>
                      </a:rPr>
                      <m:t>7</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zh-CN" sz="2000" b="0" i="1" dirty="0" smtClean="0">
                        <a:latin typeface="Cambria Math" panose="02040503050406030204" pitchFamily="18" charset="0"/>
                      </a:rPr>
                      <m:t>20</m:t>
                    </m:r>
                  </m:oMath>
                </a14:m>
                <a:endParaRPr lang="zh-CN" altLang="en-US" sz="2000"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1868271" y="5577095"/>
                <a:ext cx="8827058" cy="403637"/>
              </a:xfrm>
              <a:prstGeom prst="rect">
                <a:avLst/>
              </a:prstGeom>
              <a:blipFill>
                <a:blip r:embed="rId10"/>
                <a:stretch>
                  <a:fillRect t="-7576" b="-27273"/>
                </a:stretch>
              </a:blipFill>
            </p:spPr>
            <p:txBody>
              <a:bodyPr/>
              <a:lstStyle/>
              <a:p>
                <a:r>
                  <a:rPr lang="zh-CN" altLang="en-US">
                    <a:noFill/>
                  </a:rPr>
                  <a:t> </a:t>
                </a:r>
              </a:p>
            </p:txBody>
          </p:sp>
        </mc:Fallback>
      </mc:AlternateContent>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2"/>
                <a:stretch>
                  <a:fillRect/>
                </a:stretch>
              </a:blipFill>
            </p:spPr>
            <p:txBody>
              <a:bodyPr/>
              <a:lstStyle/>
              <a:p>
                <a:r>
                  <a:rPr lang="zh-CN" altLang="en-US">
                    <a:noFill/>
                  </a:rPr>
                  <a:t> </a:t>
                </a:r>
              </a:p>
            </p:txBody>
          </p:sp>
        </mc:Fallback>
      </mc:AlternateContent>
      <p:grpSp>
        <p:nvGrpSpPr>
          <p:cNvPr id="95" name="组合 94"/>
          <p:cNvGrpSpPr/>
          <p:nvPr/>
        </p:nvGrpSpPr>
        <p:grpSpPr>
          <a:xfrm>
            <a:off x="461154" y="6020597"/>
            <a:ext cx="8287310" cy="504056"/>
            <a:chOff x="536308" y="5962939"/>
            <a:chExt cx="8496944" cy="504056"/>
          </a:xfrm>
        </p:grpSpPr>
        <p:sp>
          <p:nvSpPr>
            <p:cNvPr id="96" name="圆角矩形 95"/>
            <p:cNvSpPr/>
            <p:nvPr/>
          </p:nvSpPr>
          <p:spPr>
            <a:xfrm>
              <a:off x="536308" y="5962939"/>
              <a:ext cx="8496944"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700563" y="6016641"/>
              <a:ext cx="7994496" cy="369332"/>
            </a:xfrm>
            <a:prstGeom prst="rect">
              <a:avLst/>
            </a:prstGeom>
            <a:noFill/>
          </p:spPr>
          <p:txBody>
            <a:bodyPr wrap="none" rtlCol="0">
              <a:spAutoFit/>
            </a:bodyPr>
            <a:lstStyle/>
            <a:p>
              <a:r>
                <a:rPr lang="en-US" altLang="zh-CN" b="1" dirty="0"/>
                <a:t>Can we store the coefficients in an increase order of exponential index?</a:t>
              </a:r>
              <a:endParaRPr lang="zh-CN" altLang="en-US" b="1" dirty="0"/>
            </a:p>
          </p:txBody>
        </p:sp>
      </p:grpSp>
    </p:spTree>
    <p:extLst>
      <p:ext uri="{BB962C8B-B14F-4D97-AF65-F5344CB8AC3E}">
        <p14:creationId xmlns:p14="http://schemas.microsoft.com/office/powerpoint/2010/main" val="14834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3129211"/>
          </a:xfrm>
        </p:spPr>
        <p:txBody>
          <a:bodyPr>
            <a:normAutofit/>
          </a:bodyPr>
          <a:lstStyle/>
          <a:p>
            <a:pPr marL="742950" indent="-742950" algn="just">
              <a:buAutoNum type="arabicPeriod"/>
            </a:pPr>
            <a:r>
              <a:rPr lang="en-US" sz="3600" i="1" dirty="0"/>
              <a:t>Different data types</a:t>
            </a:r>
            <a:r>
              <a:rPr lang="zh-CN" altLang="en-US" sz="3600" i="1" dirty="0"/>
              <a:t> </a:t>
            </a:r>
            <a:r>
              <a:rPr lang="en-US" sz="3600" i="1" dirty="0"/>
              <a:t>can be used for the same type of problem</a:t>
            </a:r>
            <a:r>
              <a:rPr lang="en-US" altLang="zh-CN" sz="3600" i="1" dirty="0"/>
              <a:t>.</a:t>
            </a:r>
          </a:p>
          <a:p>
            <a:pPr marL="742950" indent="-742950" algn="just">
              <a:buAutoNum type="arabicPeriod"/>
            </a:pPr>
            <a:r>
              <a:rPr lang="en-US" sz="3600" i="1" dirty="0"/>
              <a:t>There exists a common problem: the organization and management of ordered linear data</a:t>
            </a:r>
            <a:r>
              <a:rPr lang="en-US" altLang="zh-CN" sz="3600" i="1" dirty="0"/>
              <a:t>.</a:t>
            </a:r>
            <a:endParaRPr lang="zh-CN" altLang="en-US" sz="3600" i="1" dirty="0"/>
          </a:p>
        </p:txBody>
      </p:sp>
      <p:sp>
        <p:nvSpPr>
          <p:cNvPr id="5" name="Title 4">
            <a:extLst>
              <a:ext uri="{FF2B5EF4-FFF2-40B4-BE49-F238E27FC236}">
                <a16:creationId xmlns:a16="http://schemas.microsoft.com/office/drawing/2014/main" id="{956314D0-C0EF-5A44-AC48-88C37D067D38}"/>
              </a:ext>
            </a:extLst>
          </p:cNvPr>
          <p:cNvSpPr>
            <a:spLocks noGrp="1"/>
          </p:cNvSpPr>
          <p:nvPr>
            <p:ph type="title"/>
          </p:nvPr>
        </p:nvSpPr>
        <p:spPr/>
        <p:txBody>
          <a:bodyPr/>
          <a:lstStyle/>
          <a:p>
            <a:endParaRPr lang="en-CN"/>
          </a:p>
        </p:txBody>
      </p:sp>
    </p:spTree>
    <p:extLst>
      <p:ext uri="{BB962C8B-B14F-4D97-AF65-F5344CB8AC3E}">
        <p14:creationId xmlns:p14="http://schemas.microsoft.com/office/powerpoint/2010/main" val="333847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solidFill>
                  <a:srgbClr val="FF0000"/>
                </a:solidFill>
              </a:rPr>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endParaRPr lang="zh-CN" altLang="en-US" dirty="0"/>
          </a:p>
        </p:txBody>
      </p:sp>
    </p:spTree>
    <p:extLst>
      <p:ext uri="{BB962C8B-B14F-4D97-AF65-F5344CB8AC3E}">
        <p14:creationId xmlns:p14="http://schemas.microsoft.com/office/powerpoint/2010/main" val="83135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endParaRPr lang="zh-CN" altLang="en-US" dirty="0"/>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 Abstract List (or List ADT) is linearly ordered data (with same data type)</a:t>
            </a:r>
          </a:p>
          <a:p>
            <a:pPr>
              <a:buFont typeface="Arial" charset="0"/>
              <a:buNone/>
            </a:pPr>
            <a:endParaRPr lang="en-US" altLang="en-US" dirty="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r>
              <a:rPr lang="en-US" altLang="en-US" dirty="0">
                <a:solidFill>
                  <a:prstClr val="black"/>
                </a:solidFill>
                <a:latin typeface="Arial" charset="0"/>
                <a:cs typeface="Arial" charset="0"/>
              </a:rPr>
              <a:t>The number of elements in the List denotes the length of the List.</a:t>
            </a:r>
          </a:p>
          <a:p>
            <a:pPr lvl="1"/>
            <a:r>
              <a:rPr lang="en-US" altLang="en-US" dirty="0">
                <a:solidFill>
                  <a:prstClr val="black"/>
                </a:solidFill>
                <a:latin typeface="Arial" charset="0"/>
                <a:cs typeface="Arial" charset="0"/>
              </a:rPr>
              <a:t>When there is no element it is an empty List.</a:t>
            </a:r>
          </a:p>
          <a:p>
            <a:pPr lvl="1"/>
            <a:r>
              <a:rPr lang="en-US" altLang="en-US" dirty="0">
                <a:solidFill>
                  <a:prstClr val="black"/>
                </a:solidFill>
                <a:latin typeface="Arial" charset="0"/>
                <a:cs typeface="Arial" charset="0"/>
              </a:rPr>
              <a:t>The beginning of a List is called the List head; the end of a List is called the List tail.</a:t>
            </a:r>
          </a:p>
          <a:p>
            <a:pPr lvl="1"/>
            <a:r>
              <a:rPr lang="en-US" altLang="en-US" dirty="0">
                <a:solidFill>
                  <a:prstClr val="black"/>
                </a:solidFill>
                <a:latin typeface="Arial" charset="0"/>
                <a:cs typeface="Arial" charset="0"/>
              </a:rPr>
              <a:t>The same value may occur more than once.</a:t>
            </a: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Operations at the </a:t>
            </a:r>
            <a:r>
              <a:rPr lang="en-US" altLang="en-US" i="1" dirty="0" err="1">
                <a:latin typeface="Times New Roman" pitchFamily="18" charset="0"/>
                <a:cs typeface="Times New Roman" pitchFamily="18" charset="0"/>
              </a:rPr>
              <a:t>k</a:t>
            </a:r>
            <a:r>
              <a:rPr lang="en-US" altLang="en-US" baseline="30000" dirty="0" err="1">
                <a:latin typeface="Arial" charset="0"/>
                <a:cs typeface="Arial" charset="0"/>
              </a:rPr>
              <a:t>th</a:t>
            </a:r>
            <a:r>
              <a:rPr lang="en-US" altLang="en-US" dirty="0">
                <a:latin typeface="Arial" charset="0"/>
                <a:cs typeface="Arial" charset="0"/>
              </a:rPr>
              <a:t> entry of the list include:</a:t>
            </a:r>
          </a:p>
          <a:p>
            <a:pPr>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Access to the object                              Erasing an object</a:t>
            </a:r>
          </a:p>
          <a:p>
            <a:pPr lvl="1"/>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84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Given access to the </a:t>
            </a:r>
            <a:r>
              <a:rPr lang="en-US" altLang="en-US" i="1" dirty="0">
                <a:latin typeface="Times New Roman" pitchFamily="18" charset="0"/>
                <a:cs typeface="Times New Roman" pitchFamily="18" charset="0"/>
              </a:rPr>
              <a:t>k</a:t>
            </a:r>
            <a:r>
              <a:rPr lang="en-US" altLang="en-US" baseline="30000" dirty="0">
                <a:latin typeface="Arial" charset="0"/>
                <a:cs typeface="Arial" charset="0"/>
              </a:rPr>
              <a:t>th</a:t>
            </a:r>
            <a:r>
              <a:rPr lang="en-US" altLang="en-US" dirty="0">
                <a:latin typeface="Arial" charset="0"/>
                <a:cs typeface="Arial" charset="0"/>
              </a:rPr>
              <a:t> object, gain access to either the previous or next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Given two abstract lists, we may want to</a:t>
            </a:r>
          </a:p>
          <a:p>
            <a:pPr lvl="1"/>
            <a:r>
              <a:rPr lang="en-US" altLang="en-US" dirty="0">
                <a:latin typeface="Arial" charset="0"/>
                <a:cs typeface="Arial" charset="0"/>
              </a:rPr>
              <a:t>Concatenate the two lists</a:t>
            </a:r>
          </a:p>
          <a:p>
            <a:pPr lvl="1"/>
            <a:r>
              <a:rPr lang="en-US" altLang="en-US" dirty="0">
                <a:latin typeface="Arial" charset="0"/>
                <a:cs typeface="Arial" charset="0"/>
              </a:rPr>
              <a:t>Determine if one is a sub-list of the other</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9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Operations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lang="en-US" altLang="zh-CN" dirty="0"/>
                  <a:t>For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𝐿𝑖𝑠𝑡</m:t>
                    </m:r>
                  </m:oMath>
                </a14:m>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denotes the indices, </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𝐸𝑙𝑒𝑚𝑒𝑛𝑡𝑇𝑦𝑝𝑒</m:t>
                    </m:r>
                  </m:oMath>
                </a14:m>
                <a:r>
                  <a:rPr lang="en-US" altLang="zh-CN" dirty="0"/>
                  <a:t>, the basic operations includes but not limited to:</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𝐿𝑖𝑠𝑡𝐸𝑚𝑝𝑡𝑦</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initialize an empty list.</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𝐹𝑖𝑛𝑑𝐾𝑡h</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𝐾</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find the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𝐾</m:t>
                        </m:r>
                      </m:e>
                      <m:sub>
                        <m:r>
                          <a:rPr lang="en-US" altLang="zh-CN" sz="2000" b="0" i="1" dirty="0" smtClean="0">
                            <a:latin typeface="Cambria Math" panose="02040503050406030204" pitchFamily="18" charset="0"/>
                          </a:rPr>
                          <m:t>𝑡h</m:t>
                        </m:r>
                      </m:sub>
                    </m:sSub>
                  </m:oMath>
                </a14:m>
                <a:r>
                  <a:rPr lang="en-US" altLang="zh-CN" sz="2000" dirty="0"/>
                  <a:t> element and return it.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𝐹𝑖𝑛𝑑</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zh-CN" altLang="en-US" sz="2000" dirty="0"/>
                  <a:t> </a:t>
                </a:r>
                <a:r>
                  <a:rPr lang="en-US" altLang="zh-CN" sz="2000" dirty="0"/>
                  <a:t>find the location for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𝐼𝑛𝑠𝑒𝑟𝑡</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insert a new element before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𝐷𝑒𝑙𝑒𝑡𝑒</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delete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𝐿𝑒𝑛𝑔𝑡h</m:t>
                    </m:r>
                    <m:r>
                      <a:rPr lang="en-US" altLang="zh-CN" sz="2000" i="1" dirty="0" smtClean="0">
                        <a:solidFill>
                          <a:srgbClr val="0070C0"/>
                        </a:solidFill>
                        <a:latin typeface="Cambria Math" panose="02040503050406030204" pitchFamily="18" charset="0"/>
                      </a:rPr>
                      <m:t>(</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return the length of a list.</a:t>
                </a:r>
              </a:p>
              <a:p>
                <a:pPr marL="800100" lvl="2" indent="0">
                  <a:lnSpc>
                    <a:spcPct val="110000"/>
                  </a:lnSpc>
                  <a:buNone/>
                </a:pPr>
                <a:r>
                  <a:rPr lang="en-US" altLang="zh-CN" sz="2000" dirty="0"/>
                  <a:t>… …</a:t>
                </a:r>
              </a:p>
              <a:p>
                <a:pPr marL="1085850" lvl="2" indent="-285750">
                  <a:lnSpc>
                    <a:spcPct val="110000"/>
                  </a:lnSpc>
                  <a:buFont typeface="Arial" panose="020B0604020202020204" pitchFamily="34" charset="0"/>
                  <a:buChar char="•"/>
                </a:pPr>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560" r="-1235"/>
                </a:stretch>
              </a:blipFill>
            </p:spPr>
            <p:txBody>
              <a:bodyPr/>
              <a:lstStyle/>
              <a:p>
                <a:r>
                  <a:rPr lang="en-CN">
                    <a:noFill/>
                  </a:rPr>
                  <a:t> </a:t>
                </a:r>
              </a:p>
            </p:txBody>
          </p:sp>
        </mc:Fallback>
      </mc:AlternateContent>
    </p:spTree>
    <p:extLst>
      <p:ext uri="{BB962C8B-B14F-4D97-AF65-F5344CB8AC3E}">
        <p14:creationId xmlns:p14="http://schemas.microsoft.com/office/powerpoint/2010/main" val="92540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97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8743" y="3153535"/>
            <a:ext cx="620683" cy="369332"/>
          </a:xfrm>
          <a:prstGeom prst="rect">
            <a:avLst/>
          </a:prstGeom>
          <a:noFill/>
        </p:spPr>
        <p:txBody>
          <a:bodyPr wrap="none" rtlCol="0">
            <a:spAutoFit/>
          </a:bodyPr>
          <a:lstStyle/>
          <a:p>
            <a:r>
              <a:rPr lang="en-US" altLang="zh-CN" dirty="0"/>
              <a:t>Last</a:t>
            </a:r>
            <a:endParaRPr lang="zh-CN" altLang="en-US" dirty="0"/>
          </a:p>
        </p:txBody>
      </p:sp>
      <p:cxnSp>
        <p:nvCxnSpPr>
          <p:cNvPr id="9" name="直接箭头连接符 8"/>
          <p:cNvCxnSpPr>
            <a:stCxn id="7" idx="1"/>
            <a:endCxn id="26" idx="2"/>
          </p:cNvCxnSpPr>
          <p:nvPr/>
        </p:nvCxnSpPr>
        <p:spPr>
          <a:xfrm flipH="1" flipV="1">
            <a:off x="6765831" y="286049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grpSp>
        <p:nvGrpSpPr>
          <p:cNvPr id="20" name="组合 19"/>
          <p:cNvGrpSpPr/>
          <p:nvPr/>
        </p:nvGrpSpPr>
        <p:grpSpPr>
          <a:xfrm>
            <a:off x="3937649" y="1597702"/>
            <a:ext cx="3192726" cy="1872208"/>
            <a:chOff x="3937649" y="1597702"/>
            <a:chExt cx="3192726" cy="1872208"/>
          </a:xfrm>
        </p:grpSpPr>
        <p:sp>
          <p:nvSpPr>
            <p:cNvPr id="3" name="矩形 2"/>
            <p:cNvSpPr/>
            <p:nvPr/>
          </p:nvSpPr>
          <p:spPr>
            <a:xfrm>
              <a:off x="3937649" y="1597702"/>
              <a:ext cx="319272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976772" y="3469910"/>
              <a:ext cx="20416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932186" y="5003420"/>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41" name="文本框 40"/>
              <p:cNvSpPr txBox="1"/>
              <p:nvPr/>
            </p:nvSpPr>
            <p:spPr>
              <a:xfrm>
                <a:off x="3433937"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433937" y="4998878"/>
                <a:ext cx="445956" cy="369332"/>
              </a:xfrm>
              <a:prstGeom prst="rect">
                <a:avLst/>
              </a:prstGeom>
              <a:blipFill>
                <a:blip r:embed="rId17"/>
                <a:stretch>
                  <a:fillRect/>
                </a:stretch>
              </a:blipFill>
            </p:spPr>
            <p:txBody>
              <a:bodyPr/>
              <a:lstStyle/>
              <a:p>
                <a:r>
                  <a:rPr lang="zh-CN" altLang="en-US">
                    <a:noFill/>
                  </a:rPr>
                  <a:t> </a:t>
                </a:r>
              </a:p>
            </p:txBody>
          </p:sp>
        </mc:Fallback>
      </mc:AlternateContent>
      <p:sp>
        <p:nvSpPr>
          <p:cNvPr id="42" name="文本框 41"/>
          <p:cNvSpPr txBox="1"/>
          <p:nvPr/>
        </p:nvSpPr>
        <p:spPr>
          <a:xfrm>
            <a:off x="2716144" y="5007819"/>
            <a:ext cx="312906" cy="369332"/>
          </a:xfrm>
          <a:prstGeom prst="rect">
            <a:avLst/>
          </a:prstGeom>
          <a:noFill/>
        </p:spPr>
        <p:txBody>
          <a:bodyPr wrap="none" rtlCol="0">
            <a:spAutoFit/>
          </a:bodyPr>
          <a:lstStyle/>
          <a:p>
            <a:r>
              <a:rPr lang="en-US" altLang="zh-CN" dirty="0"/>
              <a:t>1</a:t>
            </a:r>
            <a:endParaRPr lang="zh-CN" altLang="en-US" dirty="0"/>
          </a:p>
        </p:txBody>
      </p:sp>
      <p:sp>
        <p:nvSpPr>
          <p:cNvPr id="43" name="文本框 42"/>
          <p:cNvSpPr txBox="1"/>
          <p:nvPr/>
        </p:nvSpPr>
        <p:spPr>
          <a:xfrm>
            <a:off x="4250218" y="5007819"/>
            <a:ext cx="441146" cy="369332"/>
          </a:xfrm>
          <a:prstGeom prst="rect">
            <a:avLst/>
          </a:prstGeom>
          <a:noFill/>
        </p:spPr>
        <p:txBody>
          <a:bodyPr wrap="none" rtlCol="0">
            <a:spAutoFit/>
          </a:bodyPr>
          <a:lstStyle/>
          <a:p>
            <a:r>
              <a:rPr lang="en-US" altLang="zh-CN" dirty="0"/>
              <a:t>i-1</a:t>
            </a:r>
            <a:endParaRPr lang="zh-CN" altLang="en-US" dirty="0"/>
          </a:p>
        </p:txBody>
      </p:sp>
      <p:sp>
        <p:nvSpPr>
          <p:cNvPr id="44" name="文本框 43"/>
          <p:cNvSpPr txBox="1"/>
          <p:nvPr/>
        </p:nvSpPr>
        <p:spPr>
          <a:xfrm>
            <a:off x="5081642" y="5006544"/>
            <a:ext cx="235962" cy="369332"/>
          </a:xfrm>
          <a:prstGeom prst="rect">
            <a:avLst/>
          </a:prstGeom>
          <a:noFill/>
        </p:spPr>
        <p:txBody>
          <a:bodyPr wrap="none" rtlCol="0">
            <a:spAutoFit/>
          </a:bodyPr>
          <a:lstStyle/>
          <a:p>
            <a:r>
              <a:rPr lang="en-US" altLang="zh-CN" dirty="0" err="1"/>
              <a:t>i</a:t>
            </a:r>
            <a:endParaRPr lang="zh-CN" altLang="en-US" dirty="0"/>
          </a:p>
        </p:txBody>
      </p:sp>
      <p:sp>
        <p:nvSpPr>
          <p:cNvPr id="46" name="文本框 45"/>
          <p:cNvSpPr txBox="1"/>
          <p:nvPr/>
        </p:nvSpPr>
        <p:spPr>
          <a:xfrm>
            <a:off x="6590823" y="4998878"/>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5790625"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5790625" y="4998878"/>
                <a:ext cx="445956" cy="369332"/>
              </a:xfrm>
              <a:prstGeom prst="rect">
                <a:avLst/>
              </a:prstGeom>
              <a:blipFill>
                <a:blip r:embed="rId18"/>
                <a:stretch>
                  <a:fillRect/>
                </a:stretch>
              </a:blipFill>
            </p:spPr>
            <p:txBody>
              <a:bodyPr/>
              <a:lstStyle/>
              <a:p>
                <a:r>
                  <a:rPr lang="zh-CN" altLang="en-US">
                    <a:noFill/>
                  </a:rPr>
                  <a:t> </a:t>
                </a:r>
              </a:p>
            </p:txBody>
          </p:sp>
        </mc:Fallback>
      </mc:AlternateContent>
      <p:sp>
        <p:nvSpPr>
          <p:cNvPr id="55" name="矩形 54"/>
          <p:cNvSpPr/>
          <p:nvPr/>
        </p:nvSpPr>
        <p:spPr>
          <a:xfrm>
            <a:off x="1676157" y="5085184"/>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32013" y="4397465"/>
            <a:ext cx="7180848" cy="603323"/>
            <a:chOff x="415488" y="1949194"/>
            <a:chExt cx="7591814" cy="589136"/>
          </a:xfrm>
        </p:grpSpPr>
        <p:grpSp>
          <p:nvGrpSpPr>
            <p:cNvPr id="57" name="组合 56"/>
            <p:cNvGrpSpPr/>
            <p:nvPr/>
          </p:nvGrpSpPr>
          <p:grpSpPr>
            <a:xfrm>
              <a:off x="1262856" y="1949194"/>
              <a:ext cx="5904656" cy="589136"/>
              <a:chOff x="1187624" y="5179399"/>
              <a:chExt cx="8058952" cy="504855"/>
            </a:xfrm>
          </p:grpSpPr>
          <p:sp>
            <p:nvSpPr>
              <p:cNvPr id="68" name="矩形 67"/>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文本框 5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25"/>
                  <a:stretch>
                    <a:fillRect/>
                  </a:stretch>
                </a:blipFill>
              </p:spPr>
              <p:txBody>
                <a:bodyPr/>
                <a:lstStyle/>
                <a:p>
                  <a:r>
                    <a:rPr lang="zh-CN" altLang="en-US">
                      <a:noFill/>
                    </a:rPr>
                    <a:t> </a:t>
                  </a:r>
                </a:p>
              </p:txBody>
            </p:sp>
          </mc:Fallback>
        </mc:AlternateContent>
        <p:sp>
          <p:nvSpPr>
            <p:cNvPr id="65" name="矩形 6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5" name="文本框 74"/>
              <p:cNvSpPr txBox="1"/>
              <p:nvPr/>
            </p:nvSpPr>
            <p:spPr>
              <a:xfrm>
                <a:off x="7846645" y="5041519"/>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846645" y="5041519"/>
                <a:ext cx="1050288" cy="307777"/>
              </a:xfrm>
              <a:prstGeom prst="rect">
                <a:avLst/>
              </a:prstGeom>
              <a:blipFill>
                <a:blip r:embed="rId27"/>
                <a:stretch>
                  <a:fillRect t="-3922" r="-1163"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368485" y="5041520"/>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368485" y="5041520"/>
                <a:ext cx="1279517" cy="338554"/>
              </a:xfrm>
              <a:prstGeom prst="rect">
                <a:avLst/>
              </a:prstGeom>
              <a:blipFill>
                <a:blip r:embed="rId28"/>
                <a:stretch>
                  <a:fillRect t="-5357" b="-21429"/>
                </a:stretch>
              </a:blipFill>
            </p:spPr>
            <p:txBody>
              <a:bodyPr/>
              <a:lstStyle/>
              <a:p>
                <a:r>
                  <a:rPr lang="zh-CN" altLang="en-US">
                    <a:noFill/>
                  </a:rPr>
                  <a:t> </a:t>
                </a:r>
              </a:p>
            </p:txBody>
          </p:sp>
        </mc:Fallback>
      </mc:AlternateContent>
      <p:sp>
        <p:nvSpPr>
          <p:cNvPr id="77" name="矩形 76"/>
          <p:cNvSpPr/>
          <p:nvPr/>
        </p:nvSpPr>
        <p:spPr>
          <a:xfrm>
            <a:off x="8019757" y="4397464"/>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292781" y="5661248"/>
            <a:ext cx="620683" cy="369332"/>
          </a:xfrm>
          <a:prstGeom prst="rect">
            <a:avLst/>
          </a:prstGeom>
          <a:noFill/>
        </p:spPr>
        <p:txBody>
          <a:bodyPr wrap="none" rtlCol="0">
            <a:spAutoFit/>
          </a:bodyPr>
          <a:lstStyle/>
          <a:p>
            <a:r>
              <a:rPr lang="en-US" altLang="zh-CN" dirty="0"/>
              <a:t>Last</a:t>
            </a:r>
            <a:endParaRPr lang="zh-CN" altLang="en-US" dirty="0"/>
          </a:p>
        </p:txBody>
      </p:sp>
      <p:cxnSp>
        <p:nvCxnSpPr>
          <p:cNvPr id="79" name="直接箭头连接符 78"/>
          <p:cNvCxnSpPr>
            <a:stCxn id="78" idx="1"/>
            <a:endCxn id="46" idx="2"/>
          </p:cNvCxnSpPr>
          <p:nvPr/>
        </p:nvCxnSpPr>
        <p:spPr>
          <a:xfrm flipH="1" flipV="1">
            <a:off x="6849869" y="5368210"/>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p:cNvSpPr txBox="1"/>
              <p:nvPr/>
            </p:nvSpPr>
            <p:spPr>
              <a:xfrm>
                <a:off x="7380144" y="500654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7380144" y="5006544"/>
                <a:ext cx="445956" cy="369332"/>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380144" y="4504713"/>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7380144" y="4504713"/>
                <a:ext cx="445956" cy="369332"/>
              </a:xfrm>
              <a:prstGeom prst="rect">
                <a:avLst/>
              </a:prstGeom>
              <a:blipFill>
                <a:blip r:embed="rId30"/>
                <a:stretch>
                  <a:fillRect/>
                </a:stretch>
              </a:blipFill>
            </p:spPr>
            <p:txBody>
              <a:bodyPr/>
              <a:lstStyle/>
              <a:p>
                <a:r>
                  <a:rPr lang="zh-CN" altLang="en-US">
                    <a:noFill/>
                  </a:rPr>
                  <a:t> </a:t>
                </a:r>
              </a:p>
            </p:txBody>
          </p:sp>
        </mc:Fallback>
      </mc:AlternateContent>
      <p:grpSp>
        <p:nvGrpSpPr>
          <p:cNvPr id="95" name="组合 94"/>
          <p:cNvGrpSpPr/>
          <p:nvPr/>
        </p:nvGrpSpPr>
        <p:grpSpPr>
          <a:xfrm>
            <a:off x="4820135" y="4105415"/>
            <a:ext cx="2394278" cy="1872208"/>
            <a:chOff x="4820135" y="4105415"/>
            <a:chExt cx="2394278" cy="1872208"/>
          </a:xfrm>
        </p:grpSpPr>
        <p:sp>
          <p:nvSpPr>
            <p:cNvPr id="82" name="矩形 81"/>
            <p:cNvSpPr/>
            <p:nvPr/>
          </p:nvSpPr>
          <p:spPr>
            <a:xfrm>
              <a:off x="4820135" y="4105415"/>
              <a:ext cx="239427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4913205" y="5968668"/>
              <a:ext cx="1849301" cy="89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57200" y="1283904"/>
            <a:ext cx="2209259"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Insert element</a:t>
            </a:r>
            <a:endParaRPr lang="zh-CN" altLang="en-US" sz="2000" b="1" dirty="0"/>
          </a:p>
        </p:txBody>
      </p:sp>
      <p:sp>
        <p:nvSpPr>
          <p:cNvPr id="84" name="文本框 83"/>
          <p:cNvSpPr txBox="1"/>
          <p:nvPr/>
        </p:nvSpPr>
        <p:spPr>
          <a:xfrm>
            <a:off x="457200" y="3747415"/>
            <a:ext cx="2281394"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Delete element</a:t>
            </a:r>
            <a:endParaRPr lang="zh-CN" altLang="en-US" sz="2000" b="1" dirty="0"/>
          </a:p>
        </p:txBody>
      </p:sp>
      <p:grpSp>
        <p:nvGrpSpPr>
          <p:cNvPr id="94" name="组合 93"/>
          <p:cNvGrpSpPr/>
          <p:nvPr/>
        </p:nvGrpSpPr>
        <p:grpSpPr>
          <a:xfrm>
            <a:off x="4228926" y="4566731"/>
            <a:ext cx="420470" cy="576064"/>
            <a:chOff x="4228926" y="4566731"/>
            <a:chExt cx="420470" cy="576064"/>
          </a:xfrm>
        </p:grpSpPr>
        <p:cxnSp>
          <p:nvCxnSpPr>
            <p:cNvPr id="37" name="直接连接符 36"/>
            <p:cNvCxnSpPr/>
            <p:nvPr/>
          </p:nvCxnSpPr>
          <p:spPr>
            <a:xfrm>
              <a:off x="4228926" y="4566731"/>
              <a:ext cx="420470"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228926" y="4566731"/>
              <a:ext cx="399224"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811152" y="374730"/>
            <a:ext cx="1958513" cy="1306841"/>
            <a:chOff x="6811152" y="374730"/>
            <a:chExt cx="1958513" cy="1306841"/>
          </a:xfrm>
        </p:grpSpPr>
        <p:sp>
          <p:nvSpPr>
            <p:cNvPr id="89" name="下箭头标注 88"/>
            <p:cNvSpPr/>
            <p:nvPr/>
          </p:nvSpPr>
          <p:spPr>
            <a:xfrm>
              <a:off x="6811152" y="374730"/>
              <a:ext cx="1958513" cy="1306841"/>
            </a:xfrm>
            <a:prstGeom prst="down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7401513" y="545996"/>
              <a:ext cx="734747" cy="414043"/>
            </a:xfrm>
            <a:prstGeom prst="rect">
              <a:avLst/>
            </a:prstGeom>
            <a:noFill/>
          </p:spPr>
          <p:txBody>
            <a:bodyPr wrap="none" rtlCol="0">
              <a:spAutoFit/>
            </a:bodyPr>
            <a:lstStyle/>
            <a:p>
              <a:r>
                <a:rPr lang="en-US" altLang="zh-CN" sz="2400" b="1" dirty="0">
                  <a:solidFill>
                    <a:srgbClr val="0070C0"/>
                  </a:solidFill>
                </a:rPr>
                <a:t>O(n)</a:t>
              </a:r>
              <a:endParaRPr lang="zh-CN" altLang="en-US" sz="2400" b="1" dirty="0">
                <a:solidFill>
                  <a:srgbClr val="0070C0"/>
                </a:solidFill>
              </a:endParaRPr>
            </a:p>
          </p:txBody>
        </p:sp>
      </p:grpSp>
    </p:spTree>
    <p:extLst>
      <p:ext uri="{BB962C8B-B14F-4D97-AF65-F5344CB8AC3E}">
        <p14:creationId xmlns:p14="http://schemas.microsoft.com/office/powerpoint/2010/main" val="40485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solidFill>
                  <a:srgbClr val="FF0000"/>
                </a:solidFill>
              </a:rPr>
              <a:t>Linked list</a:t>
            </a:r>
          </a:p>
          <a:p>
            <a:r>
              <a:rPr lang="en-US" altLang="zh-CN" dirty="0"/>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2410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atin typeface="Arial" charset="0"/>
                <a:cs typeface="Arial" charset="0"/>
              </a:rPr>
              <a:t>Definition</a:t>
            </a:r>
          </a:p>
        </p:txBody>
      </p:sp>
      <p:sp>
        <p:nvSpPr>
          <p:cNvPr id="61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 linked list is a data structure where each object is stored in a </a:t>
            </a:r>
            <a:r>
              <a:rPr lang="en-US" i="1" dirty="0">
                <a:latin typeface="Arial" charset="0"/>
                <a:cs typeface="Arial" charset="0"/>
              </a:rPr>
              <a:t>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As well as storing data, the node must also contains a reference/pointer to the node containing the next item of data</a:t>
            </a:r>
          </a:p>
          <a:p>
            <a:pPr eaLnBrk="1" hangingPunct="1"/>
            <a:endParaRPr lang="en-US" dirty="0">
              <a:latin typeface="Arial" charset="0"/>
              <a:cs typeface="Arial" charset="0"/>
            </a:endParaRPr>
          </a:p>
        </p:txBody>
      </p:sp>
      <p:grpSp>
        <p:nvGrpSpPr>
          <p:cNvPr id="2" name="组合 1"/>
          <p:cNvGrpSpPr/>
          <p:nvPr/>
        </p:nvGrpSpPr>
        <p:grpSpPr>
          <a:xfrm>
            <a:off x="827584" y="3861048"/>
            <a:ext cx="7498407" cy="1644452"/>
            <a:chOff x="827584" y="3861048"/>
            <a:chExt cx="7498407" cy="1644452"/>
          </a:xfrm>
        </p:grpSpPr>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7782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cs typeface="Arial" charset="0"/>
              </a:rPr>
              <a:t>Node Class</a:t>
            </a:r>
          </a:p>
        </p:txBody>
      </p:sp>
      <p:sp>
        <p:nvSpPr>
          <p:cNvPr id="8195" name="Rectangle 3"/>
          <p:cNvSpPr>
            <a:spLocks noGrp="1" noChangeArrowheads="1"/>
          </p:cNvSpPr>
          <p:nvPr>
            <p:ph type="body" idx="1"/>
          </p:nvPr>
        </p:nvSpPr>
        <p:spPr>
          <a:xfrm>
            <a:off x="457200" y="2276872"/>
            <a:ext cx="8229600" cy="3849291"/>
          </a:xfrm>
        </p:spPr>
        <p:txBody>
          <a:bodyPr/>
          <a:lstStyle/>
          <a:p>
            <a:pPr eaLnBrk="1" hangingPunct="1">
              <a:spcBef>
                <a:spcPts val="0"/>
              </a:spcBef>
              <a:buFont typeface="Arial" charset="0"/>
              <a:buNone/>
            </a:pPr>
            <a:r>
              <a:rPr lang="en-US" dirty="0">
                <a:latin typeface="Arial" charset="0"/>
                <a:cs typeface="Arial" charset="0"/>
              </a:rPr>
              <a:t>	The node must store </a:t>
            </a:r>
            <a:r>
              <a:rPr lang="en-US" dirty="0">
                <a:solidFill>
                  <a:srgbClr val="FF0000"/>
                </a:solidFill>
                <a:latin typeface="Arial" charset="0"/>
                <a:cs typeface="Arial" charset="0"/>
              </a:rPr>
              <a:t>data</a:t>
            </a:r>
            <a:r>
              <a:rPr lang="en-US" dirty="0">
                <a:latin typeface="Arial" charset="0"/>
                <a:cs typeface="Arial" charset="0"/>
              </a:rPr>
              <a:t> and a </a:t>
            </a:r>
            <a:r>
              <a:rPr lang="en-US" dirty="0">
                <a:solidFill>
                  <a:schemeClr val="hlink"/>
                </a:solidFill>
                <a:latin typeface="Arial" charset="0"/>
                <a:cs typeface="Arial" charset="0"/>
              </a:rPr>
              <a:t>pointer</a:t>
            </a:r>
            <a:r>
              <a:rPr lang="en-US" dirty="0">
                <a:latin typeface="Arial" charset="0"/>
                <a:cs typeface="Arial" charset="0"/>
              </a:rPr>
              <a:t>:</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class Node {</a:t>
            </a:r>
          </a:p>
          <a:p>
            <a:pPr eaLnBrk="1" hangingPunct="1">
              <a:spcBef>
                <a:spcPts val="0"/>
              </a:spcBef>
              <a:buFontTx/>
              <a:buNone/>
            </a:pPr>
            <a:r>
              <a:rPr lang="en-US" dirty="0">
                <a:latin typeface="Consolas" pitchFamily="49" charset="0"/>
                <a:cs typeface="Consolas" pitchFamily="49" charset="0"/>
              </a:rPr>
              <a:t>		    private:</a:t>
            </a:r>
          </a:p>
          <a:p>
            <a:pPr eaLnBrk="1" hangingPunct="1">
              <a:spcBef>
                <a:spcPts val="0"/>
              </a:spcBef>
              <a:buFontTx/>
              <a:buNone/>
            </a:pPr>
            <a:r>
              <a:rPr lang="en-US" dirty="0">
                <a:solidFill>
                  <a:srgbClr val="FF0000"/>
                </a:solidFill>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solidFill>
                  <a:srgbClr val="FF0000"/>
                </a:solidFill>
                <a:latin typeface="Consolas" pitchFamily="49" charset="0"/>
                <a:cs typeface="Consolas" pitchFamily="49" charset="0"/>
              </a:rPr>
              <a:t> element;</a:t>
            </a:r>
          </a:p>
          <a:p>
            <a:pPr eaLnBrk="1" hangingPunct="1">
              <a:spcBef>
                <a:spcPts val="0"/>
              </a:spcBef>
              <a:buFontTx/>
              <a:buNone/>
            </a:pPr>
            <a:r>
              <a:rPr lang="en-US" dirty="0">
                <a:latin typeface="Consolas" pitchFamily="49" charset="0"/>
                <a:cs typeface="Consolas" pitchFamily="49" charset="0"/>
              </a:rPr>
              <a:t>		        </a:t>
            </a:r>
            <a:r>
              <a:rPr lang="en-US" dirty="0">
                <a:solidFill>
                  <a:schemeClr val="hlink"/>
                </a:solidFill>
                <a:latin typeface="Consolas" pitchFamily="49" charset="0"/>
                <a:cs typeface="Consolas" pitchFamily="49" charset="0"/>
              </a:rPr>
              <a:t>Node *</a:t>
            </a:r>
            <a:r>
              <a:rPr lang="en-US" dirty="0" err="1">
                <a:solidFill>
                  <a:schemeClr val="hlink"/>
                </a:solidFill>
                <a:latin typeface="Consolas" pitchFamily="49" charset="0"/>
                <a:cs typeface="Consolas" pitchFamily="49" charset="0"/>
              </a:rPr>
              <a:t>next_node</a:t>
            </a:r>
            <a:r>
              <a:rPr lang="en-US" dirty="0">
                <a:solidFill>
                  <a:schemeClr val="hlink"/>
                </a:solidFill>
                <a:latin typeface="Consolas" pitchFamily="49" charset="0"/>
                <a:cs typeface="Consolas" pitchFamily="49" charset="0"/>
              </a:rPr>
              <a:t>;</a:t>
            </a:r>
          </a:p>
          <a:p>
            <a:pPr eaLnBrk="1" hangingPunct="1">
              <a:spcBef>
                <a:spcPts val="0"/>
              </a:spcBef>
              <a:buFontTx/>
              <a:buNone/>
            </a:pPr>
            <a:r>
              <a:rPr lang="en-US" dirty="0">
                <a:latin typeface="Consolas" pitchFamily="49" charset="0"/>
                <a:cs typeface="Consolas" pitchFamily="49" charset="0"/>
              </a:rPr>
              <a:t>		    public:</a:t>
            </a:r>
          </a:p>
          <a:p>
            <a:pPr eaLnBrk="1" hangingPunct="1">
              <a:spcBef>
                <a:spcPts val="0"/>
              </a:spcBef>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int</a:t>
            </a:r>
            <a:r>
              <a:rPr lang="en-US" dirty="0">
                <a:latin typeface="Consolas" pitchFamily="49" charset="0"/>
                <a:cs typeface="Consolas" pitchFamily="49" charset="0"/>
              </a:rPr>
              <a:t> = 0, Node * = </a:t>
            </a:r>
            <a:r>
              <a:rPr lang="en-US" dirty="0" err="1">
                <a:latin typeface="Consolas" pitchFamily="49" charset="0"/>
                <a:cs typeface="Consolas" pitchFamily="49" charset="0"/>
              </a:rPr>
              <a:t>nullptr</a:t>
            </a:r>
            <a:r>
              <a:rPr lang="en-US" dirty="0">
                <a:latin typeface="Consolas" pitchFamily="49" charset="0"/>
                <a:cs typeface="Consolas" pitchFamily="49" charset="0"/>
              </a:rPr>
              <a:t> );</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latin typeface="Consolas" pitchFamily="49" charset="0"/>
                <a:cs typeface="Consolas" pitchFamily="49" charset="0"/>
              </a:rPr>
              <a:t> retrieve() const;</a:t>
            </a:r>
          </a:p>
          <a:p>
            <a:pPr eaLnBrk="1" hangingPunct="1">
              <a:spcBef>
                <a:spcPts val="0"/>
              </a:spcBef>
              <a:buFontTx/>
              <a:buNone/>
            </a:pPr>
            <a:r>
              <a:rPr lang="en-US" dirty="0">
                <a:latin typeface="Consolas" pitchFamily="49" charset="0"/>
                <a:cs typeface="Consolas" pitchFamily="49" charset="0"/>
              </a:rPr>
              <a:t>		        </a:t>
            </a:r>
            <a:r>
              <a:rPr lang="en-US" dirty="0">
                <a:solidFill>
                  <a:srgbClr val="3333CC"/>
                </a:solidFill>
                <a:latin typeface="Consolas" pitchFamily="49" charset="0"/>
                <a:cs typeface="Consolas" pitchFamily="49" charset="0"/>
              </a:rPr>
              <a:t>Node *</a:t>
            </a:r>
            <a:r>
              <a:rPr lang="en-US" dirty="0">
                <a:latin typeface="Consolas" pitchFamily="49" charset="0"/>
                <a:cs typeface="Consolas" pitchFamily="49" charset="0"/>
              </a:rPr>
              <a:t>next() const;</a:t>
            </a:r>
          </a:p>
          <a:p>
            <a:pPr eaLnBrk="1" hangingPunct="1">
              <a:spcBef>
                <a:spcPts val="0"/>
              </a:spcBef>
              <a:buFontTx/>
              <a:buNone/>
            </a:pPr>
            <a:r>
              <a:rPr lang="en-US" dirty="0">
                <a:latin typeface="Consolas" pitchFamily="49" charset="0"/>
                <a:cs typeface="Consolas" pitchFamily="49" charset="0"/>
              </a:rPr>
              <a:t>		};</a:t>
            </a:r>
          </a:p>
        </p:txBody>
      </p:sp>
      <p:grpSp>
        <p:nvGrpSpPr>
          <p:cNvPr id="4" name="组合 3"/>
          <p:cNvGrpSpPr/>
          <p:nvPr/>
        </p:nvGrpSpPr>
        <p:grpSpPr>
          <a:xfrm>
            <a:off x="2339752" y="1340768"/>
            <a:ext cx="4392488" cy="936104"/>
            <a:chOff x="827584" y="3861048"/>
            <a:chExt cx="7498407" cy="1644452"/>
          </a:xfrm>
        </p:grpSpPr>
        <p:sp>
          <p:nvSpPr>
            <p:cNvPr id="5"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6"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9"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AutoShape 10"/>
            <p:cNvCxnSpPr>
              <a:cxnSpLocks noChangeShapeType="1"/>
              <a:stCxn id="7" idx="3"/>
              <a:endCxn id="8"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3"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4"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AutoShape 14"/>
            <p:cNvCxnSpPr>
              <a:cxnSpLocks noChangeShapeType="1"/>
              <a:stCxn id="10" idx="3"/>
              <a:endCxn id="12"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7"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9"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20"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1"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14"/>
            <p:cNvCxnSpPr>
              <a:cxnSpLocks noChangeShapeType="1"/>
              <a:endCxn id="19"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7461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constructor assigns the two member variables based on the arguments</a:t>
            </a:r>
          </a:p>
          <a:p>
            <a:pPr eaLnBrk="1" hangingPunct="1">
              <a:buFont typeface="Arial" charset="0"/>
              <a:buNone/>
            </a:pPr>
            <a:endParaRPr lang="en-US" sz="900" dirty="0">
              <a:latin typeface="Arial" charset="0"/>
              <a:cs typeface="Arial" charset="0"/>
            </a:endParaRPr>
          </a:p>
          <a:p>
            <a:pPr lvl="2" eaLnBrk="1" hangingPunct="1">
              <a:buFontTx/>
              <a:buNone/>
            </a:pPr>
            <a:r>
              <a:rPr lang="en-US" dirty="0">
                <a:latin typeface="Consolas" pitchFamily="49" charset="0"/>
                <a:cs typeface="Consolas" pitchFamily="49" charset="0"/>
              </a:rPr>
              <a:t>Node::Node( </a:t>
            </a:r>
            <a:r>
              <a:rPr lang="en-US" dirty="0" err="1">
                <a:latin typeface="Consolas" pitchFamily="49" charset="0"/>
                <a:cs typeface="Consolas" pitchFamily="49" charset="0"/>
              </a:rPr>
              <a:t>int</a:t>
            </a:r>
            <a:r>
              <a:rPr lang="en-US" dirty="0">
                <a:latin typeface="Consolas" pitchFamily="49" charset="0"/>
                <a:cs typeface="Consolas" pitchFamily="49" charset="0"/>
              </a:rPr>
              <a:t> e, Node *n ):</a:t>
            </a:r>
          </a:p>
          <a:p>
            <a:pPr lvl="2" eaLnBrk="1" hangingPunct="1">
              <a:buFontTx/>
              <a:buNone/>
            </a:pPr>
            <a:r>
              <a:rPr lang="en-US" dirty="0">
                <a:latin typeface="Consolas" pitchFamily="49" charset="0"/>
                <a:cs typeface="Consolas" pitchFamily="49" charset="0"/>
              </a:rPr>
              <a:t>element( e ),</a:t>
            </a:r>
          </a:p>
          <a:p>
            <a:pPr lvl="2" eaLnBrk="1" hangingPunct="1">
              <a:buFontTx/>
              <a:buNone/>
            </a:pPr>
            <a:r>
              <a:rPr lang="en-US" dirty="0" err="1">
                <a:latin typeface="Consolas" pitchFamily="49" charset="0"/>
                <a:cs typeface="Consolas" pitchFamily="49" charset="0"/>
              </a:rPr>
              <a:t>next_node</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 empty constructor</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sz="900" dirty="0">
              <a:latin typeface="Arial" charset="0"/>
              <a:cs typeface="Arial" charset="0"/>
            </a:endParaRPr>
          </a:p>
          <a:p>
            <a:pPr eaLnBrk="1" hangingPunct="1">
              <a:buFont typeface="Arial" charset="0"/>
              <a:buNone/>
            </a:pPr>
            <a:r>
              <a:rPr lang="en-US" dirty="0">
                <a:latin typeface="Arial" charset="0"/>
                <a:cs typeface="Arial" charset="0"/>
              </a:rPr>
              <a:t>	The default values are given in the class definition:</a:t>
            </a:r>
            <a:endParaRPr lang="en-US" dirty="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a:solidFill>
                  <a:prstClr val="black"/>
                </a:solidFill>
                <a:latin typeface="Consolas" pitchFamily="49" charset="0"/>
                <a:cs typeface="Consolas" pitchFamily="49" charset="0"/>
              </a:rPr>
              <a:t>Node(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376955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9" name="组合 8"/>
          <p:cNvGrpSpPr/>
          <p:nvPr/>
        </p:nvGrpSpPr>
        <p:grpSpPr>
          <a:xfrm>
            <a:off x="529208" y="3875094"/>
            <a:ext cx="8229600" cy="2710978"/>
            <a:chOff x="529208" y="3875094"/>
            <a:chExt cx="8229600" cy="2710978"/>
          </a:xfrm>
        </p:grpSpPr>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9935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err="1">
                <a:latin typeface="Arial" charset="0"/>
                <a:cs typeface="Arial" charset="0"/>
              </a:rPr>
              <a:t>Accessors</a:t>
            </a:r>
            <a:endParaRPr lang="en-US" dirty="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two member functions are </a:t>
            </a:r>
            <a:r>
              <a:rPr lang="en-US" dirty="0" err="1">
                <a:latin typeface="Arial" charset="0"/>
                <a:cs typeface="Arial" charset="0"/>
              </a:rPr>
              <a:t>accessors</a:t>
            </a:r>
            <a:r>
              <a:rPr lang="en-US" dirty="0">
                <a:latin typeface="Arial" charset="0"/>
                <a:cs typeface="Arial" charset="0"/>
              </a:rPr>
              <a:t> which simply return the </a:t>
            </a:r>
            <a:r>
              <a:rPr lang="en-US" b="1" dirty="0">
                <a:latin typeface="Consolas" pitchFamily="49" charset="0"/>
                <a:cs typeface="Consolas" pitchFamily="49" charset="0"/>
              </a:rPr>
              <a:t>element</a:t>
            </a:r>
            <a:r>
              <a:rPr lang="en-US" dirty="0">
                <a:latin typeface="Arial" charset="0"/>
                <a:cs typeface="Arial" charset="0"/>
              </a:rPr>
              <a:t> and the </a:t>
            </a:r>
            <a:r>
              <a:rPr lang="en-US" b="1" dirty="0" err="1">
                <a:latin typeface="Consolas" pitchFamily="49" charset="0"/>
                <a:cs typeface="Consolas" pitchFamily="49" charset="0"/>
              </a:rPr>
              <a:t>next_node</a:t>
            </a:r>
            <a:r>
              <a:rPr lang="en-US" dirty="0">
                <a:latin typeface="Arial" charset="0"/>
                <a:cs typeface="Arial" charset="0"/>
              </a:rPr>
              <a:t> member variables, respectively</a:t>
            </a:r>
          </a:p>
          <a:p>
            <a:pPr eaLnBrk="1" hangingPunct="1">
              <a:buFontTx/>
              <a:buNone/>
            </a:pPr>
            <a:endParaRPr lang="en-US" b="1" dirty="0">
              <a:latin typeface="Courier New" pitchFamily="49"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Node::retrieve()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return element;</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Node *Node::next()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return </a:t>
            </a:r>
            <a:r>
              <a:rPr lang="en-US" dirty="0" err="1">
                <a:latin typeface="Consolas" pitchFamily="49" charset="0"/>
                <a:cs typeface="Consolas" pitchFamily="49" charset="0"/>
              </a:rPr>
              <a:t>next_node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242372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atin typeface="Arial" charset="0"/>
                <a:cs typeface="Arial" charset="0"/>
              </a:rPr>
              <a:t>Linked List Class</a:t>
            </a:r>
          </a:p>
        </p:txBody>
      </p:sp>
      <p:sp>
        <p:nvSpPr>
          <p:cNvPr id="11267" name="Rectangle 3"/>
          <p:cNvSpPr>
            <a:spLocks noGrp="1" noChangeArrowheads="1"/>
          </p:cNvSpPr>
          <p:nvPr>
            <p:ph type="body" idx="1"/>
          </p:nvPr>
        </p:nvSpPr>
        <p:spPr>
          <a:xfrm>
            <a:off x="457200" y="1556792"/>
            <a:ext cx="8229600" cy="4525963"/>
          </a:xfrm>
        </p:spPr>
        <p:txBody>
          <a:bodyPr/>
          <a:lstStyle/>
          <a:p>
            <a:pPr eaLnBrk="1" hangingPunct="1">
              <a:buFont typeface="Arial" charset="0"/>
              <a:buNone/>
            </a:pPr>
            <a:r>
              <a:rPr lang="en-US" dirty="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linked list class requires member variable:  a pointer to a node</a:t>
            </a:r>
            <a:endParaRPr lang="en-US" sz="2800"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class List {</a:t>
            </a:r>
          </a:p>
          <a:p>
            <a:pPr lvl="2" eaLnBrk="1" hangingPunct="1">
              <a:buFontTx/>
              <a:buNone/>
            </a:pPr>
            <a:r>
              <a:rPr lang="en-US" dirty="0">
                <a:latin typeface="Consolas" pitchFamily="49" charset="0"/>
                <a:cs typeface="Consolas" pitchFamily="49" charset="0"/>
              </a:rPr>
              <a:t>    private:</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3825407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Let us look at the internal representation of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Suppose we want a linked list to store the values</a:t>
            </a:r>
          </a:p>
          <a:p>
            <a:pPr algn="ctr" eaLnBrk="1" hangingPunct="1">
              <a:buFontTx/>
              <a:buNone/>
            </a:pPr>
            <a:r>
              <a:rPr lang="en-US" dirty="0">
                <a:latin typeface="Arial" charset="0"/>
                <a:cs typeface="Arial" charset="0"/>
              </a:rPr>
              <a:t>	</a:t>
            </a:r>
            <a:r>
              <a:rPr lang="en-US" b="1" dirty="0">
                <a:solidFill>
                  <a:srgbClr val="FF0000"/>
                </a:solidFill>
                <a:latin typeface="Courier New" pitchFamily="49" charset="0"/>
                <a:cs typeface="Arial" charset="0"/>
              </a:rPr>
              <a:t>42</a:t>
            </a:r>
            <a:r>
              <a:rPr lang="en-US" b="1" dirty="0">
                <a:latin typeface="Courier New" pitchFamily="49" charset="0"/>
                <a:cs typeface="Arial" charset="0"/>
              </a:rPr>
              <a:t>  </a:t>
            </a:r>
            <a:r>
              <a:rPr lang="en-US" b="1" dirty="0">
                <a:solidFill>
                  <a:srgbClr val="33CC33"/>
                </a:solidFill>
                <a:latin typeface="Courier New" pitchFamily="49" charset="0"/>
                <a:cs typeface="Arial" charset="0"/>
              </a:rPr>
              <a:t>95</a:t>
            </a:r>
            <a:r>
              <a:rPr lang="en-US" b="1" dirty="0">
                <a:latin typeface="Courier New" pitchFamily="49" charset="0"/>
                <a:cs typeface="Arial" charset="0"/>
              </a:rPr>
              <a:t>  </a:t>
            </a:r>
            <a:r>
              <a:rPr lang="en-US" b="1" dirty="0">
                <a:solidFill>
                  <a:schemeClr val="hlink"/>
                </a:solidFill>
                <a:latin typeface="Courier New" pitchFamily="49" charset="0"/>
                <a:cs typeface="Arial" charset="0"/>
              </a:rPr>
              <a:t>70</a:t>
            </a:r>
            <a:r>
              <a:rPr lang="en-US" b="1" dirty="0">
                <a:latin typeface="Courier New" pitchFamily="49" charset="0"/>
                <a:cs typeface="Arial" charset="0"/>
              </a:rPr>
              <a:t>  </a:t>
            </a:r>
            <a:r>
              <a:rPr lang="en-US" b="1" dirty="0">
                <a:solidFill>
                  <a:srgbClr val="FF33CC"/>
                </a:solidFill>
                <a:latin typeface="Courier New" pitchFamily="49" charset="0"/>
                <a:cs typeface="Arial" charset="0"/>
              </a:rPr>
              <a:t>81</a:t>
            </a:r>
          </a:p>
          <a:p>
            <a:pPr eaLnBrk="1" hangingPunct="1">
              <a:buFontTx/>
              <a:buNone/>
            </a:pPr>
            <a:r>
              <a:rPr lang="en-US" dirty="0">
                <a:latin typeface="Arial" charset="0"/>
                <a:cs typeface="Arial" charset="0"/>
              </a:rPr>
              <a:t>	in this order</a:t>
            </a:r>
          </a:p>
        </p:txBody>
      </p:sp>
    </p:spTree>
    <p:extLst>
      <p:ext uri="{BB962C8B-B14F-4D97-AF65-F5344CB8AC3E}">
        <p14:creationId xmlns:p14="http://schemas.microsoft.com/office/powerpoint/2010/main" val="2169211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memory:</a:t>
            </a:r>
            <a:endParaRPr lang="en-US" dirty="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a:solidFill>
                  <a:srgbClr val="FF0000"/>
                </a:solidFill>
              </a:rPr>
              <a:t>Linked List Object</a:t>
            </a: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2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a:t>
            </a:r>
            <a:r>
              <a:rPr lang="en-US" b="1" dirty="0" err="1">
                <a:latin typeface="Consolas" pitchFamily="49" charset="0"/>
                <a:cs typeface="Consolas" pitchFamily="49" charset="0"/>
              </a:rPr>
              <a:t>next_node</a:t>
            </a:r>
            <a:r>
              <a:rPr lang="en-US" dirty="0">
                <a:latin typeface="Arial" charset="0"/>
                <a:cs typeface="Arial" charset="0"/>
              </a:rPr>
              <a:t> pointers store the addresses</a:t>
            </a:r>
            <a:br>
              <a:rPr lang="en-US" dirty="0">
                <a:latin typeface="Arial" charset="0"/>
                <a:cs typeface="Arial" charset="0"/>
              </a:rPr>
            </a:br>
            <a:r>
              <a:rPr lang="en-US" dirty="0">
                <a:latin typeface="Arial" charset="0"/>
                <a:cs typeface="Arial" charset="0"/>
              </a:rPr>
              <a:t>of the next node in the list</a:t>
            </a:r>
          </a:p>
        </p:txBody>
      </p:sp>
    </p:spTree>
    <p:extLst>
      <p:ext uri="{BB962C8B-B14F-4D97-AF65-F5344CB8AC3E}">
        <p14:creationId xmlns:p14="http://schemas.microsoft.com/office/powerpoint/2010/main" val="1967310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spTree>
    <p:extLst>
      <p:ext uri="{BB962C8B-B14F-4D97-AF65-F5344CB8AC3E}">
        <p14:creationId xmlns:p14="http://schemas.microsoft.com/office/powerpoint/2010/main" val="3346500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will clean up the representation as follows: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do not specify the addresses because they are arbitrary and:</a:t>
            </a:r>
          </a:p>
          <a:p>
            <a:pPr lvl="1" eaLnBrk="1" hangingPunct="1"/>
            <a:r>
              <a:rPr lang="en-US" dirty="0">
                <a:latin typeface="Arial" charset="0"/>
                <a:cs typeface="Arial" charset="0"/>
              </a:rPr>
              <a:t>The contents of the circle is the element</a:t>
            </a:r>
          </a:p>
          <a:p>
            <a:pPr lvl="1" eaLnBrk="1" hangingPunct="1"/>
            <a:r>
              <a:rPr lang="en-US" dirty="0">
                <a:latin typeface="Arial" charset="0"/>
                <a:cs typeface="Arial" charset="0"/>
              </a:rPr>
              <a:t>The </a:t>
            </a:r>
            <a:r>
              <a:rPr lang="en-US" dirty="0" err="1">
                <a:latin typeface="Consolas" pitchFamily="49" charset="0"/>
                <a:cs typeface="Consolas" pitchFamily="49" charset="0"/>
              </a:rPr>
              <a:t>next_node</a:t>
            </a:r>
            <a:r>
              <a:rPr lang="en-US" dirty="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a:latin typeface="Courier New" pitchFamily="49" charset="0"/>
                <a:cs typeface="Courier New" pitchFamily="49" charset="0"/>
              </a:rPr>
              <a:t>list_</a:t>
            </a:r>
          </a:p>
        </p:txBody>
      </p:sp>
    </p:spTree>
    <p:extLst>
      <p:ext uri="{BB962C8B-B14F-4D97-AF65-F5344CB8AC3E}">
        <p14:creationId xmlns:p14="http://schemas.microsoft.com/office/powerpoint/2010/main" val="3449443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First, we want to create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also want to be able to:</a:t>
            </a:r>
          </a:p>
          <a:p>
            <a:pPr lvl="1" eaLnBrk="1" hangingPunct="1"/>
            <a:r>
              <a:rPr lang="en-US" dirty="0">
                <a:latin typeface="Arial" charset="0"/>
                <a:cs typeface="Arial" charset="0"/>
              </a:rPr>
              <a:t>insert into,</a:t>
            </a:r>
          </a:p>
          <a:p>
            <a:pPr lvl="1" eaLnBrk="1" hangingPunct="1"/>
            <a:r>
              <a:rPr lang="en-US" dirty="0">
                <a:latin typeface="Arial" charset="0"/>
                <a:cs typeface="Arial" charset="0"/>
              </a:rPr>
              <a:t>access, and</a:t>
            </a:r>
          </a:p>
          <a:p>
            <a:pPr lvl="1" eaLnBrk="1" hangingPunct="1"/>
            <a:r>
              <a:rPr lang="en-US" dirty="0">
                <a:latin typeface="Arial" charset="0"/>
                <a:cs typeface="Arial" charset="0"/>
              </a:rPr>
              <a:t>erase from</a:t>
            </a:r>
          </a:p>
          <a:p>
            <a:pPr eaLnBrk="1" hangingPunct="1">
              <a:buFontTx/>
              <a:buNone/>
            </a:pPr>
            <a:r>
              <a:rPr lang="en-US" dirty="0">
                <a:latin typeface="Arial" charset="0"/>
                <a:cs typeface="Arial" charset="0"/>
              </a:rPr>
              <a:t>	the elements stored in the linked list</a:t>
            </a:r>
          </a:p>
        </p:txBody>
      </p:sp>
    </p:spTree>
    <p:extLst>
      <p:ext uri="{BB962C8B-B14F-4D97-AF65-F5344CB8AC3E}">
        <p14:creationId xmlns:p14="http://schemas.microsoft.com/office/powerpoint/2010/main" val="4154540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can do them with the following operations:</a:t>
            </a:r>
          </a:p>
          <a:p>
            <a:pPr lvl="1" eaLnBrk="1" hangingPunct="1"/>
            <a:r>
              <a:rPr lang="en-US" dirty="0">
                <a:latin typeface="Arial" charset="0"/>
                <a:cs typeface="Arial" charset="0"/>
              </a:rPr>
              <a:t>Adding, retrieving, or removing the value at the front of the linked list</a:t>
            </a:r>
          </a:p>
          <a:p>
            <a:pPr lvl="2" eaLnBrk="1" hangingPunct="1">
              <a:buFontTx/>
              <a:buNone/>
            </a:pPr>
            <a:r>
              <a:rPr lang="en-US" sz="1800" dirty="0">
                <a:latin typeface="Consolas" pitchFamily="49" charset="0"/>
                <a:cs typeface="Consolas" pitchFamily="49" charset="0"/>
              </a:rPr>
              <a:t>void </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front() </a:t>
            </a:r>
            <a:r>
              <a:rPr lang="en-US" sz="1800" dirty="0">
                <a:solidFill>
                  <a:srgbClr val="FF0000"/>
                </a:solidFill>
                <a:latin typeface="Consolas" pitchFamily="49" charset="0"/>
                <a:cs typeface="Consolas" pitchFamily="49" charset="0"/>
              </a:rPr>
              <a:t>const</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void </a:t>
            </a:r>
            <a:r>
              <a:rPr lang="en-US" sz="1800" dirty="0" err="1">
                <a:latin typeface="Consolas" pitchFamily="49" charset="0"/>
                <a:cs typeface="Consolas" pitchFamily="49" charset="0"/>
              </a:rPr>
              <a:t>pop_front</a:t>
            </a:r>
            <a:r>
              <a:rPr lang="en-US" sz="1800" dirty="0">
                <a:latin typeface="Consolas" pitchFamily="49" charset="0"/>
                <a:cs typeface="Consolas" pitchFamily="49" charset="0"/>
              </a:rPr>
              <a:t>();</a:t>
            </a:r>
          </a:p>
          <a:p>
            <a:pPr lvl="1" eaLnBrk="1" hangingPunct="1"/>
            <a:endParaRPr lang="en-US" dirty="0">
              <a:latin typeface="Arial" charset="0"/>
              <a:cs typeface="Arial" charset="0"/>
            </a:endParaRPr>
          </a:p>
          <a:p>
            <a:pPr lvl="1" eaLnBrk="1" hangingPunct="1"/>
            <a:r>
              <a:rPr lang="en-US" dirty="0">
                <a:latin typeface="Arial" charset="0"/>
                <a:cs typeface="Arial" charset="0"/>
              </a:rPr>
              <a:t>We may also want to access the head of the linked list</a:t>
            </a:r>
          </a:p>
          <a:p>
            <a:pPr lvl="1" eaLnBrk="1" hangingPunct="1">
              <a:buFontTx/>
              <a:buNone/>
            </a:pP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Node *</a:t>
            </a:r>
            <a:r>
              <a:rPr lang="en-US" dirty="0">
                <a:latin typeface="Consolas" pitchFamily="49" charset="0"/>
                <a:cs typeface="Consolas" pitchFamily="49" charset="0"/>
              </a:rPr>
              <a:t>head() </a:t>
            </a:r>
            <a:r>
              <a:rPr lang="en-US"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a:t>
            </a:r>
          </a:p>
        </p:txBody>
      </p:sp>
    </p:spTree>
    <p:extLst>
      <p:ext uri="{BB962C8B-B14F-4D97-AF65-F5344CB8AC3E}">
        <p14:creationId xmlns:p14="http://schemas.microsoft.com/office/powerpoint/2010/main" val="1036225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All these operations relate to the first node of the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may want to perform operations on an arbitrary node of the linked list, for example:</a:t>
            </a:r>
          </a:p>
          <a:p>
            <a:pPr lvl="1" eaLnBrk="1" hangingPunct="1"/>
            <a:r>
              <a:rPr lang="en-US" dirty="0">
                <a:latin typeface="Arial" charset="0"/>
                <a:cs typeface="Arial" charset="0"/>
              </a:rPr>
              <a:t>Find the number of instances of an integer in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count( </a:t>
            </a:r>
            <a:r>
              <a:rPr lang="en-US" b="1" dirty="0" err="1">
                <a:latin typeface="Courier New" pitchFamily="49" charset="0"/>
                <a:cs typeface="Arial" charset="0"/>
              </a:rPr>
              <a:t>int</a:t>
            </a:r>
            <a:r>
              <a:rPr lang="en-US" b="1" dirty="0">
                <a:latin typeface="Courier New" pitchFamily="49" charset="0"/>
                <a:cs typeface="Arial" charset="0"/>
              </a:rPr>
              <a:t> ) const;</a:t>
            </a:r>
          </a:p>
          <a:p>
            <a:pPr lvl="1" eaLnBrk="1" hangingPunct="1"/>
            <a:endParaRPr lang="en-US" dirty="0">
              <a:latin typeface="Arial" charset="0"/>
              <a:cs typeface="Arial" charset="0"/>
            </a:endParaRPr>
          </a:p>
          <a:p>
            <a:pPr lvl="1" eaLnBrk="1" hangingPunct="1"/>
            <a:r>
              <a:rPr lang="en-US" dirty="0">
                <a:latin typeface="Arial" charset="0"/>
                <a:cs typeface="Arial" charset="0"/>
              </a:rPr>
              <a:t>Remove all instances of an integer from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erase( </a:t>
            </a:r>
            <a:r>
              <a:rPr lang="en-US" b="1" dirty="0" err="1">
                <a:latin typeface="Courier New" pitchFamily="49" charset="0"/>
                <a:cs typeface="Arial" charset="0"/>
              </a:rPr>
              <a:t>int</a:t>
            </a:r>
            <a:r>
              <a:rPr lang="en-US" b="1" dirty="0">
                <a:latin typeface="Courier New" pitchFamily="49" charset="0"/>
                <a:cs typeface="Arial" charset="0"/>
              </a:rPr>
              <a:t> );</a:t>
            </a:r>
          </a:p>
        </p:txBody>
      </p:sp>
    </p:spTree>
    <p:extLst>
      <p:ext uri="{BB962C8B-B14F-4D97-AF65-F5344CB8AC3E}">
        <p14:creationId xmlns:p14="http://schemas.microsoft.com/office/powerpoint/2010/main" val="17900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a:t>Representation of </a:t>
                </a:r>
                <a:r>
                  <a:rPr lang="en-US" altLang="zh-CN" dirty="0">
                    <a:latin typeface="Arial" charset="0"/>
                    <a:cs typeface="Arial" charset="0"/>
                  </a:rPr>
                  <a:t>polynomial coefficients </a:t>
                </a:r>
                <a14:m>
                  <m:oMath xmlns:m="http://schemas.openxmlformats.org/officeDocument/2006/math">
                    <m:sSub>
                      <m:sSubPr>
                        <m:ctrlPr>
                          <a:rPr lang="en-US" altLang="en-US" b="1" i="1" dirty="0">
                            <a:latin typeface="Cambria Math" panose="02040503050406030204" pitchFamily="18" charset="0"/>
                            <a:cs typeface="Arial" charset="0"/>
                          </a:rPr>
                        </m:ctrlPr>
                      </m:sSubPr>
                      <m:e>
                        <m:r>
                          <a:rPr lang="en-US" altLang="en-US" b="1" i="1" dirty="0">
                            <a:latin typeface="Cambria Math" panose="02040503050406030204" pitchFamily="18" charset="0"/>
                            <a:cs typeface="Arial" charset="0"/>
                          </a:rPr>
                          <m:t>𝒂</m:t>
                        </m:r>
                      </m:e>
                      <m:sub>
                        <m:r>
                          <a:rPr lang="en-US" altLang="en-US" b="1" i="1" dirty="0">
                            <a:latin typeface="Cambria Math" panose="02040503050406030204" pitchFamily="18" charset="0"/>
                            <a:cs typeface="Arial" charset="0"/>
                          </a:rPr>
                          <m:t>𝒏</m:t>
                        </m:r>
                      </m:sub>
                    </m:sSub>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6811" y="4074290"/>
                <a:ext cx="8229600" cy="2060459"/>
              </a:xfrm>
            </p:spPr>
            <p:txBody>
              <a:bodyPr>
                <a:normAutofit/>
              </a:bodyPr>
              <a:lstStyle/>
              <a:p>
                <a:pPr>
                  <a:spcBef>
                    <a:spcPts val="2400"/>
                  </a:spcBef>
                </a:pPr>
                <a:r>
                  <a:rPr lang="en-US" altLang="zh-CN" sz="2800" b="1" dirty="0"/>
                  <a:t>Method 1:  array</a:t>
                </a:r>
              </a:p>
              <a:p>
                <a:pPr marL="0" indent="0" algn="ctr">
                  <a:buNone/>
                </a:pPr>
                <a14:m>
                  <m:oMathPara xmlns:m="http://schemas.openxmlformats.org/officeDocument/2006/math">
                    <m:oMathParaPr>
                      <m:jc m:val="centerGroup"/>
                    </m:oMathParaPr>
                    <m:oMath xmlns:m="http://schemas.openxmlformats.org/officeDocument/2006/math">
                      <m:r>
                        <a:rPr lang="en-US" altLang="en-US" sz="2800" b="1" i="1" dirty="0">
                          <a:latin typeface="Cambria Math" panose="02040503050406030204" pitchFamily="18" charset="0"/>
                          <a:cs typeface="Arial" charset="0"/>
                        </a:rPr>
                        <m:t>𝒇</m:t>
                      </m:r>
                      <m:d>
                        <m:dPr>
                          <m:ctrlPr>
                            <a:rPr lang="en-US" altLang="en-US" sz="2800" b="1" i="1" dirty="0">
                              <a:latin typeface="Cambria Math" panose="02040503050406030204" pitchFamily="18" charset="0"/>
                              <a:cs typeface="Arial" charset="0"/>
                            </a:rPr>
                          </m:ctrlPr>
                        </m:dPr>
                        <m:e>
                          <m:r>
                            <a:rPr lang="en-US" altLang="en-US" sz="2800" b="1" i="1" dirty="0">
                              <a:latin typeface="Cambria Math" panose="02040503050406030204" pitchFamily="18" charset="0"/>
                              <a:cs typeface="Arial" charset="0"/>
                            </a:rPr>
                            <m:t>𝒙</m:t>
                          </m:r>
                        </m:e>
                      </m:d>
                      <m:r>
                        <a:rPr lang="en-US" altLang="en-US" sz="2800" b="1" i="1" dirty="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𝟒</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𝟓</m:t>
                          </m:r>
                        </m:sup>
                      </m:sSup>
                      <m:r>
                        <a:rPr lang="en-US" altLang="en-US" sz="2800" b="1" i="1" dirty="0" smtClean="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𝟑</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𝟐</m:t>
                          </m:r>
                        </m:sup>
                      </m:sSup>
                      <m:r>
                        <a:rPr lang="en-US" altLang="en-US" sz="2800" b="1" i="1" dirty="0" smtClean="0">
                          <a:latin typeface="Cambria Math" panose="02040503050406030204" pitchFamily="18" charset="0"/>
                          <a:cs typeface="Arial" charset="0"/>
                        </a:rPr>
                        <m:t>+</m:t>
                      </m:r>
                      <m:r>
                        <a:rPr lang="en-US" altLang="en-US" sz="2800" b="1" i="1" dirty="0" smtClean="0">
                          <a:latin typeface="Cambria Math" panose="02040503050406030204" pitchFamily="18" charset="0"/>
                          <a:cs typeface="Arial" charset="0"/>
                        </a:rPr>
                        <m:t>𝟏</m:t>
                      </m:r>
                    </m:oMath>
                  </m:oMathPara>
                </a14:m>
                <a:endParaRPr lang="en-US" altLang="zh-CN" sz="2800" dirty="0"/>
              </a:p>
              <a:p>
                <a:pPr marL="0" indent="0" algn="ctr">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6811" y="4074290"/>
                <a:ext cx="8229600" cy="2060459"/>
              </a:xfrm>
              <a:blipFill>
                <a:blip r:embed="rId3"/>
                <a:stretch>
                  <a:fillRect l="-1333" t="-2959"/>
                </a:stretch>
              </a:blipFill>
            </p:spPr>
            <p:txBody>
              <a:bodyPr/>
              <a:lstStyle/>
              <a:p>
                <a:r>
                  <a:rPr lang="zh-CN" altLang="en-US">
                    <a:noFill/>
                  </a:rPr>
                  <a:t> </a:t>
                </a:r>
              </a:p>
            </p:txBody>
          </p:sp>
        </mc:Fallback>
      </mc:AlternateContent>
      <p:grpSp>
        <p:nvGrpSpPr>
          <p:cNvPr id="37" name="组合 36"/>
          <p:cNvGrpSpPr/>
          <p:nvPr/>
        </p:nvGrpSpPr>
        <p:grpSpPr>
          <a:xfrm>
            <a:off x="519412" y="5161100"/>
            <a:ext cx="7495297" cy="983313"/>
            <a:chOff x="477833" y="5339018"/>
            <a:chExt cx="7495297" cy="983313"/>
          </a:xfrm>
        </p:grpSpPr>
        <p:grpSp>
          <p:nvGrpSpPr>
            <p:cNvPr id="17" name="组合 16"/>
            <p:cNvGrpSpPr/>
            <p:nvPr/>
          </p:nvGrpSpPr>
          <p:grpSpPr>
            <a:xfrm>
              <a:off x="2068474" y="5339018"/>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462"/>
                  </a:stretch>
                </a:blipFill>
              </p:spPr>
              <p:txBody>
                <a:bodyPr/>
                <a:lstStyle/>
                <a:p>
                  <a:r>
                    <a:rPr lang="zh-CN" altLang="en-US">
                      <a:noFill/>
                    </a:rPr>
                    <a:t> </a:t>
                  </a:r>
                </a:p>
              </p:txBody>
            </p:sp>
          </mc:Fallback>
        </mc:AlternateContent>
        <p:sp>
          <p:nvSpPr>
            <p:cNvPr id="20" name="文本框 1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21" name="文本框 2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23" name="文本框 2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p:cNvSpPr txBox="1"/>
            <p:nvPr/>
          </p:nvSpPr>
          <p:spPr>
            <a:xfrm>
              <a:off x="5685136" y="5942342"/>
              <a:ext cx="312906" cy="369332"/>
            </a:xfrm>
            <a:prstGeom prst="rect">
              <a:avLst/>
            </a:prstGeom>
            <a:noFill/>
          </p:spPr>
          <p:txBody>
            <a:bodyPr wrap="none" rtlCol="0">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315266" y="594544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315266" y="594544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27" name="文本框 26"/>
            <p:cNvSpPr txBox="1"/>
            <p:nvPr/>
          </p:nvSpPr>
          <p:spPr>
            <a:xfrm>
              <a:off x="6537646" y="5942342"/>
              <a:ext cx="312906" cy="369332"/>
            </a:xfrm>
            <a:prstGeom prst="rect">
              <a:avLst/>
            </a:prstGeom>
            <a:noFill/>
          </p:spPr>
          <p:txBody>
            <a:bodyPr wrap="none" rtlCol="0">
              <a:spAutoFit/>
            </a:bodyPr>
            <a:lstStyle/>
            <a:p>
              <a:r>
                <a:rPr lang="en-US" altLang="zh-CN" dirty="0"/>
                <a:t>5</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7328080" y="544845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28080" y="5448454"/>
                  <a:ext cx="445956" cy="369332"/>
                </a:xfrm>
                <a:prstGeom prst="rect">
                  <a:avLst/>
                </a:prstGeom>
                <a:blipFill>
                  <a:blip r:embed="rId6"/>
                  <a:stretch>
                    <a:fillRect/>
                  </a:stretch>
                </a:blipFill>
              </p:spPr>
              <p:txBody>
                <a:bodyPr/>
                <a:lstStyle/>
                <a:p>
                  <a:r>
                    <a:rPr lang="zh-CN" altLang="en-US">
                      <a:noFill/>
                    </a:rPr>
                    <a:t> </a:t>
                  </a:r>
                </a:p>
              </p:txBody>
            </p:sp>
          </mc:Fallback>
        </mc:AlternateContent>
        <p:sp>
          <p:nvSpPr>
            <p:cNvPr id="29" name="文本框 28"/>
            <p:cNvSpPr txBox="1"/>
            <p:nvPr/>
          </p:nvSpPr>
          <p:spPr>
            <a:xfrm>
              <a:off x="2332481" y="5463812"/>
              <a:ext cx="31290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3978320" y="5465768"/>
              <a:ext cx="389850" cy="369332"/>
            </a:xfrm>
            <a:prstGeom prst="rect">
              <a:avLst/>
            </a:prstGeom>
            <a:noFill/>
          </p:spPr>
          <p:txBody>
            <a:bodyPr wrap="none" rtlCol="0">
              <a:spAutoFit/>
            </a:bodyPr>
            <a:lstStyle/>
            <a:p>
              <a:r>
                <a:rPr lang="en-US" altLang="zh-CN" dirty="0"/>
                <a:t>-3</a:t>
              </a:r>
              <a:endParaRPr lang="zh-CN" altLang="en-US" dirty="0"/>
            </a:p>
          </p:txBody>
        </p:sp>
        <p:sp>
          <p:nvSpPr>
            <p:cNvPr id="31" name="文本框 3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p:sp>
          <p:nvSpPr>
            <p:cNvPr id="33" name="文本框 32"/>
            <p:cNvSpPr txBox="1"/>
            <p:nvPr/>
          </p:nvSpPr>
          <p:spPr>
            <a:xfrm>
              <a:off x="5708492" y="5463812"/>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6555726" y="5463812"/>
              <a:ext cx="312906" cy="369332"/>
            </a:xfrm>
            <a:prstGeom prst="rect">
              <a:avLst/>
            </a:prstGeom>
            <a:noFill/>
          </p:spPr>
          <p:txBody>
            <a:bodyPr wrap="none" rtlCol="0">
              <a:spAutoFit/>
            </a:bodyPr>
            <a:lstStyle/>
            <a:p>
              <a:r>
                <a:rPr lang="en-US" altLang="zh-CN"/>
                <a:t>4</a:t>
              </a:r>
              <a:endParaRPr lang="zh-CN" altLang="en-US" dirty="0"/>
            </a:p>
          </p:txBody>
        </p:sp>
        <p:sp>
          <p:nvSpPr>
            <p:cNvPr id="36" name="矩形 35"/>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173245" y="29573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52114" y="2957351"/>
            <a:ext cx="470125" cy="484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grpSp>
        <p:nvGrpSpPr>
          <p:cNvPr id="41" name="组合 40"/>
          <p:cNvGrpSpPr/>
          <p:nvPr/>
        </p:nvGrpSpPr>
        <p:grpSpPr>
          <a:xfrm>
            <a:off x="1331640" y="1844824"/>
            <a:ext cx="6624736" cy="2160240"/>
            <a:chOff x="899592" y="2852936"/>
            <a:chExt cx="3816424" cy="2304256"/>
          </a:xfrm>
        </p:grpSpPr>
        <p:sp>
          <p:nvSpPr>
            <p:cNvPr id="42" name="矩形 41"/>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44" name="Text Box 13"/>
          <p:cNvSpPr txBox="1">
            <a:spLocks noChangeArrowheads="1"/>
          </p:cNvSpPr>
          <p:nvPr/>
        </p:nvSpPr>
        <p:spPr bwMode="auto">
          <a:xfrm>
            <a:off x="7384244" y="6273003"/>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6902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9" grpId="0" animBg="1"/>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Additionally, we may wish to check the state: </a:t>
            </a:r>
          </a:p>
          <a:p>
            <a:pPr lvl="1" eaLnBrk="1" hangingPunct="1"/>
            <a:r>
              <a:rPr lang="en-US" dirty="0">
                <a:latin typeface="Arial" charset="0"/>
                <a:cs typeface="Arial" charset="0"/>
              </a:rPr>
              <a:t>Is the linked list empty?</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a:p>
            <a:pPr lvl="1" eaLnBrk="1" hangingPunct="1"/>
            <a:endParaRPr lang="en-US" dirty="0">
              <a:latin typeface="Arial" charset="0"/>
              <a:cs typeface="Arial" charset="0"/>
            </a:endParaRPr>
          </a:p>
          <a:p>
            <a:pPr lvl="1" eaLnBrk="1" hangingPunct="1"/>
            <a:r>
              <a:rPr lang="en-US" dirty="0">
                <a:latin typeface="Arial" charset="0"/>
                <a:cs typeface="Arial" charset="0"/>
              </a:rPr>
              <a:t>How many objects are in the list?</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list is empty when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pointer is set to </a:t>
            </a:r>
            <a:r>
              <a:rPr lang="en-US" dirty="0" err="1">
                <a:latin typeface="Consolas" pitchFamily="49" charset="0"/>
                <a:cs typeface="Consolas" pitchFamily="49" charset="0"/>
              </a:rPr>
              <a:t>nullptr</a:t>
            </a:r>
            <a:r>
              <a:rPr lang="en-US" dirty="0">
                <a:latin typeface="Arial" charset="0"/>
                <a:cs typeface="Arial" charset="0"/>
              </a:rPr>
              <a:t> </a:t>
            </a:r>
            <a:endParaRPr lang="en-US" b="1" dirty="0">
              <a:latin typeface="Courier New" pitchFamily="49" charset="0"/>
              <a:cs typeface="Arial" charset="0"/>
            </a:endParaRPr>
          </a:p>
        </p:txBody>
      </p:sp>
    </p:spTree>
    <p:extLst>
      <p:ext uri="{BB962C8B-B14F-4D97-AF65-F5344CB8AC3E}">
        <p14:creationId xmlns:p14="http://schemas.microsoft.com/office/powerpoint/2010/main" val="263513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Consider this simple (but incomplete) linked list class:</a:t>
            </a:r>
          </a:p>
          <a:p>
            <a:pPr eaLnBrk="1" hangingPunct="1">
              <a:buFontTx/>
              <a:buNone/>
            </a:pPr>
            <a:r>
              <a:rPr lang="en-US" sz="1400" b="1" dirty="0">
                <a:latin typeface="Courier New" pitchFamily="49" charset="0"/>
                <a:cs typeface="Arial" charset="0"/>
              </a:rPr>
              <a:t>	</a:t>
            </a:r>
            <a:r>
              <a:rPr lang="en-US" sz="1400" dirty="0">
                <a:latin typeface="Consolas" pitchFamily="49" charset="0"/>
                <a:cs typeface="Consolas" pitchFamily="49" charset="0"/>
              </a:rPr>
              <a:t>	class List {</a:t>
            </a:r>
          </a:p>
          <a:p>
            <a:pPr eaLnBrk="1" hangingPunct="1">
              <a:buFontTx/>
              <a:buNone/>
            </a:pPr>
            <a:r>
              <a:rPr lang="en-US" sz="1400" dirty="0">
                <a:latin typeface="Consolas" pitchFamily="49" charset="0"/>
                <a:cs typeface="Consolas" pitchFamily="49" charset="0"/>
              </a:rPr>
              <a:t>		    private:</a:t>
            </a:r>
          </a:p>
          <a:p>
            <a:pPr eaLnBrk="1" hangingPunct="1">
              <a:buFontTx/>
              <a:buNone/>
            </a:pPr>
            <a:r>
              <a:rPr lang="en-US" sz="1400" dirty="0">
                <a:latin typeface="Consolas" pitchFamily="49" charset="0"/>
                <a:cs typeface="Consolas" pitchFamily="49" charset="0"/>
              </a:rPr>
              <a:t>		        Node *</a:t>
            </a:r>
            <a:r>
              <a:rPr lang="en-US" sz="1400" dirty="0" err="1">
                <a:latin typeface="Consolas" pitchFamily="49" charset="0"/>
                <a:cs typeface="Consolas" pitchFamily="49" charset="0"/>
              </a:rPr>
              <a:t>list_head</a:t>
            </a:r>
            <a:r>
              <a:rPr lang="en-US" sz="1400" dirty="0">
                <a:latin typeface="Consolas" pitchFamily="49" charset="0"/>
                <a:cs typeface="Consolas" pitchFamily="49" charset="0"/>
              </a:rPr>
              <a: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public:</a:t>
            </a:r>
          </a:p>
          <a:p>
            <a:pPr eaLnBrk="1" hangingPunct="1">
              <a:buFontTx/>
              <a:buNone/>
            </a:pPr>
            <a:r>
              <a:rPr lang="en-US" sz="1400" dirty="0">
                <a:latin typeface="Consolas" pitchFamily="49" charset="0"/>
                <a:cs typeface="Consolas" pitchFamily="49" charset="0"/>
              </a:rPr>
              <a:t>		        List();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t>
            </a:r>
            <a:r>
              <a:rPr lang="en-US" sz="1400" dirty="0" err="1">
                <a:latin typeface="Consolas" pitchFamily="49" charset="0"/>
                <a:cs typeface="Consolas" pitchFamily="49" charset="0"/>
              </a:rPr>
              <a:t>Accessors</a:t>
            </a: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bool</a:t>
            </a:r>
            <a:r>
              <a:rPr lang="en-US" sz="1400" dirty="0">
                <a:latin typeface="Consolas" pitchFamily="49" charset="0"/>
                <a:cs typeface="Consolas" pitchFamily="49" charset="0"/>
              </a:rPr>
              <a:t> empty()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size()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front() const;</a:t>
            </a:r>
          </a:p>
          <a:p>
            <a:pPr eaLnBrk="1" hangingPunct="1">
              <a:buFontTx/>
              <a:buNone/>
            </a:pPr>
            <a:r>
              <a:rPr lang="en-US" sz="1400" dirty="0">
                <a:latin typeface="Consolas" pitchFamily="49" charset="0"/>
                <a:cs typeface="Consolas" pitchFamily="49" charset="0"/>
              </a:rPr>
              <a:t>		        Node *head()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count(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 const;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t>
            </a:r>
            <a:r>
              <a:rPr lang="en-US" sz="1400" dirty="0" err="1">
                <a:latin typeface="Consolas" pitchFamily="49" charset="0"/>
                <a:cs typeface="Consolas" pitchFamily="49" charset="0"/>
              </a:rPr>
              <a:t>Mutators</a:t>
            </a: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void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pop_front</a:t>
            </a:r>
            <a:r>
              <a:rPr lang="en-US" sz="1400" dirty="0">
                <a:latin typeface="Consolas" pitchFamily="49" charset="0"/>
                <a:cs typeface="Consolas" pitchFamily="49" charset="0"/>
              </a:rPr>
              <a: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3264172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a:latin typeface="Arial" charset="0"/>
                <a:cs typeface="Arial" charset="0"/>
              </a:rPr>
              <a:t>	In the constructor, we assign </a:t>
            </a:r>
            <a:r>
              <a:rPr lang="en-US" dirty="0" err="1">
                <a:latin typeface="Consolas" pitchFamily="49" charset="0"/>
                <a:cs typeface="Consolas" pitchFamily="49" charset="0"/>
              </a:rPr>
              <a:t>list_head</a:t>
            </a:r>
            <a:r>
              <a:rPr lang="en-US" dirty="0">
                <a:latin typeface="Arial" charset="0"/>
                <a:cs typeface="Arial" charset="0"/>
              </a:rPr>
              <a:t> the value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a:p>
            <a:pPr eaLnBrk="1" hangingPunct="1">
              <a:buFontTx/>
              <a:buNone/>
            </a:pPr>
            <a:endParaRPr lang="en-US" b="1" dirty="0">
              <a:latin typeface="Courier New" pitchFamily="49" charset="0"/>
              <a:cs typeface="Arial" charset="0"/>
            </a:endParaRPr>
          </a:p>
          <a:p>
            <a:pPr eaLnBrk="1" hangingPunct="1">
              <a:buFontTx/>
              <a:buNone/>
            </a:pPr>
            <a:r>
              <a:rPr lang="en-US" dirty="0">
                <a:latin typeface="Consolas" pitchFamily="49" charset="0"/>
                <a:cs typeface="Consolas" pitchFamily="49" charset="0"/>
              </a:rPr>
              <a:t>		List::List():</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err="1">
                <a:latin typeface="Consolas" pitchFamily="49" charset="0"/>
                <a:cs typeface="Consolas" pitchFamily="49" charset="0"/>
              </a:rPr>
              <a:t>nullptr</a:t>
            </a:r>
            <a:r>
              <a:rPr lang="en-US" dirty="0">
                <a:latin typeface="Consolas" pitchFamily="49" charset="0"/>
                <a:cs typeface="Consolas" pitchFamily="49" charset="0"/>
              </a:rPr>
              <a:t> ) {</a:t>
            </a:r>
          </a:p>
          <a:p>
            <a:pPr eaLnBrk="1" hangingPunct="1">
              <a:buFontTx/>
              <a:buNone/>
            </a:pPr>
            <a:r>
              <a:rPr lang="en-US" dirty="0">
                <a:latin typeface="Consolas" pitchFamily="49" charset="0"/>
                <a:cs typeface="Consolas" pitchFamily="49" charset="0"/>
              </a:rPr>
              <a:t>		    // empty constructor</a:t>
            </a:r>
          </a:p>
          <a:p>
            <a:pPr eaLnBrk="1" hangingPunct="1">
              <a:buFontTx/>
              <a:buNone/>
            </a:pP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will always ensure that when a linked list is empty, the list head is assigned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5875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a:latin typeface="Arial" charset="0"/>
                <a:cs typeface="Arial" charset="0"/>
              </a:rPr>
              <a:t>	Starting with the easier member functions:</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 {</a:t>
            </a:r>
          </a:p>
          <a:p>
            <a:pPr eaLnBrk="1" hangingPunct="1">
              <a:buFontTx/>
              <a:buNone/>
            </a:pPr>
            <a:r>
              <a:rPr lang="en-US" sz="1600" dirty="0">
                <a:latin typeface="Consolas" pitchFamily="49" charset="0"/>
                <a:cs typeface="Consolas" pitchFamily="49" charset="0"/>
              </a:rPr>
              <a:t>		        return true;</a:t>
            </a:r>
          </a:p>
          <a:p>
            <a:pPr eaLnBrk="1" hangingPunct="1">
              <a:buFontTx/>
              <a:buNone/>
            </a:pPr>
            <a:r>
              <a:rPr lang="en-US" sz="1600" dirty="0">
                <a:latin typeface="Consolas" pitchFamily="49" charset="0"/>
                <a:cs typeface="Consolas" pitchFamily="49" charset="0"/>
              </a:rPr>
              <a:t>		    } else {</a:t>
            </a:r>
          </a:p>
          <a:p>
            <a:pPr eaLnBrk="1" hangingPunct="1">
              <a:buFontTx/>
              <a:buNone/>
            </a:pPr>
            <a:r>
              <a:rPr lang="en-US" sz="1600" dirty="0">
                <a:latin typeface="Consolas" pitchFamily="49" charset="0"/>
                <a:cs typeface="Consolas" pitchFamily="49" charset="0"/>
              </a:rPr>
              <a:t>		        return false;</a:t>
            </a:r>
          </a:p>
          <a:p>
            <a:pPr eaLnBrk="1" hangingPunct="1">
              <a:buFontTx/>
              <a:buNone/>
            </a:pP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   </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latin typeface="Arial" charset="0"/>
                <a:cs typeface="Consolas" pitchFamily="49" charset="0"/>
              </a:rPr>
              <a:t>Better yet:</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return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Node *head() const</a:t>
            </a:r>
            <a:endParaRPr lang="en-US" dirty="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member function </a:t>
            </a:r>
            <a:r>
              <a:rPr lang="en-US" dirty="0">
                <a:latin typeface="Consolas" pitchFamily="49" charset="0"/>
                <a:cs typeface="Consolas" pitchFamily="49" charset="0"/>
              </a:rPr>
              <a:t>Node *head() const </a:t>
            </a:r>
            <a:r>
              <a:rPr lang="en-US" dirty="0">
                <a:latin typeface="Arial" charset="0"/>
                <a:cs typeface="Arial" charset="0"/>
              </a:rPr>
              <a:t>is easy enough to implement:</a:t>
            </a:r>
          </a:p>
          <a:p>
            <a:pPr eaLnBrk="1" hangingPunct="1">
              <a:buFontTx/>
              <a:buNone/>
            </a:pPr>
            <a:endParaRPr lang="en-US" b="1" dirty="0">
              <a:latin typeface="Courier New" pitchFamily="49" charset="0"/>
              <a:cs typeface="Arial" charset="0"/>
            </a:endParaRPr>
          </a:p>
          <a:p>
            <a:pPr eaLnBrk="1" hangingPunct="1">
              <a:buFontTx/>
              <a:buNone/>
            </a:pPr>
            <a:r>
              <a:rPr lang="en-US" sz="1800" dirty="0">
                <a:latin typeface="Consolas" pitchFamily="49" charset="0"/>
                <a:cs typeface="Consolas" pitchFamily="49" charset="0"/>
              </a:rPr>
              <a:t>		Node *List::head() const {</a:t>
            </a:r>
          </a:p>
          <a:p>
            <a:pPr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This will always work:  if the list is empty, it will return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511581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get the first element in the linked list, we must access the node to which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pointing</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Because we have a pointer, we must use the </a:t>
            </a:r>
            <a:r>
              <a:rPr lang="en-US" dirty="0">
                <a:latin typeface="Consolas" pitchFamily="49" charset="0"/>
                <a:cs typeface="Consolas" pitchFamily="49" charset="0"/>
              </a:rPr>
              <a:t>-&gt;</a:t>
            </a:r>
            <a:r>
              <a:rPr lang="en-US" dirty="0">
                <a:latin typeface="Arial" charset="0"/>
                <a:cs typeface="Arial" charset="0"/>
              </a:rPr>
              <a:t> operator to call the member function:</a:t>
            </a: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2894742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if the list is empty?</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If we tried to access a member function of a pointer set to </a:t>
            </a:r>
            <a:r>
              <a:rPr lang="en-US" dirty="0" err="1">
                <a:latin typeface="Consolas" pitchFamily="49" charset="0"/>
                <a:cs typeface="Consolas" pitchFamily="49" charset="0"/>
              </a:rPr>
              <a:t>nullptr</a:t>
            </a:r>
            <a:r>
              <a:rPr lang="en-US" dirty="0">
                <a:latin typeface="Arial" charset="0"/>
                <a:cs typeface="Arial" charset="0"/>
              </a:rPr>
              <a:t>, we would access restricted memory and the OS would terminate the running program</a:t>
            </a:r>
            <a:endParaRPr lang="en-US" sz="2800" b="1" dirty="0">
              <a:latin typeface="Courier New" pitchFamily="49" charset="0"/>
              <a:cs typeface="Arial" charset="0"/>
            </a:endParaRPr>
          </a:p>
        </p:txBody>
      </p:sp>
    </p:spTree>
    <p:extLst>
      <p:ext uri="{BB962C8B-B14F-4D97-AF65-F5344CB8AC3E}">
        <p14:creationId xmlns:p14="http://schemas.microsoft.com/office/powerpoint/2010/main" val="828228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Instead, we can use an exception handling mechanism where we thrown an exception</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define a class</a:t>
            </a:r>
          </a:p>
          <a:p>
            <a:pPr eaLnBrk="1" hangingPunct="1">
              <a:buFontTx/>
              <a:buNone/>
            </a:pPr>
            <a:r>
              <a:rPr lang="en-US" dirty="0">
                <a:latin typeface="Consolas" pitchFamily="49" charset="0"/>
                <a:cs typeface="Consolas" pitchFamily="49" charset="0"/>
              </a:rPr>
              <a:t>		class underflow {</a:t>
            </a:r>
          </a:p>
          <a:p>
            <a:pPr eaLnBrk="1" hangingPunct="1">
              <a:buFontTx/>
              <a:buNone/>
            </a:pPr>
            <a:r>
              <a:rPr lang="en-US" dirty="0">
                <a:latin typeface="Consolas" pitchFamily="49" charset="0"/>
                <a:cs typeface="Consolas" pitchFamily="49" charset="0"/>
              </a:rPr>
              <a:t>		    // </a:t>
            </a:r>
            <a:r>
              <a:rPr lang="en-US" dirty="0" err="1">
                <a:latin typeface="Consolas" pitchFamily="49" charset="0"/>
                <a:cs typeface="Consolas" pitchFamily="49" charset="0"/>
              </a:rPr>
              <a:t>emtpy</a:t>
            </a: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p>
          <a:p>
            <a:pPr eaLnBrk="1" hangingPunct="1">
              <a:buFontTx/>
              <a:buNone/>
            </a:pPr>
            <a:r>
              <a:rPr lang="en-US" dirty="0">
                <a:latin typeface="Arial" charset="0"/>
                <a:cs typeface="Arial" charset="0"/>
              </a:rPr>
              <a:t>	and then we </a:t>
            </a:r>
            <a:r>
              <a:rPr lang="en-US" i="1" dirty="0">
                <a:latin typeface="Arial" charset="0"/>
                <a:cs typeface="Arial" charset="0"/>
              </a:rPr>
              <a:t>throw</a:t>
            </a:r>
            <a:r>
              <a:rPr lang="en-US" dirty="0">
                <a:latin typeface="Arial" charset="0"/>
                <a:cs typeface="Arial" charset="0"/>
              </a:rPr>
              <a:t> an instance of this class:</a:t>
            </a:r>
          </a:p>
          <a:p>
            <a:pPr eaLnBrk="1" hangingPunct="1">
              <a:buFontTx/>
              <a:buNone/>
            </a:pPr>
            <a:r>
              <a:rPr lang="en-US" sz="1800" dirty="0">
                <a:latin typeface="Consolas" pitchFamily="49" charset="0"/>
                <a:cs typeface="Consolas" pitchFamily="49" charset="0"/>
              </a:rPr>
              <a:t>		throw underflow();</a:t>
            </a:r>
          </a:p>
        </p:txBody>
      </p:sp>
    </p:spTree>
    <p:extLst>
      <p:ext uri="{BB962C8B-B14F-4D97-AF65-F5344CB8AC3E}">
        <p14:creationId xmlns:p14="http://schemas.microsoft.com/office/powerpoint/2010/main" val="1567189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the full function is</a:t>
            </a:r>
          </a:p>
          <a:p>
            <a:pPr eaLnBrk="1" hangingPunct="1">
              <a:buFontTx/>
              <a:buNone/>
            </a:pPr>
            <a:endParaRPr lang="en-US" sz="9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solidFill>
                  <a:srgbClr val="D20000"/>
                </a:solidFill>
                <a:latin typeface="Consolas" pitchFamily="49" charset="0"/>
                <a:cs typeface="Consolas" pitchFamily="49" charset="0"/>
              </a:rPr>
              <a:t>		    if ( empty() ) {</a:t>
            </a:r>
          </a:p>
          <a:p>
            <a:pPr eaLnBrk="1" hangingPunct="1">
              <a:buFontTx/>
              <a:buNone/>
            </a:pPr>
            <a:r>
              <a:rPr lang="en-US" sz="1800" dirty="0">
                <a:solidFill>
                  <a:srgbClr val="D20000"/>
                </a:solidFill>
                <a:latin typeface="Consolas" pitchFamily="49" charset="0"/>
                <a:cs typeface="Consolas" pitchFamily="49" charset="0"/>
              </a:rPr>
              <a:t>		        throw underflow();</a:t>
            </a:r>
            <a:br>
              <a:rPr lang="en-US" sz="1800" dirty="0">
                <a:solidFill>
                  <a:srgbClr val="D20000"/>
                </a:solidFill>
                <a:latin typeface="Consolas" pitchFamily="49" charset="0"/>
                <a:cs typeface="Consolas" pitchFamily="49" charset="0"/>
              </a:rPr>
            </a:br>
            <a:r>
              <a:rPr lang="en-US" sz="1800" dirty="0">
                <a:solidFill>
                  <a:srgbClr val="D20000"/>
                </a:solidFill>
                <a:latin typeface="Consolas" pitchFamily="49" charset="0"/>
                <a:cs typeface="Consolas" pitchFamily="49" charset="0"/>
              </a:rPr>
              <a:t>	    }</a:t>
            </a:r>
          </a:p>
          <a:p>
            <a:pPr eaLnBrk="1" hangingPunct="1">
              <a:buFontTx/>
              <a:buNone/>
            </a:pPr>
            <a:endParaRPr lang="en-US" sz="1800" dirty="0">
              <a:solidFill>
                <a:srgbClr val="D20000"/>
              </a:solidFill>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71751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Why is </a:t>
            </a:r>
            <a:r>
              <a:rPr lang="en-US" dirty="0" err="1">
                <a:solidFill>
                  <a:srgbClr val="FF0000"/>
                </a:solidFill>
                <a:latin typeface="Consolas" pitchFamily="49" charset="0"/>
                <a:cs typeface="Consolas" pitchFamily="49" charset="0"/>
              </a:rPr>
              <a:t>emtpy</a:t>
            </a:r>
            <a:r>
              <a:rPr lang="en-US" dirty="0">
                <a:solidFill>
                  <a:srgbClr val="FF0000"/>
                </a:solidFill>
                <a:latin typeface="Consolas" pitchFamily="49" charset="0"/>
                <a:cs typeface="Consolas" pitchFamily="49" charset="0"/>
              </a:rPr>
              <a:t>()</a:t>
            </a:r>
            <a:r>
              <a:rPr lang="en-US" dirty="0">
                <a:latin typeface="Arial" charset="0"/>
                <a:cs typeface="Arial" charset="0"/>
              </a:rPr>
              <a:t> better than</a:t>
            </a:r>
          </a:p>
          <a:p>
            <a:pPr eaLnBrk="1" hangingPunct="1">
              <a:buFont typeface="Arial" charset="0"/>
              <a:buNone/>
            </a:pPr>
            <a:endParaRPr lang="en-US" sz="900" dirty="0">
              <a:latin typeface="Arial" charset="0"/>
              <a:cs typeface="Arial" charset="0"/>
            </a:endParaRP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lvl="2" eaLnBrk="1" hangingPunct="1">
              <a:buFontTx/>
              <a:buNone/>
            </a:pPr>
            <a:r>
              <a:rPr lang="en-US" sz="1800" dirty="0">
                <a:latin typeface="Consolas" pitchFamily="49" charset="0"/>
                <a:cs typeface="Consolas" pitchFamily="49" charset="0"/>
              </a:rPr>
              <a:t>    if ( </a:t>
            </a:r>
            <a:r>
              <a:rPr lang="en-US" sz="1800" dirty="0" err="1">
                <a:solidFill>
                  <a:srgbClr val="FF0000"/>
                </a:solidFill>
                <a:latin typeface="Consolas" pitchFamily="49" charset="0"/>
                <a:cs typeface="Consolas" pitchFamily="49" charset="0"/>
              </a:rPr>
              <a:t>list_head</a:t>
            </a:r>
            <a:r>
              <a:rPr lang="en-US" sz="1800" dirty="0">
                <a:solidFill>
                  <a:srgbClr val="FF0000"/>
                </a:solidFill>
                <a:latin typeface="Consolas" pitchFamily="49" charset="0"/>
                <a:cs typeface="Consolas" pitchFamily="49" charset="0"/>
              </a:rPr>
              <a:t> == </a:t>
            </a:r>
            <a:r>
              <a:rPr lang="en-US" sz="1800" dirty="0" err="1">
                <a:solidFill>
                  <a:srgbClr val="FF0000"/>
                </a:solidFill>
                <a:latin typeface="Consolas" pitchFamily="49" charset="0"/>
                <a:cs typeface="Consolas" pitchFamily="49" charset="0"/>
              </a:rPr>
              <a:t>nullptr</a:t>
            </a:r>
            <a:r>
              <a:rPr lang="en-US" sz="1800" dirty="0">
                <a:latin typeface="Consolas" pitchFamily="49" charset="0"/>
                <a:cs typeface="Consolas" pitchFamily="49" charset="0"/>
              </a:rPr>
              <a:t> ) {</a:t>
            </a:r>
          </a:p>
          <a:p>
            <a:pPr lvl="2" eaLnBrk="1" hangingPunct="1">
              <a:buFontTx/>
              <a:buNone/>
            </a:pPr>
            <a:r>
              <a:rPr lang="en-US" sz="1800" dirty="0">
                <a:latin typeface="Consolas" pitchFamily="49" charset="0"/>
                <a:cs typeface="Consolas" pitchFamily="49" charset="0"/>
              </a:rPr>
              <a:t>        throw underflow();</a:t>
            </a:r>
            <a:br>
              <a:rPr lang="en-US" sz="1800" dirty="0">
                <a:latin typeface="Consolas" pitchFamily="49" charset="0"/>
                <a:cs typeface="Consolas" pitchFamily="49" charset="0"/>
              </a:rPr>
            </a:br>
            <a:r>
              <a:rPr lang="en-US" sz="1800" dirty="0">
                <a:latin typeface="Consolas" pitchFamily="49" charset="0"/>
                <a:cs typeface="Consolas" pitchFamily="49" charset="0"/>
              </a:rPr>
              <a:t>  }</a:t>
            </a:r>
          </a:p>
          <a:p>
            <a:pPr lvl="2" eaLnBrk="1" hangingPunct="1">
              <a:buFontTx/>
              <a:buNone/>
            </a:pPr>
            <a:endParaRPr lang="en-US" sz="1800" dirty="0">
              <a:latin typeface="Consolas" pitchFamily="49" charset="0"/>
              <a:cs typeface="Consolas" pitchFamily="49" charset="0"/>
            </a:endParaRPr>
          </a:p>
          <a:p>
            <a:pPr lvl="2"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-&gt;element;</a:t>
            </a:r>
          </a:p>
          <a:p>
            <a:pPr lvl="2" eaLnBrk="1" hangingPunct="1">
              <a:buFontTx/>
              <a:buNone/>
            </a:pPr>
            <a:r>
              <a:rPr lang="en-US" sz="1800" dirty="0">
                <a:latin typeface="Consolas" pitchFamily="49" charset="0"/>
                <a:cs typeface="Consolas" pitchFamily="49" charset="0"/>
              </a:rPr>
              <a:t>}</a:t>
            </a:r>
            <a:endParaRPr lang="en-US" dirty="0">
              <a:latin typeface="Consolas" pitchFamily="49" charset="0"/>
              <a:cs typeface="Consolas" pitchFamily="49" charset="0"/>
            </a:endParaRPr>
          </a:p>
          <a:p>
            <a:pPr eaLnBrk="1" hangingPunct="1">
              <a:buFont typeface="Arial" charset="0"/>
              <a:buNone/>
            </a:pPr>
            <a:r>
              <a:rPr lang="en-US" dirty="0">
                <a:latin typeface="Arial" charset="0"/>
                <a:cs typeface="Arial"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Two benefits:</a:t>
            </a:r>
          </a:p>
          <a:p>
            <a:pPr lvl="1" eaLnBrk="1" hangingPunct="1"/>
            <a:r>
              <a:rPr lang="en-US" dirty="0">
                <a:latin typeface="Arial" charset="0"/>
                <a:cs typeface="Arial" charset="0"/>
              </a:rPr>
              <a:t>More readable</a:t>
            </a:r>
          </a:p>
          <a:p>
            <a:pPr lvl="1" eaLnBrk="1" hangingPunct="1"/>
            <a:r>
              <a:rPr lang="en-US" dirty="0">
                <a:latin typeface="Arial" charset="0"/>
                <a:cs typeface="Arial" charset="0"/>
              </a:rPr>
              <a:t>If the implementation changes we do nothing</a:t>
            </a:r>
          </a:p>
        </p:txBody>
      </p:sp>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88840"/>
                <a:ext cx="8229600" cy="4137323"/>
              </a:xfrm>
            </p:spPr>
            <p:txBody>
              <a:bodyPr/>
              <a:lstStyle/>
              <a:p>
                <a:pPr marL="0" indent="0" algn="ctr">
                  <a:buNone/>
                </a:pPr>
                <a:r>
                  <a:rPr lang="en-US" altLang="zh-CN" sz="2400" dirty="0"/>
                  <a:t>How to present coefficients for</a:t>
                </a:r>
                <a14:m>
                  <m:oMath xmlns:m="http://schemas.openxmlformats.org/officeDocument/2006/math">
                    <m:r>
                      <a:rPr lang="en-US" altLang="en-US" sz="2400" b="0" i="0" dirty="0" smtClean="0">
                        <a:latin typeface="Cambria Math" panose="02040503050406030204" pitchFamily="18" charset="0"/>
                        <a:cs typeface="Arial" charset="0"/>
                      </a:rPr>
                      <m:t>  </m:t>
                    </m:r>
                    <m:r>
                      <a:rPr lang="en-US" altLang="en-US" sz="2400" b="1" i="1" dirty="0">
                        <a:latin typeface="Cambria Math" panose="02040503050406030204" pitchFamily="18" charset="0"/>
                        <a:cs typeface="Arial" charset="0"/>
                      </a:rPr>
                      <m:t>𝒇</m:t>
                    </m:r>
                    <m:d>
                      <m:dPr>
                        <m:ctrlPr>
                          <a:rPr lang="en-US" altLang="en-US" sz="2400" b="1" i="1" dirty="0">
                            <a:latin typeface="Cambria Math" panose="02040503050406030204" pitchFamily="18" charset="0"/>
                            <a:cs typeface="Arial" charset="0"/>
                          </a:rPr>
                        </m:ctrlPr>
                      </m:dPr>
                      <m:e>
                        <m:r>
                          <a:rPr lang="en-US" altLang="en-US" sz="2400" b="1" i="1" dirty="0">
                            <a:latin typeface="Cambria Math" panose="02040503050406030204" pitchFamily="18" charset="0"/>
                            <a:cs typeface="Arial" charset="0"/>
                          </a:rPr>
                          <m:t>𝒙</m:t>
                        </m:r>
                      </m:e>
                    </m:d>
                    <m:r>
                      <a:rPr lang="en-US" altLang="en-US" sz="2400" b="1" i="1" dirty="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𝟒</m:t>
                    </m:r>
                    <m:r>
                      <a:rPr lang="en-US" altLang="en-US" sz="2400" b="1" i="1" dirty="0" smtClean="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𝟑</m:t>
                    </m:r>
                    <m:sSup>
                      <m:sSupPr>
                        <m:ctrlPr>
                          <a:rPr lang="en-US" altLang="en-US" sz="2400" b="1" i="1" dirty="0">
                            <a:latin typeface="Cambria Math" panose="02040503050406030204" pitchFamily="18" charset="0"/>
                            <a:cs typeface="Arial" charset="0"/>
                          </a:rPr>
                        </m:ctrlPr>
                      </m:sSupPr>
                      <m:e>
                        <m:r>
                          <a:rPr lang="en-US" altLang="en-US" sz="2400" b="1" i="1" dirty="0">
                            <a:latin typeface="Cambria Math" panose="02040503050406030204" pitchFamily="18" charset="0"/>
                            <a:cs typeface="Arial" charset="0"/>
                          </a:rPr>
                          <m:t>𝒙</m:t>
                        </m:r>
                      </m:e>
                      <m:sup>
                        <m:r>
                          <a:rPr lang="en-US" altLang="en-US" sz="2400" b="1" i="1" dirty="0" smtClean="0">
                            <a:latin typeface="Cambria Math" panose="02040503050406030204" pitchFamily="18" charset="0"/>
                            <a:cs typeface="Arial" charset="0"/>
                          </a:rPr>
                          <m:t>𝟐𝟎𝟎𝟏</m:t>
                        </m:r>
                      </m:sup>
                    </m:sSup>
                  </m:oMath>
                </a14:m>
                <a:r>
                  <a:rPr lang="en-US" altLang="zh-CN" sz="2400"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88840"/>
                <a:ext cx="8229600" cy="4137323"/>
              </a:xfrm>
              <a:blipFill>
                <a:blip r:embed="rId3"/>
                <a:stretch>
                  <a:fillRect t="-884"/>
                </a:stretch>
              </a:blipFill>
            </p:spPr>
            <p:txBody>
              <a:bodyPr/>
              <a:lstStyle/>
              <a:p>
                <a:r>
                  <a:rPr lang="zh-CN" altLang="en-US">
                    <a:noFill/>
                  </a:rPr>
                  <a:t> </a:t>
                </a:r>
              </a:p>
            </p:txBody>
          </p:sp>
        </mc:Fallback>
      </mc:AlternateContent>
      <p:grpSp>
        <p:nvGrpSpPr>
          <p:cNvPr id="36" name="组合 35"/>
          <p:cNvGrpSpPr/>
          <p:nvPr/>
        </p:nvGrpSpPr>
        <p:grpSpPr>
          <a:xfrm>
            <a:off x="1115616" y="3429000"/>
            <a:ext cx="7128792" cy="1250564"/>
            <a:chOff x="1043608" y="2178436"/>
            <a:chExt cx="7128792" cy="1250564"/>
          </a:xfrm>
        </p:grpSpPr>
        <p:cxnSp>
          <p:nvCxnSpPr>
            <p:cNvPr id="31" name="直接连接符 30"/>
            <p:cNvCxnSpPr/>
            <p:nvPr/>
          </p:nvCxnSpPr>
          <p:spPr>
            <a:xfrm>
              <a:off x="1043608" y="2204864"/>
              <a:ext cx="7128792"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15616" y="2178436"/>
              <a:ext cx="6912768" cy="12505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73224" y="3624243"/>
            <a:ext cx="7495297" cy="983313"/>
            <a:chOff x="477833" y="5339018"/>
            <a:chExt cx="7495297" cy="983313"/>
          </a:xfrm>
        </p:grpSpPr>
        <p:grpSp>
          <p:nvGrpSpPr>
            <p:cNvPr id="38" name="组合 37"/>
            <p:cNvGrpSpPr/>
            <p:nvPr/>
          </p:nvGrpSpPr>
          <p:grpSpPr>
            <a:xfrm>
              <a:off x="2068474" y="5339018"/>
              <a:ext cx="5904656" cy="589136"/>
              <a:chOff x="1187624" y="5179399"/>
              <a:chExt cx="8058952" cy="504855"/>
            </a:xfrm>
          </p:grpSpPr>
          <p:sp>
            <p:nvSpPr>
              <p:cNvPr id="56" name="矩形 55"/>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9" name="文本框 3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182"/>
                  </a:stretch>
                </a:blipFill>
              </p:spPr>
              <p:txBody>
                <a:bodyPr/>
                <a:lstStyle/>
                <a:p>
                  <a:r>
                    <a:rPr lang="zh-CN" altLang="en-US">
                      <a:noFill/>
                    </a:rPr>
                    <a:t> </a:t>
                  </a:r>
                </a:p>
              </p:txBody>
            </p:sp>
          </mc:Fallback>
        </mc:AlternateContent>
        <p:sp>
          <p:nvSpPr>
            <p:cNvPr id="40" name="文本框 3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41" name="文本框 4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42" name="文本框 4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43" name="文本框 4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44" name="文本框 4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68513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85136" y="5942342"/>
                  <a:ext cx="4459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223080" y="5950083"/>
                  <a:ext cx="69762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200</m:t>
                      </m:r>
                    </m:oMath>
                  </a14:m>
                  <a:r>
                    <a:rPr lang="en-US" altLang="zh-CN" dirty="0"/>
                    <a:t>1</a:t>
                  </a:r>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7223080" y="5950083"/>
                  <a:ext cx="697627" cy="369332"/>
                </a:xfrm>
                <a:prstGeom prst="rect">
                  <a:avLst/>
                </a:prstGeom>
                <a:blipFill>
                  <a:blip r:embed="rId6"/>
                  <a:stretch>
                    <a:fillRect t="-10000" r="-701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53764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537646" y="5942342"/>
                  <a:ext cx="445956" cy="369332"/>
                </a:xfrm>
                <a:prstGeom prst="rect">
                  <a:avLst/>
                </a:prstGeom>
                <a:blipFill>
                  <a:blip r:embed="rId7"/>
                  <a:stretch>
                    <a:fillRect/>
                  </a:stretch>
                </a:blipFill>
              </p:spPr>
              <p:txBody>
                <a:bodyPr/>
                <a:lstStyle/>
                <a:p>
                  <a:r>
                    <a:rPr lang="zh-CN" altLang="en-US">
                      <a:noFill/>
                    </a:rPr>
                    <a:t> </a:t>
                  </a:r>
                </a:p>
              </p:txBody>
            </p:sp>
          </mc:Fallback>
        </mc:AlternateContent>
        <p:sp>
          <p:nvSpPr>
            <p:cNvPr id="48" name="文本框 47"/>
            <p:cNvSpPr txBox="1"/>
            <p:nvPr/>
          </p:nvSpPr>
          <p:spPr>
            <a:xfrm>
              <a:off x="7394605" y="5448454"/>
              <a:ext cx="312906" cy="369332"/>
            </a:xfrm>
            <a:prstGeom prst="rect">
              <a:avLst/>
            </a:prstGeom>
            <a:noFill/>
          </p:spPr>
          <p:txBody>
            <a:bodyPr wrap="none" rtlCol="0">
              <a:spAutoFit/>
            </a:bodyPr>
            <a:lstStyle/>
            <a:p>
              <a:r>
                <a:rPr lang="en-US" altLang="zh-CN" dirty="0"/>
                <a:t>3</a:t>
              </a:r>
              <a:endParaRPr lang="zh-CN" altLang="en-US" dirty="0"/>
            </a:p>
          </p:txBody>
        </p:sp>
        <p:sp>
          <p:nvSpPr>
            <p:cNvPr id="49" name="文本框 48"/>
            <p:cNvSpPr txBox="1"/>
            <p:nvPr/>
          </p:nvSpPr>
          <p:spPr>
            <a:xfrm>
              <a:off x="2332481" y="5463812"/>
              <a:ext cx="312906" cy="369332"/>
            </a:xfrm>
            <a:prstGeom prst="rect">
              <a:avLst/>
            </a:prstGeom>
            <a:noFill/>
          </p:spPr>
          <p:txBody>
            <a:bodyPr wrap="none" rtlCol="0">
              <a:spAutoFit/>
            </a:bodyPr>
            <a:lstStyle/>
            <a:p>
              <a:r>
                <a:rPr lang="en-US" altLang="zh-CN" dirty="0"/>
                <a:t>4</a:t>
              </a:r>
              <a:endParaRPr lang="zh-CN" altLang="en-US" dirty="0"/>
            </a:p>
          </p:txBody>
        </p:sp>
        <p:sp>
          <p:nvSpPr>
            <p:cNvPr id="50" name="文本框 49"/>
            <p:cNvSpPr txBox="1"/>
            <p:nvPr/>
          </p:nvSpPr>
          <p:spPr>
            <a:xfrm>
              <a:off x="4019377" y="5463812"/>
              <a:ext cx="312906" cy="369332"/>
            </a:xfrm>
            <a:prstGeom prst="rect">
              <a:avLst/>
            </a:prstGeom>
            <a:noFill/>
          </p:spPr>
          <p:txBody>
            <a:bodyPr wrap="none" rtlCol="0">
              <a:spAutoFit/>
            </a:bodyPr>
            <a:lstStyle/>
            <a:p>
              <a:r>
                <a:rPr lang="en-US" altLang="zh-CN" dirty="0"/>
                <a:t>0</a:t>
              </a:r>
              <a:endParaRPr lang="zh-CN" altLang="en-US" dirty="0"/>
            </a:p>
          </p:txBody>
        </p:sp>
        <p:sp>
          <p:nvSpPr>
            <p:cNvPr id="51" name="文本框 5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52" name="文本框 5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5708492"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708492" y="5463812"/>
                  <a:ext cx="44595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55726"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55726" y="5463812"/>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55" name="矩形 54"/>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Rectangle 3"/>
          <p:cNvSpPr>
            <a:spLocks noChangeArrowheads="1"/>
          </p:cNvSpPr>
          <p:nvPr/>
        </p:nvSpPr>
        <p:spPr bwMode="auto">
          <a:xfrm>
            <a:off x="76200" y="1182638"/>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0 010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31266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Next, let us add an element to the list</a:t>
            </a:r>
          </a:p>
          <a:p>
            <a:pPr eaLnBrk="1" hangingPunct="1">
              <a:buFont typeface="Arial" charset="0"/>
              <a:buNone/>
            </a:pPr>
            <a:r>
              <a:rPr lang="en-US">
                <a:latin typeface="Arial" charset="0"/>
                <a:cs typeface="Arial" charset="0"/>
              </a:rPr>
              <a:t>	If it is empty, we start with:</a:t>
            </a:r>
          </a:p>
          <a:p>
            <a:pPr eaLnBrk="1" hangingPunct="1">
              <a:buFontTx/>
              <a:buNone/>
            </a:pPr>
            <a:endParaRPr lang="en-US">
              <a:latin typeface="Arial" charset="0"/>
              <a:cs typeface="Arial" charset="0"/>
            </a:endParaRPr>
          </a:p>
          <a:p>
            <a:pPr eaLnBrk="1" hangingPunct="1">
              <a:buFontTx/>
              <a:buNone/>
            </a:pPr>
            <a:endParaRPr lang="en-US">
              <a:latin typeface="Arial" charset="0"/>
              <a:cs typeface="Arial" charset="0"/>
            </a:endParaRPr>
          </a:p>
          <a:p>
            <a:pPr eaLnBrk="1" hangingPunct="1">
              <a:buFontTx/>
              <a:buNone/>
            </a:pPr>
            <a:r>
              <a:rPr lang="en-US">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spTree>
    <p:extLst>
      <p:ext uri="{BB962C8B-B14F-4D97-AF65-F5344CB8AC3E}">
        <p14:creationId xmlns:p14="http://schemas.microsoft.com/office/powerpoint/2010/main" val="11212715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must:</a:t>
            </a:r>
          </a:p>
          <a:p>
            <a:pPr lvl="1" eaLnBrk="1" hangingPunct="1"/>
            <a:r>
              <a:rPr lang="en-US" dirty="0">
                <a:latin typeface="Arial" charset="0"/>
                <a:cs typeface="Arial" charset="0"/>
              </a:rPr>
              <a:t>create a new node which:</a:t>
            </a:r>
          </a:p>
          <a:p>
            <a:pPr lvl="2" eaLnBrk="1" hangingPunct="1"/>
            <a:r>
              <a:rPr lang="en-US" dirty="0">
                <a:latin typeface="Arial" charset="0"/>
                <a:cs typeface="Arial" charset="0"/>
              </a:rPr>
              <a:t>stores the value </a:t>
            </a:r>
            <a:r>
              <a:rPr lang="en-US" b="1" dirty="0">
                <a:solidFill>
                  <a:srgbClr val="990099"/>
                </a:solidFill>
                <a:latin typeface="Courier New" pitchFamily="49" charset="0"/>
                <a:cs typeface="Arial" charset="0"/>
              </a:rPr>
              <a:t>81</a:t>
            </a:r>
            <a:r>
              <a:rPr lang="en-US" dirty="0">
                <a:latin typeface="Arial" charset="0"/>
                <a:cs typeface="Arial" charset="0"/>
              </a:rPr>
              <a:t>, and</a:t>
            </a:r>
          </a:p>
          <a:p>
            <a:pPr lvl="2" eaLnBrk="1" hangingPunct="1"/>
            <a:r>
              <a:rPr lang="en-US" dirty="0">
                <a:latin typeface="Arial" charset="0"/>
                <a:cs typeface="Arial" charset="0"/>
              </a:rPr>
              <a:t>is pointing to </a:t>
            </a:r>
            <a:r>
              <a:rPr lang="en-US" b="1" dirty="0">
                <a:solidFill>
                  <a:srgbClr val="D20000"/>
                </a:solidFill>
                <a:latin typeface="Courier New" pitchFamily="49" charset="0"/>
                <a:cs typeface="Arial" charset="0"/>
              </a:rPr>
              <a:t>0</a:t>
            </a:r>
          </a:p>
          <a:p>
            <a:pPr lvl="1" eaLnBrk="1" hangingPunct="1"/>
            <a:r>
              <a:rPr lang="en-US" dirty="0">
                <a:latin typeface="Arial" charset="0"/>
                <a:cs typeface="Arial" charset="0"/>
              </a:rPr>
              <a:t>assign its address to </a:t>
            </a:r>
            <a:r>
              <a:rPr lang="en-US"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a:t>
            </a:r>
            <a:r>
              <a:rPr lang="en-US" sz="1800" dirty="0">
                <a:solidFill>
                  <a:srgbClr val="990099"/>
                </a:solidFill>
                <a:latin typeface="Consolas" pitchFamily="49" charset="0"/>
                <a:cs typeface="Consolas" pitchFamily="49" charset="0"/>
              </a:rPr>
              <a:t>81</a:t>
            </a:r>
            <a:r>
              <a:rPr lang="en-US" sz="1800" dirty="0">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nullptr</a:t>
            </a: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1061126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Suppose however, we already have a non-empty list</a:t>
            </a:r>
          </a:p>
          <a:p>
            <a:pPr eaLnBrk="1" hangingPunct="1"/>
            <a:endParaRPr lang="en-US">
              <a:latin typeface="Arial" charset="0"/>
              <a:cs typeface="Arial" charset="0"/>
            </a:endParaRPr>
          </a:p>
          <a:p>
            <a:pPr eaLnBrk="1" hangingPunct="1">
              <a:buFont typeface="Arial" charset="0"/>
              <a:buNone/>
            </a:pPr>
            <a:r>
              <a:rPr lang="en-US">
                <a:latin typeface="Arial" charset="0"/>
                <a:cs typeface="Arial" charset="0"/>
              </a:rPr>
              <a:t>	Adding </a:t>
            </a:r>
            <a:r>
              <a:rPr lang="en-US" b="1">
                <a:solidFill>
                  <a:schemeClr val="hlink"/>
                </a:solidFill>
                <a:latin typeface="Courier New" pitchFamily="49" charset="0"/>
                <a:cs typeface="Arial" charset="0"/>
              </a:rPr>
              <a:t>70</a:t>
            </a:r>
            <a:r>
              <a:rPr lang="en-US">
                <a:latin typeface="Arial" charset="0"/>
                <a:cs typeface="Arial" charset="0"/>
              </a:rPr>
              <a:t>, we want:</a:t>
            </a:r>
          </a:p>
          <a:p>
            <a:pPr eaLnBrk="1" hangingPunct="1"/>
            <a:endParaRPr lang="en-US">
              <a:latin typeface="Arial" charset="0"/>
              <a:cs typeface="Arial" charset="0"/>
            </a:endParaRPr>
          </a:p>
        </p:txBody>
      </p:sp>
      <p:pic>
        <p:nvPicPr>
          <p:cNvPr id="37892" name="Picture 5" descr="s1"/>
          <p:cNvPicPr>
            <a:picLocks noChangeAspect="1" noChangeArrowheads="1"/>
          </p:cNvPicPr>
          <p:nvPr/>
        </p:nvPicPr>
        <p:blipFill>
          <a:blip r:embed="rId3"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4" cstate="print"/>
          <a:srcRect/>
          <a:stretch>
            <a:fillRect/>
          </a:stretch>
        </p:blipFill>
        <p:spPr bwMode="auto">
          <a:xfrm>
            <a:off x="2124075" y="4076700"/>
            <a:ext cx="4897438" cy="1436688"/>
          </a:xfrm>
          <a:prstGeom prst="rect">
            <a:avLst/>
          </a:prstGeom>
          <a:noFill/>
          <a:ln w="9525">
            <a:noFill/>
            <a:miter lim="800000"/>
            <a:headEnd/>
            <a:tailEnd/>
          </a:ln>
        </p:spPr>
      </p:pic>
    </p:spTree>
    <p:extLst>
      <p:ext uri="{BB962C8B-B14F-4D97-AF65-F5344CB8AC3E}">
        <p14:creationId xmlns:p14="http://schemas.microsoft.com/office/powerpoint/2010/main" val="596302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achieve this, we must we must create a new node which:</a:t>
            </a:r>
          </a:p>
          <a:p>
            <a:pPr lvl="2" eaLnBrk="1" hangingPunct="1"/>
            <a:r>
              <a:rPr lang="en-US" sz="1800" dirty="0">
                <a:latin typeface="Arial" charset="0"/>
                <a:cs typeface="Arial" charset="0"/>
              </a:rPr>
              <a:t>stores the value </a:t>
            </a:r>
            <a:r>
              <a:rPr lang="en-US" sz="1800" dirty="0">
                <a:solidFill>
                  <a:schemeClr val="hlink"/>
                </a:solidFill>
                <a:latin typeface="Consolas" pitchFamily="49" charset="0"/>
                <a:cs typeface="Consolas" pitchFamily="49" charset="0"/>
              </a:rPr>
              <a:t>70</a:t>
            </a:r>
            <a:r>
              <a:rPr lang="en-US" sz="1800" dirty="0">
                <a:latin typeface="Arial" charset="0"/>
                <a:cs typeface="Arial" charset="0"/>
              </a:rPr>
              <a:t>, and</a:t>
            </a:r>
          </a:p>
          <a:p>
            <a:pPr lvl="2" eaLnBrk="1" hangingPunct="1"/>
            <a:r>
              <a:rPr lang="en-US" sz="1800" dirty="0">
                <a:latin typeface="Arial" charset="0"/>
                <a:cs typeface="Arial" charset="0"/>
              </a:rPr>
              <a:t>is pointing to the current list head</a:t>
            </a:r>
            <a:endParaRPr lang="en-US" sz="1800" b="1" dirty="0">
              <a:solidFill>
                <a:srgbClr val="D20000"/>
              </a:solidFill>
              <a:latin typeface="Courier New" pitchFamily="49" charset="0"/>
              <a:cs typeface="Arial" charset="0"/>
            </a:endParaRPr>
          </a:p>
          <a:p>
            <a:pPr lvl="1" eaLnBrk="1" hangingPunct="1"/>
            <a:r>
              <a:rPr lang="en-US" dirty="0">
                <a:latin typeface="Arial" charset="0"/>
                <a:cs typeface="Arial" charset="0"/>
              </a:rPr>
              <a:t>we must then assign its address to </a:t>
            </a:r>
            <a:r>
              <a:rPr lang="en-US" sz="2000"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a:t>
            </a:r>
            <a:r>
              <a:rPr lang="en-US" dirty="0">
                <a:solidFill>
                  <a:schemeClr val="hlink"/>
                </a:solidFill>
                <a:latin typeface="Consolas" pitchFamily="49" charset="0"/>
                <a:cs typeface="Consolas" pitchFamily="49" charset="0"/>
              </a:rPr>
              <a:t>70</a:t>
            </a: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latin typeface="Consolas" pitchFamily="49" charset="0"/>
                <a:cs typeface="Consolas" pitchFamily="49" charset="0"/>
              </a:rPr>
              <a:t> );</a:t>
            </a:r>
          </a:p>
        </p:txBody>
      </p:sp>
    </p:spTree>
    <p:extLst>
      <p:ext uri="{BB962C8B-B14F-4D97-AF65-F5344CB8AC3E}">
        <p14:creationId xmlns:p14="http://schemas.microsoft.com/office/powerpoint/2010/main" val="1419993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our implementation could be: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void List::</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n ) {</a:t>
            </a:r>
          </a:p>
          <a:p>
            <a:pPr lvl="2" eaLnBrk="1" hangingPunct="1">
              <a:buFontTx/>
              <a:buNone/>
            </a:pPr>
            <a:r>
              <a:rPr lang="en-US" sz="1800" dirty="0">
                <a:latin typeface="Consolas" pitchFamily="49" charset="0"/>
                <a:cs typeface="Consolas" pitchFamily="49" charset="0"/>
              </a:rPr>
              <a:t>    if ( empty() )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    } else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head() );</a:t>
            </a:r>
          </a:p>
          <a:p>
            <a:pPr lvl="2" eaLnBrk="1" hangingPunct="1">
              <a:buFontTx/>
              <a:buNone/>
            </a:pP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3616613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We could, however, note that when the list is empty,</a:t>
            </a:r>
            <a:br>
              <a:rPr lang="en-US">
                <a:latin typeface="Arial" charset="0"/>
                <a:cs typeface="Arial" charset="0"/>
              </a:rPr>
            </a:br>
            <a:r>
              <a:rPr lang="en-US">
                <a:latin typeface="Consolas" pitchFamily="49" charset="0"/>
                <a:cs typeface="Consolas" pitchFamily="49" charset="0"/>
              </a:rPr>
              <a:t>list_head == 0</a:t>
            </a:r>
            <a:r>
              <a:rPr lang="en-US">
                <a:latin typeface="Arial" charset="0"/>
                <a:cs typeface="Arial" charset="0"/>
              </a:rPr>
              <a:t>, thus we could shorten this to:</a:t>
            </a:r>
          </a:p>
          <a:p>
            <a:pPr eaLnBrk="1" hangingPunct="1">
              <a:buFontTx/>
              <a:buNone/>
            </a:pPr>
            <a:endParaRPr lang="en-US" b="1">
              <a:latin typeface="Courier New" pitchFamily="49" charset="0"/>
              <a:cs typeface="Arial" charset="0"/>
            </a:endParaRPr>
          </a:p>
          <a:p>
            <a:pPr lvl="2" eaLnBrk="1" hangingPunct="1">
              <a:buFontTx/>
              <a:buNone/>
            </a:pPr>
            <a:r>
              <a:rPr lang="en-US">
                <a:latin typeface="Consolas" pitchFamily="49" charset="0"/>
                <a:cs typeface="Consolas" pitchFamily="49" charset="0"/>
              </a:rPr>
              <a:t>void List::push_front( int n ) {</a:t>
            </a:r>
          </a:p>
          <a:p>
            <a:pPr lvl="2" eaLnBrk="1" hangingPunct="1">
              <a:buFontTx/>
              <a:buNone/>
            </a:pPr>
            <a:r>
              <a:rPr lang="en-US">
                <a:latin typeface="Consolas" pitchFamily="49" charset="0"/>
                <a:cs typeface="Consolas" pitchFamily="49" charset="0"/>
              </a:rPr>
              <a:t>    list_head = new Node( n, list_head );</a:t>
            </a:r>
          </a:p>
          <a:p>
            <a:pPr lvl="2" eaLnBrk="1" hangingPunct="1">
              <a:buFontTx/>
              <a:buNone/>
            </a:pPr>
            <a:r>
              <a:rPr lang="en-US">
                <a:latin typeface="Consolas" pitchFamily="49" charset="0"/>
                <a:cs typeface="Consolas" pitchFamily="49" charset="0"/>
              </a:rPr>
              <a:t>}</a:t>
            </a:r>
          </a:p>
        </p:txBody>
      </p:sp>
    </p:spTree>
    <p:extLst>
      <p:ext uri="{BB962C8B-B14F-4D97-AF65-F5344CB8AC3E}">
        <p14:creationId xmlns:p14="http://schemas.microsoft.com/office/powerpoint/2010/main" val="223392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Are we allowed to do this?</a:t>
            </a: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 new Node( n, </a:t>
            </a:r>
            <a:r>
              <a:rPr lang="en-US" dirty="0">
                <a:solidFill>
                  <a:srgbClr val="FF0000"/>
                </a:solidFill>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Yes:  the right-hand side of an assignment is evaluated first</a:t>
            </a:r>
          </a:p>
          <a:p>
            <a:pPr lvl="1" eaLnBrk="1" hangingPunct="1"/>
            <a:r>
              <a:rPr lang="en-US" dirty="0">
                <a:latin typeface="Arial" charset="0"/>
                <a:cs typeface="Arial" charset="0"/>
              </a:rPr>
              <a:t>The original value of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Question:  does this work?</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&amp;new_node;</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a:latin typeface="Arial" charset="0"/>
                <a:cs typeface="Arial" charset="0"/>
              </a:rPr>
              <a:t>Why or why not?  What happens to </a:t>
            </a:r>
            <a:r>
              <a:rPr lang="en-US" sz="2000" dirty="0">
                <a:latin typeface="Consolas" panose="020B0609020204030204" pitchFamily="49" charset="0"/>
                <a:cs typeface="Consolas" panose="020B0609020204030204" pitchFamily="49" charset="0"/>
              </a:rPr>
              <a:t>new_node</a:t>
            </a:r>
            <a:r>
              <a:rPr lang="en-US" sz="2000" dirty="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a:latin typeface="Arial" charset="0"/>
                <a:cs typeface="Arial" charset="0"/>
              </a:rPr>
              <a:t>How does this differ from</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 new 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new_node;</a:t>
            </a:r>
          </a:p>
          <a:p>
            <a:pPr lvl="2" eaLnBrk="1" hangingPunct="1">
              <a:buFontTx/>
              <a:buNone/>
            </a:pPr>
            <a:r>
              <a:rPr lang="en-US" dirty="0">
                <a:latin typeface="Consolas" pitchFamily="49" charset="0"/>
                <a:cs typeface="Consolas" pitchFamily="49" charset="0"/>
              </a:rPr>
              <a:t>}</a:t>
            </a:r>
          </a:p>
          <a:p>
            <a:pPr lvl="1" eaLnBrk="1" hangingPunct="1">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047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Erasing from the front of a linked list is even easier:</a:t>
            </a:r>
          </a:p>
          <a:p>
            <a:pPr lvl="1" eaLnBrk="1" hangingPunct="1"/>
            <a:r>
              <a:rPr lang="en-US" dirty="0">
                <a:latin typeface="Arial" charset="0"/>
                <a:cs typeface="Arial" charset="0"/>
              </a:rPr>
              <a:t>We assign the list head to the next pointer of the first 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Graphically, given:</a:t>
            </a:r>
          </a:p>
          <a:p>
            <a:pPr eaLnBrk="1" hangingPunct="1"/>
            <a:endParaRPr lang="en-US" dirty="0">
              <a:latin typeface="Arial" charset="0"/>
              <a:cs typeface="Arial" charset="0"/>
            </a:endParaRPr>
          </a:p>
          <a:p>
            <a:pPr eaLnBrk="1" hangingPunct="1">
              <a:buFontTx/>
              <a:buNone/>
            </a:pPr>
            <a:br>
              <a:rPr lang="en-US" dirty="0">
                <a:latin typeface="Arial" charset="0"/>
                <a:cs typeface="Arial" charset="0"/>
              </a:rPr>
            </a:br>
            <a:endParaRPr lang="en-US" dirty="0">
              <a:latin typeface="Arial" charset="0"/>
              <a:cs typeface="Arial" charset="0"/>
            </a:endParaRPr>
          </a:p>
          <a:p>
            <a:pPr eaLnBrk="1" hangingPunct="1">
              <a:buFontTx/>
              <a:buNone/>
            </a:pPr>
            <a:r>
              <a:rPr lang="en-US" dirty="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92275" y="3101975"/>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
        <p:nvSpPr>
          <p:cNvPr id="2" name="矩形 1"/>
          <p:cNvSpPr/>
          <p:nvPr/>
        </p:nvSpPr>
        <p:spPr>
          <a:xfrm>
            <a:off x="5076056" y="4725144"/>
            <a:ext cx="90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007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Easy enough:</a:t>
            </a: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Unfortunately, we have some </a:t>
            </a:r>
            <a:r>
              <a:rPr lang="en-US" dirty="0">
                <a:solidFill>
                  <a:srgbClr val="C00000"/>
                </a:solidFill>
                <a:latin typeface="Arial" charset="0"/>
                <a:cs typeface="Arial" charset="0"/>
              </a:rPr>
              <a:t>problems</a:t>
            </a:r>
            <a:r>
              <a:rPr lang="en-US" dirty="0">
                <a:latin typeface="Arial" charset="0"/>
                <a:cs typeface="Arial" charset="0"/>
              </a:rPr>
              <a:t>:</a:t>
            </a:r>
          </a:p>
          <a:p>
            <a:pPr lvl="1" eaLnBrk="1" hangingPunct="1"/>
            <a:r>
              <a:rPr lang="en-US" dirty="0">
                <a:latin typeface="Arial" charset="0"/>
                <a:cs typeface="Arial" charset="0"/>
              </a:rPr>
              <a:t>The list may be empty</a:t>
            </a:r>
          </a:p>
          <a:p>
            <a:pPr lvl="1" eaLnBrk="1" hangingPunct="1"/>
            <a:r>
              <a:rPr lang="en-US" dirty="0">
                <a:latin typeface="Arial" charset="0"/>
                <a:cs typeface="Arial" charset="0"/>
              </a:rPr>
              <a:t>We still have the memory allocated for the node containing </a:t>
            </a:r>
            <a:r>
              <a:rPr lang="en-US" b="1" dirty="0">
                <a:solidFill>
                  <a:schemeClr val="hlink"/>
                </a:solidFill>
                <a:latin typeface="Courier New" pitchFamily="49" charset="0"/>
                <a:cs typeface="Arial" charset="0"/>
              </a:rPr>
              <a:t>70</a:t>
            </a:r>
            <a:endParaRPr lang="en-US" b="1" dirty="0">
              <a:latin typeface="Courier New" pitchFamily="49" charset="0"/>
              <a:cs typeface="Arial" charset="0"/>
            </a:endParaRPr>
          </a:p>
        </p:txBody>
      </p:sp>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404664"/>
                <a:ext cx="8229600" cy="3600400"/>
              </a:xfrm>
            </p:spPr>
            <p:txBody>
              <a:bodyPr>
                <a:normAutofit/>
              </a:bodyPr>
              <a:lstStyle/>
              <a:p>
                <a:pPr marL="0" indent="0">
                  <a:spcBef>
                    <a:spcPts val="1200"/>
                  </a:spcBef>
                  <a:spcAft>
                    <a:spcPts val="600"/>
                  </a:spcAft>
                  <a:buNone/>
                </a:pPr>
                <a:r>
                  <a:rPr lang="en-US" altLang="zh-CN" sz="2800" dirty="0"/>
                  <a:t>Method 2: structure array </a:t>
                </a:r>
              </a:p>
              <a:p>
                <a:pPr>
                  <a:spcBef>
                    <a:spcPts val="1200"/>
                  </a:spcBef>
                  <a:spcAft>
                    <a:spcPts val="600"/>
                  </a:spcAft>
                  <a:buFont typeface="Arial" panose="020B0604020202020204" pitchFamily="34" charset="0"/>
                  <a:buChar char="•"/>
                </a:pPr>
                <a:r>
                  <a:rPr lang="en-US" altLang="zh-CN" sz="2400" dirty="0"/>
                  <a:t>For each non-zero term, need to know two components: the coefficient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𝒊</m:t>
                        </m:r>
                      </m:sub>
                    </m:sSub>
                  </m:oMath>
                </a14:m>
                <a:r>
                  <a:rPr lang="en-US" altLang="zh-CN" sz="2400" dirty="0"/>
                  <a:t>, the index no. </a:t>
                </a:r>
                <a14:m>
                  <m:oMath xmlns:m="http://schemas.openxmlformats.org/officeDocument/2006/math">
                    <m:r>
                      <a:rPr lang="en-US" altLang="zh-CN" sz="2400" b="1" i="1" smtClean="0">
                        <a:latin typeface="Cambria Math" panose="02040503050406030204" pitchFamily="18" charset="0"/>
                      </a:rPr>
                      <m:t>𝒊</m:t>
                    </m:r>
                    <m:r>
                      <a:rPr lang="en-US" altLang="zh-CN" sz="2400" b="0" i="1" smtClean="0">
                        <a:latin typeface="Cambria Math" panose="02040503050406030204" pitchFamily="18" charset="0"/>
                      </a:rPr>
                      <m:t>.</m:t>
                    </m:r>
                  </m:oMath>
                </a14:m>
                <a:endParaRPr lang="en-US" altLang="zh-CN" sz="2400" dirty="0"/>
              </a:p>
              <a:p>
                <a:pPr>
                  <a:spcBef>
                    <a:spcPts val="1200"/>
                  </a:spcBef>
                  <a:spcAft>
                    <a:spcPts val="600"/>
                  </a:spcAft>
                  <a:buFont typeface="Arial" panose="020B0604020202020204" pitchFamily="34" charset="0"/>
                  <a:buChar char="•"/>
                </a:pPr>
                <a:r>
                  <a:rPr lang="en-US" altLang="zh-CN" sz="2400" dirty="0"/>
                  <a:t>We can use a structure array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𝒊</m:t>
                        </m:r>
                      </m:sub>
                    </m:sSub>
                  </m:oMath>
                </a14:m>
                <a:r>
                  <a:rPr lang="en-US" altLang="zh-CN" sz="2400" dirty="0"/>
                  <a:t>,</a:t>
                </a:r>
                <a:r>
                  <a:rPr lang="en-US" altLang="zh-CN" sz="2400" b="1" dirty="0"/>
                  <a:t> </a:t>
                </a:r>
                <a14:m>
                  <m:oMath xmlns:m="http://schemas.openxmlformats.org/officeDocument/2006/math">
                    <m:r>
                      <a:rPr lang="en-US" altLang="zh-CN" sz="2400" b="1" i="1">
                        <a:latin typeface="Cambria Math" panose="02040503050406030204" pitchFamily="18" charset="0"/>
                      </a:rPr>
                      <m:t>𝒊</m:t>
                    </m:r>
                  </m:oMath>
                </a14:m>
                <a:r>
                  <a:rPr lang="en-US" altLang="zh-CN" sz="2400" dirty="0"/>
                  <a:t>).</a:t>
                </a:r>
              </a:p>
              <a:p>
                <a:pPr>
                  <a:spcBef>
                    <a:spcPts val="1200"/>
                  </a:spcBef>
                  <a:spcAft>
                    <a:spcPts val="600"/>
                  </a:spcAft>
                  <a:buFont typeface="Arial" panose="020B0604020202020204" pitchFamily="34" charset="0"/>
                  <a:buChar char="•"/>
                </a:pPr>
                <a:r>
                  <a:rPr lang="en-US" altLang="zh-CN" sz="2400" dirty="0"/>
                  <a:t>Ex: </a:t>
                </a:r>
                <a:endParaRPr lang="en-US" altLang="zh-CN" b="0" i="1" dirty="0">
                  <a:latin typeface="Cambria Math" panose="02040503050406030204" pitchFamily="18" charset="0"/>
                </a:endParaRPr>
              </a:p>
              <a:p>
                <a:pPr marL="0" indent="0" algn="r">
                  <a:spcBef>
                    <a:spcPts val="1200"/>
                  </a:spcBef>
                  <a:spcAft>
                    <a:spcPts val="6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=3</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100</m:t>
                        </m:r>
                      </m:sup>
                    </m:sSup>
                    <m:r>
                      <a:rPr lang="en-US" altLang="en-US" b="0" i="1" dirty="0" smtClean="0">
                        <a:latin typeface="Cambria Math" panose="02040503050406030204" pitchFamily="18" charset="0"/>
                        <a:cs typeface="Arial" charset="0"/>
                      </a:rPr>
                      <m:t>+10</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50</m:t>
                        </m:r>
                      </m:sup>
                    </m:sSup>
                  </m:oMath>
                </a14:m>
                <a:r>
                  <a:rPr lang="en-US" altLang="zh-CN" dirty="0"/>
                  <a:t>+</a:t>
                </a:r>
                <a14:m>
                  <m:oMath xmlns:m="http://schemas.openxmlformats.org/officeDocument/2006/math">
                    <m:r>
                      <a:rPr lang="en-US" altLang="en-US" b="0" i="1" dirty="0" smtClean="0">
                        <a:latin typeface="Cambria Math" panose="02040503050406030204" pitchFamily="18" charset="0"/>
                        <a:cs typeface="Arial" charset="0"/>
                      </a:rPr>
                      <m:t>15</m:t>
                    </m:r>
                  </m:oMath>
                </a14:m>
                <a:r>
                  <a:rPr lang="en-US" altLang="zh-CN" dirty="0"/>
                  <a:t>   &amp;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4</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i="1" dirty="0">
                            <a:latin typeface="Cambria Math" panose="02040503050406030204" pitchFamily="18" charset="0"/>
                            <a:cs typeface="Arial" charset="0"/>
                          </a:rPr>
                          <m:t>1</m:t>
                        </m:r>
                        <m:r>
                          <a:rPr lang="en-US" altLang="en-US" b="0" i="1" dirty="0" smtClean="0">
                            <a:latin typeface="Cambria Math" panose="02040503050406030204" pitchFamily="18" charset="0"/>
                            <a:cs typeface="Arial" charset="0"/>
                          </a:rPr>
                          <m:t>00</m:t>
                        </m:r>
                      </m:sup>
                    </m:sSup>
                    <m:r>
                      <a:rPr lang="en-US" altLang="zh-CN" i="1" dirty="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30</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60</m:t>
                        </m:r>
                      </m:sup>
                    </m:sSup>
                    <m:r>
                      <a:rPr lang="en-US" altLang="zh-CN" i="1" dirty="0" smtClean="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5</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404664"/>
                <a:ext cx="8229600" cy="3600400"/>
              </a:xfrm>
              <a:blipFill>
                <a:blip r:embed="rId3"/>
                <a:stretch>
                  <a:fillRect l="-1556" t="-1692"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97656" y="4017001"/>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97656" y="4017001"/>
                <a:ext cx="688009" cy="400110"/>
              </a:xfrm>
              <a:prstGeom prst="rect">
                <a:avLst/>
              </a:prstGeom>
              <a:blipFill>
                <a:blip r:embed="rId4"/>
                <a:stretch>
                  <a:fillRect r="-893" b="-16667"/>
                </a:stretch>
              </a:blipFill>
            </p:spPr>
            <p:txBody>
              <a:bodyPr/>
              <a:lstStyle/>
              <a:p>
                <a:r>
                  <a:rPr lang="zh-CN" altLang="en-US">
                    <a:noFill/>
                  </a:rPr>
                  <a:t> </a:t>
                </a:r>
              </a:p>
            </p:txBody>
          </p:sp>
        </mc:Fallback>
      </mc:AlternateContent>
      <p:sp>
        <p:nvSpPr>
          <p:cNvPr id="32" name="文本框 31"/>
          <p:cNvSpPr txBox="1"/>
          <p:nvPr/>
        </p:nvSpPr>
        <p:spPr>
          <a:xfrm>
            <a:off x="75304" y="5124046"/>
            <a:ext cx="1518364" cy="369332"/>
          </a:xfrm>
          <a:prstGeom prst="rect">
            <a:avLst/>
          </a:prstGeom>
          <a:noFill/>
        </p:spPr>
        <p:txBody>
          <a:bodyPr wrap="none" rtlCol="0">
            <a:spAutoFit/>
          </a:bodyPr>
          <a:lstStyle/>
          <a:p>
            <a:r>
              <a:rPr lang="en-US" altLang="zh-CN" dirty="0"/>
              <a:t>Array indices</a:t>
            </a:r>
            <a:endParaRPr lang="zh-CN" altLang="en-US" dirty="0"/>
          </a:p>
        </p:txBody>
      </p:sp>
      <p:sp>
        <p:nvSpPr>
          <p:cNvPr id="33" name="文本框 32"/>
          <p:cNvSpPr txBox="1"/>
          <p:nvPr/>
        </p:nvSpPr>
        <p:spPr>
          <a:xfrm>
            <a:off x="1862066" y="5135303"/>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3520241" y="5135303"/>
            <a:ext cx="312906" cy="369332"/>
          </a:xfrm>
          <a:prstGeom prst="rect">
            <a:avLst/>
          </a:prstGeom>
          <a:noFill/>
        </p:spPr>
        <p:txBody>
          <a:bodyPr wrap="none" rtlCol="0">
            <a:spAutoFit/>
          </a:bodyPr>
          <a:lstStyle/>
          <a:p>
            <a:r>
              <a:rPr lang="en-US" altLang="zh-CN" dirty="0"/>
              <a:t>2</a:t>
            </a:r>
            <a:endParaRPr lang="zh-CN" altLang="en-US" dirty="0"/>
          </a:p>
        </p:txBody>
      </p:sp>
      <p:sp>
        <p:nvSpPr>
          <p:cNvPr id="35" name="文本框 34"/>
          <p:cNvSpPr txBox="1"/>
          <p:nvPr/>
        </p:nvSpPr>
        <p:spPr>
          <a:xfrm>
            <a:off x="2706573" y="51426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4275104" y="512626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275104" y="512626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1606377" y="5211957"/>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p:cNvSpPr txBox="1"/>
              <p:nvPr/>
            </p:nvSpPr>
            <p:spPr>
              <a:xfrm>
                <a:off x="39754" y="4601849"/>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70" name="文本框 69"/>
              <p:cNvSpPr txBox="1">
                <a:spLocks noRot="1" noChangeAspect="1" noMove="1" noResize="1" noEditPoints="1" noAdjustHandles="1" noChangeArrowheads="1" noChangeShapeType="1" noTextEdit="1"/>
              </p:cNvSpPr>
              <p:nvPr/>
            </p:nvSpPr>
            <p:spPr>
              <a:xfrm>
                <a:off x="39754" y="4601849"/>
                <a:ext cx="1599412" cy="369332"/>
              </a:xfrm>
              <a:prstGeom prst="rect">
                <a:avLst/>
              </a:prstGeom>
              <a:blipFill>
                <a:blip r:embed="rId6"/>
                <a:stretch>
                  <a:fillRect l="-3435" t="-10000" b="-26667"/>
                </a:stretch>
              </a:blipFill>
            </p:spPr>
            <p:txBody>
              <a:bodyPr/>
              <a:lstStyle/>
              <a:p>
                <a:r>
                  <a:rPr lang="zh-CN" altLang="en-US">
                    <a:noFill/>
                  </a:rPr>
                  <a:t> </a:t>
                </a:r>
              </a:p>
            </p:txBody>
          </p:sp>
        </mc:Fallback>
      </mc:AlternateContent>
      <p:grpSp>
        <p:nvGrpSpPr>
          <p:cNvPr id="125" name="组合 124"/>
          <p:cNvGrpSpPr/>
          <p:nvPr/>
        </p:nvGrpSpPr>
        <p:grpSpPr>
          <a:xfrm>
            <a:off x="1612688" y="3924321"/>
            <a:ext cx="3372853" cy="1183536"/>
            <a:chOff x="1612688" y="3924321"/>
            <a:chExt cx="3372853" cy="1183536"/>
          </a:xfrm>
        </p:grpSpPr>
        <p:sp>
          <p:nvSpPr>
            <p:cNvPr id="48" name="矩形 47"/>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43" name="文本框 42"/>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56" name="矩形 55"/>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66" name="文本框 65"/>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41" name="文本框 40"/>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64" name="文本框 63"/>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72" name="椭圆 71"/>
          <p:cNvSpPr/>
          <p:nvPr/>
        </p:nvSpPr>
        <p:spPr>
          <a:xfrm>
            <a:off x="1746634" y="3966834"/>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412811" y="5119863"/>
            <a:ext cx="312906" cy="369332"/>
          </a:xfrm>
          <a:prstGeom prst="rect">
            <a:avLst/>
          </a:prstGeom>
          <a:noFill/>
        </p:spPr>
        <p:txBody>
          <a:bodyPr wrap="none" rtlCol="0">
            <a:spAutoFit/>
          </a:bodyPr>
          <a:lstStyle/>
          <a:p>
            <a:r>
              <a:rPr lang="en-US" altLang="zh-CN" dirty="0"/>
              <a:t>0</a:t>
            </a:r>
            <a:endParaRPr lang="zh-CN" altLang="en-US" dirty="0"/>
          </a:p>
        </p:txBody>
      </p:sp>
      <p:sp>
        <p:nvSpPr>
          <p:cNvPr id="78" name="文本框 77"/>
          <p:cNvSpPr txBox="1"/>
          <p:nvPr/>
        </p:nvSpPr>
        <p:spPr>
          <a:xfrm>
            <a:off x="7070986" y="5119863"/>
            <a:ext cx="312906" cy="369332"/>
          </a:xfrm>
          <a:prstGeom prst="rect">
            <a:avLst/>
          </a:prstGeom>
          <a:noFill/>
        </p:spPr>
        <p:txBody>
          <a:bodyPr wrap="none" rtlCol="0">
            <a:spAutoFit/>
          </a:bodyPr>
          <a:lstStyle/>
          <a:p>
            <a:r>
              <a:rPr lang="en-US" altLang="zh-CN" dirty="0"/>
              <a:t>2</a:t>
            </a:r>
            <a:endParaRPr lang="zh-CN" altLang="en-US" dirty="0"/>
          </a:p>
        </p:txBody>
      </p:sp>
      <p:sp>
        <p:nvSpPr>
          <p:cNvPr id="79" name="文本框 78"/>
          <p:cNvSpPr txBox="1"/>
          <p:nvPr/>
        </p:nvSpPr>
        <p:spPr>
          <a:xfrm>
            <a:off x="6257318" y="5127185"/>
            <a:ext cx="312906" cy="369332"/>
          </a:xfrm>
          <a:prstGeom prst="rect">
            <a:avLst/>
          </a:prstGeom>
          <a:noFill/>
        </p:spPr>
        <p:txBody>
          <a:bodyPr wrap="none" rtlCol="0">
            <a:spAutoFit/>
          </a:bodyPr>
          <a:lstStyle/>
          <a:p>
            <a:r>
              <a:rPr lang="en-US" altLang="zh-CN" dirty="0"/>
              <a:t>1</a:t>
            </a:r>
            <a:endParaRPr lang="zh-CN" altLang="en-US" dirty="0"/>
          </a:p>
        </p:txBody>
      </p:sp>
      <p:sp>
        <p:nvSpPr>
          <p:cNvPr id="80" name="文本框 79"/>
          <p:cNvSpPr txBox="1"/>
          <p:nvPr/>
        </p:nvSpPr>
        <p:spPr>
          <a:xfrm>
            <a:off x="7940689" y="5116581"/>
            <a:ext cx="184731" cy="369332"/>
          </a:xfrm>
          <a:prstGeom prst="rect">
            <a:avLst/>
          </a:prstGeom>
          <a:noFill/>
        </p:spPr>
        <p:txBody>
          <a:bodyPr wrap="none" rtlCol="0">
            <a:spAutoFit/>
          </a:bodyPr>
          <a:lstStyle/>
          <a:p>
            <a:endParaRPr lang="zh-CN" altLang="en-US" dirty="0"/>
          </a:p>
        </p:txBody>
      </p:sp>
      <p:sp>
        <p:nvSpPr>
          <p:cNvPr id="81" name="矩形 80"/>
          <p:cNvSpPr/>
          <p:nvPr/>
        </p:nvSpPr>
        <p:spPr>
          <a:xfrm>
            <a:off x="5157122" y="5203405"/>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309741" y="3951102"/>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97058" y="3920062"/>
            <a:ext cx="3377182" cy="1176977"/>
            <a:chOff x="5197058" y="3920062"/>
            <a:chExt cx="3377182" cy="1176977"/>
          </a:xfrm>
        </p:grpSpPr>
        <p:sp>
          <p:nvSpPr>
            <p:cNvPr id="50" name="矩形 4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03" name="文本框 10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04" name="矩形 10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08" name="文本框 107"/>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10" name="文本框 109"/>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11" name="文本框 110"/>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13" name="文本框 112"/>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14" name="文本框 113"/>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15" name="文本框 114"/>
              <p:cNvSpPr txBox="1"/>
              <p:nvPr/>
            </p:nvSpPr>
            <p:spPr>
              <a:xfrm>
                <a:off x="7863146" y="5124046"/>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7863146" y="5124046"/>
                <a:ext cx="445956" cy="369332"/>
              </a:xfrm>
              <a:prstGeom prst="rect">
                <a:avLst/>
              </a:prstGeom>
              <a:blipFill>
                <a:blip r:embed="rId7"/>
                <a:stretch>
                  <a:fillRect/>
                </a:stretch>
              </a:blipFill>
            </p:spPr>
            <p:txBody>
              <a:bodyPr/>
              <a:lstStyle/>
              <a:p>
                <a:r>
                  <a:rPr lang="zh-CN" altLang="en-US">
                    <a:noFill/>
                  </a:rPr>
                  <a:t> </a:t>
                </a:r>
              </a:p>
            </p:txBody>
          </p:sp>
        </mc:Fallback>
      </mc:AlternateContent>
      <p:grpSp>
        <p:nvGrpSpPr>
          <p:cNvPr id="123" name="组合 122"/>
          <p:cNvGrpSpPr/>
          <p:nvPr/>
        </p:nvGrpSpPr>
        <p:grpSpPr>
          <a:xfrm>
            <a:off x="788565" y="6021288"/>
            <a:ext cx="7785675" cy="504056"/>
            <a:chOff x="536308" y="5962939"/>
            <a:chExt cx="7785675" cy="504056"/>
          </a:xfrm>
        </p:grpSpPr>
        <p:sp>
          <p:nvSpPr>
            <p:cNvPr id="122" name="圆角矩形 121"/>
            <p:cNvSpPr/>
            <p:nvPr/>
          </p:nvSpPr>
          <p:spPr>
            <a:xfrm>
              <a:off x="536308" y="5962939"/>
              <a:ext cx="7785675"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0563" y="6016641"/>
              <a:ext cx="7544053" cy="400110"/>
            </a:xfrm>
            <a:prstGeom prst="rect">
              <a:avLst/>
            </a:prstGeom>
            <a:noFill/>
          </p:spPr>
          <p:txBody>
            <a:bodyPr wrap="none" rtlCol="0">
              <a:spAutoFit/>
            </a:bodyPr>
            <a:lstStyle/>
            <a:p>
              <a:r>
                <a:rPr lang="en-US" altLang="zh-CN" sz="2000" b="1" dirty="0"/>
                <a:t>Store the coefficients in descent order of exponential index.</a:t>
              </a:r>
              <a:endParaRPr lang="zh-CN" altLang="en-US" sz="2000" b="1" dirty="0"/>
            </a:p>
          </p:txBody>
        </p:sp>
      </p:grpSp>
    </p:spTree>
    <p:extLst>
      <p:ext uri="{BB962C8B-B14F-4D97-AF65-F5344CB8AC3E}">
        <p14:creationId xmlns:p14="http://schemas.microsoft.com/office/powerpoint/2010/main" val="42331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a:solidFill>
                  <a:prstClr val="black"/>
                </a:solidFill>
                <a:latin typeface="Arial" charset="0"/>
                <a:cs typeface="Arial" charset="0"/>
              </a:rPr>
              <a:t>	Does this work?</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if ( empty() ) {</a:t>
            </a:r>
          </a:p>
          <a:p>
            <a:pPr lvl="2" eaLnBrk="1" hangingPunct="1">
              <a:buFontTx/>
              <a:buNone/>
            </a:pPr>
            <a:r>
              <a:rPr lang="en-US" dirty="0">
                <a:latin typeface="Consolas" pitchFamily="49" charset="0"/>
                <a:cs typeface="Consolas" pitchFamily="49" charset="0"/>
              </a:rPr>
              <a:t>        throw underflow();</a:t>
            </a:r>
          </a:p>
          <a:p>
            <a:pPr lvl="2" eaLnBrk="1" hangingPunct="1">
              <a:buFontTx/>
              <a:buNone/>
            </a:pPr>
            <a:r>
              <a:rPr lang="en-US" dirty="0">
                <a:latin typeface="Consolas" pitchFamily="49" charset="0"/>
                <a:cs typeface="Consolas" pitchFamily="49" charset="0"/>
              </a:rPr>
              <a:t>    }</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lvl="2" eaLnBrk="1" hangingPunct="1">
              <a:buFontTx/>
              <a:buNone/>
            </a:pPr>
            <a:r>
              <a:rPr lang="en-US" dirty="0">
                <a:solidFill>
                  <a:srgbClr val="D20000"/>
                </a:solidFill>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solidFill>
                  <a:srgbClr val="D20000"/>
                </a:solidFill>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888821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int</a:t>
            </a:r>
            <a:r>
              <a:rPr lang="en-US" dirty="0">
                <a:solidFill>
                  <a:srgbClr val="D20000"/>
                </a:solidFill>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spTree>
    <p:extLst>
      <p:ext uri="{BB962C8B-B14F-4D97-AF65-F5344CB8AC3E}">
        <p14:creationId xmlns:p14="http://schemas.microsoft.com/office/powerpoint/2010/main" val="2456240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eaLnBrk="1" hangingPunct="1">
              <a:buFontTx/>
              <a:buNone/>
            </a:pPr>
            <a:endParaRPr lang="en-US" dirty="0">
              <a:solidFill>
                <a:srgbClr val="D20000"/>
              </a:solidFill>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spTree>
    <p:extLst>
      <p:ext uri="{BB962C8B-B14F-4D97-AF65-F5344CB8AC3E}">
        <p14:creationId xmlns:p14="http://schemas.microsoft.com/office/powerpoint/2010/main" val="726119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8132" name="Picture 6" descr="d5"/>
          <p:cNvPicPr>
            <a:picLocks noChangeAspect="1" noChangeArrowheads="1"/>
          </p:cNvPicPr>
          <p:nvPr/>
        </p:nvPicPr>
        <p:blipFill>
          <a:blip r:embed="rId3"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a:solidFill>
                  <a:srgbClr val="C00000"/>
                </a:solidFill>
              </a:rPr>
              <a:t>Any problem </a:t>
            </a:r>
            <a:r>
              <a:rPr lang="en-US">
                <a:solidFill>
                  <a:srgbClr val="C00000"/>
                </a:solidFill>
              </a:rPr>
              <a:t>with the above code?</a:t>
            </a:r>
          </a:p>
        </p:txBody>
      </p:sp>
    </p:spTree>
    <p:extLst>
      <p:ext uri="{BB962C8B-B14F-4D97-AF65-F5344CB8AC3E}">
        <p14:creationId xmlns:p14="http://schemas.microsoft.com/office/powerpoint/2010/main" val="2964829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correct implementation assigns a temporary pointer to point to the node being deleted:</a:t>
            </a:r>
          </a:p>
          <a:p>
            <a:pPr eaLnBrk="1" hangingPunct="1">
              <a:buFont typeface="Arial" charset="0"/>
              <a:buNone/>
            </a:pPr>
            <a:endParaRPr lang="en-US" dirty="0">
              <a:latin typeface="Arial"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sz="1200" dirty="0">
                <a:latin typeface="Consolas" pitchFamily="49" charset="0"/>
                <a:cs typeface="Consolas" pitchFamily="49" charset="0"/>
              </a:rPr>
              <a:t>     if ( empty() ) {</a:t>
            </a:r>
          </a:p>
          <a:p>
            <a:pPr lvl="2" eaLnBrk="1" hangingPunct="1">
              <a:buFontTx/>
              <a:buNone/>
            </a:pPr>
            <a:r>
              <a:rPr lang="en-US" sz="1200" dirty="0">
                <a:latin typeface="Consolas" pitchFamily="49" charset="0"/>
                <a:cs typeface="Consolas" pitchFamily="49" charset="0"/>
              </a:rPr>
              <a:t>          throw underflow();</a:t>
            </a:r>
          </a:p>
          <a:p>
            <a:pPr lvl="2" eaLnBrk="1" hangingPunct="1">
              <a:buFontTx/>
              <a:buNone/>
            </a:pPr>
            <a:r>
              <a:rPr lang="en-US" sz="1200" dirty="0">
                <a:latin typeface="Consolas" pitchFamily="49" charset="0"/>
                <a:cs typeface="Consolas" pitchFamily="49" charset="0"/>
              </a:rPr>
              <a:t>     }</a:t>
            </a:r>
          </a:p>
          <a:p>
            <a:pPr lvl="2" eaLnBrk="1" hangingPunct="1">
              <a:buFontTx/>
              <a:buNone/>
            </a:pPr>
            <a:endParaRPr lang="en-US" sz="1200"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-&gt;next();</a:t>
            </a:r>
          </a:p>
          <a:p>
            <a:pPr lvl="2" eaLnBrk="1" hangingPunct="1">
              <a:buFontTx/>
              <a:buNone/>
            </a:pPr>
            <a:r>
              <a:rPr lang="en-US" dirty="0">
                <a:latin typeface="Consolas" pitchFamily="49" charset="0"/>
                <a:cs typeface="Consolas" pitchFamily="49" charset="0"/>
              </a:rPr>
              <a:t>    delete </a:t>
            </a:r>
            <a:r>
              <a:rPr lang="en-US" dirty="0" err="1">
                <a:latin typeface="Consolas" pitchFamily="49" charset="0"/>
                <a:cs typeface="Consolas" pitchFamily="49" charset="0"/>
              </a:rPr>
              <a:t>ptr</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959539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next step is to look at member functions which potentially require us to step through the entire list: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second counts the number of instances of an integer, and the last removes the nodes containing that integer</a:t>
            </a:r>
          </a:p>
        </p:txBody>
      </p:sp>
    </p:spTree>
    <p:extLst>
      <p:ext uri="{BB962C8B-B14F-4D97-AF65-F5344CB8AC3E}">
        <p14:creationId xmlns:p14="http://schemas.microsoft.com/office/powerpoint/2010/main" val="3556198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process of stepping through a linked list can be thought of as being analogous to a for-loop:</a:t>
            </a:r>
          </a:p>
          <a:p>
            <a:pPr lvl="1" eaLnBrk="1" hangingPunct="1"/>
            <a:r>
              <a:rPr lang="en-US" dirty="0">
                <a:latin typeface="Arial" charset="0"/>
                <a:cs typeface="Arial" charset="0"/>
              </a:rPr>
              <a:t>We initialize a temporary pointer with the list head</a:t>
            </a:r>
          </a:p>
          <a:p>
            <a:pPr lvl="1" eaLnBrk="1" hangingPunct="1"/>
            <a:r>
              <a:rPr lang="en-US" dirty="0">
                <a:latin typeface="Arial" charset="0"/>
                <a:cs typeface="Arial" charset="0"/>
              </a:rPr>
              <a:t>We continue iterating until the pointer equals </a:t>
            </a:r>
            <a:r>
              <a:rPr lang="en-US" dirty="0">
                <a:latin typeface="Consolas" panose="020B0609020204030204" pitchFamily="49" charset="0"/>
                <a:cs typeface="Consolas" panose="020B0609020204030204" pitchFamily="49" charset="0"/>
              </a:rPr>
              <a:t>nullptr</a:t>
            </a:r>
          </a:p>
          <a:p>
            <a:pPr lvl="1" eaLnBrk="1" hangingPunct="1"/>
            <a:r>
              <a:rPr lang="en-US" dirty="0">
                <a:latin typeface="Arial" charset="0"/>
                <a:cs typeface="Arial" charset="0"/>
              </a:rPr>
              <a:t>With each step, we set the pointer to point to the next object</a:t>
            </a:r>
          </a:p>
        </p:txBody>
      </p:sp>
    </p:spTree>
    <p:extLst>
      <p:ext uri="{BB962C8B-B14F-4D97-AF65-F5344CB8AC3E}">
        <p14:creationId xmlns:p14="http://schemas.microsoft.com/office/powerpoint/2010/main" val="178419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a:latin typeface="Arial" charset="0"/>
                <a:cs typeface="Arial" charset="0"/>
              </a:rPr>
              <a:t>	Thus, we have:</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for ( Node *</a:t>
            </a:r>
            <a:r>
              <a:rPr lang="en-US" dirty="0" err="1">
                <a:latin typeface="Consolas" pitchFamily="49" charset="0"/>
                <a:cs typeface="Consolas" pitchFamily="49" charset="0"/>
              </a:rPr>
              <a:t>ptr</a:t>
            </a:r>
            <a:r>
              <a:rPr lang="en-US" dirty="0">
                <a:latin typeface="Consolas" pitchFamily="49" charset="0"/>
                <a:cs typeface="Consolas" pitchFamily="49" charset="0"/>
              </a:rPr>
              <a:t> = head();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nullptr</a:t>
            </a:r>
            <a:r>
              <a:rPr lang="en-US" dirty="0">
                <a:latin typeface="Consolas" pitchFamily="49" charset="0"/>
                <a:cs typeface="Consolas" pitchFamily="49" charset="0"/>
              </a:rPr>
              <a:t>;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ptr</a:t>
            </a:r>
            <a:r>
              <a:rPr lang="en-US"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do something</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-&gt;fn() to call member functions</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a:t>
            </a:r>
            <a:r>
              <a:rPr lang="en-US" sz="1400" dirty="0" err="1">
                <a:latin typeface="Consolas" pitchFamily="49" charset="0"/>
                <a:cs typeface="Consolas" pitchFamily="49" charset="0"/>
              </a:rPr>
              <a:t>var</a:t>
            </a:r>
            <a:r>
              <a:rPr lang="en-US" sz="1400" dirty="0">
                <a:latin typeface="Consolas" pitchFamily="49" charset="0"/>
                <a:cs typeface="Consolas" pitchFamily="49" charset="0"/>
              </a:rPr>
              <a:t> to assign/access member variables</a:t>
            </a:r>
          </a:p>
          <a:p>
            <a:pPr lvl="2"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3583562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Analogously:</a:t>
            </a:r>
          </a:p>
          <a:p>
            <a:pPr eaLnBrk="1" hangingPunct="1">
              <a:buFont typeface="Arial" charset="0"/>
              <a:buNone/>
            </a:pPr>
            <a:endParaRPr lang="en-US" dirty="0">
              <a:latin typeface="Arial" charset="0"/>
              <a:cs typeface="Arial" charset="0"/>
            </a:endParaRPr>
          </a:p>
          <a:p>
            <a:pPr eaLnBrk="1" hangingPunct="1">
              <a:buFontTx/>
              <a:buNone/>
            </a:pPr>
            <a:r>
              <a:rPr lang="en-US" b="1" dirty="0">
                <a:latin typeface="Consolas" pitchFamily="49" charset="0"/>
                <a:cs typeface="Consolas" pitchFamily="49" charset="0"/>
              </a:rPr>
              <a:t>	</a:t>
            </a:r>
            <a:r>
              <a:rPr lang="en-US" sz="1800" dirty="0">
                <a:latin typeface="Consolas" pitchFamily="49" charset="0"/>
                <a:cs typeface="Consolas" pitchFamily="49" charset="0"/>
              </a:rPr>
              <a:t>for ( Node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head();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ptr</a:t>
            </a:r>
            <a:r>
              <a:rPr lang="en-US" sz="1800" dirty="0">
                <a:latin typeface="Consolas" pitchFamily="49" charset="0"/>
                <a:cs typeface="Consolas" pitchFamily="49" charset="0"/>
              </a:rPr>
              <a:t>-&gt;next() )</a:t>
            </a:r>
          </a:p>
          <a:p>
            <a:pPr eaLnBrk="1" hangingPunct="1">
              <a:buFontTx/>
              <a:buNone/>
            </a:pPr>
            <a:r>
              <a:rPr lang="en-US" sz="1800" dirty="0">
                <a:solidFill>
                  <a:srgbClr val="D20000"/>
                </a:solidFill>
                <a:latin typeface="Consolas" pitchFamily="49" charset="0"/>
                <a:cs typeface="Consolas" pitchFamily="49" charset="0"/>
              </a:rPr>
              <a:t>	for ( </a:t>
            </a:r>
            <a:r>
              <a:rPr lang="en-US" sz="1800" dirty="0" err="1">
                <a:solidFill>
                  <a:srgbClr val="D20000"/>
                </a:solidFill>
                <a:latin typeface="Consolas" pitchFamily="49" charset="0"/>
                <a:cs typeface="Consolas" pitchFamily="49" charset="0"/>
              </a:rPr>
              <a:t>int</a:t>
            </a:r>
            <a:r>
              <a:rPr lang="en-US" sz="1800" dirty="0">
                <a:solidFill>
                  <a:srgbClr val="D20000"/>
                </a:solidFill>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0;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N;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4968807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implement  </a:t>
            </a:r>
            <a:r>
              <a:rPr lang="en-US" dirty="0" err="1">
                <a:latin typeface="Consolas" pitchFamily="49" charset="0"/>
                <a:cs typeface="Consolas" pitchFamily="49" charset="0"/>
              </a:rPr>
              <a:t>int</a:t>
            </a:r>
            <a:r>
              <a:rPr lang="en-US" dirty="0">
                <a:latin typeface="Consolas" pitchFamily="49" charset="0"/>
                <a:cs typeface="Consolas" pitchFamily="49" charset="0"/>
              </a:rPr>
              <a:t> count(</a:t>
            </a:r>
            <a:r>
              <a:rPr lang="en-US" dirty="0" err="1">
                <a:latin typeface="Consolas" pitchFamily="49" charset="0"/>
                <a:cs typeface="Consolas" pitchFamily="49" charset="0"/>
              </a:rPr>
              <a:t>int</a:t>
            </a:r>
            <a:r>
              <a:rPr lang="en-US" dirty="0">
                <a:latin typeface="Consolas" pitchFamily="49" charset="0"/>
                <a:cs typeface="Consolas" pitchFamily="49" charset="0"/>
              </a:rPr>
              <a:t>) const</a:t>
            </a:r>
            <a:r>
              <a:rPr lang="en-US" dirty="0">
                <a:latin typeface="Arial" charset="0"/>
                <a:cs typeface="Arial" charset="0"/>
              </a:rPr>
              <a:t>, we simply check if the argument matches the element with each step</a:t>
            </a:r>
          </a:p>
          <a:p>
            <a:pPr lvl="1" eaLnBrk="1" hangingPunct="1"/>
            <a:r>
              <a:rPr lang="en-US" dirty="0">
                <a:latin typeface="Arial" charset="0"/>
                <a:cs typeface="Arial" charset="0"/>
              </a:rPr>
              <a:t>Each time we find a match, we increment the count</a:t>
            </a:r>
          </a:p>
          <a:p>
            <a:pPr lvl="1" eaLnBrk="1" hangingPunct="1"/>
            <a:r>
              <a:rPr lang="en-US" dirty="0">
                <a:latin typeface="Arial" charset="0"/>
                <a:cs typeface="Arial" charset="0"/>
              </a:rPr>
              <a:t>When the loop is finished, we return the count</a:t>
            </a:r>
          </a:p>
          <a:p>
            <a:pPr lvl="1" eaLnBrk="1" hangingPunct="1"/>
            <a:r>
              <a:rPr lang="en-US" dirty="0">
                <a:latin typeface="Arial" charset="0"/>
                <a:cs typeface="Arial" charset="0"/>
              </a:rPr>
              <a:t>The size function is simplification of count</a:t>
            </a:r>
          </a:p>
          <a:p>
            <a:pPr lvl="1" eaLnBrk="1" hangingPunct="1">
              <a:buNone/>
            </a:pPr>
            <a:endParaRPr lang="en-US" sz="1800" dirty="0">
              <a:latin typeface="Arial" charset="0"/>
              <a:cs typeface="Arial" charset="0"/>
            </a:endParaRPr>
          </a:p>
        </p:txBody>
      </p:sp>
    </p:spTree>
    <p:extLst>
      <p:ext uri="{BB962C8B-B14F-4D97-AF65-F5344CB8AC3E}">
        <p14:creationId xmlns:p14="http://schemas.microsoft.com/office/powerpoint/2010/main" val="365411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5198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endParaRPr lang="en-US" dirty="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implementation:</a:t>
            </a:r>
          </a:p>
          <a:p>
            <a:pPr lvl="2" eaLnBrk="1" hangingPunct="1">
              <a:buFontTx/>
              <a:buNone/>
            </a:pPr>
            <a:endParaRPr lang="en-US" sz="1400" dirty="0">
              <a:latin typeface="Consolas" pitchFamily="49" charset="0"/>
              <a:cs typeface="Consolas" pitchFamily="49" charset="0"/>
            </a:endParaRPr>
          </a:p>
          <a:p>
            <a:pPr lvl="1" eaLnBrk="1" hangingPunct="1">
              <a:buFontTx/>
              <a:buNone/>
            </a:pPr>
            <a:r>
              <a:rPr lang="en-US" sz="1600" dirty="0" err="1">
                <a:latin typeface="Consolas" pitchFamily="49" charset="0"/>
                <a:cs typeface="Consolas" pitchFamily="49" charset="0"/>
              </a:rPr>
              <a:t>int</a:t>
            </a:r>
            <a:r>
              <a:rPr lang="en-US" sz="1600" dirty="0">
                <a:latin typeface="Consolas" pitchFamily="49" charset="0"/>
                <a:cs typeface="Consolas" pitchFamily="49" charset="0"/>
              </a:rPr>
              <a:t> List::count(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const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 = 0;</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solidFill>
                  <a:srgbClr val="D20000"/>
                </a:solidFill>
                <a:latin typeface="Consolas" pitchFamily="49" charset="0"/>
                <a:cs typeface="Consolas" pitchFamily="49" charset="0"/>
              </a:rPr>
              <a:t>    for ( Node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list();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nullptr;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-&gt;next() )</a:t>
            </a: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 == n )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latin typeface="Consolas" pitchFamily="49" charset="0"/>
                <a:cs typeface="Consolas" pitchFamily="49" charset="0"/>
              </a:rPr>
              <a:t>    return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a:t>
            </a:r>
          </a:p>
        </p:txBody>
      </p:sp>
    </p:spTree>
    <p:extLst>
      <p:ext uri="{BB962C8B-B14F-4D97-AF65-F5344CB8AC3E}">
        <p14:creationId xmlns:p14="http://schemas.microsoft.com/office/powerpoint/2010/main" val="1143517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remove an arbitrary element, </a:t>
            </a:r>
            <a:r>
              <a:rPr lang="en-US" i="1" dirty="0">
                <a:latin typeface="Arial" charset="0"/>
                <a:cs typeface="Arial" charset="0"/>
              </a:rPr>
              <a:t>i.e.</a:t>
            </a:r>
            <a:r>
              <a:rPr lang="en-US" dirty="0">
                <a:latin typeface="Arial" charset="0"/>
                <a:cs typeface="Arial" charset="0"/>
              </a:rPr>
              <a:t>, to implement</a:t>
            </a:r>
            <a:br>
              <a:rPr lang="en-US" dirty="0">
                <a:latin typeface="Arial" charset="0"/>
                <a:cs typeface="Arial" charset="0"/>
              </a:rPr>
            </a:b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a:latin typeface="Arial" charset="0"/>
                <a:cs typeface="Arial" charset="0"/>
              </a:rPr>
              <a:t>, we must update the previous node</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For example, given</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Tx/>
              <a:buNone/>
            </a:pPr>
            <a:r>
              <a:rPr lang="en-US" dirty="0">
                <a:latin typeface="Arial" charset="0"/>
                <a:cs typeface="Arial" charset="0"/>
              </a:rPr>
              <a:t>	if we delete </a:t>
            </a:r>
            <a:r>
              <a:rPr lang="en-US" b="1" dirty="0">
                <a:solidFill>
                  <a:schemeClr val="hlink"/>
                </a:solidFill>
                <a:latin typeface="Courier New" pitchFamily="49" charset="0"/>
                <a:cs typeface="Arial" charset="0"/>
              </a:rPr>
              <a:t>70</a:t>
            </a:r>
            <a:r>
              <a:rPr lang="en-US" dirty="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5"/>
            <a:ext cx="7054850" cy="455613"/>
          </a:xfrm>
          <a:prstGeom prst="rect">
            <a:avLst/>
          </a:prstGeom>
          <a:noFill/>
          <a:ln w="9525">
            <a:noFill/>
            <a:miter lim="800000"/>
            <a:headEnd/>
            <a:tailEnd/>
          </a:ln>
        </p:spPr>
      </p:pic>
    </p:spTree>
    <p:extLst>
      <p:ext uri="{BB962C8B-B14F-4D97-AF65-F5344CB8AC3E}">
        <p14:creationId xmlns:p14="http://schemas.microsoft.com/office/powerpoint/2010/main" val="23836959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Notice that the </a:t>
            </a:r>
            <a:r>
              <a:rPr lang="en-US" dirty="0">
                <a:latin typeface="Consolas" pitchFamily="49" charset="0"/>
                <a:cs typeface="Consolas" pitchFamily="49" charset="0"/>
              </a:rPr>
              <a:t>erase </a:t>
            </a:r>
            <a:r>
              <a:rPr lang="en-US" dirty="0">
                <a:latin typeface="Arial" charset="0"/>
                <a:cs typeface="Arial" charset="0"/>
              </a:rPr>
              <a:t>function must modify the member variables of the node prior to the node being removed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Thus, it must have access to the member variable </a:t>
            </a:r>
            <a:r>
              <a:rPr lang="en-US" dirty="0" err="1">
                <a:latin typeface="Consolas" pitchFamily="49" charset="0"/>
                <a:cs typeface="Consolas" pitchFamily="49" charset="0"/>
              </a:rPr>
              <a:t>next_node</a:t>
            </a:r>
            <a:endParaRPr lang="en-US" sz="28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could supply the member function</a:t>
            </a:r>
          </a:p>
          <a:p>
            <a:pPr eaLnBrk="1" hangingPunct="1">
              <a:buFontTx/>
              <a:buNone/>
            </a:pPr>
            <a:r>
              <a:rPr lang="en-US" dirty="0">
                <a:latin typeface="Arial" charset="0"/>
                <a:cs typeface="Arial" charset="0"/>
              </a:rPr>
              <a:t>		      </a:t>
            </a:r>
            <a:r>
              <a:rPr lang="en-US" dirty="0">
                <a:latin typeface="Consolas" pitchFamily="49" charset="0"/>
                <a:cs typeface="Consolas" pitchFamily="49" charset="0"/>
              </a:rPr>
              <a:t>void </a:t>
            </a:r>
            <a:r>
              <a:rPr lang="en-US" dirty="0" err="1">
                <a:latin typeface="Consolas" pitchFamily="49" charset="0"/>
                <a:cs typeface="Consolas" pitchFamily="49" charset="0"/>
              </a:rPr>
              <a:t>set_next</a:t>
            </a:r>
            <a:r>
              <a:rPr lang="en-US" dirty="0">
                <a:latin typeface="Consolas" pitchFamily="49" charset="0"/>
                <a:cs typeface="Consolas" pitchFamily="49" charset="0"/>
              </a:rPr>
              <a:t>( Node * );</a:t>
            </a:r>
          </a:p>
          <a:p>
            <a:pPr eaLnBrk="1" hangingPunct="1">
              <a:buFontTx/>
              <a:buNone/>
            </a:pPr>
            <a:r>
              <a:rPr lang="en-US" dirty="0">
                <a:latin typeface="Arial" charset="0"/>
                <a:cs typeface="Arial" charset="0"/>
              </a:rPr>
              <a:t>	however, this would be globally accessible</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Possible solutions:</a:t>
            </a:r>
          </a:p>
          <a:p>
            <a:pPr lvl="1" eaLnBrk="1" hangingPunct="1"/>
            <a:r>
              <a:rPr lang="en-US" dirty="0">
                <a:latin typeface="Arial" charset="0"/>
                <a:cs typeface="Arial" charset="0"/>
              </a:rPr>
              <a:t>Friends</a:t>
            </a:r>
          </a:p>
          <a:p>
            <a:pPr lvl="1" eaLnBrk="1" hangingPunct="1"/>
            <a:r>
              <a:rPr lang="en-US" dirty="0">
                <a:latin typeface="Arial" charset="0"/>
                <a:cs typeface="Arial" charset="0"/>
              </a:rPr>
              <a:t>Nested classes</a:t>
            </a:r>
          </a:p>
          <a:p>
            <a:pPr lvl="1" eaLnBrk="1" hangingPunct="1"/>
            <a:r>
              <a:rPr lang="en-US" dirty="0">
                <a:latin typeface="Arial" charset="0"/>
                <a:cs typeface="Arial" charset="0"/>
              </a:rPr>
              <a:t>Inner classes (</a:t>
            </a:r>
            <a:r>
              <a:rPr lang="en-US" altLang="zh-CN" dirty="0">
                <a:latin typeface="Arial" charset="0"/>
                <a:cs typeface="Arial" charset="0"/>
              </a:rPr>
              <a:t>Java/C#)</a:t>
            </a:r>
            <a:endParaRPr lang="en-US" dirty="0">
              <a:latin typeface="Arial" charset="0"/>
              <a:cs typeface="Arial" charset="0"/>
            </a:endParaRPr>
          </a:p>
        </p:txBody>
      </p:sp>
    </p:spTree>
    <p:extLst>
      <p:ext uri="{BB962C8B-B14F-4D97-AF65-F5344CB8AC3E}">
        <p14:creationId xmlns:p14="http://schemas.microsoft.com/office/powerpoint/2010/main" val="3164459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 C++, you explicitly break encapsulation by declaring the class List to be a </a:t>
            </a:r>
            <a:r>
              <a:rPr lang="en-US" i="1" dirty="0">
                <a:latin typeface="Arial" charset="0"/>
                <a:cs typeface="Arial" charset="0"/>
              </a:rPr>
              <a:t>friend</a:t>
            </a:r>
            <a:r>
              <a:rPr lang="en-US" dirty="0">
                <a:latin typeface="Arial" charset="0"/>
                <a:cs typeface="Arial" charset="0"/>
              </a:rPr>
              <a:t> of the class Node: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class Node {</a:t>
            </a:r>
          </a:p>
          <a:p>
            <a:pPr lvl="2" eaLnBrk="1" hangingPunct="1">
              <a:buFontTx/>
              <a:buNone/>
            </a:pPr>
            <a:r>
              <a:rPr lang="en-US" sz="1800" dirty="0">
                <a:latin typeface="Consolas" pitchFamily="49" charset="0"/>
                <a:cs typeface="Consolas" pitchFamily="49" charset="0"/>
              </a:rPr>
              <a:t>    Node *next() const;</a:t>
            </a:r>
          </a:p>
          <a:p>
            <a:pPr lvl="2" eaLnBrk="1" hangingPunct="1">
              <a:buFontTx/>
              <a:buNone/>
            </a:pPr>
            <a:r>
              <a:rPr lang="en-US" sz="1800" dirty="0">
                <a:latin typeface="Consolas" pitchFamily="49" charset="0"/>
                <a:cs typeface="Consolas" pitchFamily="49" charset="0"/>
              </a:rPr>
              <a:t>    // ... declaration ...</a:t>
            </a:r>
          </a:p>
          <a:p>
            <a:pPr lvl="2" eaLnBrk="1" hangingPunct="1">
              <a:buFontTx/>
              <a:buNone/>
            </a:pP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friend</a:t>
            </a:r>
            <a:r>
              <a:rPr lang="en-US" sz="1800" dirty="0">
                <a:latin typeface="Consolas" pitchFamily="49" charset="0"/>
                <a:cs typeface="Consolas" pitchFamily="49" charset="0"/>
              </a:rPr>
              <a:t> class List;</a:t>
            </a:r>
          </a:p>
          <a:p>
            <a:pPr lvl="2" eaLnBrk="1" hangingPunct="1">
              <a:buFontTx/>
              <a:buNone/>
            </a:pPr>
            <a:r>
              <a:rPr lang="en-US" sz="1800" dirty="0">
                <a:latin typeface="Consolas" pitchFamily="49" charset="0"/>
                <a:cs typeface="Consolas" pitchFamily="49" charset="0"/>
              </a:rPr>
              <a:t>};</a:t>
            </a:r>
          </a:p>
          <a:p>
            <a:pPr lvl="2" eaLnBrk="1" hangingPunct="1">
              <a:buFontTx/>
              <a:buNone/>
            </a:pPr>
            <a:endParaRPr lang="en-US" sz="1800" dirty="0">
              <a:latin typeface="Consolas" pitchFamily="49" charset="0"/>
              <a:cs typeface="Consolas" pitchFamily="49" charset="0"/>
            </a:endParaRPr>
          </a:p>
          <a:p>
            <a:pPr eaLnBrk="1" hangingPunct="1">
              <a:buFont typeface="Arial" charset="0"/>
              <a:buNone/>
            </a:pPr>
            <a:r>
              <a:rPr lang="en-US" dirty="0">
                <a:solidFill>
                  <a:srgbClr val="000000"/>
                </a:solidFill>
                <a:latin typeface="Arial" charset="0"/>
                <a:cs typeface="Arial" charset="0"/>
              </a:rPr>
              <a:t>	Now, inside </a:t>
            </a:r>
            <a:r>
              <a:rPr lang="en-US" dirty="0">
                <a:solidFill>
                  <a:srgbClr val="000000"/>
                </a:solidFill>
                <a:latin typeface="Consolas" pitchFamily="49" charset="0"/>
                <a:cs typeface="Consolas" pitchFamily="49" charset="0"/>
              </a:rPr>
              <a:t>erase</a:t>
            </a:r>
            <a:r>
              <a:rPr lang="en-US" dirty="0">
                <a:solidFill>
                  <a:srgbClr val="000000"/>
                </a:solidFill>
                <a:latin typeface="Arial" charset="0"/>
                <a:cs typeface="Arial" charset="0"/>
              </a:rPr>
              <a:t> (a member function of </a:t>
            </a:r>
            <a:r>
              <a:rPr lang="en-US" dirty="0">
                <a:solidFill>
                  <a:srgbClr val="000000"/>
                </a:solidFill>
                <a:latin typeface="Consolas" pitchFamily="49" charset="0"/>
                <a:cs typeface="Consolas" pitchFamily="49" charset="0"/>
              </a:rPr>
              <a:t>List</a:t>
            </a:r>
            <a:r>
              <a:rPr lang="en-US" dirty="0">
                <a:solidFill>
                  <a:srgbClr val="000000"/>
                </a:solidFill>
                <a:latin typeface="Arial" charset="0"/>
                <a:cs typeface="Arial" charset="0"/>
              </a:rPr>
              <a:t>), you can modify all the member variables of any instance of the </a:t>
            </a:r>
            <a:r>
              <a:rPr lang="en-US" dirty="0">
                <a:solidFill>
                  <a:srgbClr val="000000"/>
                </a:solidFill>
                <a:latin typeface="Consolas" pitchFamily="49" charset="0"/>
                <a:cs typeface="Consolas" pitchFamily="49" charset="0"/>
              </a:rPr>
              <a:t>Node</a:t>
            </a:r>
            <a:r>
              <a:rPr lang="en-US" sz="1600" dirty="0">
                <a:solidFill>
                  <a:srgbClr val="000000"/>
                </a:solidFill>
                <a:latin typeface="Arial" charset="0"/>
                <a:cs typeface="Arial" charset="0"/>
              </a:rPr>
              <a:t> </a:t>
            </a:r>
            <a:r>
              <a:rPr lang="en-US" dirty="0">
                <a:solidFill>
                  <a:srgbClr val="000000"/>
                </a:solidFill>
                <a:latin typeface="Arial" charset="0"/>
                <a:cs typeface="Arial" charset="0"/>
              </a:rPr>
              <a:t>class</a:t>
            </a:r>
          </a:p>
          <a:p>
            <a:pPr lvl="2" eaLnBrk="1" hangingPunct="1">
              <a:buFontTx/>
              <a:buNone/>
            </a:pP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2206156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For example, the erase member function could be implemented using the following code:</a:t>
            </a:r>
          </a:p>
          <a:p>
            <a:pPr lvl="2" eaLnBrk="1" hangingPunct="1">
              <a:buFontTx/>
              <a:buNone/>
            </a:pPr>
            <a:endParaRPr lang="en-US" sz="1400" dirty="0">
              <a:latin typeface="Consolas" pitchFamily="49" charset="0"/>
              <a:cs typeface="Consolas" pitchFamily="49" charset="0"/>
            </a:endParaRPr>
          </a:p>
          <a:p>
            <a:pPr lvl="2" eaLnBrk="1" hangingPunct="1">
              <a:buFontTx/>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n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 = 0;</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head();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if ( some condition ) {</a:t>
            </a:r>
          </a:p>
          <a:p>
            <a:pPr lvl="2" eaLnBrk="1" hangingPunct="1">
              <a:buFontTx/>
              <a:buNone/>
            </a:pPr>
            <a:r>
              <a:rPr lang="en-US" sz="1400" dirty="0">
                <a:latin typeface="Consolas" pitchFamily="49" charset="0"/>
                <a:cs typeface="Consolas" pitchFamily="49" charset="0"/>
              </a:rPr>
              <a:t>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a:t>
            </a:r>
            <a:r>
              <a:rPr lang="en-US" sz="1400" b="1" dirty="0" err="1">
                <a:solidFill>
                  <a:srgbClr val="FF0000"/>
                </a:solidFill>
                <a:latin typeface="Consolas" pitchFamily="49" charset="0"/>
                <a:cs typeface="Consolas" pitchFamily="49" charset="0"/>
              </a:rPr>
              <a:t>next_node</a:t>
            </a:r>
            <a:r>
              <a:rPr lang="en-US" sz="1400" b="1" dirty="0">
                <a:solidFill>
                  <a:srgbClr val="FF0000"/>
                </a:solidFill>
                <a:latin typeface="Consolas" pitchFamily="49" charset="0"/>
                <a:cs typeface="Consolas" pitchFamily="49" charset="0"/>
              </a:rPr>
              <a:t> =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-&gt;next()-&gt;next();</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return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a:t>
            </a:r>
          </a:p>
        </p:txBody>
      </p:sp>
    </p:spTree>
    <p:extLst>
      <p:ext uri="{BB962C8B-B14F-4D97-AF65-F5344CB8AC3E}">
        <p14:creationId xmlns:p14="http://schemas.microsoft.com/office/powerpoint/2010/main" val="393813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We dynamically allocated memory each time we added a new </a:t>
            </a:r>
            <a:r>
              <a:rPr lang="en-US" b="1">
                <a:latin typeface="Courier New" pitchFamily="49" charset="0"/>
                <a:cs typeface="Arial" charset="0"/>
              </a:rPr>
              <a:t>int</a:t>
            </a:r>
            <a:r>
              <a:rPr lang="en-US">
                <a:latin typeface="Arial" charset="0"/>
                <a:cs typeface="Arial" charset="0"/>
              </a:rPr>
              <a:t> into this list</a:t>
            </a:r>
          </a:p>
          <a:p>
            <a:pPr eaLnBrk="1" hangingPunct="1">
              <a:buFont typeface="Arial" charset="0"/>
              <a:buNone/>
            </a:pPr>
            <a:endParaRPr lang="en-US">
              <a:latin typeface="Arial" charset="0"/>
              <a:cs typeface="Arial" charset="0"/>
            </a:endParaRPr>
          </a:p>
          <a:p>
            <a:pPr eaLnBrk="1" hangingPunct="1">
              <a:buFont typeface="Arial" charset="0"/>
              <a:buNone/>
            </a:pPr>
            <a:r>
              <a:rPr lang="en-US">
                <a:latin typeface="Arial" charset="0"/>
                <a:cs typeface="Arial" charset="0"/>
              </a:rPr>
              <a:t>	Suppose we delete a list before we remove everything from it</a:t>
            </a:r>
          </a:p>
          <a:p>
            <a:pPr lvl="1" eaLnBrk="1" hangingPunct="1"/>
            <a:r>
              <a:rPr lang="en-US">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635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we need a destructor:</a:t>
            </a:r>
          </a:p>
          <a:p>
            <a:pPr lvl="2" eaLnBrk="1" hangingPunct="1">
              <a:buFontTx/>
              <a:buNone/>
            </a:pPr>
            <a:r>
              <a:rPr lang="en-US" sz="1800" dirty="0">
                <a:latin typeface="Consolas" pitchFamily="49" charset="0"/>
                <a:cs typeface="Consolas" pitchFamily="49" charset="0"/>
              </a:rPr>
              <a:t>class List {</a:t>
            </a:r>
          </a:p>
          <a:p>
            <a:pPr lvl="2" eaLnBrk="1" hangingPunct="1">
              <a:buFontTx/>
              <a:buNone/>
            </a:pPr>
            <a:r>
              <a:rPr lang="en-US" sz="1800" dirty="0">
                <a:latin typeface="Consolas" pitchFamily="49" charset="0"/>
                <a:cs typeface="Consolas" pitchFamily="49" charset="0"/>
              </a:rPr>
              <a:t>    private:</a:t>
            </a:r>
          </a:p>
          <a:p>
            <a:pPr lvl="2" eaLnBrk="1" hangingPunct="1">
              <a:buFontTx/>
              <a:buNone/>
            </a:pPr>
            <a:r>
              <a:rPr lang="en-US" sz="1800" dirty="0">
                <a:latin typeface="Consolas" pitchFamily="49" charset="0"/>
                <a:cs typeface="Consolas" pitchFamily="49" charset="0"/>
              </a:rPr>
              <a:t>        Node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    public:</a:t>
            </a:r>
          </a:p>
          <a:p>
            <a:pPr lvl="2" eaLnBrk="1" hangingPunct="1">
              <a:buFontTx/>
              <a:buNone/>
            </a:pPr>
            <a:r>
              <a:rPr lang="en-US" sz="1800" dirty="0">
                <a:latin typeface="Consolas" pitchFamily="49" charset="0"/>
                <a:cs typeface="Consolas" pitchFamily="49" charset="0"/>
              </a:rPr>
              <a:t>        List();</a:t>
            </a:r>
          </a:p>
          <a:p>
            <a:pPr lvl="2" eaLnBrk="1" hangingPunct="1">
              <a:buFontTx/>
              <a:buNone/>
            </a:pPr>
            <a:r>
              <a:rPr lang="en-US" sz="1800"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~List();</a:t>
            </a:r>
          </a:p>
          <a:p>
            <a:pPr lvl="2" eaLnBrk="1" hangingPunct="1">
              <a:buFontTx/>
              <a:buNone/>
            </a:pPr>
            <a:r>
              <a:rPr lang="en-US" sz="1800" dirty="0">
                <a:latin typeface="Consolas" pitchFamily="49" charset="0"/>
                <a:cs typeface="Consolas" pitchFamily="49" charset="0"/>
              </a:rPr>
              <a:t>        // ...etc...</a:t>
            </a:r>
          </a:p>
          <a:p>
            <a:pPr lvl="2" eaLnBrk="1" hangingPunct="1">
              <a:buFontTx/>
              <a:buNone/>
            </a:pPr>
            <a:r>
              <a:rPr lang="en-US" sz="1800" dirty="0">
                <a:latin typeface="Consolas" pitchFamily="49" charset="0"/>
                <a:cs typeface="Consolas" pitchFamily="49" charset="0"/>
              </a:rPr>
              <a:t>};</a:t>
            </a:r>
          </a:p>
          <a:p>
            <a:pPr eaLnBrk="1" hangingPunct="1">
              <a:buFontTx/>
              <a:buNone/>
            </a:pPr>
            <a:endParaRPr lang="en-US" dirty="0">
              <a:latin typeface="Arial" charset="0"/>
              <a:cs typeface="Arial" charset="0"/>
            </a:endParaRPr>
          </a:p>
        </p:txBody>
      </p:sp>
    </p:spTree>
    <p:extLst>
      <p:ext uri="{BB962C8B-B14F-4D97-AF65-F5344CB8AC3E}">
        <p14:creationId xmlns:p14="http://schemas.microsoft.com/office/powerpoint/2010/main" val="3447823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The destructor has to delete any memory which had been allocated but has not yet been deallocated</a:t>
            </a:r>
          </a:p>
          <a:p>
            <a:pPr eaLnBrk="1" hangingPunct="1">
              <a:buFont typeface="Arial" charset="0"/>
              <a:buNone/>
            </a:pPr>
            <a:endParaRPr lang="en-US">
              <a:latin typeface="Arial" charset="0"/>
              <a:cs typeface="Arial" charset="0"/>
            </a:endParaRPr>
          </a:p>
          <a:p>
            <a:pPr eaLnBrk="1" hangingPunct="1">
              <a:buFont typeface="Arial" charset="0"/>
              <a:buNone/>
            </a:pPr>
            <a:r>
              <a:rPr lang="en-US">
                <a:latin typeface="Arial" charset="0"/>
                <a:cs typeface="Arial" charset="0"/>
              </a:rPr>
              <a:t>	This is straight-forward enough:</a:t>
            </a:r>
          </a:p>
          <a:p>
            <a:pPr eaLnBrk="1" hangingPunct="1">
              <a:buFontTx/>
              <a:buNone/>
            </a:pPr>
            <a:r>
              <a:rPr lang="en-US">
                <a:latin typeface="Consolas" pitchFamily="49" charset="0"/>
                <a:cs typeface="Consolas" pitchFamily="49" charset="0"/>
              </a:rPr>
              <a:t>		while ( !empty() ) {</a:t>
            </a:r>
          </a:p>
          <a:p>
            <a:pPr eaLnBrk="1" hangingPunct="1">
              <a:buFontTx/>
              <a:buNone/>
            </a:pPr>
            <a:r>
              <a:rPr lang="en-US">
                <a:latin typeface="Consolas" pitchFamily="49" charset="0"/>
                <a:cs typeface="Consolas" pitchFamily="49" charset="0"/>
              </a:rPr>
              <a:t>		    pop_front();</a:t>
            </a:r>
          </a:p>
          <a:p>
            <a:pPr eaLnBrk="1" hangingPunct="1">
              <a:buFontTx/>
              <a:buNone/>
            </a:pPr>
            <a:r>
              <a:rPr lang="en-US">
                <a:latin typeface="Consolas" pitchFamily="49" charset="0"/>
                <a:cs typeface="Consolas" pitchFamily="49" charset="0"/>
              </a:rPr>
              <a:t>		}</a:t>
            </a:r>
          </a:p>
        </p:txBody>
      </p:sp>
    </p:spTree>
    <p:extLst>
      <p:ext uri="{BB962C8B-B14F-4D97-AF65-F5344CB8AC3E}">
        <p14:creationId xmlns:p14="http://schemas.microsoft.com/office/powerpoint/2010/main" val="8041963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Is this sufficient for a linked list class?</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Initially, it may appear yes, but we now have to look at how C++ copies objects during:</a:t>
            </a:r>
          </a:p>
          <a:p>
            <a:pPr lvl="1" eaLnBrk="1" hangingPunct="1"/>
            <a:r>
              <a:rPr lang="en-US" dirty="0">
                <a:latin typeface="Arial" charset="0"/>
                <a:cs typeface="Arial" charset="0"/>
              </a:rPr>
              <a:t>Passing by value (making a copy), and</a:t>
            </a:r>
          </a:p>
          <a:p>
            <a:pPr lvl="1" eaLnBrk="1" hangingPunct="1"/>
            <a:r>
              <a:rPr lang="en-US" dirty="0">
                <a:latin typeface="Arial" charset="0"/>
                <a:cs typeface="Arial" charset="0"/>
              </a:rPr>
              <a:t>Assignment</a:t>
            </a:r>
          </a:p>
        </p:txBody>
      </p:sp>
    </p:spTree>
    <p:extLst>
      <p:ext uri="{BB962C8B-B14F-4D97-AF65-F5344CB8AC3E}">
        <p14:creationId xmlns:p14="http://schemas.microsoft.com/office/powerpoint/2010/main" val="1381380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still 0</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297450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30070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If you want to change the value, you can pass by reference:</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&amp;n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589123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In C, you would pass the address of the object to change it:</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stdio.h</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&amp;counter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printf</a:t>
            </a:r>
            <a:r>
              <a:rPr lang="en-US" sz="1600" dirty="0">
                <a:latin typeface="Consolas" pitchFamily="49" charset="0"/>
                <a:cs typeface="Consolas" pitchFamily="49" charset="0"/>
              </a:rPr>
              <a:t>( "%d", counter );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632721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Pass by reference could be used to modify a list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reverse( List &amp;list ) {</a:t>
            </a:r>
          </a:p>
          <a:p>
            <a:pPr eaLnBrk="1" hangingPunct="1">
              <a:buFont typeface="Arial" charset="0"/>
              <a:buNone/>
            </a:pPr>
            <a:r>
              <a:rPr lang="en-US" sz="1600" dirty="0">
                <a:latin typeface="Consolas" pitchFamily="49" charset="0"/>
                <a:cs typeface="Consolas" pitchFamily="49" charset="0"/>
              </a:rPr>
              <a:t>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while ( !</a:t>
            </a:r>
            <a:r>
              <a:rPr lang="en-US" sz="1600" dirty="0" err="1">
                <a:latin typeface="Consolas" pitchFamily="49" charset="0"/>
                <a:cs typeface="Consolas" pitchFamily="49" charset="0"/>
              </a:rPr>
              <a:t>list.empty</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tmp.push_front</a:t>
            </a:r>
            <a:r>
              <a:rPr lang="en-US" sz="1600" dirty="0">
                <a:latin typeface="Consolas" pitchFamily="49" charset="0"/>
                <a:cs typeface="Consolas" pitchFamily="49" charset="0"/>
              </a:rPr>
              <a:t>( </a:t>
            </a:r>
            <a:r>
              <a:rPr lang="en-US" sz="1600" dirty="0" err="1">
                <a:latin typeface="Consolas" pitchFamily="49" charset="0"/>
                <a:cs typeface="Consolas" pitchFamily="49" charset="0"/>
              </a:rPr>
              <a:t>ls.pop_front</a:t>
            </a:r>
            <a:r>
              <a:rPr lang="en-US" sz="1600" dirty="0">
                <a:latin typeface="Consolas" pitchFamily="49" charset="0"/>
                <a:cs typeface="Consolas" pitchFamily="49" charset="0"/>
              </a:rPr>
              <a:t>() );</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 All the member variables of 'list' and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are swapped</a:t>
            </a:r>
          </a:p>
          <a:p>
            <a:pPr eaLnBrk="1" hangingPunct="1">
              <a:buNone/>
            </a:pPr>
            <a:r>
              <a:rPr lang="en-US" sz="1600" dirty="0">
                <a:latin typeface="Consolas" pitchFamily="49" charset="0"/>
                <a:cs typeface="Consolas" pitchFamily="49" charset="0"/>
              </a:rPr>
              <a:t>		    std::swap(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memory for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will be cleaned up</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18958359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a:latin typeface="Arial" charset="0"/>
                <a:cs typeface="Arial" charset="0"/>
              </a:rPr>
              <a:t>	If you wanted to prevent the argument from being modified, you</a:t>
            </a:r>
            <a:br>
              <a:rPr lang="en-US" dirty="0">
                <a:latin typeface="Arial" charset="0"/>
                <a:cs typeface="Arial" charset="0"/>
              </a:rPr>
            </a:br>
            <a:r>
              <a:rPr lang="en-US" dirty="0">
                <a:latin typeface="Arial" charset="0"/>
                <a:cs typeface="Arial" charset="0"/>
              </a:rPr>
              <a:t>could declare it </a:t>
            </a:r>
            <a:r>
              <a:rPr lang="en-US" dirty="0">
                <a:solidFill>
                  <a:srgbClr val="FF0000"/>
                </a:solidFill>
                <a:latin typeface="Consolas" pitchFamily="49" charset="0"/>
                <a:cs typeface="Consolas" pitchFamily="49" charset="0"/>
              </a:rPr>
              <a:t>const</a:t>
            </a:r>
            <a:r>
              <a:rPr lang="en-US" dirty="0">
                <a:latin typeface="Arial" charset="0"/>
                <a:cs typeface="Arial" charset="0"/>
              </a:rPr>
              <a: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double average( List </a:t>
            </a:r>
            <a:r>
              <a:rPr lang="en-US" sz="1600" dirty="0">
                <a:solidFill>
                  <a:srgbClr val="FF0000"/>
                </a:solidFill>
                <a:latin typeface="Consolas" pitchFamily="49" charset="0"/>
                <a:cs typeface="Consolas" pitchFamily="49" charset="0"/>
              </a:rPr>
              <a:t>const </a:t>
            </a:r>
            <a:r>
              <a:rPr lang="en-US" sz="1600" dirty="0">
                <a:latin typeface="Consolas" pitchFamily="49" charset="0"/>
                <a:cs typeface="Consolas" pitchFamily="49" charset="0"/>
              </a:rPr>
              <a:t>&amp;</a:t>
            </a:r>
            <a:r>
              <a:rPr lang="en-US" sz="1600" dirty="0" err="1">
                <a:latin typeface="Consolas" pitchFamily="49" charset="0"/>
                <a:cs typeface="Consolas" pitchFamily="49" charset="0"/>
              </a:rPr>
              <a:t>ls</a:t>
            </a: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min,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max ) {</a:t>
            </a:r>
          </a:p>
          <a:p>
            <a:pPr eaLnBrk="1" hangingPunct="1">
              <a:buFont typeface="Arial" charset="0"/>
              <a:buNone/>
            </a:pPr>
            <a:r>
              <a:rPr lang="en-US" sz="1600" dirty="0">
                <a:latin typeface="Consolas" pitchFamily="49" charset="0"/>
                <a:cs typeface="Consolas" pitchFamily="49" charset="0"/>
              </a:rPr>
              <a:t>		    double sum = 0, count = 0;</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for ( Node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head();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nullptr;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-&gt;next() ) {</a:t>
            </a:r>
          </a:p>
          <a:p>
            <a:pPr eaLnBrk="1" hangingPunct="1">
              <a:buFont typeface="Arial" charset="0"/>
              <a:buNone/>
            </a:pPr>
            <a:r>
              <a:rPr lang="en-US" sz="1600" dirty="0">
                <a:latin typeface="Consolas" pitchFamily="49" charset="0"/>
                <a:cs typeface="Consolas" pitchFamily="49" charset="0"/>
              </a:rPr>
              <a:t>		        sum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a:t>
            </a:r>
          </a:p>
          <a:p>
            <a:pPr eaLnBrk="1" hangingPunct="1">
              <a:buFont typeface="Arial" charset="0"/>
              <a:buNone/>
            </a:pPr>
            <a:r>
              <a:rPr lang="en-US" sz="1600" dirty="0">
                <a:latin typeface="Consolas" pitchFamily="49" charset="0"/>
                <a:cs typeface="Consolas" pitchFamily="49" charset="0"/>
              </a:rPr>
              <a:t>		        ++count;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return sum/count;</a:t>
            </a:r>
          </a:p>
          <a:p>
            <a:pPr eaLnBrk="1" hangingPunct="1">
              <a:buFont typeface="Arial" charset="0"/>
              <a:buNone/>
            </a:pPr>
            <a:r>
              <a:rPr lang="en-US" sz="1600" dirty="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a:solidFill>
                  <a:srgbClr val="FF0000"/>
                </a:solidFill>
              </a:rPr>
              <a:t>Note:  this reveals a weakness in our model—we will discuss </a:t>
            </a:r>
            <a:r>
              <a:rPr lang="en-CA" dirty="0" err="1">
                <a:solidFill>
                  <a:srgbClr val="FF0000"/>
                </a:solidFill>
              </a:rPr>
              <a:t>iterators</a:t>
            </a:r>
            <a:r>
              <a:rPr lang="en-CA" dirty="0">
                <a:solidFill>
                  <a:srgbClr val="FF0000"/>
                </a:solidFill>
              </a:rPr>
              <a:t> later…</a:t>
            </a:r>
          </a:p>
        </p:txBody>
      </p:sp>
    </p:spTree>
    <p:extLst>
      <p:ext uri="{BB962C8B-B14F-4D97-AF65-F5344CB8AC3E}">
        <p14:creationId xmlns:p14="http://schemas.microsoft.com/office/powerpoint/2010/main" val="351240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You want to </a:t>
            </a:r>
            <a:r>
              <a:rPr lang="en-US" dirty="0">
                <a:solidFill>
                  <a:srgbClr val="FF0000"/>
                </a:solidFill>
                <a:latin typeface="Arial" charset="0"/>
                <a:cs typeface="Arial" charset="0"/>
              </a:rPr>
              <a:t>pass a copy of a linked list to a function</a:t>
            </a:r>
            <a:r>
              <a:rPr lang="en-US" dirty="0">
                <a:latin typeface="Arial" charset="0"/>
                <a:cs typeface="Arial" charset="0"/>
              </a:rPr>
              <a:t>—where the function may modify the copy, but the original list shall be unchanged.</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a:t>
            </a:r>
            <a:r>
              <a:rPr lang="en-US" sz="1600" dirty="0" err="1">
                <a:latin typeface="Consolas" pitchFamily="49" charset="0"/>
                <a:cs typeface="Consolas" pitchFamily="49" charset="0"/>
              </a:rPr>
              <a:t>func</a:t>
            </a:r>
            <a:r>
              <a:rPr lang="en-US" sz="1600" dirty="0">
                <a:latin typeface="Consolas" pitchFamily="49" charset="0"/>
                <a:cs typeface="Consolas" pitchFamily="49" charset="0"/>
              </a:rPr>
              <a:t>( List ls ) {</a:t>
            </a:r>
          </a:p>
          <a:p>
            <a:pPr eaLnBrk="1" hangingPunct="1">
              <a:buFont typeface="Arial" charset="0"/>
              <a:buNone/>
            </a:pPr>
            <a:r>
              <a:rPr lang="en-US" sz="1600" dirty="0">
                <a:latin typeface="Consolas" pitchFamily="49" charset="0"/>
                <a:cs typeface="Consolas" pitchFamily="49" charset="0"/>
              </a:rPr>
              <a:t>		    // The compiler creates a new instance and copies the values</a:t>
            </a:r>
          </a:p>
          <a:p>
            <a:pPr eaLnBrk="1" hangingPunct="1">
              <a:buFont typeface="Arial" charset="0"/>
              <a:buNone/>
            </a:pPr>
            <a:r>
              <a:rPr lang="en-US" sz="1600" dirty="0">
                <a:latin typeface="Consolas" pitchFamily="49" charset="0"/>
                <a:cs typeface="Consolas" pitchFamily="49" charset="0"/>
              </a:rPr>
              <a:t>		    // The function does something with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compiler ensures the destructor is called on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t>
            </a:r>
            <a:r>
              <a:rPr lang="en-US" altLang="zh-CN" dirty="0">
                <a:solidFill>
                  <a:srgbClr val="FF0000"/>
                </a:solidFill>
              </a:rPr>
              <a:t>all the member variables are simply copied</a:t>
            </a:r>
            <a:r>
              <a:rPr lang="en-US" altLang="zh-CN" dirty="0"/>
              <a:t>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prim;</a:t>
            </a:r>
          </a:p>
          <a:p>
            <a:pPr eaLnBrk="1" hangingPunct="1">
              <a:buFont typeface="Arial" charset="0"/>
              <a:buNone/>
            </a:pP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for ( </a:t>
            </a:r>
            <a:r>
              <a:rPr lang="en-US" sz="1400" dirty="0" err="1">
                <a:solidFill>
                  <a:srgbClr val="FF0000"/>
                </a:solidFill>
                <a:latin typeface="Consolas" pitchFamily="49" charset="0"/>
                <a:cs typeface="Consolas" pitchFamily="49" charset="0"/>
              </a:rPr>
              <a:t>int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2;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&lt;= 4;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a:t>
            </a:r>
          </a:p>
          <a:p>
            <a:pPr eaLnBrk="1" hangingPunct="1">
              <a:buFont typeface="Arial" charset="0"/>
              <a:buNone/>
            </a:pP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prim.push_front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a:t>
            </a:r>
          </a:p>
          <a:p>
            <a:pPr eaLnBrk="1" hangingPunct="1">
              <a:buFont typeface="Arial" charset="0"/>
              <a:buNone/>
            </a:pPr>
            <a:r>
              <a:rPr lang="en-US" sz="1400" dirty="0">
                <a:solidFill>
                  <a:srgbClr val="FF0000"/>
                </a:solidFill>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First,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spTree>
    <p:extLst>
      <p:ext uri="{BB962C8B-B14F-4D97-AF65-F5344CB8AC3E}">
        <p14:creationId xmlns:p14="http://schemas.microsoft.com/office/powerpoint/2010/main" val="3060365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a:t>
            </a:r>
            <a:r>
              <a:rPr lang="en-US" sz="1400" dirty="0" err="1">
                <a:solidFill>
                  <a:srgbClr val="FF0000"/>
                </a:solidFill>
                <a:latin typeface="Consolas" pitchFamily="49" charset="0"/>
                <a:cs typeface="Consolas" pitchFamily="49" charset="0"/>
              </a:rPr>
              <a:t>ls</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send_copy</a:t>
            </a:r>
            <a:r>
              <a:rPr lang="en-US" sz="1400" dirty="0">
                <a:solidFill>
                  <a:srgbClr val="FF0000"/>
                </a:solidFill>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assigns a copy of </a:t>
            </a:r>
            <a:r>
              <a:rPr lang="en-US" altLang="zh-CN" sz="1600" dirty="0">
                <a:solidFill>
                  <a:schemeClr val="tx2"/>
                </a:solidFill>
                <a:latin typeface="Consolas" pitchFamily="49" charset="0"/>
                <a:cs typeface="Consolas" pitchFamily="49" charset="0"/>
              </a:rPr>
              <a:t>prim</a:t>
            </a:r>
            <a:r>
              <a:rPr lang="en-US" altLang="zh-CN" sz="1600" dirty="0">
                <a:solidFill>
                  <a:schemeClr val="tx2"/>
                </a:solidFill>
              </a:rPr>
              <a:t> to </a:t>
            </a:r>
            <a:r>
              <a:rPr lang="en-US" altLang="zh-CN" sz="1600" dirty="0">
                <a:solidFill>
                  <a:schemeClr val="tx2"/>
                </a:solidFill>
                <a:latin typeface="Consolas" pitchFamily="49" charset="0"/>
                <a:cs typeface="Consolas" pitchFamily="49" charset="0"/>
              </a:rPr>
              <a:t>ls</a:t>
            </a:r>
            <a:r>
              <a:rPr lang="en-US" altLang="zh-CN" sz="1600" dirty="0">
                <a:solidFill>
                  <a:schemeClr val="tx2"/>
                </a:solidFill>
              </a:rPr>
              <a:t>. The default is to copy member variables:</a:t>
            </a:r>
          </a:p>
          <a:p>
            <a:pPr eaLnBrk="1" hangingPunct="1">
              <a:buFont typeface="Arial" charset="0"/>
              <a:buNone/>
            </a:pP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ls.list_head</a:t>
            </a:r>
            <a:r>
              <a:rPr lang="en-US" altLang="zh-CN" sz="1400" dirty="0">
                <a:solidFill>
                  <a:schemeClr val="tx2"/>
                </a:solidFill>
                <a:latin typeface="Consolas" pitchFamily="49" charset="0"/>
                <a:cs typeface="Consolas" pitchFamily="49" charset="0"/>
              </a:rPr>
              <a:t> =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spTree>
    <p:extLst>
      <p:ext uri="{BB962C8B-B14F-4D97-AF65-F5344CB8AC3E}">
        <p14:creationId xmlns:p14="http://schemas.microsoft.com/office/powerpoint/2010/main" val="3694139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spTree>
    <p:extLst>
      <p:ext uri="{BB962C8B-B14F-4D97-AF65-F5344CB8AC3E}">
        <p14:creationId xmlns:p14="http://schemas.microsoft.com/office/powerpoint/2010/main" val="40418866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spTree>
    <p:extLst>
      <p:ext uri="{BB962C8B-B14F-4D97-AF65-F5344CB8AC3E}">
        <p14:creationId xmlns:p14="http://schemas.microsoft.com/office/powerpoint/2010/main" val="9256272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spTree>
    <p:extLst>
      <p:ext uri="{BB962C8B-B14F-4D97-AF65-F5344CB8AC3E}">
        <p14:creationId xmlns:p14="http://schemas.microsoft.com/office/powerpoint/2010/main" val="127661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17845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std::</a:t>
            </a:r>
            <a:r>
              <a:rPr lang="en-US" sz="1400" dirty="0" err="1">
                <a:solidFill>
                  <a:srgbClr val="FF0000"/>
                </a:solidFill>
                <a:latin typeface="Consolas" pitchFamily="49" charset="0"/>
                <a:cs typeface="Consolas" pitchFamily="49" charset="0"/>
              </a:rPr>
              <a:t>cout</a:t>
            </a:r>
            <a:r>
              <a:rPr lang="en-US" sz="1400" dirty="0">
                <a:solidFill>
                  <a:srgbClr val="FF0000"/>
                </a:solidFill>
                <a:latin typeface="Consolas" pitchFamily="49" charset="0"/>
                <a:cs typeface="Consolas" pitchFamily="49" charset="0"/>
              </a:rPr>
              <a:t> &lt;&lt; </a:t>
            </a:r>
            <a:r>
              <a:rPr lang="en-US" sz="1400" dirty="0" err="1">
                <a:solidFill>
                  <a:srgbClr val="FF0000"/>
                </a:solidFill>
                <a:latin typeface="Consolas" pitchFamily="49" charset="0"/>
                <a:cs typeface="Consolas" pitchFamily="49" charset="0"/>
              </a:rPr>
              <a:t>prim.empty</a:t>
            </a:r>
            <a:r>
              <a:rPr lang="en-US" sz="1400" dirty="0">
                <a:solidFill>
                  <a:srgbClr val="FF0000"/>
                </a:solidFill>
                <a:latin typeface="Consolas" pitchFamily="49" charset="0"/>
                <a:cs typeface="Consolas" pitchFamily="49" charset="0"/>
              </a:rPr>
              <a:t>() &lt;&lt; std::</a:t>
            </a:r>
            <a:r>
              <a:rPr lang="en-US" sz="1400" dirty="0" err="1">
                <a:solidFill>
                  <a:srgbClr val="FF0000"/>
                </a:solidFill>
                <a:latin typeface="Consolas" pitchFamily="49" charset="0"/>
                <a:cs typeface="Consolas" pitchFamily="49" charset="0"/>
              </a:rPr>
              <a:t>endl</a:t>
            </a:r>
            <a:r>
              <a:rPr lang="en-US" sz="1400" dirty="0">
                <a:solidFill>
                  <a:srgbClr val="FF0000"/>
                </a:solidFill>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spTree>
    <p:extLst>
      <p:ext uri="{BB962C8B-B14F-4D97-AF65-F5344CB8AC3E}">
        <p14:creationId xmlns:p14="http://schemas.microsoft.com/office/powerpoint/2010/main" val="17873779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a:latin typeface="Arial" charset="0"/>
                <a:cs typeface="Arial" charset="0"/>
              </a:rPr>
              <a:t>	What do we really want?</a:t>
            </a:r>
          </a:p>
          <a:p>
            <a:pPr lvl="1" eaLnBrk="1" hangingPunct="1"/>
            <a:r>
              <a:rPr lang="en-US" dirty="0">
                <a:latin typeface="Arial" charset="0"/>
                <a:cs typeface="Arial" charset="0"/>
              </a:rPr>
              <a:t>We really want a copy of the linked list</a:t>
            </a:r>
          </a:p>
          <a:p>
            <a:pPr lvl="1" eaLnBrk="1" hangingPunct="1"/>
            <a:r>
              <a:rPr lang="en-US" dirty="0">
                <a:latin typeface="Arial" charset="0"/>
                <a:cs typeface="Arial" charset="0"/>
              </a:rPr>
              <a:t>If this copy is modified, it leaves the original unchanged</a:t>
            </a:r>
            <a:endParaRPr lang="en-US" dirty="0"/>
          </a:p>
        </p:txBody>
      </p:sp>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US" altLang="zh-CN" dirty="0">
                <a:latin typeface="Arial" charset="0"/>
                <a:cs typeface="Arial" charset="0"/>
              </a:rPr>
              <a:t>You 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 Make a copy of </a:t>
            </a:r>
            <a:r>
              <a:rPr lang="en-US" sz="1400" dirty="0">
                <a:solidFill>
                  <a:srgbClr val="FF0000"/>
                </a:solidFill>
                <a:latin typeface="Consolas" pitchFamily="49" charset="0"/>
                <a:cs typeface="Consolas" pitchFamily="49" charset="0"/>
              </a:rPr>
              <a:t>list</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eaLnBrk="1" hangingPunct="1">
              <a:buNone/>
            </a:pPr>
            <a:r>
              <a:rPr lang="en-US" dirty="0">
                <a:solidFill>
                  <a:prstClr val="black"/>
                </a:solidFill>
                <a:latin typeface="Arial" charset="0"/>
                <a:cs typeface="Arial" charset="0"/>
              </a:rPr>
              <a:t>	We now want to go from</a:t>
            </a: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r>
              <a:rPr lang="en-US" dirty="0">
                <a:solidFill>
                  <a:prstClr val="black"/>
                </a:solidFill>
                <a:latin typeface="Arial" charset="0"/>
                <a:cs typeface="Arial" charset="0"/>
              </a:rPr>
              <a:t>	to</a:t>
            </a:r>
            <a:endParaRPr lang="en-US" sz="1600" dirty="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spTree>
    <p:extLst>
      <p:ext uri="{BB962C8B-B14F-4D97-AF65-F5344CB8AC3E}">
        <p14:creationId xmlns:p14="http://schemas.microsoft.com/office/powerpoint/2010/main" val="23279837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a:latin typeface="Arial" charset="0"/>
                <a:cs typeface="Arial" charset="0"/>
              </a:rPr>
              <a:t>	Na</a:t>
            </a:r>
            <a:r>
              <a:rPr lang="en-CA" dirty="0"/>
              <a:t>ï</a:t>
            </a:r>
            <a:r>
              <a:rPr lang="en-US" dirty="0" err="1">
                <a:latin typeface="Arial" charset="0"/>
                <a:cs typeface="Arial" charset="0"/>
              </a:rPr>
              <a:t>vely</a:t>
            </a:r>
            <a:r>
              <a:rPr lang="en-US" dirty="0">
                <a:latin typeface="Arial" charset="0"/>
                <a:cs typeface="Arial" charset="0"/>
              </a:rPr>
              <a:t>, we step through </a:t>
            </a:r>
            <a:r>
              <a:rPr lang="en-US" dirty="0">
                <a:solidFill>
                  <a:srgbClr val="FF0000"/>
                </a:solidFill>
                <a:latin typeface="Consolas" pitchFamily="49" charset="0"/>
                <a:cs typeface="Consolas" pitchFamily="49" charset="0"/>
              </a:rPr>
              <a:t>list</a:t>
            </a:r>
            <a:r>
              <a:rPr lang="en-US" dirty="0">
                <a:latin typeface="Arial" charset="0"/>
                <a:cs typeface="Arial" charset="0"/>
              </a:rPr>
              <a:t> and call </a:t>
            </a:r>
            <a:r>
              <a:rPr lang="en-US" dirty="0" err="1">
                <a:solidFill>
                  <a:srgbClr val="00B0F0"/>
                </a:solidFill>
                <a:latin typeface="Consolas" pitchFamily="49" charset="0"/>
                <a:cs typeface="Consolas" pitchFamily="49" charset="0"/>
              </a:rPr>
              <a:t>push_front</a:t>
            </a:r>
            <a:r>
              <a:rPr lang="en-US" dirty="0">
                <a:solidFill>
                  <a:srgbClr val="00B0F0"/>
                </a:solidFill>
                <a:latin typeface="Consolas" pitchFamily="49" charset="0"/>
                <a:cs typeface="Consolas" pitchFamily="49" charset="0"/>
              </a:rPr>
              <a:t>( </a:t>
            </a:r>
            <a:r>
              <a:rPr lang="en-US" dirty="0" err="1">
                <a:solidFill>
                  <a:srgbClr val="00B0F0"/>
                </a:solidFill>
                <a:latin typeface="Consolas" pitchFamily="49" charset="0"/>
                <a:cs typeface="Consolas" pitchFamily="49" charset="0"/>
              </a:rPr>
              <a:t>int</a:t>
            </a:r>
            <a:r>
              <a:rPr lang="en-US" dirty="0">
                <a:solidFill>
                  <a:srgbClr val="00B0F0"/>
                </a:solidFill>
                <a:latin typeface="Consolas" pitchFamily="49" charset="0"/>
                <a:cs typeface="Consolas" pitchFamily="49" charset="0"/>
              </a:rPr>
              <a:t> )</a:t>
            </a:r>
            <a:r>
              <a:rPr lang="en-US" dirty="0">
                <a:latin typeface="Arial" charset="0"/>
                <a:cs typeface="Arial" charset="0"/>
              </a:rPr>
              <a:t>: </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push_front</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a:p>
            <a:pPr eaLnBrk="1" hangingPunct="1">
              <a:buNone/>
            </a:pPr>
            <a:r>
              <a:rPr lang="en-US" dirty="0">
                <a:solidFill>
                  <a:prstClr val="black"/>
                </a:solidFill>
                <a:latin typeface="Arial" charset="0"/>
                <a:cs typeface="Arial" charset="0"/>
              </a:rPr>
              <a:t>	Does this work?</a:t>
            </a:r>
          </a:p>
          <a:p>
            <a:pPr lvl="1" eaLnBrk="1" hangingPunct="1"/>
            <a:r>
              <a:rPr lang="en-US" dirty="0">
                <a:solidFill>
                  <a:prstClr val="black"/>
                </a:solidFill>
                <a:latin typeface="Arial" charset="0"/>
                <a:cs typeface="Arial" charset="0"/>
              </a:rPr>
              <a:t>How could we make this work?</a:t>
            </a:r>
          </a:p>
          <a:p>
            <a:pPr lvl="1" eaLnBrk="1" hangingPunct="1"/>
            <a:r>
              <a:rPr lang="en-US" dirty="0">
                <a:solidFill>
                  <a:prstClr val="black"/>
                </a:solidFill>
                <a:latin typeface="Arial" charset="0"/>
                <a:cs typeface="Arial" charset="0"/>
              </a:rPr>
              <a:t>We need a </a:t>
            </a:r>
            <a:r>
              <a:rPr lang="en-US" dirty="0" err="1">
                <a:solidFill>
                  <a:prstClr val="black"/>
                </a:solidFill>
                <a:latin typeface="Consolas" pitchFamily="49" charset="0"/>
                <a:cs typeface="Consolas" pitchFamily="49" charset="0"/>
              </a:rPr>
              <a:t>push_back</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a:solidFill>
                  <a:prstClr val="black"/>
                </a:solidFill>
                <a:latin typeface="Arial" charset="0"/>
                <a:cs typeface="Arial" charset="0"/>
              </a:rPr>
              <a:t> member function:</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push_back</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endParaRPr lang="en-US" dirty="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0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CA" dirty="0">
                <a:latin typeface="Arial" charset="0"/>
                <a:cs typeface="Arial" charset="0"/>
              </a:rPr>
              <a:t>Unfortunately, to make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more efficient, we need a pointer to the last node in the linked list</a:t>
            </a:r>
          </a:p>
          <a:p>
            <a:pPr lvl="1" eaLnBrk="1" hangingPunct="1"/>
            <a:r>
              <a:rPr lang="en-CA" dirty="0">
                <a:latin typeface="Arial" charset="0"/>
                <a:cs typeface="Arial" charset="0"/>
              </a:rPr>
              <a:t>We require a </a:t>
            </a:r>
            <a:r>
              <a:rPr lang="en-CA" dirty="0" err="1">
                <a:latin typeface="Consolas" pitchFamily="49" charset="0"/>
                <a:cs typeface="Consolas" pitchFamily="49" charset="0"/>
              </a:rPr>
              <a:t>list_tail</a:t>
            </a:r>
            <a:r>
              <a:rPr lang="en-CA" dirty="0">
                <a:latin typeface="Arial" charset="0"/>
                <a:cs typeface="Arial" charset="0"/>
              </a:rPr>
              <a:t> member variable</a:t>
            </a:r>
          </a:p>
          <a:p>
            <a:pPr lvl="1" eaLnBrk="1" hangingPunct="1"/>
            <a:r>
              <a:rPr lang="en-CA" dirty="0">
                <a:latin typeface="Arial" charset="0"/>
                <a:cs typeface="Arial" charset="0"/>
              </a:rPr>
              <a:t>Otherwise,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becomes a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dirty="0">
                <a:latin typeface="Times New Roman" pitchFamily="18" charset="0"/>
                <a:cs typeface="Times New Roman" pitchFamily="18" charset="0"/>
              </a:rPr>
              <a:t>)</a:t>
            </a:r>
            <a:r>
              <a:rPr lang="en-CA" dirty="0">
                <a:latin typeface="Arial" charset="0"/>
                <a:cs typeface="Arial" charset="0"/>
              </a:rPr>
              <a:t> function</a:t>
            </a:r>
          </a:p>
          <a:p>
            <a:pPr lvl="2" eaLnBrk="1" hangingPunct="1"/>
            <a:r>
              <a:rPr lang="en-CA" dirty="0">
                <a:latin typeface="Arial" charset="0"/>
                <a:cs typeface="Arial" charset="0"/>
              </a:rPr>
              <a:t>This would make the copy constructor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baseline="30000" dirty="0">
                <a:latin typeface="Times New Roman" pitchFamily="18" charset="0"/>
                <a:cs typeface="Times New Roman" pitchFamily="18" charset="0"/>
              </a:rPr>
              <a:t>2</a:t>
            </a:r>
            <a:r>
              <a:rPr lang="en-CA" dirty="0">
                <a:latin typeface="Times New Roman" pitchFamily="18" charset="0"/>
                <a:cs typeface="Times New Roman" pitchFamily="18" charset="0"/>
              </a:rPr>
              <a:t>)</a:t>
            </a:r>
            <a:endParaRPr lang="en-CA" dirty="0">
              <a:latin typeface="Arial" charset="0"/>
              <a:cs typeface="Arial" charset="0"/>
            </a:endParaRPr>
          </a:p>
          <a:p>
            <a:pPr lvl="1" eaLnBrk="1" hangingPunct="1"/>
            <a:endParaRPr lang="en-CA" dirty="0">
              <a:latin typeface="Arial" charset="0"/>
              <a:cs typeface="Arial" charset="0"/>
            </a:endParaRPr>
          </a:p>
          <a:p>
            <a:pPr lvl="1" eaLnBrk="1" hangingPunct="1"/>
            <a:r>
              <a:rPr lang="en-CA" dirty="0">
                <a:latin typeface="Arial" charset="0"/>
                <a:cs typeface="Arial" charset="0"/>
              </a:rPr>
              <a:t>In Project 1, you will define and use the member variable </a:t>
            </a:r>
            <a:r>
              <a:rPr lang="en-CA" dirty="0" err="1">
                <a:latin typeface="Consolas" pitchFamily="49" charset="0"/>
                <a:cs typeface="Consolas" pitchFamily="49" charset="0"/>
              </a:rPr>
              <a:t>list_tail</a:t>
            </a:r>
            <a:endParaRPr lang="en-US"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72159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First, make life simple:  if </a:t>
            </a:r>
            <a:r>
              <a:rPr lang="en-US" dirty="0">
                <a:solidFill>
                  <a:srgbClr val="FF0000"/>
                </a:solidFill>
                <a:latin typeface="Consolas" pitchFamily="49" charset="0"/>
                <a:cs typeface="Consolas" pitchFamily="49" charset="0"/>
              </a:rPr>
              <a:t>list</a:t>
            </a:r>
            <a:r>
              <a:rPr lang="en-US" dirty="0">
                <a:latin typeface="Arial" charset="0"/>
                <a:cs typeface="Arial" charset="0"/>
              </a:rPr>
              <a:t> is empty, we are finished, so return</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list.empty</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5179416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Otherwise, the list being copied is not empty…</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17943907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Copy the first node—we no longer modifying </a:t>
            </a:r>
            <a:r>
              <a:rPr lang="en-US" dirty="0" err="1">
                <a:solidFill>
                  <a:srgbClr val="0000FF"/>
                </a:solidFill>
                <a:latin typeface="Consolas" pitchFamily="49" charset="0"/>
                <a:cs typeface="Consolas" pitchFamily="49" charset="0"/>
              </a:rPr>
              <a:t>list_head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24337497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a:t>	We 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7957165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 modify the next pointer of the node pointed to by </a:t>
            </a:r>
            <a:r>
              <a:rPr lang="en-US" dirty="0">
                <a:solidFill>
                  <a:srgbClr val="0093DD"/>
                </a:solidFill>
                <a:latin typeface="Consolas" pitchFamily="49" charset="0"/>
                <a:cs typeface="Consolas" pitchFamily="49" charset="0"/>
              </a:rPr>
              <a:t>copy</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86490245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37245</TotalTime>
  <Words>12694</Words>
  <Application>Microsoft Macintosh PowerPoint</Application>
  <PresentationFormat>On-screen Show (4:3)</PresentationFormat>
  <Paragraphs>2877</Paragraphs>
  <Slides>159</Slides>
  <Notes>42</Notes>
  <HiddenSlides>87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159</vt:i4>
      </vt:variant>
    </vt:vector>
  </HeadingPairs>
  <TitlesOfParts>
    <vt:vector size="168" baseType="lpstr">
      <vt:lpstr>Arial</vt:lpstr>
      <vt:lpstr>Calibri</vt:lpstr>
      <vt:lpstr>Cambria Math</vt:lpstr>
      <vt:lpstr>Consolas</vt:lpstr>
      <vt:lpstr>Courier New</vt:lpstr>
      <vt:lpstr>Symbol</vt:lpstr>
      <vt:lpstr>Times New Roman</vt:lpstr>
      <vt:lpstr>Custom Design</vt:lpstr>
      <vt:lpstr>Worksheet</vt:lpstr>
      <vt:lpstr>CS101 Algorithms and Data Structures</vt:lpstr>
      <vt:lpstr>Outline</vt:lpstr>
      <vt:lpstr>Ex1 compute the summation for a polynomial at a fixed value x.</vt:lpstr>
      <vt:lpstr>Representation of polynomial coefficients a_n</vt:lpstr>
      <vt:lpstr>Discussion 1</vt:lpstr>
      <vt:lpstr>PowerPoint Presentation</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PowerPoint Presentation</vt:lpstr>
      <vt:lpstr>Outline</vt:lpstr>
      <vt:lpstr>List ADT</vt:lpstr>
      <vt:lpstr>Operations</vt:lpstr>
      <vt:lpstr>Operations</vt:lpstr>
      <vt:lpstr>Operations</vt:lpstr>
      <vt:lpstr>List based on array</vt:lpstr>
      <vt:lpstr>List based on array</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Linked list</vt:lpstr>
      <vt:lpstr>Linked list</vt:lpstr>
      <vt:lpstr>Outline</vt:lpstr>
      <vt:lpstr>Doubly linked lists</vt:lpstr>
      <vt:lpstr>Memory usage versus run times</vt:lpstr>
      <vt:lpstr>Memory usage versus run times</vt:lpstr>
      <vt:lpstr>Memory usage versus run times</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Outline</vt:lpstr>
      <vt:lpstr>Sparse Matrices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hongjiang wei</cp:lastModifiedBy>
  <cp:revision>725</cp:revision>
  <cp:lastPrinted>2018-09-19T16:32:53Z</cp:lastPrinted>
  <dcterms:created xsi:type="dcterms:W3CDTF">2009-09-11T23:00:44Z</dcterms:created>
  <dcterms:modified xsi:type="dcterms:W3CDTF">2021-09-15T08:09:59Z</dcterms:modified>
</cp:coreProperties>
</file>