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0"/>
  </p:notesMasterIdLst>
  <p:sldIdLst>
    <p:sldId id="573" r:id="rId2"/>
    <p:sldId id="470" r:id="rId3"/>
    <p:sldId id="583" r:id="rId4"/>
    <p:sldId id="584" r:id="rId5"/>
    <p:sldId id="586" r:id="rId6"/>
    <p:sldId id="585" r:id="rId7"/>
    <p:sldId id="587" r:id="rId8"/>
    <p:sldId id="588" r:id="rId9"/>
    <p:sldId id="608" r:id="rId10"/>
    <p:sldId id="609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471" r:id="rId31"/>
    <p:sldId id="574" r:id="rId32"/>
    <p:sldId id="475" r:id="rId33"/>
    <p:sldId id="476" r:id="rId34"/>
    <p:sldId id="477" r:id="rId35"/>
    <p:sldId id="478" r:id="rId36"/>
    <p:sldId id="480" r:id="rId37"/>
    <p:sldId id="620" r:id="rId38"/>
    <p:sldId id="621" r:id="rId39"/>
    <p:sldId id="61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479" r:id="rId50"/>
    <p:sldId id="482" r:id="rId51"/>
    <p:sldId id="484" r:id="rId52"/>
    <p:sldId id="485" r:id="rId53"/>
    <p:sldId id="486" r:id="rId54"/>
    <p:sldId id="487" r:id="rId55"/>
    <p:sldId id="488" r:id="rId56"/>
    <p:sldId id="489" r:id="rId57"/>
    <p:sldId id="49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502" r:id="rId70"/>
    <p:sldId id="582" r:id="rId71"/>
    <p:sldId id="503" r:id="rId72"/>
    <p:sldId id="504" r:id="rId73"/>
    <p:sldId id="505" r:id="rId74"/>
    <p:sldId id="506" r:id="rId75"/>
    <p:sldId id="508" r:id="rId76"/>
    <p:sldId id="507" r:id="rId77"/>
    <p:sldId id="509" r:id="rId78"/>
    <p:sldId id="510" r:id="rId79"/>
    <p:sldId id="511" r:id="rId80"/>
    <p:sldId id="512" r:id="rId81"/>
    <p:sldId id="575" r:id="rId82"/>
    <p:sldId id="513" r:id="rId83"/>
    <p:sldId id="515" r:id="rId84"/>
    <p:sldId id="516" r:id="rId85"/>
    <p:sldId id="517" r:id="rId86"/>
    <p:sldId id="518" r:id="rId87"/>
    <p:sldId id="519" r:id="rId88"/>
    <p:sldId id="520" r:id="rId89"/>
    <p:sldId id="521" r:id="rId90"/>
    <p:sldId id="522" r:id="rId91"/>
    <p:sldId id="523" r:id="rId92"/>
    <p:sldId id="524" r:id="rId93"/>
    <p:sldId id="525" r:id="rId94"/>
    <p:sldId id="526" r:id="rId95"/>
    <p:sldId id="527" r:id="rId96"/>
    <p:sldId id="528" r:id="rId97"/>
    <p:sldId id="529" r:id="rId98"/>
    <p:sldId id="530" r:id="rId99"/>
    <p:sldId id="534" r:id="rId100"/>
    <p:sldId id="576" r:id="rId101"/>
    <p:sldId id="577" r:id="rId102"/>
    <p:sldId id="578" r:id="rId103"/>
    <p:sldId id="579" r:id="rId104"/>
    <p:sldId id="580" r:id="rId105"/>
    <p:sldId id="581" r:id="rId106"/>
    <p:sldId id="567" r:id="rId107"/>
    <p:sldId id="568" r:id="rId108"/>
    <p:sldId id="569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7169FAC-53BA-4B01-B276-F8F148BBF44E}">
          <p14:sldIdLst>
            <p14:sldId id="573"/>
            <p14:sldId id="470"/>
            <p14:sldId id="583"/>
            <p14:sldId id="584"/>
            <p14:sldId id="586"/>
            <p14:sldId id="585"/>
            <p14:sldId id="587"/>
            <p14:sldId id="588"/>
            <p14:sldId id="608"/>
            <p14:sldId id="609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471"/>
          </p14:sldIdLst>
        </p14:section>
        <p14:section name="Untitled Section" id="{3C1D797D-F292-4E69-A0B4-5F97DC0DE73E}">
          <p14:sldIdLst>
            <p14:sldId id="574"/>
            <p14:sldId id="475"/>
            <p14:sldId id="476"/>
            <p14:sldId id="477"/>
            <p14:sldId id="478"/>
            <p14:sldId id="480"/>
            <p14:sldId id="620"/>
            <p14:sldId id="621"/>
            <p14:sldId id="61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479"/>
            <p14:sldId id="482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82"/>
            <p14:sldId id="503"/>
            <p14:sldId id="504"/>
            <p14:sldId id="505"/>
            <p14:sldId id="506"/>
            <p14:sldId id="508"/>
            <p14:sldId id="507"/>
            <p14:sldId id="509"/>
            <p14:sldId id="510"/>
            <p14:sldId id="511"/>
            <p14:sldId id="512"/>
          </p14:sldIdLst>
        </p14:section>
        <p14:section name="Untitled Section" id="{FED46A3A-0226-450C-A042-4DD213C887FF}">
          <p14:sldIdLst>
            <p14:sldId id="575"/>
            <p14:sldId id="513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4"/>
            <p14:sldId id="576"/>
            <p14:sldId id="577"/>
            <p14:sldId id="578"/>
            <p14:sldId id="579"/>
            <p14:sldId id="580"/>
          </p14:sldIdLst>
        </p14:section>
        <p14:section name="Untitled Section" id="{2D2A5FF3-E8CB-48DE-9601-0330B484D27B}">
          <p14:sldIdLst>
            <p14:sldId id="581"/>
            <p14:sldId id="567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F7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78634" autoAdjust="0"/>
  </p:normalViewPr>
  <p:slideViewPr>
    <p:cSldViewPr>
      <p:cViewPr varScale="1">
        <p:scale>
          <a:sx n="124" d="100"/>
          <a:sy n="124" d="100"/>
        </p:scale>
        <p:origin x="1888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33084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9/15/21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266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目前除去动画效果，保留了大概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40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页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PPT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，主要思路：</a:t>
            </a:r>
            <a:endParaRPr lang="en-US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从</a:t>
            </a:r>
            <a:r>
              <a:rPr lang="en-US" altLang="zh-CN" dirty="0">
                <a:latin typeface="Arial" charset="0"/>
                <a:cs typeface="Arial" charset="0"/>
              </a:rPr>
              <a:t>Reverse-Polish Notation</a:t>
            </a:r>
            <a:r>
              <a:rPr lang="zh-CN" altLang="en-US" dirty="0">
                <a:latin typeface="Arial" charset="0"/>
                <a:cs typeface="Arial" charset="0"/>
              </a:rPr>
              <a:t>引出堆栈这种结构的需求和作用。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明确堆栈的抽象数据类型。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利用堆栈的实现，引导学生思考用链表和线性表实现堆栈的利弊，同时复习两种数据类型的特点。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在利用链表实现部分，主要复习入栈时插入一个结点和出栈时删除一个结点的操作。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在利用</a:t>
            </a:r>
            <a:r>
              <a:rPr lang="en-US" altLang="zh-CN" dirty="0"/>
              <a:t>array</a:t>
            </a:r>
            <a:r>
              <a:rPr lang="zh-CN" altLang="en-US" dirty="0"/>
              <a:t>实现部分，主要讨论</a:t>
            </a:r>
            <a:r>
              <a:rPr lang="en-US" altLang="zh-CN" dirty="0"/>
              <a:t>array</a:t>
            </a:r>
            <a:r>
              <a:rPr lang="zh-CN" altLang="en-US" dirty="0"/>
              <a:t>扩容引起的操作复杂度问题，并由此引出平均复杂度的思路和计算方法。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32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D3629C-26C6-46D8-B6AB-575D552E9D2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68869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8DAE0-A597-44D5-A0D0-A4F92D551023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4131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92BC7-99A2-443B-A9EE-30D01FFF4984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3704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50BC91-B450-4E9A-B363-D322BF68925E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28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653CD-89AF-48E3-9050-8F03B0EB14F2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1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063E4-CE3E-47AD-A669-BCFC945C283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39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FBD26-5D1C-4D5E-988E-28BE6192967B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849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7F2AC8-5898-462F-A43A-C7ADBFEE3F6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98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59312-4D02-4966-B5BD-1F685C89AA4F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07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C9FD29-08E6-490E-A511-786C29675127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30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B5F9FC-81AA-4E91-A4C7-218072555BAD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118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73BA8-59E5-4A62-B242-57623F28987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70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85F10-D732-4236-A702-C10016A90584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74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222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60F92-C5F5-47BA-B7E3-5B818509B25E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75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98DE7-45E1-48F7-8D3A-55B922887FF8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85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06072-BF6E-41C9-A5F3-6727CA06236B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A2DFD-E9D1-4F49-B5CC-B8BF1F0F26FE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75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FE31D-8E8E-415C-BEB5-6FDC14539CBF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009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14605-87DD-4D4B-B624-60672CAFE622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648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F9FC9-9914-4E3B-B0A7-9CACCE82DBB8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15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165F2-5283-4F68-9932-33B5291A5F3C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412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620376-44C5-480B-809B-00D5E0D8456D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037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927CA-FA1D-4252-82BB-575DA06597EF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3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0B00DE-08A7-4721-8958-8A13C60079DF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586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60305-01AA-474A-8B78-41A9919CE4F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581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173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两种存储结构：单向链表 和 单向数组</a:t>
            </a:r>
            <a:endParaRPr lang="en-US" altLang="zh-CN" dirty="0"/>
          </a:p>
          <a:p>
            <a:r>
              <a:rPr lang="zh-CN" altLang="en-US" dirty="0"/>
              <a:t>顺路复习上节课不能细讲的一些细节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83472-F822-400F-8773-7A324054A8E8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460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7A6DC5-10B9-4213-BAD2-BC0549C3164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782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94EEE7-B773-4B05-A61A-C12DB013C819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682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需要定义已经满了吗？如果决定要用链表表示堆栈，应该吧</a:t>
            </a:r>
            <a:r>
              <a:rPr lang="en-US" altLang="zh-CN" dirty="0"/>
              <a:t>Top</a:t>
            </a:r>
            <a:r>
              <a:rPr lang="zh-CN" altLang="en-US" dirty="0"/>
              <a:t>放在表尾还是表头？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037ED3-D1E1-486A-B856-BE21E06B6367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746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</a:t>
            </a:r>
            <a:r>
              <a:rPr lang="zh-CN" altLang="en-US" dirty="0"/>
              <a:t>。 判断是否空栈，直接继承单向链表是否是空表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出栈操作，用的是 </a:t>
            </a:r>
            <a:r>
              <a:rPr lang="en-US" altLang="zh-CN" dirty="0" err="1"/>
              <a:t>push_front</a:t>
            </a:r>
            <a:r>
              <a:rPr lang="en-US" altLang="zh-CN" dirty="0"/>
              <a:t> (</a:t>
            </a:r>
            <a:r>
              <a:rPr lang="zh-CN" altLang="en-US" dirty="0"/>
              <a:t>复习</a:t>
            </a:r>
            <a:r>
              <a:rPr lang="en-US" altLang="zh-CN" dirty="0" err="1"/>
              <a:t>push_front</a:t>
            </a:r>
            <a:r>
              <a:rPr lang="en-US" altLang="zh-CN" dirty="0"/>
              <a:t>) PPT1 Page 53-59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3E9340F-5D5C-4701-8856-4BAB17C5B03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098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374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022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读取栈顶数据：判断不是空表，</a:t>
            </a:r>
            <a:r>
              <a:rPr lang="en-US" altLang="zh-CN" dirty="0" err="1"/>
              <a:t>list.front</a:t>
            </a:r>
            <a:r>
              <a:rPr lang="en-US" altLang="zh-CN" dirty="0"/>
              <a:t>();</a:t>
            </a:r>
            <a:r>
              <a:rPr lang="en-US" altLang="zh-CN" baseline="0" dirty="0"/>
              <a:t> </a:t>
            </a:r>
          </a:p>
          <a:p>
            <a:r>
              <a:rPr lang="zh-CN" altLang="en-US" baseline="0" dirty="0"/>
              <a:t>出栈：删除表头节点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376663-187D-4554-8C61-E8B640B28EC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3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C54B5-4605-45BE-A8D9-AD6232ECA496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393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295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062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420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314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465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所以一定需要一个临时节点，把目前</a:t>
            </a:r>
            <a:r>
              <a:rPr lang="en-US" altLang="zh-CN" dirty="0"/>
              <a:t>head</a:t>
            </a:r>
            <a:r>
              <a:rPr lang="zh-CN" altLang="en-US" dirty="0"/>
              <a:t>（）取出，把</a:t>
            </a:r>
            <a:r>
              <a:rPr lang="en-US" altLang="zh-CN" dirty="0" err="1"/>
              <a:t>list_head</a:t>
            </a:r>
            <a:r>
              <a:rPr lang="zh-CN" altLang="en-US" dirty="0"/>
              <a:t>指向下一个节点，然后删除临时节点，并返回</a:t>
            </a:r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5370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1785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90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5987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E75CDF-A2DA-4CD6-8E84-5EACB16D8C09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9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16B33-F695-4876-844A-5494CBE42AA5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6957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385B6-3082-4868-954E-F8A96A9E1DF9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154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59E92-8C86-4886-BDB6-E42BFE3BF8FA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7667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初始</a:t>
            </a:r>
            <a:r>
              <a:rPr lang="en-US" altLang="zh-CN" dirty="0" err="1"/>
              <a:t>stack_size</a:t>
            </a:r>
            <a:r>
              <a:rPr lang="en-US" altLang="zh-CN" dirty="0"/>
              <a:t>=0;</a:t>
            </a:r>
            <a:r>
              <a:rPr lang="en-US" altLang="zh-CN" baseline="0" dirty="0"/>
              <a:t> </a:t>
            </a:r>
          </a:p>
          <a:p>
            <a:endParaRPr lang="en-US" baseline="0" dirty="0"/>
          </a:p>
          <a:p>
            <a:r>
              <a:rPr lang="zh-CN" altLang="en-US" baseline="0" dirty="0"/>
              <a:t>容量是</a:t>
            </a:r>
            <a:r>
              <a:rPr lang="en-US" altLang="zh-CN" baseline="0" dirty="0"/>
              <a:t>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C8213C-0D5C-47D1-9C8D-7DF270397826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0303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C8841B4-92E5-4C8C-ACC3-5C34EDA7FC4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1909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顺便提一下</a:t>
            </a:r>
            <a:r>
              <a:rPr lang="en-US" altLang="zh-CN" dirty="0" err="1"/>
              <a:t>lincked</a:t>
            </a:r>
            <a:r>
              <a:rPr lang="en-CA" altLang="zh-CN" dirty="0"/>
              <a:t>_list</a:t>
            </a:r>
            <a:r>
              <a:rPr lang="zh-CN" altLang="en-US" dirty="0"/>
              <a:t>怎么删除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5D71EB-23A2-43E9-ADF8-43D8CB032A2E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881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判断是否空栈：只需要看</a:t>
            </a:r>
            <a:r>
              <a:rPr lang="en-US" altLang="zh-CN" dirty="0" err="1"/>
              <a:t>stack_size</a:t>
            </a:r>
            <a:r>
              <a:rPr lang="zh-CN" altLang="en-US" dirty="0"/>
              <a:t>是否为零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3577ED-D42D-4AB5-897C-474DC54D6092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5010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9A33432-5E01-4396-94FC-A5AE12B898B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28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EA95E0A-3A6F-4E0F-B160-50E0A8450E5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606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1B72E-3846-48CF-8620-EA4D1222CEB8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983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DCBDE-341D-4387-A7D7-420470EA138B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24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09FC4E-89D2-43E2-869C-9CFDEC1B95A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907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B2EBB3-68BE-4F7A-80B2-EB7BF143D58D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5865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3C6F18-4249-426F-88F9-41ECE684A5E4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13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53FA9-7B17-45C7-AD1B-45EDB1CBC22F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225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171B8-F4A2-45ED-9C38-C2DF123E25F5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73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D9950-C9EB-4140-A289-092CF9EB975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8984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30227-D459-4635-8D04-643A40784481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277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E4023-46B7-4683-8C7F-8A8AB26F764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0822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62FBD-11D8-4E83-8638-BD587AEC0FD3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4435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464FE-8328-4EA3-9225-3D0E44935973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7804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C6582D-A592-4972-A60A-D19417077D5D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75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Reverse-Polish can be processed using stacks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后缀表达式的优越：不用等待运算符，不需要定义</a:t>
            </a:r>
            <a:r>
              <a:rPr lang="en-US" altLang="zh-CN" dirty="0"/>
              <a:t>priority</a:t>
            </a:r>
            <a:r>
              <a:rPr lang="zh-CN" altLang="en-US" dirty="0"/>
              <a:t>，没有任何歧义。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4241E-EB96-4DA6-B0B4-5A96A15253E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385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A143E-A182-431C-928C-284732A02637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7248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A143E-A182-431C-928C-284732A0263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7590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2A7C9-D08A-46A1-8315-4EA23FE68CA1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6077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F4580-6ACF-4DD3-B93E-4946E5584675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0127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6A77CE-5F5E-4AFA-B848-E0D499D786C8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5409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6FF73E-63B1-4DEB-9B47-8611CA351B47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6359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FCF647-DE08-4DB3-B323-173465F25FA1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2448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B305B9-5426-4F26-A8DA-F26467CD1C5D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0322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2008A1-B274-4730-8940-067D07E22F5F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5196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DB8A77-B2F7-475B-8C76-17AF847DCFE5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09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后缀表达式具体最简单地实现方式，就是用堆栈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06CEF-3120-414B-B6F6-7B2EDAB404B9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1966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82180-21D5-4E68-A0B9-99BF0F16C399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2338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8170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71FCA5-346C-4E04-9D08-B4E0FF85BE26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7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C256D-7267-4506-8089-8DC80110EEC0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43178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FEB880-F38F-41AC-9F75-2ADC10646BA9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05791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BDAB3-8093-4457-A9B7-4EB4E4410EA1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750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BE0E6-2E3B-4A11-BCB7-67DCADAAB645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896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9C555-BCB5-4B0E-8698-A408E1D648CA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78153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27AC6-07D0-4372-9150-86EF4850C042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0555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13BAE-5640-470F-964D-5ECE0592F869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976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There are two exceptions associated with abstract stacks: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It is an undefined operation to call either pop or top on an empty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A2E43-C155-44DD-86E8-C3187209609F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23645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2E3224-89AA-40D8-ADF0-7A314EC112B9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8487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2161A-F4EE-439B-91B2-B42D1A61805E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61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A04776-848E-45D8-863B-4AF41D83B834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0613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E7085-DD3D-4CEE-931C-0C0196C96E60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6043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1F4931-05F3-4A7C-992A-065641E1B274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3104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7F89D6-7EE4-48FE-8C89-E3FB5A0419F4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5258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5BC42-4450-4192-89E2-0ED186877014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1776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5AFF7-ECF2-4166-9786-C19E53960243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1862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DE0200-01FD-4C03-9A88-DFA3A17BCE9B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87607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BAEFA0-1F73-44A7-AEDF-B4A6FC9965DC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73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7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7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9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7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>
                <a:ea typeface="宋体" panose="02010600030101010101" pitchFamily="2" charset="-122"/>
              </a:rPr>
              <a:t>Stack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10.1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04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Numerous applications: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Parsing code: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Matching parenthesis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XML (e.g., XHTML)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Tracking function calls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Dealing with undo/redo operations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Reverse-Polish calculators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8370077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b();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c();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b(){ return 0;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c(){ return 0;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a();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301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91645"/>
              </p:ext>
            </p:extLst>
          </p:nvPr>
        </p:nvGraphicFramePr>
        <p:xfrm>
          <a:off x="2123728" y="1556792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34888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main() calls a()</a:t>
            </a:r>
            <a:endParaRPr lang="zh-CN" altLang="en-US" dirty="0"/>
          </a:p>
        </p:txBody>
      </p:sp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68690"/>
              </p:ext>
            </p:extLst>
          </p:nvPr>
        </p:nvGraphicFramePr>
        <p:xfrm>
          <a:off x="2123728" y="230760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30996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b()</a:t>
            </a:r>
            <a:endParaRPr lang="zh-CN" altLang="en-US" dirty="0"/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42776"/>
              </p:ext>
            </p:extLst>
          </p:nvPr>
        </p:nvGraphicFramePr>
        <p:xfrm>
          <a:off x="2123728" y="3058418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8505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b() returns</a:t>
            </a:r>
            <a:endParaRPr lang="zh-CN" altLang="en-US" dirty="0"/>
          </a:p>
        </p:txBody>
      </p:sp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75654"/>
              </p:ext>
            </p:extLst>
          </p:nvPr>
        </p:nvGraphicFramePr>
        <p:xfrm>
          <a:off x="2123728" y="3809231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6013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c()</a:t>
            </a:r>
            <a:endParaRPr lang="zh-CN" altLang="en-US" dirty="0"/>
          </a:p>
        </p:txBody>
      </p:sp>
      <p:graphicFrame>
        <p:nvGraphicFramePr>
          <p:cNvPr id="1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47989"/>
              </p:ext>
            </p:extLst>
          </p:nvPr>
        </p:nvGraphicFramePr>
        <p:xfrm>
          <a:off x="2123728" y="4560044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53521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c() returns</a:t>
            </a:r>
            <a:endParaRPr lang="zh-CN" altLang="en-US" dirty="0"/>
          </a:p>
        </p:txBody>
      </p:sp>
      <p:graphicFrame>
        <p:nvGraphicFramePr>
          <p:cNvPr id="17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74936"/>
              </p:ext>
            </p:extLst>
          </p:nvPr>
        </p:nvGraphicFramePr>
        <p:xfrm>
          <a:off x="2123728" y="5310857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61004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returns</a:t>
            </a:r>
            <a:endParaRPr lang="zh-CN" altLang="en-US" dirty="0"/>
          </a:p>
        </p:txBody>
      </p:sp>
      <p:graphicFrame>
        <p:nvGraphicFramePr>
          <p:cNvPr id="1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8948"/>
              </p:ext>
            </p:extLst>
          </p:nvPr>
        </p:nvGraphicFramePr>
        <p:xfrm>
          <a:off x="2123728" y="605916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4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16" grpId="0"/>
      <p:bldP spid="1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a();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3904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1661"/>
              </p:ext>
            </p:extLst>
          </p:nvPr>
        </p:nvGraphicFramePr>
        <p:xfrm>
          <a:off x="1907704" y="1556792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348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21579"/>
              </p:ext>
            </p:extLst>
          </p:nvPr>
        </p:nvGraphicFramePr>
        <p:xfrm>
          <a:off x="1907704" y="230760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30996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58350"/>
              </p:ext>
            </p:extLst>
          </p:nvPr>
        </p:nvGraphicFramePr>
        <p:xfrm>
          <a:off x="1907704" y="3058418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850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95608"/>
              </p:ext>
            </p:extLst>
          </p:nvPr>
        </p:nvGraphicFramePr>
        <p:xfrm>
          <a:off x="1907704" y="3809231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6013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13062"/>
              </p:ext>
            </p:extLst>
          </p:nvPr>
        </p:nvGraphicFramePr>
        <p:xfrm>
          <a:off x="1907704" y="4560044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3528" y="15980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calls a()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46031" y="456004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C00000"/>
                </a:solidFill>
              </a:rPr>
              <a:t>?</a:t>
            </a:r>
            <a:endParaRPr lang="zh-CN" altLang="en-US" sz="6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445224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C00000"/>
                </a:solidFill>
              </a:rPr>
              <a:t>Stack Overflow!</a:t>
            </a:r>
            <a:endParaRPr lang="zh-CN" alt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20" grpId="0"/>
      <p:bldP spid="3" grpId="0"/>
      <p:bldP spid="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4" name="Picture 4" descr="https://upload.wikimedia.org/wikipedia/commons/thumb/6/6a/Stack_Overflow_homepage.png/1200px-Stack_Overflow_home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5014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StackOverflow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5672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</a:p>
          <a:p>
            <a:pPr lvl="1"/>
            <a:r>
              <a:rPr lang="en-US" altLang="zh-CN" dirty="0"/>
              <a:t>Push, pop, LIFO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Linked list</a:t>
            </a:r>
          </a:p>
          <a:p>
            <a:pPr lvl="1"/>
            <a:r>
              <a:rPr lang="en-US" altLang="zh-CN" dirty="0"/>
              <a:t>Array</a:t>
            </a:r>
          </a:p>
          <a:p>
            <a:pPr lvl="2"/>
            <a:r>
              <a:rPr lang="en-US" altLang="zh-CN" dirty="0"/>
              <a:t>How to increase the array capacity</a:t>
            </a:r>
          </a:p>
          <a:p>
            <a:r>
              <a:rPr lang="en-US" altLang="zh-CN" dirty="0"/>
              <a:t>Applications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Parsing XHTML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Function calls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Reverse-Polish Notation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250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Standard Template Library (STL) has a </a:t>
            </a:r>
            <a:r>
              <a:rPr lang="en-US" i="1">
                <a:latin typeface="Arial" charset="0"/>
                <a:cs typeface="Arial" charset="0"/>
              </a:rPr>
              <a:t>wrapper</a:t>
            </a:r>
            <a:r>
              <a:rPr lang="en-US">
                <a:latin typeface="Arial" charset="0"/>
                <a:cs typeface="Arial" charset="0"/>
              </a:rPr>
              <a:t> class stack with the following declaration: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template &lt;typename T&gt;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class stack {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stack();                  // not quite true...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bool empty()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int size()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const T &amp; top()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push( const T &amp; 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pop();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lvl="2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stack&lt;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( 13 );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( 42 );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istack.pop();                             // no return value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"Size: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reason that the </a:t>
            </a:r>
            <a:r>
              <a:rPr lang="en-US"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is termed a wrapper is because it uses a different container class to actually store the elements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</a:t>
            </a:r>
            <a:r>
              <a:rPr lang="en-US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simply presents the </a:t>
            </a:r>
            <a:r>
              <a:rPr lang="en-US" i="1">
                <a:latin typeface="Arial" charset="0"/>
                <a:cs typeface="Arial" charset="0"/>
              </a:rPr>
              <a:t>stack interface</a:t>
            </a:r>
            <a:r>
              <a:rPr lang="en-US">
                <a:latin typeface="Arial" charset="0"/>
                <a:cs typeface="Arial" charset="0"/>
              </a:rPr>
              <a:t> with appropriately named member functions:</a:t>
            </a:r>
          </a:p>
          <a:p>
            <a:pPr lvl="1"/>
            <a:r>
              <a:rPr lang="en-US">
                <a:latin typeface="Consolas" pitchFamily="49" charset="0"/>
                <a:cs typeface="Consolas" pitchFamily="49" charset="0"/>
              </a:rPr>
              <a:t>push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>
                <a:latin typeface="Consolas" pitchFamily="49" charset="0"/>
                <a:cs typeface="Consolas" pitchFamily="49" charset="0"/>
              </a:rPr>
              <a:t>pop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, and </a:t>
            </a:r>
            <a:r>
              <a:rPr lang="en-US">
                <a:latin typeface="Consolas" pitchFamily="49" charset="0"/>
                <a:cs typeface="Consolas" pitchFamily="49" charset="0"/>
              </a:rPr>
              <a:t>top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Evaluate the following reverse-Polish expression using a stack: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78887" name="Group 39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1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latin typeface="Times New Roman" pitchFamily="18" charset="0"/>
                <a:cs typeface="Arial" charset="0"/>
              </a:rPr>
              <a:t>  2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1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latin typeface="Times New Roman" pitchFamily="18" charset="0"/>
                <a:cs typeface="Arial" charset="0"/>
              </a:rPr>
              <a:t>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53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>
                <a:latin typeface="Times New Roman" pitchFamily="18" charset="0"/>
                <a:cs typeface="Arial" charset="0"/>
              </a:rPr>
              <a:t>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07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3 = 5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>
                <a:latin typeface="Times New Roman" pitchFamily="18" charset="0"/>
                <a:cs typeface="Arial" charset="0"/>
              </a:rPr>
              <a:t>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8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sz="2800">
                <a:latin typeface="Times New Roman" pitchFamily="18" charset="0"/>
                <a:cs typeface="Arial" charset="0"/>
              </a:rPr>
              <a:t>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9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sz="2800">
                <a:latin typeface="Times New Roman" pitchFamily="18" charset="0"/>
                <a:cs typeface="Arial" charset="0"/>
              </a:rPr>
              <a:t>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6036" name="Group 20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21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z="2800">
                <a:latin typeface="Times New Roman" pitchFamily="18" charset="0"/>
                <a:cs typeface="Arial" charset="0"/>
              </a:rPr>
              <a:t>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54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5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6 = 30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Example 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30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4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30 = –26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 sz="2800">
                <a:latin typeface="Times New Roman" pitchFamily="18" charset="0"/>
                <a:cs typeface="Arial" charset="0"/>
              </a:rPr>
              <a:t>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9109" name="Group 21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5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</a:t>
            </a:r>
            <a:r>
              <a:rPr lang="en-US" sz="2800">
                <a:latin typeface="Times New Roman" pitchFamily="18" charset="0"/>
                <a:cs typeface="Arial" charset="0"/>
              </a:rPr>
              <a:t>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3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–26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–26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7 = –182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–182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06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–182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–182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5 = –177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>
                <a:latin typeface="Times New Roman" pitchFamily="18" charset="0"/>
                <a:cs typeface="Arial" charset="0"/>
              </a:rPr>
              <a:t>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–177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27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–177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and push 1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(–177) = 178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 sz="2800">
                <a:latin typeface="Times New Roman" pitchFamily="18" charset="0"/>
                <a:cs typeface="Arial" charset="0"/>
              </a:rPr>
              <a:t>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4212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72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8</a:t>
            </a:r>
            <a:r>
              <a:rPr lang="en-US" sz="2800">
                <a:latin typeface="Times New Roman" pitchFamily="18" charset="0"/>
                <a:cs typeface="Arial" charset="0"/>
              </a:rPr>
              <a:t>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523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92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9</a:t>
            </a:r>
            <a:r>
              <a:rPr lang="en-US" sz="2800">
                <a:latin typeface="Times New Roman" pitchFamily="18" charset="0"/>
                <a:cs typeface="Arial" charset="0"/>
              </a:rPr>
              <a:t>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626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2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9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9 = 72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318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1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178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178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72 = 250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728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4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 2  3  +  4  5  6  ×  –  7  ×  +  –  8  9  ×  +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evaluates to the value on the top: </a:t>
            </a:r>
            <a:r>
              <a:rPr lang="en-US" dirty="0">
                <a:latin typeface="Times New Roman" pitchFamily="18" charset="0"/>
                <a:cs typeface="Arial" charset="0"/>
              </a:rPr>
              <a:t>250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equivalent in-fix notation is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((1 – ((2 + 3) + ((4 – (5 × 6)) × 7))) + (8 × 9))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reduce the parentheses using order-of-operations: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– (2 + 3 + (4 – 5 × 6) × 7) + 8 × 9</a:t>
            </a:r>
          </a:p>
        </p:txBody>
      </p:sp>
    </p:spTree>
    <p:extLst>
      <p:ext uri="{BB962C8B-B14F-4D97-AF65-F5344CB8AC3E}">
        <p14:creationId xmlns:p14="http://schemas.microsoft.com/office/powerpoint/2010/main" val="23450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Normally, mathematics is written using what we call </a:t>
            </a:r>
            <a:r>
              <a:rPr lang="en-US" i="1" dirty="0">
                <a:latin typeface="Arial" charset="0"/>
                <a:cs typeface="Arial" charset="0"/>
              </a:rPr>
              <a:t>in-fix</a:t>
            </a:r>
            <a:r>
              <a:rPr lang="en-US" dirty="0">
                <a:latin typeface="Arial" charset="0"/>
                <a:cs typeface="Arial" charset="0"/>
              </a:rPr>
              <a:t> notation: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(3 + 4) × 5 – 6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operator is placed between two operands</a:t>
            </a:r>
          </a:p>
          <a:p>
            <a:pPr>
              <a:buFont typeface="Arial" charset="0"/>
              <a:buNone/>
            </a:pP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One weakness:  parentheses are required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        </a:t>
            </a:r>
            <a:r>
              <a:rPr lang="en-US" sz="2400" dirty="0">
                <a:latin typeface="Times New Roman" pitchFamily="18" charset="0"/>
                <a:cs typeface="Arial" charset="0"/>
              </a:rPr>
              <a:t>(3 + 4) ×  5 – 6	=  29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         3 + 4   ×  5 – 6	=  17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         3 + 4   × (5 – 6)	=  –1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pitchFamily="18" charset="0"/>
                <a:cs typeface="Arial" charset="0"/>
              </a:rPr>
              <a:t>			        (3 + 4) × (5 – 6)	=  –7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46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an explicit linear ordering</a:t>
            </a:r>
          </a:p>
          <a:p>
            <a:r>
              <a:rPr lang="en-US" dirty="0"/>
              <a:t>Two principal operations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: insert an object onto the top of the stack</a:t>
            </a:r>
          </a:p>
          <a:p>
            <a:pPr lvl="1"/>
            <a:r>
              <a:rPr lang="en-US" i="1" dirty="0"/>
              <a:t>Pop</a:t>
            </a:r>
            <a:r>
              <a:rPr lang="en-US" dirty="0"/>
              <a:t>: erase </a:t>
            </a:r>
            <a:r>
              <a:rPr lang="en-US" altLang="zh-CN" dirty="0"/>
              <a:t>the object on the top </a:t>
            </a:r>
            <a:r>
              <a:rPr lang="en-US" dirty="0"/>
              <a:t>of the stack</a:t>
            </a:r>
          </a:p>
          <a:p>
            <a:pPr lvl="1"/>
            <a:r>
              <a:rPr lang="en-US" altLang="zh-CN" i="1" dirty="0" err="1"/>
              <a:t>CreateStack</a:t>
            </a:r>
            <a:r>
              <a:rPr lang="en-US" altLang="zh-CN" i="1" dirty="0"/>
              <a:t>: </a:t>
            </a:r>
            <a:r>
              <a:rPr lang="en-US" altLang="zh-CN" dirty="0"/>
              <a:t>generate an empty stack</a:t>
            </a:r>
          </a:p>
          <a:p>
            <a:pPr lvl="1"/>
            <a:r>
              <a:rPr lang="en-US" i="1" dirty="0" err="1"/>
              <a:t>IsEmpty</a:t>
            </a:r>
            <a:r>
              <a:rPr lang="en-US" dirty="0"/>
              <a:t>: determine if stack is empty</a:t>
            </a:r>
          </a:p>
          <a:p>
            <a:pPr lvl="1"/>
            <a:r>
              <a:rPr lang="en-US" i="1" dirty="0" err="1"/>
              <a:t>IsFull</a:t>
            </a:r>
            <a:r>
              <a:rPr lang="en-US" dirty="0"/>
              <a:t>: </a:t>
            </a:r>
            <a:r>
              <a:rPr lang="en-US" altLang="zh-CN" dirty="0"/>
              <a:t>determine if stack is full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1261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two implementations of stacks: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One-ended arrays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optimal asymptotic run time of any algorithm is </a:t>
            </a:r>
            <a:r>
              <a:rPr lang="en-CA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The run time of the algorithm is independent of the number of objects being stored in the container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Linked-List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Operations at the front of a singly linked list are all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desired behavior of an Abstract Stack may be reproduced by performing all operations at the front</a:t>
            </a:r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2351" name="Group 63"/>
          <p:cNvGraphicFramePr>
            <a:graphicFrameLocks noGrp="1"/>
          </p:cNvGraphicFramePr>
          <p:nvPr/>
        </p:nvGraphicFramePr>
        <p:xfrm>
          <a:off x="3059113" y="2881313"/>
          <a:ext cx="3364087" cy="148431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49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1038" y="2276475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7881DD-FD21-7349-8F97-F7B0C999CC28}"/>
              </a:ext>
            </a:extLst>
          </p:cNvPr>
          <p:cNvSpPr/>
          <p:nvPr/>
        </p:nvSpPr>
        <p:spPr>
          <a:xfrm>
            <a:off x="3974928" y="3266281"/>
            <a:ext cx="3981448" cy="109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856984" cy="5328592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definition of single list class: 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3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3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class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          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   		        ~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size()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  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length of the List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bool empty()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true when List is empty */</a:t>
            </a: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front()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data in the first node */</a:t>
            </a: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Type back()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 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data in the last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sz="1300" dirty="0">
                <a:latin typeface="Consolas" pitchFamily="49" charset="0"/>
                <a:cs typeface="Arial" charset="0"/>
              </a:rPr>
              <a:t>&lt;Type&gt; *head()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first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sz="1300" dirty="0">
                <a:latin typeface="Consolas" pitchFamily="49" charset="0"/>
                <a:cs typeface="Arial" charset="0"/>
              </a:rPr>
              <a:t>&lt;Type&gt; *tail()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last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count(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400" dirty="0">
                <a:latin typeface="Arial" charset="0"/>
                <a:cs typeface="Arial" charset="0"/>
              </a:rPr>
              <a:t> </a:t>
            </a:r>
            <a:r>
              <a:rPr lang="en-US" altLang="zh-CN" sz="1400" dirty="0">
                <a:solidFill>
                  <a:srgbClr val="5BDF71"/>
                </a:solidFill>
                <a:latin typeface="Consolas" panose="020B0609020204030204" pitchFamily="49" charset="0"/>
                <a:cs typeface="Arial" charset="0"/>
              </a:rPr>
              <a:t>/* counts the number of instances of data*/</a:t>
            </a:r>
            <a:endParaRPr lang="en-US" altLang="zh-CN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void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push_front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Type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&amp; );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insert a node as the first node*/</a:t>
            </a:r>
            <a:endParaRPr lang="en-US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void </a:t>
            </a:r>
            <a:r>
              <a:rPr lang="en-US" sz="1300" dirty="0" err="1">
                <a:latin typeface="Consolas" pitchFamily="49" charset="0"/>
                <a:cs typeface="Arial" charset="0"/>
              </a:rPr>
              <a:t>push_back</a:t>
            </a:r>
            <a:r>
              <a:rPr lang="en-US" sz="1300" dirty="0">
                <a:latin typeface="Consolas" pitchFamily="49" charset="0"/>
                <a:cs typeface="Arial" charset="0"/>
              </a:rPr>
              <a:t>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insert a node as the last node*/</a:t>
            </a:r>
            <a:endParaRPr lang="en-US" altLang="zh-CN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pop_front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data in the first node and delete the first node*/</a:t>
            </a:r>
            <a:endParaRPr lang="en-US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erase(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); </a:t>
            </a:r>
            <a:r>
              <a:rPr lang="en-US" altLang="zh-CN" sz="14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removes the nodes containing that integer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*/</a:t>
            </a:r>
            <a:endParaRPr lang="en-US" altLang="zh-CN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stack class using a singly linked list has a single private member variable: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908175" y="2822575"/>
            <a:ext cx="5327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r>
              <a:rPr lang="en-US" dirty="0">
                <a:latin typeface="Consolas" pitchFamily="49" charset="0"/>
              </a:rPr>
              <a:t>class Stack {</a:t>
            </a:r>
          </a:p>
          <a:p>
            <a:r>
              <a:rPr lang="en-US" dirty="0">
                <a:latin typeface="Consolas" pitchFamily="49" charset="0"/>
              </a:rPr>
              <a:t>    private: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Single_list</a:t>
            </a:r>
            <a:r>
              <a:rPr lang="en-US" dirty="0">
                <a:latin typeface="Consolas" pitchFamily="49" charset="0"/>
              </a:rPr>
              <a:t>&lt;Type&gt;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public: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top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push</a:t>
            </a:r>
            <a:r>
              <a:rPr lang="en-US" dirty="0">
                <a:latin typeface="Consolas" pitchFamily="49" charset="0"/>
              </a:rPr>
              <a:t>( Type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 &amp; );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empty and push functions just call the appropriate functions of the </a:t>
            </a:r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class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US" sz="18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return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void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800" dirty="0">
                <a:latin typeface="Consolas" pitchFamily="49" charset="0"/>
                <a:cs typeface="Arial" charset="0"/>
              </a:rPr>
              <a:t>( Type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&amp;</a:t>
            </a:r>
            <a:r>
              <a:rPr lang="en-US" sz="1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push_front</a:t>
            </a:r>
            <a:r>
              <a:rPr lang="en-US" sz="1800" dirty="0">
                <a:latin typeface="Consolas" pitchFamily="49" charset="0"/>
                <a:cs typeface="Arial" charset="0"/>
              </a:rPr>
              <a:t>( </a:t>
            </a:r>
            <a:r>
              <a:rPr lang="en-US" sz="1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8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push_front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could, however, note that when the list is empty,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Consolas" pitchFamily="49" charset="0"/>
                <a:cs typeface="Consolas" pitchFamily="49" charset="0"/>
              </a:rPr>
              <a:t>list_head == 0</a:t>
            </a:r>
            <a:r>
              <a:rPr lang="en-US">
                <a:latin typeface="Arial" charset="0"/>
                <a:cs typeface="Arial" charset="0"/>
              </a:rPr>
              <a:t>, thus we could shorten this to:</a:t>
            </a:r>
          </a:p>
          <a:p>
            <a:pPr eaLnBrk="1" hangingPunct="1"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void List::push_front( int n ) {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list_head = new Node( n, list_head );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3933056"/>
            <a:ext cx="8229600" cy="234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it is empty, we start with: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and, if we try to add 81, we should end up with:</a:t>
            </a:r>
          </a:p>
        </p:txBody>
      </p:sp>
      <p:pic>
        <p:nvPicPr>
          <p:cNvPr id="5" name="Picture 7" descr="s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568" y="4437112"/>
            <a:ext cx="31623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s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3319" y="5557838"/>
            <a:ext cx="48926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907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push_front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could, however, note that when the list is empty,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Consolas" pitchFamily="49" charset="0"/>
                <a:cs typeface="Consolas" pitchFamily="49" charset="0"/>
              </a:rPr>
              <a:t>list_head == 0</a:t>
            </a:r>
            <a:r>
              <a:rPr lang="en-US">
                <a:latin typeface="Arial" charset="0"/>
                <a:cs typeface="Arial" charset="0"/>
              </a:rPr>
              <a:t>, thus we could shorten this to:</a:t>
            </a:r>
          </a:p>
          <a:p>
            <a:pPr eaLnBrk="1" hangingPunct="1"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void List::push_front( int n ) {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list_head = new Node( n, list_head );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3933056"/>
            <a:ext cx="8229600" cy="234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it is </a:t>
            </a:r>
            <a:r>
              <a:rPr lang="en-US" altLang="zh-CN" dirty="0">
                <a:latin typeface="Arial" charset="0"/>
                <a:cs typeface="Arial" charset="0"/>
              </a:rPr>
              <a:t>not </a:t>
            </a:r>
            <a:r>
              <a:rPr lang="en-US" dirty="0">
                <a:latin typeface="Arial" charset="0"/>
                <a:cs typeface="Arial" charset="0"/>
              </a:rPr>
              <a:t>empty, we start with: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and, if we try to add 70, we should end up with:</a:t>
            </a:r>
          </a:p>
        </p:txBody>
      </p:sp>
      <p:pic>
        <p:nvPicPr>
          <p:cNvPr id="6" name="Picture 6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48926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3"/>
          <p:cNvPicPr>
            <a:picLocks noChangeAspect="1" noChangeArrowheads="1"/>
          </p:cNvPicPr>
          <p:nvPr/>
        </p:nvPicPr>
        <p:blipFill rotWithShape="1">
          <a:blip r:embed="rId4" cstate="print"/>
          <a:srcRect b="32046"/>
          <a:stretch/>
        </p:blipFill>
        <p:spPr bwMode="auto">
          <a:xfrm>
            <a:off x="971600" y="5527525"/>
            <a:ext cx="6201987" cy="71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3611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top and pop functions, however, must check the boundary case:</a:t>
            </a:r>
          </a:p>
          <a:p>
            <a:pPr>
              <a:buFont typeface="Arial" charset="0"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top</a:t>
            </a:r>
            <a:r>
              <a:rPr lang="en-US" sz="1800" dirty="0">
                <a:latin typeface="Consolas" pitchFamily="49" charset="0"/>
                <a:cs typeface="Arial" charset="0"/>
              </a:rPr>
              <a:t>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if ( empty()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return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front</a:t>
            </a:r>
            <a:r>
              <a:rPr 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076057" y="2276872"/>
            <a:ext cx="3744416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template &lt;</a:t>
            </a:r>
            <a:r>
              <a:rPr lang="en-US" dirty="0" err="1">
                <a:latin typeface="Consolas" pitchFamily="49" charset="0"/>
              </a:rPr>
              <a:t>typename</a:t>
            </a:r>
            <a:r>
              <a:rPr lang="en-US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Stack&lt;Type&gt;::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return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 err="1"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3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Alternatively, we can place the operands first, followed by the operator:</a:t>
            </a:r>
          </a:p>
          <a:p>
            <a:pPr lvl="1">
              <a:buFontTx/>
              <a:buNone/>
            </a:pPr>
            <a:r>
              <a:rPr lang="en-US" sz="2400">
                <a:latin typeface="Arial" charset="0"/>
                <a:cs typeface="Arial" charset="0"/>
              </a:rPr>
              <a:t>			        </a:t>
            </a:r>
            <a:r>
              <a:rPr lang="en-US" sz="2400">
                <a:latin typeface="Times New Roman" pitchFamily="18" charset="0"/>
                <a:cs typeface="Arial" charset="0"/>
              </a:rPr>
              <a:t>(3 + 4) ×  5 – 6</a:t>
            </a:r>
          </a:p>
          <a:p>
            <a:pPr lvl="1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 sz="2400">
                <a:latin typeface="Times New Roman" pitchFamily="18" charset="0"/>
                <a:cs typeface="Arial" charset="0"/>
              </a:rPr>
              <a:t>3  4  +  5  ×  6  –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Parsing reads left-to-right and performs any operation on the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last two operands: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4  +</a:t>
            </a:r>
            <a:r>
              <a:rPr lang="en-US">
                <a:latin typeface="Times New Roman" pitchFamily="18" charset="0"/>
                <a:cs typeface="Arial" charset="0"/>
              </a:rPr>
              <a:t>  5  ×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      5  ×</a:t>
            </a:r>
            <a:r>
              <a:rPr lang="en-US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35    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        29</a:t>
            </a:r>
          </a:p>
        </p:txBody>
      </p:sp>
    </p:spTree>
    <p:extLst>
      <p:ext uri="{BB962C8B-B14F-4D97-AF65-F5344CB8AC3E}">
        <p14:creationId xmlns:p14="http://schemas.microsoft.com/office/powerpoint/2010/main" val="3571316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072" y="4216718"/>
            <a:ext cx="3826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b="1" dirty="0">
                <a:latin typeface="Consolas" pitchFamily="49" charset="0"/>
                <a:cs typeface="Consolas" pitchFamily="49" charset="0"/>
              </a:rPr>
              <a:t> front() 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b="1" dirty="0"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buNone/>
            </a:pPr>
            <a:endParaRPr lang="en-US" sz="6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List::front()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    throw underflow();</a:t>
            </a:r>
            <a:b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 eaLnBrk="1" hangingPunct="1">
              <a:buFontTx/>
              <a:buNone/>
            </a:pPr>
            <a:endParaRPr lang="en-US" sz="1200" dirty="0">
              <a:solidFill>
                <a:srgbClr val="D2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    return head()-&gt;retrieve();</a:t>
            </a: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7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" name="Picture 8" descr="d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49657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072" y="4216718"/>
            <a:ext cx="3826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b="1" dirty="0">
                <a:latin typeface="Consolas" pitchFamily="49" charset="0"/>
                <a:cs typeface="Consolas" pitchFamily="49" charset="0"/>
              </a:rPr>
              <a:t> front() 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b="1" dirty="0"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buNone/>
            </a:pPr>
            <a:endParaRPr lang="en-US" sz="6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List::front()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    throw underflow();</a:t>
            </a:r>
            <a:b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 eaLnBrk="1" hangingPunct="1">
              <a:buFontTx/>
              <a:buNone/>
            </a:pPr>
            <a:endParaRPr lang="en-US" sz="1200" dirty="0">
              <a:solidFill>
                <a:srgbClr val="D2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    return head()-&gt;retrieve();</a:t>
            </a: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2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*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943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*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250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96136" y="3356992"/>
            <a:ext cx="288032" cy="360040"/>
            <a:chOff x="5580112" y="5517232"/>
            <a:chExt cx="288032" cy="36004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47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4088" y="3429000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3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4088" y="3429000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444207" y="3311900"/>
            <a:ext cx="288032" cy="360040"/>
            <a:chOff x="5580112" y="5517232"/>
            <a:chExt cx="288032" cy="36004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6948264" y="3311900"/>
            <a:ext cx="288032" cy="360040"/>
            <a:chOff x="5580112" y="5517232"/>
            <a:chExt cx="288032" cy="36004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66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16016" y="4725144"/>
            <a:ext cx="3813572" cy="576064"/>
            <a:chOff x="3923928" y="3140968"/>
            <a:chExt cx="3813572" cy="576064"/>
          </a:xfrm>
        </p:grpSpPr>
        <p:pic>
          <p:nvPicPr>
            <p:cNvPr id="8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-1" r="49246" b="40540"/>
            <a:stretch/>
          </p:blipFill>
          <p:spPr bwMode="auto">
            <a:xfrm>
              <a:off x="3923928" y="3212976"/>
              <a:ext cx="252028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1055" t="-8495" b="40541"/>
            <a:stretch/>
          </p:blipFill>
          <p:spPr bwMode="auto">
            <a:xfrm>
              <a:off x="6300192" y="3140968"/>
              <a:ext cx="14373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0275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16016" y="4725144"/>
            <a:ext cx="3813572" cy="576064"/>
            <a:chOff x="3923928" y="3140968"/>
            <a:chExt cx="3813572" cy="576064"/>
          </a:xfrm>
        </p:grpSpPr>
        <p:pic>
          <p:nvPicPr>
            <p:cNvPr id="8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-1" r="49246" b="40540"/>
            <a:stretch/>
          </p:blipFill>
          <p:spPr bwMode="auto">
            <a:xfrm>
              <a:off x="3923928" y="3212976"/>
              <a:ext cx="252028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1055" t="-8495" b="40541"/>
            <a:stretch/>
          </p:blipFill>
          <p:spPr bwMode="auto">
            <a:xfrm>
              <a:off x="6300192" y="3140968"/>
              <a:ext cx="14373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t="67954" r="68098" b="-2309"/>
          <a:stretch/>
        </p:blipFill>
        <p:spPr bwMode="auto">
          <a:xfrm>
            <a:off x="4716016" y="5449045"/>
            <a:ext cx="1584176" cy="29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785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i="1" dirty="0">
                <a:latin typeface="Arial" charset="0"/>
                <a:cs typeface="Arial" charset="0"/>
              </a:rPr>
              <a:t>A constructor and destructor is not needed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Because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dirty="0">
                <a:latin typeface="Arial" charset="0"/>
                <a:cs typeface="Arial" charset="0"/>
              </a:rPr>
              <a:t> is declared, the compiler will call the constructor of the </a:t>
            </a:r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class when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>
                <a:latin typeface="Arial" charset="0"/>
                <a:cs typeface="Arial" charset="0"/>
              </a:rPr>
              <a:t> is constructed</a:t>
            </a:r>
            <a:endParaRPr lang="en-US" sz="1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4  5  ×</a:t>
            </a:r>
            <a:r>
              <a:rPr lang="en-US" sz="2800" dirty="0">
                <a:latin typeface="Times New Roman" pitchFamily="18" charset="0"/>
                <a:cs typeface="Arial" charset="0"/>
              </a:rPr>
              <a:t>  +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  20      +</a:t>
            </a:r>
            <a:r>
              <a:rPr lang="en-US" sz="2800" dirty="0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23        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            17</a:t>
            </a:r>
          </a:p>
          <a:p>
            <a:pPr>
              <a:buFontTx/>
              <a:buNone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dirty="0">
                <a:latin typeface="Times New Roman" pitchFamily="18" charset="0"/>
                <a:cs typeface="Arial" charset="0"/>
              </a:rPr>
              <a:t>4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  6  –  </a:t>
            </a:r>
            <a:r>
              <a:rPr lang="en-US" sz="2800" dirty="0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3  4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–1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 </a:t>
            </a:r>
            <a:r>
              <a:rPr lang="en-US" sz="2800" dirty="0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dirty="0">
                <a:latin typeface="Times New Roman" pitchFamily="18" charset="0"/>
                <a:cs typeface="Arial" charset="0"/>
              </a:rPr>
              <a:t>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–4          + 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    –1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56176" y="2420888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latin typeface="Times New Roman" pitchFamily="18" charset="0"/>
              </a:rPr>
              <a:t>3 + 4 × 5 – 6=  17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84168" y="4653136"/>
            <a:ext cx="2736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latin typeface="Times New Roman" pitchFamily="18" charset="0"/>
              </a:rPr>
              <a:t>3 + 4 × (5 – 6)=  –1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6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one-ended arrays, all operations at the back are </a:t>
            </a:r>
            <a:r>
              <a:rPr lang="en-CA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/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593" name="Picture 9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1438" y="2205038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10B79E-7DA4-B242-945A-C0D7D4A130FE}"/>
              </a:ext>
            </a:extLst>
          </p:cNvPr>
          <p:cNvSpPr/>
          <p:nvPr/>
        </p:nvSpPr>
        <p:spPr>
          <a:xfrm>
            <a:off x="3851920" y="3769794"/>
            <a:ext cx="3981448" cy="109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Stack-as-Array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00200"/>
            <a:ext cx="8579296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&lt;typename Type&gt;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class Stack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private: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 //number of objects in the stack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//capacity of the array</a:t>
            </a:r>
          </a:p>
          <a:p>
            <a:pPr>
              <a:buNone/>
            </a:pPr>
            <a:r>
              <a:rPr lang="en-US" altLang="zh-CN" sz="1600" dirty="0">
                <a:latin typeface="Consolas" pitchFamily="49" charset="0"/>
                <a:cs typeface="Arial" charset="0"/>
              </a:rPr>
              <a:t>			        Type *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altLang="zh-CN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public: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Stack</a:t>
            </a:r>
            <a:r>
              <a:rPr 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= 10 );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~Stack</a:t>
            </a:r>
            <a:r>
              <a:rPr 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top</a:t>
            </a:r>
            <a:r>
              <a:rPr lang="en-US" sz="1600" dirty="0">
                <a:latin typeface="Consolas" pitchFamily="49" charset="0"/>
                <a:cs typeface="Arial" charset="0"/>
              </a:rPr>
              <a:t>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600" dirty="0">
                <a:latin typeface="Consolas" pitchFamily="49" charset="0"/>
                <a:cs typeface="Arial" charset="0"/>
              </a:rPr>
              <a:t>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pop</a:t>
            </a:r>
            <a:r>
              <a:rPr 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class is only storing the address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must allocate memory for the array and initialize the member variables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411760" y="2723622"/>
            <a:ext cx="4616970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#include &lt;algorithm&gt;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// ...</a:t>
            </a:r>
          </a:p>
          <a:p>
            <a:pPr eaLnBrk="0" hangingPunct="0">
              <a:spcBef>
                <a:spcPct val="20000"/>
              </a:spcBef>
            </a:pPr>
            <a:endParaRPr lang="en-US" dirty="0">
              <a:latin typeface="Consolas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Stack&lt;Type&gt;::Stack(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dirty="0">
                <a:latin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</a:rPr>
              <a:t>std</a:t>
            </a:r>
            <a:r>
              <a:rPr lang="en-US" dirty="0">
                <a:latin typeface="Consolas" pitchFamily="49" charset="0"/>
              </a:rPr>
              <a:t>::max( 1,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n </a:t>
            </a:r>
            <a:r>
              <a:rPr lang="en-US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 new Type[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Warning:  in C++, the variables are initialized in the order in which they are defined:</a:t>
            </a:r>
          </a:p>
          <a:p>
            <a:pPr>
              <a:buFontTx/>
              <a:buNone/>
            </a:pPr>
            <a:endParaRPr lang="en-US" sz="14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>
              <a:latin typeface="Consolas" pitchFamily="49" charset="0"/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716463" y="2133600"/>
            <a:ext cx="4303712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template &lt;typename Type&gt;</a:t>
            </a:r>
          </a:p>
          <a:p>
            <a:r>
              <a:rPr lang="en-US" sz="1600" dirty="0">
                <a:latin typeface="Consolas" pitchFamily="49" charset="0"/>
              </a:rPr>
              <a:t>class Stack {</a:t>
            </a:r>
          </a:p>
          <a:p>
            <a:r>
              <a:rPr lang="en-US" sz="1600" dirty="0">
                <a:latin typeface="Consolas" pitchFamily="49" charset="0"/>
              </a:rPr>
              <a:t>    private: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Type *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public: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Stack</a:t>
            </a:r>
            <a:r>
              <a:rPr lang="en-US" sz="1600" dirty="0">
                <a:latin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= 10 );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~Stack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top</a:t>
            </a:r>
            <a:r>
              <a:rPr lang="en-US" sz="1600" dirty="0">
                <a:latin typeface="Consolas" pitchFamily="49" charset="0"/>
              </a:rPr>
              <a:t>()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push</a:t>
            </a:r>
            <a:r>
              <a:rPr lang="en-US" sz="1600" dirty="0">
                <a:latin typeface="Consolas" pitchFamily="49" charset="0"/>
              </a:rPr>
              <a:t>( Type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 &amp; 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</a:rPr>
              <a:t>};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14375" y="2636838"/>
            <a:ext cx="4112023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Stack&lt;Type&gt;::Stack(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( std::max( 1,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 </a:t>
            </a:r>
            <a:r>
              <a:rPr lang="en-US" sz="1600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( new Type[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39750" y="3084513"/>
            <a:ext cx="1944688" cy="12239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940425" y="2638425"/>
            <a:ext cx="1944688" cy="12239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Destructor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destructor must release the memory for the array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Stack&lt;Type&gt;::~Stack()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delete []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8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Empty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stack is empty if the stack size is zero: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bool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Stack&lt;Type&gt;::empty()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return (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800" dirty="0">
                <a:latin typeface="Consolas" pitchFamily="49" charset="0"/>
                <a:cs typeface="Arial" charset="0"/>
              </a:rPr>
              <a:t> == 0 );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Top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there are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in the stack, the last is located at index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– 1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Type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Stack&lt;Type&gt;::top()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8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return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800" dirty="0">
                <a:latin typeface="Consolas" pitchFamily="49" charset="0"/>
                <a:cs typeface="Arial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- 1</a:t>
            </a:r>
            <a:r>
              <a:rPr lang="en-US" sz="18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Removing an object simply involves reducing the size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decreasing the size, the previous top of the stack is now at the location </a:t>
            </a:r>
            <a:r>
              <a:rPr lang="en-US" dirty="0" err="1">
                <a:latin typeface="Consolas" pitchFamily="49" charset="0"/>
                <a:cs typeface="Arial" charset="0"/>
              </a:rPr>
              <a:t>stack_size</a:t>
            </a: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Type</a:t>
            </a:r>
            <a:r>
              <a:rPr lang="en-US" sz="1600" dirty="0">
                <a:latin typeface="Consolas" pitchFamily="49" charset="0"/>
                <a:cs typeface="Arial" charset="0"/>
              </a:rPr>
              <a:t> Stack&lt;Type&gt;::pop()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throw underflow();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--</a:t>
            </a:r>
            <a:r>
              <a:rPr lang="en-US" sz="1600" dirty="0" err="1"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Push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Pushing an object onto the stack can only be performed if the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array is not full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void</a:t>
            </a:r>
            <a:r>
              <a:rPr lang="en-US" sz="1600" dirty="0">
                <a:latin typeface="Consolas" pitchFamily="49" charset="0"/>
                <a:cs typeface="Arial" charset="0"/>
              </a:rPr>
              <a:t> Stack&lt;Type&gt;::push(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throw overflow();  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Exceptions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case where the array is full is not an exception defined in the Abstract Stack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array is filled, we have five options: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Increase the size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Throw an exception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Ignore the element being pushed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the current top of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Put the pushing process to “sleep” until something else removes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the top of the stack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Include a member 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full()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reverse-Polish</a:t>
            </a:r>
            <a:r>
              <a:rPr lang="en-US" dirty="0">
                <a:latin typeface="Arial" charset="0"/>
                <a:cs typeface="Arial" charset="0"/>
              </a:rPr>
              <a:t> notation after the mathematician Jan </a:t>
            </a:r>
            <a:r>
              <a:rPr lang="en-US" dirty="0" err="1">
                <a:latin typeface="Arial" charset="0"/>
                <a:cs typeface="Arial" charset="0"/>
              </a:rPr>
              <a:t>Łukasiewicz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8292" y="2538412"/>
            <a:ext cx="2530475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26380" y="6138862"/>
            <a:ext cx="26193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http://www.audiovis.nac.gov.pl/</a:t>
            </a:r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12240"/>
            <a:ext cx="2016125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25753" y="5883903"/>
            <a:ext cx="17859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http://xkcd.com/645/</a:t>
            </a:r>
          </a:p>
        </p:txBody>
      </p:sp>
    </p:spTree>
    <p:extLst>
      <p:ext uri="{BB962C8B-B14F-4D97-AF65-F5344CB8AC3E}">
        <p14:creationId xmlns:p14="http://schemas.microsoft.com/office/powerpoint/2010/main" val="43595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best option is to increase the array capacity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increase the array capacity, the question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How much?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a constant?		</a:t>
            </a:r>
            <a:r>
              <a:rPr lang="en-US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dirty="0">
                <a:latin typeface="Consolas" pitchFamily="49" charset="0"/>
                <a:cs typeface="Arial" charset="0"/>
              </a:rPr>
              <a:t> += c;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a multiple?		</a:t>
            </a:r>
            <a:r>
              <a:rPr lang="en-US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dirty="0">
                <a:latin typeface="Consolas" pitchFamily="49" charset="0"/>
                <a:cs typeface="Arial" charset="0"/>
              </a:rPr>
              <a:t> *= c;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let us visualize what must occur to allocate new memory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508104" y="2603041"/>
            <a:ext cx="1394036" cy="1711084"/>
            <a:chOff x="5490412" y="2199866"/>
            <a:chExt cx="1394036" cy="1711084"/>
          </a:xfrm>
        </p:grpSpPr>
        <p:sp>
          <p:nvSpPr>
            <p:cNvPr id="79" name="矩形 78"/>
            <p:cNvSpPr/>
            <p:nvPr/>
          </p:nvSpPr>
          <p:spPr>
            <a:xfrm>
              <a:off x="6627047" y="3027756"/>
              <a:ext cx="216024" cy="865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6627047" y="3243781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628944" y="3457647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627047" y="3675829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627047" y="3893154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6609514" y="299774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623432" y="322011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609005" y="343613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613007" y="364934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490412" y="2199866"/>
              <a:ext cx="1394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j-lt"/>
                </a:rPr>
                <a:t>count == 4</a:t>
              </a:r>
            </a:p>
            <a:p>
              <a:r>
                <a:rPr lang="en-US" altLang="zh-CN" sz="1200" dirty="0" err="1">
                  <a:latin typeface="+mj-lt"/>
                </a:rPr>
                <a:t>array_capacity</a:t>
              </a:r>
              <a:r>
                <a:rPr lang="en-US" altLang="zh-CN" sz="1200" dirty="0">
                  <a:latin typeface="+mj-lt"/>
                </a:rPr>
                <a:t> == 4</a:t>
              </a:r>
            </a:p>
            <a:p>
              <a:r>
                <a:rPr lang="en-US" altLang="zh-CN" sz="1200" dirty="0">
                  <a:latin typeface="+mj-lt"/>
                </a:rPr>
                <a:t>array</a:t>
              </a:r>
              <a:endParaRPr lang="zh-CN" altLang="en-US" sz="1200" dirty="0">
                <a:latin typeface="+mj-lt"/>
              </a:endParaRPr>
            </a:p>
          </p:txBody>
        </p:sp>
        <p:cxnSp>
          <p:nvCxnSpPr>
            <p:cNvPr id="89" name="直接箭头连接符 88"/>
            <p:cNvCxnSpPr>
              <a:endCxn id="84" idx="1"/>
            </p:cNvCxnSpPr>
            <p:nvPr/>
          </p:nvCxnSpPr>
          <p:spPr>
            <a:xfrm>
              <a:off x="6065060" y="2668505"/>
              <a:ext cx="544454" cy="4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this requires a call to </a:t>
            </a:r>
            <a:r>
              <a:rPr lang="en-US" dirty="0">
                <a:latin typeface="Consolas" pitchFamily="49" charset="0"/>
                <a:cs typeface="Arial" charset="0"/>
              </a:rPr>
              <a:t>new Type[</a:t>
            </a:r>
            <a:r>
              <a:rPr lang="en-US" i="1" dirty="0">
                <a:latin typeface="Consolas" pitchFamily="49" charset="0"/>
                <a:cs typeface="Arial" charset="0"/>
              </a:rPr>
              <a:t>N</a:t>
            </a:r>
            <a:r>
              <a:rPr lang="en-US" dirty="0">
                <a:latin typeface="Consolas" pitchFamily="49" charset="0"/>
                <a:cs typeface="Arial" charset="0"/>
              </a:rPr>
              <a:t>]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Consolas" pitchFamily="49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is the new capacity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must have access to this so we must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store the address returned by new in a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local variable, say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endParaRPr lang="en-US" dirty="0">
              <a:latin typeface="Consolas" pitchFamily="49" charset="0"/>
              <a:cs typeface="Arial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508104" y="2603041"/>
            <a:ext cx="2958740" cy="2520280"/>
            <a:chOff x="2267744" y="2708920"/>
            <a:chExt cx="2958740" cy="2520280"/>
          </a:xfrm>
        </p:grpSpPr>
        <p:grpSp>
          <p:nvGrpSpPr>
            <p:cNvPr id="60" name="组合 59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91" name="直接箭头连接符 90"/>
              <p:cNvCxnSpPr>
                <a:endCxn id="86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4257555" y="2883934"/>
              <a:ext cx="968929" cy="2345266"/>
              <a:chOff x="7812360" y="2821577"/>
              <a:chExt cx="968929" cy="234526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74" name="直接连接符 73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/>
              <p:cNvSpPr txBox="1"/>
              <p:nvPr/>
            </p:nvSpPr>
            <p:spPr>
              <a:xfrm>
                <a:off x="8335333" y="2821577"/>
                <a:ext cx="44595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C00000"/>
                    </a:solidFill>
                    <a:latin typeface="+mj-lt"/>
                  </a:rPr>
                  <a:t>tmp</a:t>
                </a:r>
                <a:endParaRPr lang="zh-CN" altLang="en-US" sz="1200" dirty="0">
                  <a:solidFill>
                    <a:srgbClr val="C00000"/>
                  </a:solidFill>
                  <a:latin typeface="+mj-lt"/>
                </a:endParaRP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89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the values must be copied over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508104" y="2603041"/>
            <a:ext cx="2958740" cy="2520280"/>
            <a:chOff x="2267744" y="2708920"/>
            <a:chExt cx="2958740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9" name="直接箭头连接符 28"/>
              <p:cNvCxnSpPr>
                <a:endCxn id="24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4257555" y="2883934"/>
              <a:ext cx="968929" cy="2345266"/>
              <a:chOff x="7812360" y="2821577"/>
              <a:chExt cx="968929" cy="23452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8335333" y="2821577"/>
                <a:ext cx="44595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36" name="直接箭头连接符 35"/>
            <p:cNvCxnSpPr>
              <a:stCxn id="24" idx="3"/>
              <a:endCxn id="30" idx="1"/>
            </p:cNvCxnSpPr>
            <p:nvPr/>
          </p:nvCxnSpPr>
          <p:spPr>
            <a:xfrm>
              <a:off x="3635632" y="36375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3641505" y="3861048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649550" y="4077072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3641505" y="42891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memory for the original array must be deallocated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08104" y="2603041"/>
            <a:ext cx="2952328" cy="2520280"/>
            <a:chOff x="5508104" y="2603041"/>
            <a:chExt cx="2952328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508104" y="2603041"/>
              <a:ext cx="2952328" cy="2520280"/>
              <a:chOff x="2267744" y="2708920"/>
              <a:chExt cx="2952328" cy="25202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267744" y="2708920"/>
                <a:ext cx="1394036" cy="1711084"/>
                <a:chOff x="5490412" y="2199866"/>
                <a:chExt cx="1394036" cy="1711084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6627047" y="3027756"/>
                  <a:ext cx="216024" cy="865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9" name="直接连接符 28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32"/>
                <p:cNvSpPr txBox="1"/>
                <p:nvPr/>
              </p:nvSpPr>
              <p:spPr>
                <a:xfrm>
                  <a:off x="6609514" y="2997740"/>
                  <a:ext cx="2487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S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6623432" y="3220115"/>
                  <a:ext cx="2199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I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6609005" y="3436138"/>
                  <a:ext cx="2487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S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6613007" y="3649340"/>
                  <a:ext cx="2535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T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5490412" y="2199866"/>
                  <a:ext cx="139403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+mj-lt"/>
                    </a:rPr>
                    <a:t>count == 4</a:t>
                  </a:r>
                </a:p>
                <a:p>
                  <a:r>
                    <a:rPr lang="en-US" altLang="zh-CN" sz="1200" dirty="0" err="1">
                      <a:latin typeface="+mj-lt"/>
                    </a:rPr>
                    <a:t>array_capacity</a:t>
                  </a:r>
                  <a:r>
                    <a:rPr lang="en-US" altLang="zh-CN" sz="1200" dirty="0">
                      <a:latin typeface="+mj-lt"/>
                    </a:rPr>
                    <a:t> == 4</a:t>
                  </a:r>
                </a:p>
                <a:p>
                  <a:r>
                    <a:rPr lang="en-US" altLang="zh-CN" sz="1200" dirty="0">
                      <a:latin typeface="+mj-lt"/>
                    </a:rPr>
                    <a:t>array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38" name="直接箭头连接符 37"/>
                <p:cNvCxnSpPr>
                  <a:endCxn id="33" idx="1"/>
                </p:cNvCxnSpPr>
                <p:nvPr/>
              </p:nvCxnSpPr>
              <p:spPr>
                <a:xfrm>
                  <a:off x="6065060" y="2668505"/>
                  <a:ext cx="544454" cy="46004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/>
              <p:cNvGrpSpPr/>
              <p:nvPr/>
            </p:nvGrpSpPr>
            <p:grpSpPr>
              <a:xfrm>
                <a:off x="4257555" y="2883934"/>
                <a:ext cx="962517" cy="2345266"/>
                <a:chOff x="7812360" y="2821577"/>
                <a:chExt cx="962517" cy="234526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812360" y="3474453"/>
                  <a:ext cx="217921" cy="1692390"/>
                  <a:chOff x="6627047" y="3027756"/>
                  <a:chExt cx="217921" cy="1692390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6627047" y="3027756"/>
                    <a:ext cx="216024" cy="169239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+mj-lt"/>
                    </a:endParaRPr>
                  </a:p>
                </p:txBody>
              </p: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6627047" y="3243781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6628944" y="3457647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6627047" y="3675829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6627047" y="3893154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6627047" y="4116126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6627047" y="4323901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6627047" y="4539925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/>
                <p:cNvSpPr txBox="1"/>
                <p:nvPr/>
              </p:nvSpPr>
              <p:spPr>
                <a:xfrm>
                  <a:off x="8335333" y="2821577"/>
                  <a:ext cx="43954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err="1">
                      <a:latin typeface="+mj-lt"/>
                    </a:rPr>
                    <a:t>tmp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8030281" y="3078356"/>
                  <a:ext cx="508685" cy="4872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4236217" y="3512315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250135" y="3734690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235708" y="3950713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239710" y="4163915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6622171" y="3411213"/>
              <a:ext cx="354740" cy="95389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09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Finally, the appropriate member variables must be reassigned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08104" y="2603041"/>
            <a:ext cx="2952328" cy="2520280"/>
            <a:chOff x="5508104" y="2603041"/>
            <a:chExt cx="2952328" cy="2520280"/>
          </a:xfrm>
        </p:grpSpPr>
        <p:grpSp>
          <p:nvGrpSpPr>
            <p:cNvPr id="8" name="组合 7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5" name="直接箭头连接符 34"/>
              <p:cNvCxnSpPr>
                <a:endCxn id="10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198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08104" y="2603041"/>
            <a:ext cx="1394036" cy="1711084"/>
            <a:chOff x="5490412" y="2199866"/>
            <a:chExt cx="1394036" cy="1711084"/>
          </a:xfrm>
        </p:grpSpPr>
        <p:sp>
          <p:nvSpPr>
            <p:cNvPr id="6" name="矩形 5"/>
            <p:cNvSpPr/>
            <p:nvPr/>
          </p:nvSpPr>
          <p:spPr>
            <a:xfrm>
              <a:off x="6627047" y="3027756"/>
              <a:ext cx="216024" cy="865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627047" y="3243781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628944" y="3457647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627047" y="3675829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627047" y="3893154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609514" y="299774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23432" y="322011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9005" y="343613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13007" y="364934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90412" y="2199866"/>
              <a:ext cx="1394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j-lt"/>
                </a:rPr>
                <a:t>count == 4</a:t>
              </a:r>
            </a:p>
            <a:p>
              <a:r>
                <a:rPr lang="en-US" altLang="zh-CN" sz="1200" dirty="0" err="1">
                  <a:latin typeface="+mj-lt"/>
                </a:rPr>
                <a:t>array_capacity</a:t>
              </a:r>
              <a:r>
                <a:rPr lang="en-US" altLang="zh-CN" sz="1200" dirty="0">
                  <a:latin typeface="+mj-lt"/>
                </a:rPr>
                <a:t> == 4</a:t>
              </a:r>
            </a:p>
            <a:p>
              <a:r>
                <a:rPr lang="en-US" altLang="zh-CN" sz="1200" dirty="0">
                  <a:latin typeface="+mj-lt"/>
                </a:rPr>
                <a:t>array</a:t>
              </a:r>
              <a:endParaRPr lang="zh-CN" altLang="en-US" sz="1200" dirty="0">
                <a:latin typeface="+mj-lt"/>
              </a:endParaRPr>
            </a:p>
          </p:txBody>
        </p:sp>
        <p:cxnSp>
          <p:nvCxnSpPr>
            <p:cNvPr id="16" name="直接箭头连接符 15"/>
            <p:cNvCxnSpPr>
              <a:endCxn id="11" idx="1"/>
            </p:cNvCxnSpPr>
            <p:nvPr/>
          </p:nvCxnSpPr>
          <p:spPr>
            <a:xfrm>
              <a:off x="6065060" y="2668505"/>
              <a:ext cx="544454" cy="4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301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*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08104" y="2603041"/>
            <a:ext cx="3345448" cy="2520280"/>
            <a:chOff x="2267744" y="2708920"/>
            <a:chExt cx="3345448" cy="2520280"/>
          </a:xfrm>
        </p:grpSpPr>
        <p:grpSp>
          <p:nvGrpSpPr>
            <p:cNvPr id="7" name="组合 6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0" name="直接箭头连接符 29"/>
              <p:cNvCxnSpPr>
                <a:endCxn id="25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4257555" y="2883934"/>
              <a:ext cx="1355637" cy="2345266"/>
              <a:chOff x="7812360" y="2821577"/>
              <a:chExt cx="1355637" cy="234526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/>
              <p:cNvSpPr txBox="1"/>
              <p:nvPr/>
            </p:nvSpPr>
            <p:spPr>
              <a:xfrm>
                <a:off x="8335333" y="2821577"/>
                <a:ext cx="83266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C00000"/>
                    </a:solidFill>
                    <a:latin typeface="+mj-lt"/>
                  </a:rPr>
                  <a:t>tmp_array</a:t>
                </a:r>
                <a:endParaRPr lang="zh-CN" altLang="en-US" sz="1200" dirty="0">
                  <a:solidFill>
                    <a:srgbClr val="C00000"/>
                  </a:solidFill>
                  <a:latin typeface="+mj-lt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403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24128" y="3356992"/>
            <a:ext cx="3359939" cy="2520280"/>
            <a:chOff x="2267744" y="2708920"/>
            <a:chExt cx="3359939" cy="2520280"/>
          </a:xfrm>
        </p:grpSpPr>
        <p:grpSp>
          <p:nvGrpSpPr>
            <p:cNvPr id="8" name="组合 7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9" name="直接箭头连接符 38"/>
              <p:cNvCxnSpPr>
                <a:endCxn id="34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4257555" y="2883934"/>
              <a:ext cx="1370128" cy="2345266"/>
              <a:chOff x="7812360" y="2821577"/>
              <a:chExt cx="1370128" cy="234526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/>
              <p:cNvSpPr txBox="1"/>
              <p:nvPr/>
            </p:nvSpPr>
            <p:spPr>
              <a:xfrm>
                <a:off x="8335333" y="2821577"/>
                <a:ext cx="84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tmp_array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14" name="直接箭头连接符 13"/>
            <p:cNvCxnSpPr>
              <a:stCxn id="34" idx="3"/>
              <a:endCxn id="10" idx="1"/>
            </p:cNvCxnSpPr>
            <p:nvPr/>
          </p:nvCxnSpPr>
          <p:spPr>
            <a:xfrm>
              <a:off x="3635632" y="36375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641505" y="3861048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649550" y="4077072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641505" y="42891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delete [] array;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724128" y="3356992"/>
            <a:ext cx="3359939" cy="2520280"/>
            <a:chOff x="2267744" y="2708920"/>
            <a:chExt cx="3359939" cy="2520280"/>
          </a:xfrm>
        </p:grpSpPr>
        <p:grpSp>
          <p:nvGrpSpPr>
            <p:cNvPr id="9" name="组合 8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40" name="直接箭头连接符 39"/>
              <p:cNvCxnSpPr>
                <a:endCxn id="35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257555" y="2883934"/>
              <a:ext cx="1370128" cy="2345266"/>
              <a:chOff x="7812360" y="2821577"/>
              <a:chExt cx="1370128" cy="234526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本框 19"/>
              <p:cNvSpPr txBox="1"/>
              <p:nvPr/>
            </p:nvSpPr>
            <p:spPr>
              <a:xfrm>
                <a:off x="8335333" y="2821577"/>
                <a:ext cx="84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tmp_array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6851850" y="4161905"/>
            <a:ext cx="354740" cy="9538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Benefits: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No ambiguity and no brackets are required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the same process used by a computer to perform computations: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operands must be loaded into registers before operations can be performed on them</a:t>
            </a:r>
          </a:p>
        </p:txBody>
      </p:sp>
    </p:spTree>
    <p:extLst>
      <p:ext uri="{BB962C8B-B14F-4D97-AF65-F5344CB8AC3E}">
        <p14:creationId xmlns:p14="http://schemas.microsoft.com/office/powerpoint/2010/main" val="716679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delete [] array;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 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24128" y="3573016"/>
            <a:ext cx="2952328" cy="2520280"/>
            <a:chOff x="5508104" y="2603041"/>
            <a:chExt cx="2952328" cy="2520280"/>
          </a:xfrm>
        </p:grpSpPr>
        <p:grpSp>
          <p:nvGrpSpPr>
            <p:cNvPr id="9" name="组合 8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7" name="直接箭头连接符 26"/>
              <p:cNvCxnSpPr>
                <a:endCxn id="11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本框 15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4850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delete [] array;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 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*= 2;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724128" y="3573016"/>
            <a:ext cx="2952328" cy="2520280"/>
            <a:chOff x="5508104" y="2603041"/>
            <a:chExt cx="2952328" cy="2520280"/>
          </a:xfrm>
        </p:grpSpPr>
        <p:grpSp>
          <p:nvGrpSpPr>
            <p:cNvPr id="28" name="组合 27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46" name="直接箭头连接符 45"/>
              <p:cNvCxnSpPr>
                <a:endCxn id="30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文本框 34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710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Back to the original question: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How much do we change the capacity?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Add a constant?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 by a constant?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First, we recognize that any time that we </a:t>
            </a:r>
            <a:r>
              <a:rPr lang="en-US">
                <a:latin typeface="Consolas" pitchFamily="49" charset="0"/>
                <a:cs typeface="Arial" charset="0"/>
              </a:rPr>
              <a:t>push</a:t>
            </a:r>
            <a:r>
              <a:rPr lang="en-US">
                <a:latin typeface="Arial" charset="0"/>
                <a:cs typeface="Arial" charset="0"/>
              </a:rPr>
              <a:t> onto a full stack, this requires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copies and the run time is </a:t>
            </a:r>
            <a:r>
              <a:rPr lang="en-CA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Therefore, </a:t>
            </a:r>
            <a:r>
              <a:rPr lang="en-US">
                <a:latin typeface="Consolas" pitchFamily="49" charset="0"/>
                <a:cs typeface="Arial" charset="0"/>
              </a:rPr>
              <a:t>push</a:t>
            </a:r>
            <a:r>
              <a:rPr lang="en-US">
                <a:latin typeface="Arial" charset="0"/>
                <a:cs typeface="Arial" charset="0"/>
              </a:rPr>
              <a:t> is usually </a:t>
            </a:r>
            <a:r>
              <a:rPr lang="en-CA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except when new memory is required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state the average run time, we will introduce the concept of </a:t>
            </a:r>
            <a:r>
              <a:rPr lang="en-US" b="1" dirty="0">
                <a:latin typeface="Arial" charset="0"/>
                <a:cs typeface="Arial" charset="0"/>
              </a:rPr>
              <a:t>amortized time: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operations requires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we will say that an individual operation has an amortized run time of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if inserting 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requires:</a:t>
            </a:r>
          </a:p>
          <a:p>
            <a:pPr lvl="2"/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copies, the amortized time is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2"/>
            <a:r>
              <a:rPr lang="en-CA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copies, the amortized time is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2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Let us consider the case of increasing the capacity by 1 each time the array is full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With each insertion when the array is full, this requires all entries to be copied</a:t>
            </a:r>
          </a:p>
          <a:p>
            <a:endParaRPr 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372225" y="4103688"/>
          <a:ext cx="147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44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103688"/>
                        <a:ext cx="14763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1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insert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objects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pushing of the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on the stack requires </a:t>
            </a:r>
            <a:r>
              <a:rPr lang="en-US" i="1" dirty="0">
                <a:latin typeface="Times New Roman" pitchFamily="18" charset="0"/>
                <a:cs typeface="Arial" charset="0"/>
              </a:rPr>
              <a:t>k-</a:t>
            </a:r>
            <a:r>
              <a:rPr 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copies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total number of copies is now given by: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amortized number of copies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is given by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each push must run in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wasted space, however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8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051050" y="2636838"/>
          <a:ext cx="46799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9" name="Equation" r:id="rId7" imgW="3365280" imgH="507960" progId="Equation.3">
                  <p:embed/>
                </p:oleObj>
              </mc:Choice>
              <mc:Fallback>
                <p:oleObj name="Equation" r:id="rId7" imgW="336528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467995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555875" y="3525838"/>
          <a:ext cx="15113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0" name="Equation" r:id="rId9" imgW="914400" imgH="507960" progId="Equation.3">
                  <p:embed/>
                </p:oleObj>
              </mc:Choice>
              <mc:Fallback>
                <p:oleObj name="Equation" r:id="rId9" imgW="91440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25838"/>
                        <a:ext cx="1511300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8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Suppose we double the number of entries each time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array is full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Now the number of copies appears to be significantly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fewer</a:t>
            </a: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7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7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51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double the array size each time it is full: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Inserting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would require </a:t>
            </a:r>
            <a:r>
              <a:rPr 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dirty="0">
                <a:latin typeface="Arial" charset="0"/>
                <a:cs typeface="Arial" charset="0"/>
              </a:rPr>
              <a:t>, ..., all the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way up to the largest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the amortized number of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copies per insertion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wasted space,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however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79635"/>
              </p:ext>
            </p:extLst>
          </p:nvPr>
        </p:nvGraphicFramePr>
        <p:xfrm>
          <a:off x="4514850" y="300062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00062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09525"/>
              </p:ext>
            </p:extLst>
          </p:nvPr>
        </p:nvGraphicFramePr>
        <p:xfrm>
          <a:off x="1276350" y="2760911"/>
          <a:ext cx="44323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3" name="Equation" r:id="rId7" imgW="2869920" imgH="711000" progId="Equation.DSMT4">
                  <p:embed/>
                </p:oleObj>
              </mc:Choice>
              <mc:Fallback>
                <p:oleObj name="Equation" r:id="rId7" imgW="286992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760911"/>
                        <a:ext cx="443230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69674"/>
              </p:ext>
            </p:extLst>
          </p:nvPr>
        </p:nvGraphicFramePr>
        <p:xfrm>
          <a:off x="4308475" y="2244973"/>
          <a:ext cx="11874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4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244973"/>
                        <a:ext cx="11874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5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What if we increase the array size by a larger constant?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example, increase the array size by 4, 8, or 100?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4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71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S</a:t>
            </a:r>
            <a:r>
              <a:rPr lang="en-US" dirty="0">
                <a:latin typeface="Arial" charset="0"/>
                <a:cs typeface="Arial" charset="0"/>
              </a:rPr>
              <a:t>uppose we increase it by a </a:t>
            </a:r>
            <a:r>
              <a:rPr lang="en-US" b="1" dirty="0">
                <a:latin typeface="Arial" charset="0"/>
                <a:cs typeface="Arial" charset="0"/>
              </a:rPr>
              <a:t>constant</a:t>
            </a:r>
            <a:r>
              <a:rPr lang="en-US" dirty="0">
                <a:latin typeface="Arial" charset="0"/>
                <a:cs typeface="Arial" charset="0"/>
              </a:rPr>
              <a:t> value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endParaRPr lang="en-US" b="1" dirty="0">
              <a:latin typeface="Arial" charset="0"/>
              <a:cs typeface="Arial" charset="0"/>
            </a:endParaRPr>
          </a:p>
          <a:p>
            <a:endParaRPr lang="en-US" b="1" dirty="0">
              <a:latin typeface="Arial" charset="0"/>
              <a:cs typeface="Arial" charset="0"/>
            </a:endParaRPr>
          </a:p>
          <a:p>
            <a:endParaRPr lang="en-US" b="1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Therefore, the amortized run time per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insertion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99554"/>
              </p:ext>
            </p:extLst>
          </p:nvPr>
        </p:nvGraphicFramePr>
        <p:xfrm>
          <a:off x="4514850" y="279171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7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79171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50997"/>
              </p:ext>
            </p:extLst>
          </p:nvPr>
        </p:nvGraphicFramePr>
        <p:xfrm>
          <a:off x="2555875" y="2107506"/>
          <a:ext cx="45370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78" name="Equation" r:id="rId7" imgW="2895480" imgH="660240" progId="Equation.3">
                  <p:embed/>
                </p:oleObj>
              </mc:Choice>
              <mc:Fallback>
                <p:oleObj name="Equation" r:id="rId7" imgW="289548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07506"/>
                        <a:ext cx="453707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way to parse reverse-Polish notation is to use an operand stack: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operands are processed by pushing them onto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when processing an operator: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pop the last two items off the operand stack,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perform the operation, and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push the result back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38061004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813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 the difference in worst-case amortized scenarios: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48885" name="Group 53"/>
          <p:cNvGraphicFramePr>
            <a:graphicFrameLocks noGrp="1"/>
          </p:cNvGraphicFramePr>
          <p:nvPr/>
        </p:nvGraphicFramePr>
        <p:xfrm>
          <a:off x="1403350" y="2024063"/>
          <a:ext cx="5112569" cy="2124393"/>
        </p:xfrm>
        <a:graphic>
          <a:graphicData uri="http://schemas.openxmlformats.org/drawingml/2006/table">
            <a:tbl>
              <a:tblPr/>
              <a:tblGrid>
                <a:gridCol w="280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Copies per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Unused Memory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</a:t>
                      </a:r>
                      <a:r>
                        <a:rPr kumimoji="0" lang="en-CA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n/m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a factor of 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1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a factor of 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&gt; 1</a:t>
                      </a:r>
                      <a:endParaRPr kumimoji="0" lang="en-CA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1)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1)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/>
              <a:t>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720389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Application: Parsing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parsing uses stacks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Examples includes: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Matching tags in XHTML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C++, matching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parentheses	 </a:t>
            </a:r>
            <a:r>
              <a:rPr lang="en-US" b="1" dirty="0">
                <a:latin typeface="Courier New" pitchFamily="49" charset="0"/>
                <a:cs typeface="Arial" charset="0"/>
              </a:rPr>
              <a:t>( ... )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brackets, and	 </a:t>
            </a:r>
            <a:r>
              <a:rPr lang="en-US" b="1" dirty="0">
                <a:latin typeface="Courier New" pitchFamily="49" charset="0"/>
                <a:cs typeface="Arial" charset="0"/>
              </a:rPr>
              <a:t>[ ... ]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braces	 </a:t>
            </a:r>
            <a:r>
              <a:rPr lang="en-US" b="1" dirty="0">
                <a:latin typeface="Courier New" pitchFamily="49" charset="0"/>
                <a:cs typeface="Arial" charset="0"/>
              </a:rPr>
              <a:t>{ ... }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</a:t>
            </a:r>
            <a:r>
              <a:rPr lang="en-US" i="1" dirty="0">
                <a:latin typeface="Arial" charset="0"/>
                <a:cs typeface="Arial" charset="0"/>
              </a:rPr>
              <a:t>markup language</a:t>
            </a:r>
            <a:r>
              <a:rPr lang="en-US" dirty="0">
                <a:latin typeface="Arial" charset="0"/>
                <a:cs typeface="Arial" charset="0"/>
              </a:rPr>
              <a:t> is a means of annotating a document to given context to the text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annotations give information about the structure or presentation of the text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best known example is HTML, or </a:t>
            </a:r>
            <a:r>
              <a:rPr lang="en-US" dirty="0" err="1">
                <a:latin typeface="Arial" charset="0"/>
                <a:cs typeface="Arial" charset="0"/>
              </a:rPr>
              <a:t>HyperText</a:t>
            </a:r>
            <a:r>
              <a:rPr lang="en-US" dirty="0">
                <a:latin typeface="Arial" charset="0"/>
                <a:cs typeface="Arial" charset="0"/>
              </a:rPr>
              <a:t> Markup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look at XHTML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XHTML is made of nested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opening tags</a:t>
            </a:r>
            <a:r>
              <a:rPr lang="en-US" dirty="0">
                <a:latin typeface="Arial" charset="0"/>
                <a:cs typeface="Arial" charset="0"/>
              </a:rPr>
              <a:t>, e.g.,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endParaRPr lang="en-US" sz="2400" b="1" dirty="0">
              <a:latin typeface="Courier New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matching </a:t>
            </a:r>
            <a:r>
              <a:rPr lang="en-US" i="1" dirty="0">
                <a:latin typeface="Arial" charset="0"/>
                <a:cs typeface="Arial" charset="0"/>
              </a:rPr>
              <a:t>closing tags</a:t>
            </a:r>
            <a:r>
              <a:rPr lang="en-US" dirty="0">
                <a:latin typeface="Arial" charset="0"/>
                <a:cs typeface="Arial" charset="0"/>
              </a:rPr>
              <a:t>, e.g.,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&lt;head&gt;&lt;title&gt;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Hello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&lt;body&gt;&lt;p&gt;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This appears in the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browser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&lt;/p&gt;&lt;/body&gt;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None/>
            </a:pP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	Nesting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 indicates that any closing tag must match the most </a:t>
            </a:r>
            <a:r>
              <a:rPr lang="en-US" altLang="zh-CN" u="sng" dirty="0">
                <a:solidFill>
                  <a:prstClr val="black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 opening tag</a:t>
            </a: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Strategy for parsing XHTML: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read though the XHTML linearly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place the opening tags in a stack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a closing tag is encountered, check that it matches what is on top of the stack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pPr>
              <a:buFontTx/>
              <a:buNone/>
            </a:pPr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45087" name="Group 31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&lt;head&gt;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6108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7132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8156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Also called a </a:t>
            </a:r>
            <a:r>
              <a:rPr lang="en-US" i="1" dirty="0">
                <a:latin typeface="Arial" charset="0"/>
                <a:cs typeface="Arial" charset="0"/>
              </a:rPr>
              <a:t>last-in–first-out </a:t>
            </a:r>
            <a:r>
              <a:rPr lang="en-US" dirty="0">
                <a:latin typeface="Arial" charset="0"/>
                <a:cs typeface="Arial" charset="0"/>
              </a:rPr>
              <a:t>(LIFO) </a:t>
            </a:r>
            <a:r>
              <a:rPr lang="en-US" dirty="0" err="1">
                <a:latin typeface="Arial" charset="0"/>
                <a:cs typeface="Arial" charset="0"/>
              </a:rPr>
              <a:t>behaviour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Graphically, we may view these operations as follows: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4" descr="C:\Users\dwharder\Desktop\s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2525762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C:\Users\dwharder\Desktop\s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1575" y="2679749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 descr="C:\Users\dwharder\Desktop\s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7888" y="2528937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53136"/>
            <a:ext cx="3168352" cy="20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68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9181" name="Group 29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020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52" name="Group 52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2240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3264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&lt;i&gt;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4300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532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6360" name="Group 40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are finished parsing, and the stack is empty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Possible errors: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closing tag which does not match the opening tag on top of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closing tag when the stack is empty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stack is not empty at the end of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C++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Like opening and closing tags, C++ parentheses, brackets, and braces must be similarly nested: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void initialize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array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40534</TotalTime>
  <Words>6564</Words>
  <Application>Microsoft Macintosh PowerPoint</Application>
  <PresentationFormat>On-screen Show (4:3)</PresentationFormat>
  <Paragraphs>1236</Paragraphs>
  <Slides>108</Slides>
  <Notes>102</Notes>
  <HiddenSlides>44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Consolas</vt:lpstr>
      <vt:lpstr>Courier New</vt:lpstr>
      <vt:lpstr>Symbol</vt:lpstr>
      <vt:lpstr>Times New Roman</vt:lpstr>
      <vt:lpstr>Custom Design</vt:lpstr>
      <vt:lpstr>Equation</vt:lpstr>
      <vt:lpstr>CS101 Algorithms and Data Structures</vt:lpstr>
      <vt:lpstr>Outline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Stack ADT</vt:lpstr>
      <vt:lpstr>Applications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Stack ADT</vt:lpstr>
      <vt:lpstr>Outline</vt:lpstr>
      <vt:lpstr>Implementations</vt:lpstr>
      <vt:lpstr>Linked-List Implementation</vt:lpstr>
      <vt:lpstr>Single_list Definition</vt:lpstr>
      <vt:lpstr>Stack-as-List Class</vt:lpstr>
      <vt:lpstr>Stack-as-List Class</vt:lpstr>
      <vt:lpstr>void push_front( int )</vt:lpstr>
      <vt:lpstr>void push_front( int )</vt:lpstr>
      <vt:lpstr>Stack-as-List Class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Stack-as-List Class</vt:lpstr>
      <vt:lpstr>Array Implementation</vt:lpstr>
      <vt:lpstr>Stack-as-Array Class</vt:lpstr>
      <vt:lpstr>Constructor</vt:lpstr>
      <vt:lpstr>Constructor</vt:lpstr>
      <vt:lpstr>Destructor</vt:lpstr>
      <vt:lpstr>Empty</vt:lpstr>
      <vt:lpstr>Top</vt:lpstr>
      <vt:lpstr>Pop</vt:lpstr>
      <vt:lpstr>Push</vt:lpstr>
      <vt:lpstr>Exceptions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Outline</vt:lpstr>
      <vt:lpstr>Application: Parsing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C++</vt:lpstr>
      <vt:lpstr>Function calls</vt:lpstr>
      <vt:lpstr>Function calls</vt:lpstr>
      <vt:lpstr>Function calls</vt:lpstr>
      <vt:lpstr>Function calls</vt:lpstr>
      <vt:lpstr>StackOverflow</vt:lpstr>
      <vt:lpstr>Summary</vt:lpstr>
      <vt:lpstr>Standard Template Library</vt:lpstr>
      <vt:lpstr>Standard Template Library</vt:lpstr>
      <vt:lpstr>Standard Template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hongjiang wei</cp:lastModifiedBy>
  <cp:revision>1457</cp:revision>
  <dcterms:created xsi:type="dcterms:W3CDTF">2009-09-11T23:00:44Z</dcterms:created>
  <dcterms:modified xsi:type="dcterms:W3CDTF">2021-09-16T08:53:46Z</dcterms:modified>
</cp:coreProperties>
</file>