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43"/>
  </p:notesMasterIdLst>
  <p:sldIdLst>
    <p:sldId id="619" r:id="rId2"/>
    <p:sldId id="571" r:id="rId3"/>
    <p:sldId id="572" r:id="rId4"/>
    <p:sldId id="573" r:id="rId5"/>
    <p:sldId id="574" r:id="rId6"/>
    <p:sldId id="620" r:id="rId7"/>
    <p:sldId id="577" r:id="rId8"/>
    <p:sldId id="578" r:id="rId9"/>
    <p:sldId id="630" r:id="rId10"/>
    <p:sldId id="579" r:id="rId11"/>
    <p:sldId id="580" r:id="rId12"/>
    <p:sldId id="581" r:id="rId13"/>
    <p:sldId id="582" r:id="rId14"/>
    <p:sldId id="583" r:id="rId15"/>
    <p:sldId id="584" r:id="rId16"/>
    <p:sldId id="585" r:id="rId17"/>
    <p:sldId id="586" r:id="rId18"/>
    <p:sldId id="587" r:id="rId19"/>
    <p:sldId id="589" r:id="rId20"/>
    <p:sldId id="592" r:id="rId21"/>
    <p:sldId id="593" r:id="rId22"/>
    <p:sldId id="632" r:id="rId23"/>
    <p:sldId id="633" r:id="rId24"/>
    <p:sldId id="634" r:id="rId25"/>
    <p:sldId id="622" r:id="rId26"/>
    <p:sldId id="635" r:id="rId27"/>
    <p:sldId id="636" r:id="rId28"/>
    <p:sldId id="594" r:id="rId29"/>
    <p:sldId id="595" r:id="rId30"/>
    <p:sldId id="596" r:id="rId31"/>
    <p:sldId id="597" r:id="rId32"/>
    <p:sldId id="598" r:id="rId33"/>
    <p:sldId id="599" r:id="rId34"/>
    <p:sldId id="600" r:id="rId35"/>
    <p:sldId id="637" r:id="rId36"/>
    <p:sldId id="631" r:id="rId37"/>
    <p:sldId id="625" r:id="rId38"/>
    <p:sldId id="627" r:id="rId39"/>
    <p:sldId id="628" r:id="rId40"/>
    <p:sldId id="623" r:id="rId41"/>
    <p:sldId id="617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EE8A1A4-0607-40D1-8F92-AE9C94B9FE04}">
          <p14:sldIdLst>
            <p14:sldId id="619"/>
            <p14:sldId id="571"/>
            <p14:sldId id="572"/>
            <p14:sldId id="573"/>
            <p14:sldId id="574"/>
            <p14:sldId id="620"/>
            <p14:sldId id="577"/>
            <p14:sldId id="578"/>
          </p14:sldIdLst>
        </p14:section>
        <p14:section name="Untitled Section" id="{E5D15CB4-724D-443C-B335-24459BF9FE80}">
          <p14:sldIdLst>
            <p14:sldId id="630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9"/>
            <p14:sldId id="592"/>
            <p14:sldId id="593"/>
            <p14:sldId id="632"/>
            <p14:sldId id="633"/>
            <p14:sldId id="634"/>
            <p14:sldId id="622"/>
            <p14:sldId id="635"/>
            <p14:sldId id="636"/>
            <p14:sldId id="594"/>
            <p14:sldId id="595"/>
            <p14:sldId id="596"/>
            <p14:sldId id="597"/>
            <p14:sldId id="598"/>
            <p14:sldId id="599"/>
            <p14:sldId id="600"/>
            <p14:sldId id="637"/>
          </p14:sldIdLst>
        </p14:section>
        <p14:section name="Untitled Section" id="{7DEC9D7A-895C-486E-84F9-6A47CE58E51E}">
          <p14:sldIdLst>
            <p14:sldId id="631"/>
            <p14:sldId id="625"/>
            <p14:sldId id="627"/>
            <p14:sldId id="628"/>
          </p14:sldIdLst>
        </p14:section>
        <p14:section name="Untitled Section" id="{56F9ACBB-F293-41BA-9545-BBB2B0E708BF}">
          <p14:sldIdLst>
            <p14:sldId id="623"/>
            <p14:sldId id="6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1" autoAdjust="0"/>
    <p:restoredTop sz="69934" autoAdjust="0"/>
  </p:normalViewPr>
  <p:slideViewPr>
    <p:cSldViewPr>
      <p:cViewPr varScale="1">
        <p:scale>
          <a:sx n="110" d="100"/>
          <a:sy n="110" d="100"/>
        </p:scale>
        <p:origin x="299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9870"/>
    </p:cViewPr>
  </p:sorter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9/15/21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03673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the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/>
              <a:t>lides</a:t>
            </a:r>
            <a:r>
              <a:rPr lang="en-US" altLang="zh-CN" dirty="0"/>
              <a:t> at https://courses.cs.washington.edu/courses/cse326/03wi/326lecturesb.shtml (by Dan </a:t>
            </a:r>
            <a:r>
              <a:rPr lang="en-US" altLang="zh-CN" dirty="0" err="1"/>
              <a:t>Suciu</a:t>
            </a:r>
            <a:r>
              <a:rPr lang="en-US" altLang="zh-CN" dirty="0"/>
              <a:t> of U Washington)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目前放映状态下有大概</a:t>
            </a:r>
            <a:r>
              <a:rPr lang="en-US" altLang="zh-CN" dirty="0"/>
              <a:t>35</a:t>
            </a:r>
            <a:r>
              <a:rPr lang="zh-CN" altLang="en-US" dirty="0"/>
              <a:t>页</a:t>
            </a:r>
            <a:r>
              <a:rPr lang="en-US" altLang="zh-CN" dirty="0"/>
              <a:t>PPT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1. </a:t>
            </a:r>
            <a:r>
              <a:rPr lang="zh-CN" altLang="en-US" dirty="0"/>
              <a:t>这一个部分主要要讲解的只有</a:t>
            </a:r>
            <a:r>
              <a:rPr lang="en-US" altLang="zh-CN" dirty="0"/>
              <a:t>circular array</a:t>
            </a:r>
            <a:r>
              <a:rPr lang="zh-CN" altLang="en-US" dirty="0"/>
              <a:t>的思想，所以与这个部分无关的，涉及伪代码的页就都隐去了。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2.</a:t>
            </a:r>
            <a:r>
              <a:rPr lang="en-US" altLang="zh-CN" baseline="0" dirty="0"/>
              <a:t> </a:t>
            </a:r>
            <a:r>
              <a:rPr lang="zh-CN" altLang="en-US" baseline="0" dirty="0"/>
              <a:t>后面有关扩容的问题，跟</a:t>
            </a:r>
            <a:r>
              <a:rPr lang="en-US" altLang="zh-CN" baseline="0" dirty="0"/>
              <a:t>stack</a:t>
            </a:r>
            <a:r>
              <a:rPr lang="zh-CN" altLang="en-US" baseline="0" dirty="0"/>
              <a:t>里面有一点</a:t>
            </a:r>
            <a:r>
              <a:rPr lang="en-US" altLang="zh-CN" baseline="0" dirty="0"/>
              <a:t>overlap</a:t>
            </a:r>
            <a:r>
              <a:rPr lang="zh-CN" altLang="en-US" baseline="0" dirty="0"/>
              <a:t>，我觉得重点讲一个部分就可以，所以也隐藏掉了。</a:t>
            </a:r>
            <a:endParaRPr lang="en-US" altLang="zh-CN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3. </a:t>
            </a:r>
            <a:r>
              <a:rPr lang="en-US" altLang="zh-CN" dirty="0"/>
              <a:t>Double-ended queue</a:t>
            </a:r>
            <a:r>
              <a:rPr lang="zh-CN" altLang="en-US" dirty="0"/>
              <a:t>的概念也隐藏了，如果觉得必要可以放在作业部分提一下。</a:t>
            </a:r>
            <a:endParaRPr lang="en-US" altLang="zh-CN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1135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BACF65-4FAA-4CB9-81A1-731546C2DBF0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1745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EF900-8693-4E4A-A76C-0C20F50264AD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9786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代表队列最重要两个指针，</a:t>
            </a:r>
            <a:r>
              <a:rPr lang="en-US" altLang="zh-CN" dirty="0"/>
              <a:t>front</a:t>
            </a:r>
            <a:r>
              <a:rPr lang="zh-CN" altLang="en-US" dirty="0"/>
              <a:t>和</a:t>
            </a:r>
            <a:r>
              <a:rPr lang="en-US" altLang="zh-CN" dirty="0"/>
              <a:t>rear</a:t>
            </a:r>
            <a:r>
              <a:rPr lang="zh-CN" altLang="en-US" dirty="0"/>
              <a:t>，代表头和尾的位置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D412FC-52F9-43E8-B0B0-2AA65CE16CBE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026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151618-BF5D-4650-99CE-DD156868AC4B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9572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FB7C7B2-072C-4034-8FDB-00225D0F01E7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4724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3C58A0-B3F3-47E3-AEC4-0C0A3C8DFB8D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5060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比起</a:t>
            </a:r>
            <a:r>
              <a:rPr lang="en-US" altLang="zh-CN" dirty="0"/>
              <a:t>on-ended array</a:t>
            </a:r>
            <a:r>
              <a:rPr lang="zh-CN" altLang="en-US" dirty="0"/>
              <a:t>， </a:t>
            </a:r>
            <a:r>
              <a:rPr lang="en-US" altLang="zh-CN" dirty="0"/>
              <a:t>two ended array </a:t>
            </a:r>
            <a:r>
              <a:rPr lang="zh-CN" altLang="en-US" dirty="0"/>
              <a:t>需要做定义一个指向队列头的指针，多定义一个指针，将</a:t>
            </a:r>
            <a:r>
              <a:rPr lang="en-US" altLang="zh-CN" dirty="0"/>
              <a:t>push</a:t>
            </a:r>
            <a:r>
              <a:rPr lang="zh-CN" altLang="en-US" dirty="0"/>
              <a:t>、</a:t>
            </a:r>
            <a:r>
              <a:rPr lang="en-US" altLang="zh-CN" dirty="0"/>
              <a:t>pop</a:t>
            </a:r>
            <a:r>
              <a:rPr lang="en-US" altLang="zh-CN" baseline="0" dirty="0"/>
              <a:t> front</a:t>
            </a:r>
            <a:r>
              <a:rPr lang="zh-CN" altLang="en-US" baseline="0" dirty="0"/>
              <a:t>的复杂度降到</a:t>
            </a:r>
            <a:r>
              <a:rPr lang="en-US" altLang="zh-CN" baseline="0" dirty="0"/>
              <a:t>1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2AF9D9-6071-43FB-8651-ADDBE8787FAC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58544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A817495-8E87-40C1-807C-3ACF8F8146EF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61220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DB451A-1EC9-4FFF-BC83-07B37297D629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76204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271929-850B-44AD-AC04-FB8D6F8E223E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7888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740B89-AABC-4197-87E0-486A99694D73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5627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748E14-177A-44E4-8A06-237AB958F644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6666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DA7A3B7-0248-4EF9-8E3F-B1539A231F0D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6985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 dirty="0"/>
              <a:t>1.</a:t>
            </a:r>
            <a:r>
              <a:rPr lang="en-CA" baseline="0" dirty="0"/>
              <a:t> </a:t>
            </a:r>
            <a:r>
              <a:rPr lang="zh-CN" altLang="en-US" baseline="0" dirty="0"/>
              <a:t>入队操作：</a:t>
            </a:r>
            <a:endParaRPr lang="en-CA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DA7A3B7-0248-4EF9-8E3F-B1539A231F0D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22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07816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 dirty="0"/>
              <a:t>1.</a:t>
            </a:r>
            <a:r>
              <a:rPr lang="en-CA" baseline="0" dirty="0"/>
              <a:t> </a:t>
            </a:r>
            <a:r>
              <a:rPr lang="zh-CN" altLang="en-US" baseline="0" dirty="0"/>
              <a:t>入队操作：</a:t>
            </a:r>
            <a:endParaRPr lang="en-CA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DA7A3B7-0248-4EF9-8E3F-B1539A231F0D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23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99556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 dirty="0"/>
              <a:t>1.</a:t>
            </a:r>
            <a:r>
              <a:rPr lang="en-CA" baseline="0" dirty="0"/>
              <a:t> </a:t>
            </a:r>
            <a:r>
              <a:rPr lang="zh-CN" altLang="en-US" baseline="0" dirty="0"/>
              <a:t>入队操作：</a:t>
            </a:r>
            <a:endParaRPr lang="en-CA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DA7A3B7-0248-4EF9-8E3F-B1539A231F0D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24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61169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DA7A3B7-0248-4EF9-8E3F-B1539A231F0D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25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53413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DA7A3B7-0248-4EF9-8E3F-B1539A231F0D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26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9162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DA7A3B7-0248-4EF9-8E3F-B1539A231F0D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27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14297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A01797A-F08B-4EF6-93B7-D0F4141126BA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28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63213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5EEDA86-0996-4C1A-8A62-F222566B9E21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29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8468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43240C-B342-4B28-85EE-B78319355379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78955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9214868-7AC5-433A-933B-FDFC2667BCB7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30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29033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满了，要入队新的元素，怎么办？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增容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报错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忽略此时要入队的对象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休眠入队功能，直到有出队操作出现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70926-9336-47E1-AAD7-A2DBCC47A20A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36519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03D88B-E664-4431-A5A3-3F091FE8B1C4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61686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6F80C6A-2D28-456C-87F1-7B0D48A49EE7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33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0246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FD2E647-2F9B-43A7-90CA-74DABFB5D837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34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12888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2C2259-97D8-44E0-AD7A-293977B6D100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92007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740B89-AABC-4197-87E0-486A99694D73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46584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5854A6-9E1A-421E-BBEE-0A60C8491AF1}" type="slidenum">
              <a:rPr lang="en-CA" smtClean="0"/>
              <a:pPr>
                <a:defRPr/>
              </a:pPr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1265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25CEC1-F60E-487C-ADE1-7603EFFF5AF8}" type="slidenum">
              <a:rPr lang="en-CA" smtClean="0"/>
              <a:pPr>
                <a:defRPr/>
              </a:pPr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81775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897BABD-FA2E-491B-88DE-C05E5A4286B5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39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4359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需要两个指针，分别指着头和尾</a:t>
            </a:r>
            <a:endParaRPr lang="en-US" altLang="zh-CN" dirty="0"/>
          </a:p>
          <a:p>
            <a:r>
              <a:rPr lang="zh-CN" altLang="en-US" dirty="0"/>
              <a:t>每次</a:t>
            </a:r>
            <a:r>
              <a:rPr lang="en-US" altLang="zh-CN" dirty="0"/>
              <a:t>Pop</a:t>
            </a:r>
            <a:r>
              <a:rPr lang="zh-CN" altLang="en-US" dirty="0"/>
              <a:t>。。。</a:t>
            </a:r>
            <a:endParaRPr lang="en-US" altLang="zh-CN" dirty="0"/>
          </a:p>
          <a:p>
            <a:r>
              <a:rPr lang="zh-CN" altLang="en-US" dirty="0"/>
              <a:t>每次</a:t>
            </a:r>
            <a:r>
              <a:rPr lang="en-US" altLang="zh-CN" dirty="0"/>
              <a:t>Push</a:t>
            </a:r>
            <a:r>
              <a:rPr lang="zh-CN" altLang="en-US" dirty="0"/>
              <a:t>。。。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B92F02-4D47-43FE-9B63-7C0A7BFACBA0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66496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9E0798-91C1-4D59-A6DE-C13005280667}" type="slidenum">
              <a:rPr lang="en-CA" smtClean="0"/>
              <a:pPr>
                <a:defRPr/>
              </a:pPr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8930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en-US" altLang="zh-CN" dirty="0">
                <a:latin typeface="Arial" charset="0"/>
                <a:cs typeface="Arial" charset="0"/>
              </a:rPr>
              <a:t>There are two exceptions associated with this abstract data structure:</a:t>
            </a:r>
          </a:p>
          <a:p>
            <a:pPr lvl="1"/>
            <a:r>
              <a:rPr lang="en-US" altLang="zh-CN" dirty="0">
                <a:latin typeface="Arial" charset="0"/>
                <a:cs typeface="Arial" charset="0"/>
              </a:rPr>
              <a:t>It is an undefined operation to call either pop or front on an empty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9D87F0-2E64-4B03-AD26-0C0657290A46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5597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8E9FE7-DD8B-47C7-AD06-EF7103C7955B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3925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8E9FE7-DD8B-47C7-AD06-EF7103C7955B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5905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397331-744E-4BBC-BFDF-10F8F3E8114D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5939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740B89-AABC-4197-87E0-486A99694D73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7036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7863" y="6373813"/>
            <a:ext cx="6794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altLang="zh-CN" sz="4400" dirty="0"/>
              <a:t>CS101</a:t>
            </a:r>
            <a:r>
              <a:rPr lang="zh-CN" altLang="en-US" sz="4400" dirty="0"/>
              <a:t> </a:t>
            </a:r>
            <a:r>
              <a:rPr lang="en-US" altLang="zh-CN" sz="4400" dirty="0"/>
              <a:t>Algorithms and Data 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Queue</a:t>
            </a:r>
          </a:p>
          <a:p>
            <a:pPr marL="0" indent="0" algn="ctr"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Textbook </a:t>
            </a:r>
            <a:r>
              <a:rPr lang="en-US" altLang="zh-CN" dirty="0" err="1">
                <a:ea typeface="宋体" panose="02010600030101010101" pitchFamily="2" charset="-122"/>
              </a:rPr>
              <a:t>Ch</a:t>
            </a:r>
            <a:r>
              <a:rPr lang="en-US" altLang="zh-CN" dirty="0">
                <a:ea typeface="宋体" panose="02010600030101010101" pitchFamily="2" charset="-122"/>
              </a:rPr>
              <a:t> 10.1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1406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Implementations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will look at two implementations of queues: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Singly linked lists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Circular arrays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All queue operations run in </a:t>
            </a:r>
            <a:r>
              <a:rPr lang="en-CA" b="1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 time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Linked-List Implementation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>
                <a:latin typeface="Arial" charset="0"/>
                <a:cs typeface="Arial" charset="0"/>
              </a:rPr>
              <a:t>	List head/tail </a:t>
            </a:r>
            <a:r>
              <a:rPr lang="en-US" altLang="zh-CN" dirty="0">
                <a:latin typeface="Arial" charset="0"/>
                <a:cs typeface="Arial" charset="0"/>
                <a:sym typeface="Wingdings" panose="05000000000000000000" pitchFamily="2" charset="2"/>
              </a:rPr>
              <a:t> Queue front/back?</a:t>
            </a:r>
            <a:endParaRPr lang="en-US" altLang="zh-CN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zh-CN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zh-CN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zh-CN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zh-CN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zh-CN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zh-CN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zh-CN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zh-CN" dirty="0">
                <a:latin typeface="Arial" charset="0"/>
                <a:cs typeface="Arial" charset="0"/>
              </a:rPr>
              <a:t>	Removal is only possible at the front with </a:t>
            </a:r>
            <a:r>
              <a:rPr lang="en-CA" altLang="zh-CN" b="1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CA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zh-CN" dirty="0">
                <a:latin typeface="Arial" charset="0"/>
                <a:cs typeface="Arial" charset="0"/>
              </a:rPr>
              <a:t> run time</a:t>
            </a:r>
            <a:endParaRPr lang="en-CA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desired behavior of an Abstract Queue may be produced by performing insertions at the back and removal at the front</a:t>
            </a:r>
            <a:endParaRPr lang="en-CA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12351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757740"/>
              </p:ext>
            </p:extLst>
          </p:nvPr>
        </p:nvGraphicFramePr>
        <p:xfrm>
          <a:off x="2586038" y="2736775"/>
          <a:ext cx="4125912" cy="1484313"/>
        </p:xfrm>
        <a:graphic>
          <a:graphicData uri="http://schemas.openxmlformats.org/drawingml/2006/table">
            <a:tbl>
              <a:tblPr/>
              <a:tblGrid>
                <a:gridCol w="137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Front/</a:t>
                      </a: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CA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st</a:t>
                      </a: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Back/</a:t>
                      </a:r>
                      <a:r>
                        <a:rPr kumimoji="0" lang="en-CA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CA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th</a:t>
                      </a:r>
                      <a:endParaRPr kumimoji="0" lang="en-CA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Find</a:t>
                      </a:r>
                      <a:endParaRPr kumimoji="0" lang="en-CA" sz="1800" b="1" i="0" u="none" strike="noStrike" cap="none" normalizeH="0" baseline="3000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Insert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Erase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CA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4362" name="Picture 5" descr="C:\Users\dwharder\Desktop\l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1038" y="2131937"/>
            <a:ext cx="5357812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itchFamily="49" charset="0"/>
                <a:cs typeface="Arial" charset="0"/>
              </a:rPr>
              <a:t>Single_list</a:t>
            </a:r>
            <a:r>
              <a:rPr lang="en-US">
                <a:latin typeface="Arial" charset="0"/>
                <a:cs typeface="Arial" charset="0"/>
              </a:rPr>
              <a:t> Definition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definition of single list class: 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template &lt;typename Type&gt;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class </a:t>
            </a:r>
            <a:r>
              <a:rPr lang="en-US" sz="1400" dirty="0" err="1">
                <a:latin typeface="Consolas" pitchFamily="49" charset="0"/>
                <a:cs typeface="Arial" charset="0"/>
              </a:rPr>
              <a:t>Single_list</a:t>
            </a:r>
            <a:r>
              <a:rPr lang="en-US" sz="14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	public: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		</a:t>
            </a:r>
            <a:r>
              <a:rPr 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400" dirty="0">
                <a:latin typeface="Consolas" pitchFamily="49" charset="0"/>
                <a:cs typeface="Arial" charset="0"/>
              </a:rPr>
              <a:t> size() </a:t>
            </a:r>
            <a:r>
              <a:rPr 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			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bool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empty()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const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			Type front()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const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		Type back() </a:t>
            </a:r>
            <a:r>
              <a:rPr 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			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Single_node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&lt;Type&gt; *head()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const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			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Single_node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&lt;Type&gt; *tail()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const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		</a:t>
            </a:r>
            <a:r>
              <a:rPr 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400" dirty="0">
                <a:latin typeface="Consolas" pitchFamily="49" charset="0"/>
                <a:cs typeface="Arial" charset="0"/>
              </a:rPr>
              <a:t> count( Type </a:t>
            </a:r>
            <a:r>
              <a:rPr 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400" dirty="0">
                <a:latin typeface="Consolas" pitchFamily="49" charset="0"/>
                <a:cs typeface="Arial" charset="0"/>
              </a:rPr>
              <a:t> &amp; ) </a:t>
            </a:r>
            <a:r>
              <a:rPr 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		void </a:t>
            </a:r>
            <a:r>
              <a:rPr lang="en-US" sz="1400" dirty="0" err="1">
                <a:latin typeface="Consolas" pitchFamily="49" charset="0"/>
                <a:cs typeface="Arial" charset="0"/>
              </a:rPr>
              <a:t>push_front</a:t>
            </a:r>
            <a:r>
              <a:rPr lang="en-US" sz="1400" dirty="0">
                <a:latin typeface="Consolas" pitchFamily="49" charset="0"/>
                <a:cs typeface="Arial" charset="0"/>
              </a:rPr>
              <a:t>( Type </a:t>
            </a:r>
            <a:r>
              <a:rPr 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400" dirty="0">
                <a:latin typeface="Consolas" pitchFamily="49" charset="0"/>
                <a:cs typeface="Arial" charset="0"/>
              </a:rPr>
              <a:t> &amp; );</a:t>
            </a:r>
          </a:p>
          <a:p>
            <a:pPr>
              <a:buFontTx/>
              <a:buNone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			void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push_back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( Type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const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&amp; );</a:t>
            </a:r>
          </a:p>
          <a:p>
            <a:pPr>
              <a:buFontTx/>
              <a:buNone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			Type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pop_front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();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		</a:t>
            </a:r>
            <a:r>
              <a:rPr 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400" dirty="0">
                <a:latin typeface="Consolas" pitchFamily="49" charset="0"/>
                <a:cs typeface="Arial" charset="0"/>
              </a:rPr>
              <a:t> erase( Type </a:t>
            </a:r>
            <a:r>
              <a:rPr 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400" dirty="0">
                <a:latin typeface="Consolas" pitchFamily="49" charset="0"/>
                <a:cs typeface="Arial" charset="0"/>
              </a:rPr>
              <a:t> &amp; );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};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Queue-as-List Class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queue class using a singly linked list has a single private member variable:  a singly linked list</a:t>
            </a:r>
            <a:endParaRPr lang="en-US" sz="1600">
              <a:latin typeface="Arial" charset="0"/>
              <a:cs typeface="Arial" charset="0"/>
            </a:endParaRP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1981200" y="2276475"/>
            <a:ext cx="53276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nsolas" pitchFamily="49" charset="0"/>
              </a:rPr>
              <a:t>template &lt;typename Type&gt;</a:t>
            </a:r>
          </a:p>
          <a:p>
            <a:r>
              <a:rPr lang="en-US" dirty="0">
                <a:latin typeface="Consolas" pitchFamily="49" charset="0"/>
              </a:rPr>
              <a:t>class Queue{</a:t>
            </a:r>
          </a:p>
          <a:p>
            <a:r>
              <a:rPr lang="en-US" dirty="0">
                <a:latin typeface="Consolas" pitchFamily="49" charset="0"/>
              </a:rPr>
              <a:t>    private:</a:t>
            </a:r>
          </a:p>
          <a:p>
            <a:r>
              <a:rPr lang="en-US" dirty="0">
                <a:latin typeface="Consolas" pitchFamily="49" charset="0"/>
              </a:rPr>
              <a:t>        </a:t>
            </a:r>
            <a:r>
              <a:rPr lang="en-US" dirty="0" err="1">
                <a:latin typeface="Consolas" pitchFamily="49" charset="0"/>
              </a:rPr>
              <a:t>Single_list</a:t>
            </a:r>
            <a:r>
              <a:rPr lang="en-US" dirty="0">
                <a:latin typeface="Consolas" pitchFamily="49" charset="0"/>
              </a:rPr>
              <a:t>&lt;Type&gt;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list</a:t>
            </a:r>
            <a:r>
              <a:rPr lang="en-US" dirty="0">
                <a:latin typeface="Consolas" pitchFamily="49" charset="0"/>
              </a:rPr>
              <a:t>;</a:t>
            </a:r>
          </a:p>
          <a:p>
            <a:r>
              <a:rPr lang="en-US" dirty="0">
                <a:latin typeface="Consolas" pitchFamily="49" charset="0"/>
              </a:rPr>
              <a:t>    public:</a:t>
            </a:r>
          </a:p>
          <a:p>
            <a:r>
              <a:rPr lang="en-US" dirty="0">
                <a:latin typeface="Consolas" pitchFamily="49" charset="0"/>
              </a:rPr>
              <a:t>        </a:t>
            </a:r>
            <a:r>
              <a:rPr lang="en-US" dirty="0" err="1">
                <a:solidFill>
                  <a:srgbClr val="FF33CC"/>
                </a:solidFill>
                <a:latin typeface="Consolas" pitchFamily="49" charset="0"/>
              </a:rPr>
              <a:t>bool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</a:rPr>
              <a:t>empty</a:t>
            </a:r>
            <a:r>
              <a:rPr lang="en-US" dirty="0">
                <a:latin typeface="Consolas" pitchFamily="49" charset="0"/>
              </a:rPr>
              <a:t>() </a:t>
            </a:r>
            <a:r>
              <a:rPr lang="en-US" dirty="0" err="1">
                <a:latin typeface="Consolas" pitchFamily="49" charset="0"/>
              </a:rPr>
              <a:t>const</a:t>
            </a:r>
            <a:r>
              <a:rPr lang="en-US" dirty="0">
                <a:latin typeface="Consolas" pitchFamily="49" charset="0"/>
              </a:rPr>
              <a:t>;</a:t>
            </a:r>
          </a:p>
          <a:p>
            <a:r>
              <a:rPr lang="en-US" dirty="0">
                <a:latin typeface="Consolas" pitchFamily="49" charset="0"/>
              </a:rPr>
              <a:t>        </a:t>
            </a:r>
            <a:r>
              <a:rPr lang="en-US" dirty="0">
                <a:solidFill>
                  <a:srgbClr val="FF33CC"/>
                </a:solidFill>
                <a:latin typeface="Consolas" pitchFamily="49" charset="0"/>
              </a:rPr>
              <a:t>Type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</a:rPr>
              <a:t>front</a:t>
            </a:r>
            <a:r>
              <a:rPr lang="en-US" dirty="0">
                <a:latin typeface="Consolas" pitchFamily="49" charset="0"/>
              </a:rPr>
              <a:t>() </a:t>
            </a:r>
            <a:r>
              <a:rPr lang="en-US" dirty="0" err="1">
                <a:latin typeface="Consolas" pitchFamily="49" charset="0"/>
              </a:rPr>
              <a:t>const</a:t>
            </a:r>
            <a:r>
              <a:rPr lang="en-US" dirty="0">
                <a:latin typeface="Consolas" pitchFamily="49" charset="0"/>
              </a:rPr>
              <a:t>;</a:t>
            </a:r>
          </a:p>
          <a:p>
            <a:r>
              <a:rPr lang="en-US" dirty="0">
                <a:latin typeface="Consolas" pitchFamily="49" charset="0"/>
              </a:rPr>
              <a:t>        </a:t>
            </a:r>
            <a:r>
              <a:rPr lang="en-US" dirty="0">
                <a:solidFill>
                  <a:srgbClr val="FF33CC"/>
                </a:solidFill>
                <a:latin typeface="Consolas" pitchFamily="49" charset="0"/>
              </a:rPr>
              <a:t>void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</a:rPr>
              <a:t>push</a:t>
            </a:r>
            <a:r>
              <a:rPr lang="en-US" dirty="0">
                <a:latin typeface="Consolas" pitchFamily="49" charset="0"/>
              </a:rPr>
              <a:t>( Type </a:t>
            </a:r>
            <a:r>
              <a:rPr lang="en-US" dirty="0" err="1">
                <a:latin typeface="Consolas" pitchFamily="49" charset="0"/>
              </a:rPr>
              <a:t>const</a:t>
            </a:r>
            <a:r>
              <a:rPr lang="en-US" dirty="0">
                <a:latin typeface="Consolas" pitchFamily="49" charset="0"/>
              </a:rPr>
              <a:t> &amp; );</a:t>
            </a:r>
          </a:p>
          <a:p>
            <a:r>
              <a:rPr lang="en-US" dirty="0">
                <a:latin typeface="Consolas" pitchFamily="49" charset="0"/>
              </a:rPr>
              <a:t>        </a:t>
            </a:r>
            <a:r>
              <a:rPr lang="en-US" dirty="0">
                <a:solidFill>
                  <a:srgbClr val="FF33CC"/>
                </a:solidFill>
                <a:latin typeface="Consolas" pitchFamily="49" charset="0"/>
              </a:rPr>
              <a:t>Type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</a:rPr>
              <a:t>pop</a:t>
            </a:r>
            <a:r>
              <a:rPr lang="en-US" dirty="0">
                <a:latin typeface="Consolas" pitchFamily="49" charset="0"/>
              </a:rPr>
              <a:t>();</a:t>
            </a:r>
          </a:p>
          <a:p>
            <a:r>
              <a:rPr lang="en-US" dirty="0">
                <a:latin typeface="Consolas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Queue-as-List Class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600200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implementation is similar to that of a Stack-as-List</a:t>
            </a:r>
            <a:endParaRPr 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endParaRPr lang="en-US" sz="12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template &lt;typename Type&gt;</a:t>
            </a:r>
          </a:p>
          <a:p>
            <a:pPr>
              <a:buFontTx/>
              <a:buNone/>
            </a:pPr>
            <a:r>
              <a:rPr lang="en-US" sz="14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	bool</a:t>
            </a:r>
            <a:r>
              <a:rPr lang="en-US" sz="1400" dirty="0">
                <a:latin typeface="Consolas" pitchFamily="49" charset="0"/>
                <a:cs typeface="Arial" charset="0"/>
              </a:rPr>
              <a:t> Queue&lt;Type&gt;::</a:t>
            </a:r>
            <a:r>
              <a:rPr lang="en-US" sz="1400" dirty="0">
                <a:solidFill>
                  <a:srgbClr val="663300"/>
                </a:solidFill>
                <a:latin typeface="Consolas" pitchFamily="49" charset="0"/>
                <a:cs typeface="Arial" charset="0"/>
              </a:rPr>
              <a:t>empty</a:t>
            </a:r>
            <a:r>
              <a:rPr lang="en-US" sz="1400" dirty="0">
                <a:latin typeface="Consolas" pitchFamily="49" charset="0"/>
                <a:cs typeface="Arial" charset="0"/>
              </a:rPr>
              <a:t>() </a:t>
            </a:r>
            <a:r>
              <a:rPr 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4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    return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list</a:t>
            </a:r>
            <a:r>
              <a:rPr lang="en-US" sz="1400" dirty="0" err="1">
                <a:latin typeface="Consolas" pitchFamily="49" charset="0"/>
                <a:cs typeface="Arial" charset="0"/>
              </a:rPr>
              <a:t>.</a:t>
            </a:r>
            <a:r>
              <a:rPr lang="en-US" sz="1400" dirty="0" err="1">
                <a:solidFill>
                  <a:srgbClr val="663300"/>
                </a:solidFill>
                <a:latin typeface="Consolas" pitchFamily="49" charset="0"/>
                <a:cs typeface="Arial" charset="0"/>
              </a:rPr>
              <a:t>empty</a:t>
            </a:r>
            <a:r>
              <a:rPr lang="en-US" sz="1400" dirty="0">
                <a:latin typeface="Consolas" pitchFamily="49" charset="0"/>
                <a:cs typeface="Arial" charset="0"/>
              </a:rPr>
              <a:t>();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}</a:t>
            </a:r>
          </a:p>
          <a:p>
            <a:pPr>
              <a:buFontTx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template &lt;typename Type&gt;</a:t>
            </a:r>
          </a:p>
          <a:p>
            <a:pPr>
              <a:buFontTx/>
              <a:buNone/>
            </a:pPr>
            <a:r>
              <a:rPr lang="en-US" sz="14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	void</a:t>
            </a:r>
            <a:r>
              <a:rPr lang="en-US" sz="1400" dirty="0">
                <a:latin typeface="Consolas" pitchFamily="49" charset="0"/>
                <a:cs typeface="Arial" charset="0"/>
              </a:rPr>
              <a:t> Queue&lt;Type&gt;::</a:t>
            </a:r>
            <a:r>
              <a:rPr lang="en-US" sz="1400" dirty="0">
                <a:solidFill>
                  <a:srgbClr val="663300"/>
                </a:solidFill>
                <a:latin typeface="Consolas" pitchFamily="49" charset="0"/>
                <a:cs typeface="Arial" charset="0"/>
              </a:rPr>
              <a:t>push</a:t>
            </a:r>
            <a:r>
              <a:rPr lang="en-US" sz="1400" dirty="0">
                <a:latin typeface="Consolas" pitchFamily="49" charset="0"/>
                <a:cs typeface="Arial" charset="0"/>
              </a:rPr>
              <a:t>( Type </a:t>
            </a:r>
            <a:r>
              <a:rPr 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400" dirty="0">
                <a:latin typeface="Consolas" pitchFamily="49" charset="0"/>
                <a:cs typeface="Arial" charset="0"/>
              </a:rPr>
              <a:t> &amp;</a:t>
            </a:r>
            <a:r>
              <a:rPr lang="en-US" sz="1400" dirty="0" err="1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obj</a:t>
            </a:r>
            <a:r>
              <a:rPr lang="en-US" sz="14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   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list</a:t>
            </a:r>
            <a:r>
              <a:rPr lang="en-US" sz="1400" dirty="0" err="1">
                <a:latin typeface="Consolas" pitchFamily="49" charset="0"/>
                <a:cs typeface="Arial" charset="0"/>
              </a:rPr>
              <a:t>.</a:t>
            </a:r>
            <a:r>
              <a:rPr lang="en-US" sz="1400" dirty="0" err="1">
                <a:solidFill>
                  <a:srgbClr val="663300"/>
                </a:solidFill>
                <a:latin typeface="Consolas" pitchFamily="49" charset="0"/>
                <a:cs typeface="Arial" charset="0"/>
              </a:rPr>
              <a:t>push_back</a:t>
            </a:r>
            <a:r>
              <a:rPr lang="en-US" sz="1400" dirty="0">
                <a:latin typeface="Consolas" pitchFamily="49" charset="0"/>
                <a:cs typeface="Arial" charset="0"/>
              </a:rPr>
              <a:t>( </a:t>
            </a:r>
            <a:r>
              <a:rPr lang="en-US" sz="1400" dirty="0" err="1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obj</a:t>
            </a:r>
            <a:r>
              <a:rPr lang="en-US" sz="1400" dirty="0">
                <a:latin typeface="Consolas" pitchFamily="49" charset="0"/>
                <a:cs typeface="Arial" charset="0"/>
              </a:rPr>
              <a:t> );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}</a:t>
            </a:r>
          </a:p>
          <a:p>
            <a:pPr>
              <a:buFontTx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</p:txBody>
      </p:sp>
      <p:sp>
        <p:nvSpPr>
          <p:cNvPr id="17412" name="Rectangle 3"/>
          <p:cNvSpPr txBox="1">
            <a:spLocks noChangeArrowheads="1"/>
          </p:cNvSpPr>
          <p:nvPr/>
        </p:nvSpPr>
        <p:spPr bwMode="auto">
          <a:xfrm>
            <a:off x="5364088" y="2204864"/>
            <a:ext cx="3568700" cy="192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1400" dirty="0">
                <a:latin typeface="Consolas" pitchFamily="49" charset="0"/>
              </a:rPr>
              <a:t>template &lt;</a:t>
            </a:r>
            <a:r>
              <a:rPr lang="en-US" sz="1400" dirty="0" err="1">
                <a:latin typeface="Consolas" pitchFamily="49" charset="0"/>
              </a:rPr>
              <a:t>typename</a:t>
            </a:r>
            <a:r>
              <a:rPr lang="en-US" sz="1400" dirty="0">
                <a:latin typeface="Consolas" pitchFamily="49" charset="0"/>
              </a:rPr>
              <a:t> Type&gt;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400" dirty="0">
                <a:solidFill>
                  <a:srgbClr val="FF33CC"/>
                </a:solidFill>
                <a:latin typeface="Consolas" pitchFamily="49" charset="0"/>
              </a:rPr>
              <a:t>Type</a:t>
            </a:r>
            <a:r>
              <a:rPr lang="en-US" sz="1400" dirty="0">
                <a:latin typeface="Consolas" pitchFamily="49" charset="0"/>
              </a:rPr>
              <a:t> Queue&lt;Type&gt;::</a:t>
            </a:r>
            <a:r>
              <a:rPr lang="en-US" sz="1400" dirty="0">
                <a:solidFill>
                  <a:srgbClr val="663300"/>
                </a:solidFill>
                <a:latin typeface="Consolas" pitchFamily="49" charset="0"/>
              </a:rPr>
              <a:t>front</a:t>
            </a:r>
            <a:r>
              <a:rPr lang="en-US" sz="1400" dirty="0">
                <a:latin typeface="Consolas" pitchFamily="49" charset="0"/>
              </a:rPr>
              <a:t>() </a:t>
            </a:r>
            <a:r>
              <a:rPr lang="en-US" sz="1400" dirty="0" err="1">
                <a:latin typeface="Consolas" pitchFamily="49" charset="0"/>
              </a:rPr>
              <a:t>const</a:t>
            </a:r>
            <a:r>
              <a:rPr lang="en-US" sz="1400" dirty="0">
                <a:latin typeface="Consolas" pitchFamily="49" charset="0"/>
              </a:rPr>
              <a:t> {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400" dirty="0">
                <a:latin typeface="Consolas" pitchFamily="49" charset="0"/>
              </a:rPr>
              <a:t>    if ( empty() ) {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400" dirty="0">
                <a:latin typeface="Consolas" pitchFamily="49" charset="0"/>
              </a:rPr>
              <a:t>        throw underflow();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400" dirty="0">
                <a:latin typeface="Consolas" pitchFamily="49" charset="0"/>
              </a:rPr>
              <a:t>    }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en-US" sz="1400" dirty="0">
              <a:latin typeface="Consolas" pitchFamily="49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400" dirty="0">
                <a:latin typeface="Consolas" pitchFamily="49" charset="0"/>
              </a:rPr>
              <a:t>    return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</a:rPr>
              <a:t>list</a:t>
            </a:r>
            <a:r>
              <a:rPr lang="en-US" sz="1400" dirty="0" err="1">
                <a:latin typeface="Consolas" pitchFamily="49" charset="0"/>
              </a:rPr>
              <a:t>.front</a:t>
            </a:r>
            <a:r>
              <a:rPr lang="en-US" sz="1400" dirty="0">
                <a:latin typeface="Consolas" pitchFamily="49" charset="0"/>
              </a:rPr>
              <a:t>();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400" dirty="0">
                <a:latin typeface="Consolas" pitchFamily="49" charset="0"/>
              </a:rPr>
              <a:t>}</a:t>
            </a:r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5364088" y="4437112"/>
            <a:ext cx="3074987" cy="194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1400" dirty="0">
                <a:latin typeface="Consolas" pitchFamily="49" charset="0"/>
              </a:rPr>
              <a:t>template &lt;</a:t>
            </a:r>
            <a:r>
              <a:rPr lang="en-US" sz="1400" dirty="0" err="1">
                <a:latin typeface="Consolas" pitchFamily="49" charset="0"/>
              </a:rPr>
              <a:t>typename</a:t>
            </a:r>
            <a:r>
              <a:rPr lang="en-US" sz="1400" dirty="0">
                <a:latin typeface="Consolas" pitchFamily="49" charset="0"/>
              </a:rPr>
              <a:t> Type&gt;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400" dirty="0">
                <a:solidFill>
                  <a:srgbClr val="FF33CC"/>
                </a:solidFill>
                <a:latin typeface="Consolas" pitchFamily="49" charset="0"/>
              </a:rPr>
              <a:t>Type</a:t>
            </a:r>
            <a:r>
              <a:rPr lang="en-US" sz="1400" dirty="0">
                <a:latin typeface="Consolas" pitchFamily="49" charset="0"/>
              </a:rPr>
              <a:t> Queue&lt;Type&gt;::</a:t>
            </a:r>
            <a:r>
              <a:rPr lang="en-US" sz="1400" dirty="0">
                <a:solidFill>
                  <a:srgbClr val="663300"/>
                </a:solidFill>
                <a:latin typeface="Consolas" pitchFamily="49" charset="0"/>
              </a:rPr>
              <a:t>pop</a:t>
            </a:r>
            <a:r>
              <a:rPr lang="en-US" sz="1400" dirty="0">
                <a:latin typeface="Consolas" pitchFamily="49" charset="0"/>
              </a:rPr>
              <a:t>() {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400" dirty="0">
                <a:latin typeface="Consolas" pitchFamily="49" charset="0"/>
              </a:rPr>
              <a:t>    if ( empty() ) {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400" dirty="0">
                <a:latin typeface="Consolas" pitchFamily="49" charset="0"/>
              </a:rPr>
              <a:t>        throw underflow();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400" dirty="0">
                <a:latin typeface="Consolas" pitchFamily="49" charset="0"/>
              </a:rPr>
              <a:t>    }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en-US" sz="1400" dirty="0">
              <a:latin typeface="Consolas" pitchFamily="49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400" dirty="0">
                <a:latin typeface="Consolas" pitchFamily="49" charset="0"/>
              </a:rPr>
              <a:t>    return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</a:rPr>
              <a:t>list</a:t>
            </a:r>
            <a:r>
              <a:rPr lang="en-US" sz="1400" dirty="0" err="1">
                <a:latin typeface="Consolas" pitchFamily="49" charset="0"/>
              </a:rPr>
              <a:t>.</a:t>
            </a:r>
            <a:r>
              <a:rPr lang="en-US" sz="1400" dirty="0" err="1">
                <a:solidFill>
                  <a:srgbClr val="800000"/>
                </a:solidFill>
                <a:latin typeface="Consolas" pitchFamily="49" charset="0"/>
              </a:rPr>
              <a:t>pop_front</a:t>
            </a:r>
            <a:r>
              <a:rPr lang="en-US" sz="1400" dirty="0">
                <a:latin typeface="Consolas" pitchFamily="49" charset="0"/>
              </a:rPr>
              <a:t>();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400" dirty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Array Implementation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one-ended array</a:t>
            </a:r>
            <a:r>
              <a:rPr lang="en-US" dirty="0">
                <a:latin typeface="Arial" charset="0"/>
                <a:cs typeface="Arial" charset="0"/>
              </a:rPr>
              <a:t> does not allow all operations to occur in </a:t>
            </a:r>
            <a:r>
              <a:rPr lang="en-CA" b="1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 time 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22640" name="Group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432964"/>
              </p:ext>
            </p:extLst>
          </p:nvPr>
        </p:nvGraphicFramePr>
        <p:xfrm>
          <a:off x="2586038" y="3384550"/>
          <a:ext cx="4125912" cy="1484313"/>
        </p:xfrm>
        <a:graphic>
          <a:graphicData uri="http://schemas.openxmlformats.org/drawingml/2006/table">
            <a:tbl>
              <a:tblPr/>
              <a:tblGrid>
                <a:gridCol w="137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Front/</a:t>
                      </a: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CA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st</a:t>
                      </a: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Back/</a:t>
                      </a:r>
                      <a:r>
                        <a:rPr kumimoji="0" lang="en-CA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CA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th</a:t>
                      </a:r>
                      <a:endParaRPr kumimoji="0" lang="en-CA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Find</a:t>
                      </a:r>
                      <a:endParaRPr kumimoji="0" lang="en-CA" sz="1800" b="1" i="0" u="none" strike="noStrike" cap="none" normalizeH="0" baseline="3000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Insert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CA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CA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Remove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CA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CA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58" name="Picture 9" descr="x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1438" y="2565400"/>
            <a:ext cx="4090987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8" descr="x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8488" y="2571750"/>
            <a:ext cx="563245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Implementation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Using a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two-ended array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CA" b="1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 are possible by pushing at the back and popping from the front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22640" name="Group 112"/>
          <p:cNvGraphicFramePr>
            <a:graphicFrameLocks noGrp="1"/>
          </p:cNvGraphicFramePr>
          <p:nvPr/>
        </p:nvGraphicFramePr>
        <p:xfrm>
          <a:off x="2586038" y="3384550"/>
          <a:ext cx="4125912" cy="1484313"/>
        </p:xfrm>
        <a:graphic>
          <a:graphicData uri="http://schemas.openxmlformats.org/drawingml/2006/table">
            <a:tbl>
              <a:tblPr/>
              <a:tblGrid>
                <a:gridCol w="137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Front/</a:t>
                      </a: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CA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st</a:t>
                      </a: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Back/</a:t>
                      </a:r>
                      <a:r>
                        <a:rPr kumimoji="0" lang="en-CA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CA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th</a:t>
                      </a:r>
                      <a:endParaRPr kumimoji="0" lang="en-CA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Find</a:t>
                      </a:r>
                      <a:endParaRPr kumimoji="0" lang="en-CA" sz="1800" b="1" i="0" u="none" strike="noStrike" cap="none" normalizeH="0" baseline="3000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Insert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Remove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Implementation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need to store an array:</a:t>
            </a:r>
          </a:p>
          <a:p>
            <a:pPr>
              <a:buFontTx/>
              <a:buNone/>
            </a:pPr>
            <a:r>
              <a:rPr lang="en-US" sz="1800" b="1" dirty="0">
                <a:latin typeface="Courier New" pitchFamily="49" charset="0"/>
                <a:cs typeface="Arial" charset="0"/>
              </a:rPr>
              <a:t>		Type *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array</a:t>
            </a:r>
            <a:r>
              <a:rPr lang="en-US" sz="1800" b="1" dirty="0">
                <a:latin typeface="Courier New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need additional information, including: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number of objects currently in the queue and the front and back indices</a:t>
            </a:r>
          </a:p>
          <a:p>
            <a:pPr>
              <a:buFontTx/>
              <a:buNone/>
            </a:pPr>
            <a:r>
              <a:rPr lang="en-US" sz="1800" b="1" dirty="0">
                <a:latin typeface="Courier New" pitchFamily="49" charset="0"/>
                <a:cs typeface="Arial" charset="0"/>
              </a:rPr>
              <a:t>	      </a:t>
            </a:r>
            <a:r>
              <a:rPr lang="en-US" sz="18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b="1" dirty="0">
                <a:latin typeface="Courier New" pitchFamily="49" charset="0"/>
                <a:cs typeface="Arial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queue_size</a:t>
            </a:r>
            <a:r>
              <a:rPr lang="en-US" sz="1800" b="1" dirty="0">
                <a:latin typeface="Courier New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800" b="1" dirty="0">
                <a:latin typeface="Courier New" pitchFamily="49" charset="0"/>
                <a:cs typeface="Arial" charset="0"/>
              </a:rPr>
              <a:t>	      </a:t>
            </a:r>
            <a:r>
              <a:rPr lang="en-US" sz="18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b="1" dirty="0">
                <a:latin typeface="Courier New" pitchFamily="49" charset="0"/>
                <a:cs typeface="Arial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ifront</a:t>
            </a:r>
            <a:r>
              <a:rPr lang="en-US" sz="1800" b="1" dirty="0">
                <a:latin typeface="Courier New" pitchFamily="49" charset="0"/>
                <a:cs typeface="Arial" charset="0"/>
              </a:rPr>
              <a:t>;      // index of the front entry</a:t>
            </a:r>
          </a:p>
          <a:p>
            <a:pPr>
              <a:buFont typeface="Arial" charset="0"/>
              <a:buNone/>
            </a:pPr>
            <a:r>
              <a:rPr lang="en-US" sz="1800" b="1" dirty="0">
                <a:latin typeface="Courier New" pitchFamily="49" charset="0"/>
                <a:cs typeface="Arial" charset="0"/>
              </a:rPr>
              <a:t>	      </a:t>
            </a:r>
            <a:r>
              <a:rPr lang="en-US" sz="18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b="1" dirty="0">
                <a:latin typeface="Courier New" pitchFamily="49" charset="0"/>
                <a:cs typeface="Arial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iback</a:t>
            </a:r>
            <a:r>
              <a:rPr lang="en-US" sz="1800" b="1" dirty="0">
                <a:latin typeface="Courier New" pitchFamily="49" charset="0"/>
                <a:cs typeface="Arial" charset="0"/>
              </a:rPr>
              <a:t>;       // index of the back entry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capacity of the array</a:t>
            </a:r>
          </a:p>
          <a:p>
            <a:pPr>
              <a:buFontTx/>
              <a:buNone/>
            </a:pPr>
            <a:r>
              <a:rPr lang="en-US" sz="1800" b="1" dirty="0">
                <a:latin typeface="Courier New" pitchFamily="49" charset="0"/>
                <a:cs typeface="Arial" charset="0"/>
              </a:rPr>
              <a:t>	      </a:t>
            </a:r>
            <a:r>
              <a:rPr lang="en-US" sz="18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b="1" dirty="0">
                <a:latin typeface="Courier New" pitchFamily="49" charset="0"/>
                <a:cs typeface="Arial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array_capacity</a:t>
            </a:r>
            <a:r>
              <a:rPr lang="en-US" sz="1800" b="1" dirty="0">
                <a:latin typeface="Courier New" pitchFamily="49" charset="0"/>
                <a:cs typeface="Arial" charset="0"/>
              </a:rPr>
              <a:t>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Queue-as-Array Class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class definition is similar to that of the Stack: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template &lt;typename Type&gt;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class Queue{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    private: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400" dirty="0">
                <a:latin typeface="Consolas" pitchFamily="49" charset="0"/>
                <a:cs typeface="Arial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queue_size</a:t>
            </a:r>
            <a:r>
              <a:rPr 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400" dirty="0">
                <a:latin typeface="Consolas" pitchFamily="49" charset="0"/>
                <a:cs typeface="Arial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ifront</a:t>
            </a:r>
            <a:r>
              <a:rPr 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400" dirty="0">
                <a:latin typeface="Consolas" pitchFamily="49" charset="0"/>
                <a:cs typeface="Arial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iback</a:t>
            </a:r>
            <a:r>
              <a:rPr 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400" dirty="0">
                <a:latin typeface="Consolas" pitchFamily="49" charset="0"/>
                <a:cs typeface="Arial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        Type *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</a:t>
            </a:r>
            <a:r>
              <a:rPr 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    public: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US" sz="1400" dirty="0">
                <a:solidFill>
                  <a:srgbClr val="663300"/>
                </a:solidFill>
                <a:latin typeface="Consolas" pitchFamily="49" charset="0"/>
                <a:cs typeface="Arial" charset="0"/>
              </a:rPr>
              <a:t>Queue</a:t>
            </a:r>
            <a:r>
              <a:rPr lang="en-US" sz="1400" dirty="0">
                <a:latin typeface="Consolas" pitchFamily="49" charset="0"/>
                <a:cs typeface="Arial" charset="0"/>
              </a:rPr>
              <a:t>( </a:t>
            </a:r>
            <a:r>
              <a:rPr 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400" dirty="0">
                <a:latin typeface="Consolas" pitchFamily="49" charset="0"/>
                <a:cs typeface="Arial" charset="0"/>
              </a:rPr>
              <a:t> = 10 );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US" sz="1400" dirty="0">
                <a:solidFill>
                  <a:srgbClr val="663300"/>
                </a:solidFill>
                <a:latin typeface="Consolas" pitchFamily="49" charset="0"/>
                <a:cs typeface="Arial" charset="0"/>
              </a:rPr>
              <a:t>~Queue</a:t>
            </a:r>
            <a:r>
              <a:rPr lang="en-US" sz="1400" dirty="0">
                <a:latin typeface="Consolas" pitchFamily="49" charset="0"/>
                <a:cs typeface="Arial" charset="0"/>
              </a:rPr>
              <a:t>();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US" sz="1400" dirty="0" err="1">
                <a:solidFill>
                  <a:srgbClr val="FF33CC"/>
                </a:solidFill>
                <a:latin typeface="Consolas" pitchFamily="49" charset="0"/>
                <a:cs typeface="Arial" charset="0"/>
              </a:rPr>
              <a:t>bool</a:t>
            </a:r>
            <a:r>
              <a:rPr lang="en-US" sz="1400" dirty="0">
                <a:latin typeface="Consolas" pitchFamily="49" charset="0"/>
                <a:cs typeface="Arial" charset="0"/>
              </a:rPr>
              <a:t> </a:t>
            </a:r>
            <a:r>
              <a:rPr lang="en-US" sz="1400" dirty="0">
                <a:solidFill>
                  <a:srgbClr val="663300"/>
                </a:solidFill>
                <a:latin typeface="Consolas" pitchFamily="49" charset="0"/>
                <a:cs typeface="Arial" charset="0"/>
              </a:rPr>
              <a:t>empty</a:t>
            </a:r>
            <a:r>
              <a:rPr lang="en-US" sz="1400" dirty="0">
                <a:latin typeface="Consolas" pitchFamily="49" charset="0"/>
                <a:cs typeface="Arial" charset="0"/>
              </a:rPr>
              <a:t>() </a:t>
            </a:r>
            <a:r>
              <a:rPr 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US" sz="14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Type</a:t>
            </a:r>
            <a:r>
              <a:rPr lang="en-US" sz="1400" dirty="0">
                <a:latin typeface="Consolas" pitchFamily="49" charset="0"/>
                <a:cs typeface="Arial" charset="0"/>
              </a:rPr>
              <a:t> </a:t>
            </a:r>
            <a:r>
              <a:rPr lang="en-US" sz="1400" dirty="0">
                <a:solidFill>
                  <a:srgbClr val="663300"/>
                </a:solidFill>
                <a:latin typeface="Consolas" pitchFamily="49" charset="0"/>
                <a:cs typeface="Arial" charset="0"/>
              </a:rPr>
              <a:t>front</a:t>
            </a:r>
            <a:r>
              <a:rPr lang="en-US" sz="1400" dirty="0">
                <a:latin typeface="Consolas" pitchFamily="49" charset="0"/>
                <a:cs typeface="Arial" charset="0"/>
              </a:rPr>
              <a:t>() </a:t>
            </a:r>
            <a:r>
              <a:rPr 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US" sz="14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void</a:t>
            </a:r>
            <a:r>
              <a:rPr lang="en-US" sz="1400" dirty="0">
                <a:latin typeface="Consolas" pitchFamily="49" charset="0"/>
                <a:cs typeface="Arial" charset="0"/>
              </a:rPr>
              <a:t> </a:t>
            </a:r>
            <a:r>
              <a:rPr lang="en-US" sz="1400" dirty="0">
                <a:solidFill>
                  <a:srgbClr val="663300"/>
                </a:solidFill>
                <a:latin typeface="Consolas" pitchFamily="49" charset="0"/>
                <a:cs typeface="Arial" charset="0"/>
              </a:rPr>
              <a:t>push</a:t>
            </a:r>
            <a:r>
              <a:rPr lang="en-US" sz="1400" dirty="0">
                <a:latin typeface="Consolas" pitchFamily="49" charset="0"/>
                <a:cs typeface="Arial" charset="0"/>
              </a:rPr>
              <a:t>( Type </a:t>
            </a:r>
            <a:r>
              <a:rPr 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400" dirty="0">
                <a:latin typeface="Consolas" pitchFamily="49" charset="0"/>
                <a:cs typeface="Arial" charset="0"/>
              </a:rPr>
              <a:t> &amp; );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US" sz="14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Type</a:t>
            </a:r>
            <a:r>
              <a:rPr lang="en-US" sz="1400" dirty="0">
                <a:latin typeface="Consolas" pitchFamily="49" charset="0"/>
                <a:cs typeface="Arial" charset="0"/>
              </a:rPr>
              <a:t> </a:t>
            </a:r>
            <a:r>
              <a:rPr lang="en-US" sz="1400" dirty="0">
                <a:solidFill>
                  <a:srgbClr val="663300"/>
                </a:solidFill>
                <a:latin typeface="Consolas" pitchFamily="49" charset="0"/>
                <a:cs typeface="Arial" charset="0"/>
              </a:rPr>
              <a:t>pop</a:t>
            </a:r>
            <a:r>
              <a:rPr lang="en-US" sz="1400" dirty="0">
                <a:latin typeface="Consolas" pitchFamily="49" charset="0"/>
                <a:cs typeface="Arial" charset="0"/>
              </a:rPr>
              <a:t>();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};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Constructor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must initialize the values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Allocate memory for the array 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Initialize the member variables</a:t>
            </a:r>
          </a:p>
          <a:p>
            <a:pPr lvl="1"/>
            <a:r>
              <a:rPr lang="en-US" dirty="0" err="1">
                <a:latin typeface="Arial" charset="0"/>
                <a:cs typeface="Arial" charset="0"/>
              </a:rPr>
              <a:t>iback</a:t>
            </a:r>
            <a:r>
              <a:rPr lang="en-US" dirty="0">
                <a:latin typeface="Arial" charset="0"/>
                <a:cs typeface="Arial" charset="0"/>
              </a:rPr>
              <a:t> is initialized to -1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2515988" y="3068960"/>
            <a:ext cx="4112023" cy="2702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template &lt;typename Type&gt;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Queue&lt;Type&gt;::Queue( </a:t>
            </a:r>
            <a:r>
              <a:rPr lang="en-US" sz="1600" dirty="0" err="1">
                <a:latin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nsolas" pitchFamily="49" charset="0"/>
              </a:rPr>
              <a:t>n</a:t>
            </a:r>
            <a:r>
              <a:rPr lang="en-US" sz="1600" dirty="0">
                <a:latin typeface="Consolas" pitchFamily="49" charset="0"/>
              </a:rPr>
              <a:t> ):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queue_size</a:t>
            </a:r>
            <a:r>
              <a:rPr lang="en-US" sz="1600" dirty="0">
                <a:latin typeface="Consolas" pitchFamily="49" charset="0"/>
              </a:rPr>
              <a:t>( 0 ),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iback</a:t>
            </a:r>
            <a:r>
              <a:rPr lang="en-US" sz="1600" dirty="0">
                <a:latin typeface="Consolas" pitchFamily="49" charset="0"/>
              </a:rPr>
              <a:t>( -1 ),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ifront</a:t>
            </a:r>
            <a:r>
              <a:rPr lang="en-US" sz="1600" dirty="0">
                <a:latin typeface="Consolas" pitchFamily="49" charset="0"/>
              </a:rPr>
              <a:t>( 0 ),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array_capacity</a:t>
            </a:r>
            <a:r>
              <a:rPr lang="en-US" sz="1600" dirty="0">
                <a:latin typeface="Consolas" pitchFamily="49" charset="0"/>
              </a:rPr>
              <a:t>( </a:t>
            </a:r>
            <a:r>
              <a:rPr lang="en-US" sz="1600" dirty="0" err="1">
                <a:latin typeface="Consolas" pitchFamily="49" charset="0"/>
              </a:rPr>
              <a:t>std</a:t>
            </a:r>
            <a:r>
              <a:rPr lang="en-US" sz="1600" dirty="0">
                <a:latin typeface="Consolas" pitchFamily="49" charset="0"/>
              </a:rPr>
              <a:t>::max(1, </a:t>
            </a:r>
            <a:r>
              <a:rPr lang="en-US" sz="1600" dirty="0">
                <a:solidFill>
                  <a:schemeClr val="accent1"/>
                </a:solidFill>
                <a:latin typeface="Consolas" pitchFamily="49" charset="0"/>
              </a:rPr>
              <a:t>n</a:t>
            </a:r>
            <a:r>
              <a:rPr lang="en-US" sz="1600" dirty="0">
                <a:latin typeface="Consolas" pitchFamily="49" charset="0"/>
              </a:rPr>
              <a:t>) ),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array</a:t>
            </a:r>
            <a:r>
              <a:rPr lang="en-US" sz="1600" dirty="0">
                <a:latin typeface="Consolas" pitchFamily="49" charset="0"/>
              </a:rPr>
              <a:t>( new Type[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array_capacity</a:t>
            </a:r>
            <a:r>
              <a:rPr lang="en-US" sz="1600" dirty="0">
                <a:latin typeface="Consolas" pitchFamily="49" charset="0"/>
              </a:rPr>
              <a:t>] ) {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    // Empty constructor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}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3005516" y="5517232"/>
            <a:ext cx="4210515" cy="946088"/>
            <a:chOff x="3005516" y="5517232"/>
            <a:chExt cx="4210515" cy="946088"/>
          </a:xfrm>
        </p:grpSpPr>
        <p:grpSp>
          <p:nvGrpSpPr>
            <p:cNvPr id="21" name="组合 20"/>
            <p:cNvGrpSpPr/>
            <p:nvPr/>
          </p:nvGrpSpPr>
          <p:grpSpPr>
            <a:xfrm>
              <a:off x="3005516" y="5517232"/>
              <a:ext cx="4210515" cy="946088"/>
              <a:chOff x="3005516" y="5517232"/>
              <a:chExt cx="4210515" cy="946088"/>
            </a:xfrm>
          </p:grpSpPr>
          <p:pic>
            <p:nvPicPr>
              <p:cNvPr id="5" name="Picture 5" descr="C:\Users\dwharder\Desktop\q5.png"/>
              <p:cNvPicPr>
                <a:picLocks noChangeAspect="1" noChangeArrowheads="1"/>
              </p:cNvPicPr>
              <p:nvPr/>
            </p:nvPicPr>
            <p:blipFill rotWithShape="1">
              <a:blip r:embed="rId3" cstate="print"/>
              <a:srcRect t="1" b="80850"/>
              <a:stretch/>
            </p:blipFill>
            <p:spPr bwMode="auto">
              <a:xfrm>
                <a:off x="3275856" y="5517232"/>
                <a:ext cx="3940175" cy="5760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" name="矩形 1"/>
              <p:cNvSpPr/>
              <p:nvPr/>
            </p:nvSpPr>
            <p:spPr>
              <a:xfrm>
                <a:off x="4644008" y="5845788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860032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076056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519936" y="584480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735960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951984" y="584413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6169979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297996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387974" y="584413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6611888" y="584413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835802" y="584413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8" name="组合 17"/>
              <p:cNvGrpSpPr/>
              <p:nvPr/>
            </p:nvGrpSpPr>
            <p:grpSpPr>
              <a:xfrm>
                <a:off x="3419872" y="6072870"/>
                <a:ext cx="545342" cy="390450"/>
                <a:chOff x="2195736" y="6309320"/>
                <a:chExt cx="680697" cy="436439"/>
              </a:xfrm>
            </p:grpSpPr>
            <p:cxnSp>
              <p:nvCxnSpPr>
                <p:cNvPr id="4" name="直接箭头连接符 3"/>
                <p:cNvCxnSpPr/>
                <p:nvPr/>
              </p:nvCxnSpPr>
              <p:spPr>
                <a:xfrm flipV="1">
                  <a:off x="2485238" y="6309320"/>
                  <a:ext cx="0" cy="21602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文本框 5"/>
                <p:cNvSpPr txBox="1"/>
                <p:nvPr/>
              </p:nvSpPr>
              <p:spPr>
                <a:xfrm>
                  <a:off x="2195736" y="6453335"/>
                  <a:ext cx="680697" cy="2924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b="1" dirty="0"/>
                    <a:t>Front</a:t>
                  </a:r>
                  <a:endParaRPr lang="zh-CN" altLang="en-US" sz="1100" b="1" dirty="0"/>
                </a:p>
              </p:txBody>
            </p:sp>
          </p:grpSp>
          <p:grpSp>
            <p:nvGrpSpPr>
              <p:cNvPr id="22" name="组合 21"/>
              <p:cNvGrpSpPr/>
              <p:nvPr/>
            </p:nvGrpSpPr>
            <p:grpSpPr>
              <a:xfrm>
                <a:off x="3005516" y="6076682"/>
                <a:ext cx="483281" cy="373921"/>
                <a:chOff x="2195736" y="6326491"/>
                <a:chExt cx="522900" cy="388455"/>
              </a:xfrm>
            </p:grpSpPr>
            <p:cxnSp>
              <p:nvCxnSpPr>
                <p:cNvPr id="23" name="直接箭头连接符 22"/>
                <p:cNvCxnSpPr/>
                <p:nvPr/>
              </p:nvCxnSpPr>
              <p:spPr>
                <a:xfrm flipV="1">
                  <a:off x="2485238" y="6326491"/>
                  <a:ext cx="3000" cy="19885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文本框 23"/>
                <p:cNvSpPr txBox="1"/>
                <p:nvPr/>
              </p:nvSpPr>
              <p:spPr>
                <a:xfrm>
                  <a:off x="2195736" y="6453336"/>
                  <a:ext cx="5229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b="1" dirty="0"/>
                    <a:t>Back</a:t>
                  </a:r>
                  <a:endParaRPr lang="zh-CN" altLang="en-US" sz="1100" b="1" dirty="0"/>
                </a:p>
              </p:txBody>
            </p:sp>
          </p:grpSp>
          <p:sp>
            <p:nvSpPr>
              <p:cNvPr id="20" name="矩形 19"/>
              <p:cNvSpPr/>
              <p:nvPr/>
            </p:nvSpPr>
            <p:spPr>
              <a:xfrm>
                <a:off x="4572000" y="6085527"/>
                <a:ext cx="288032" cy="1971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6827912" y="6085526"/>
                <a:ext cx="288032" cy="1971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/>
                <p:cNvSpPr/>
                <p:nvPr/>
              </p:nvSpPr>
              <p:spPr>
                <a:xfrm>
                  <a:off x="6611888" y="5687423"/>
                  <a:ext cx="225833" cy="1334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矩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888" y="5687423"/>
                  <a:ext cx="225833" cy="1334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/>
                <p:cNvSpPr/>
                <p:nvPr/>
              </p:nvSpPr>
              <p:spPr>
                <a:xfrm>
                  <a:off x="6866447" y="5685320"/>
                  <a:ext cx="225833" cy="1334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447" y="5685320"/>
                  <a:ext cx="225833" cy="133450"/>
                </a:xfrm>
                <a:prstGeom prst="rect">
                  <a:avLst/>
                </a:prstGeom>
                <a:blipFill>
                  <a:blip r:embed="rId5"/>
                  <a:stretch>
                    <a:fillRect b="-3846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Queue ADT</a:t>
            </a:r>
          </a:p>
          <a:p>
            <a:r>
              <a:rPr lang="en-US" dirty="0">
                <a:latin typeface="Arial" charset="0"/>
                <a:cs typeface="Arial" charset="0"/>
              </a:rPr>
              <a:t>Implementation</a:t>
            </a:r>
          </a:p>
          <a:p>
            <a:r>
              <a:rPr lang="en-US" dirty="0" err="1">
                <a:latin typeface="Arial" charset="0"/>
                <a:cs typeface="Arial" charset="0"/>
              </a:rPr>
              <a:t>Deque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Member Functions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template &lt;</a:t>
            </a:r>
            <a:r>
              <a:rPr lang="en-US" sz="1600" dirty="0" err="1">
                <a:latin typeface="Consolas" pitchFamily="49" charset="0"/>
                <a:cs typeface="Arial" charset="0"/>
              </a:rPr>
              <a:t>typename</a:t>
            </a:r>
            <a:r>
              <a:rPr lang="en-US" sz="1600" dirty="0">
                <a:latin typeface="Consolas" pitchFamily="49" charset="0"/>
                <a:cs typeface="Arial" charset="0"/>
              </a:rPr>
              <a:t> Type&gt;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		bool</a:t>
            </a:r>
            <a:r>
              <a:rPr 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sz="1400" dirty="0">
                <a:latin typeface="Consolas" pitchFamily="49" charset="0"/>
                <a:cs typeface="Arial" charset="0"/>
              </a:rPr>
              <a:t>Queue</a:t>
            </a:r>
            <a:r>
              <a:rPr lang="en-US" sz="1600" dirty="0">
                <a:latin typeface="Consolas" pitchFamily="49" charset="0"/>
                <a:cs typeface="Arial" charset="0"/>
              </a:rPr>
              <a:t>&lt;Type&gt;::empty() </a:t>
            </a:r>
            <a:r>
              <a:rPr 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6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    return (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queue_size</a:t>
            </a:r>
            <a:r>
              <a:rPr lang="en-US" sz="1600" dirty="0">
                <a:latin typeface="Consolas" pitchFamily="49" charset="0"/>
                <a:cs typeface="Arial" charset="0"/>
              </a:rPr>
              <a:t> == 0 );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Tx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template &lt;</a:t>
            </a:r>
            <a:r>
              <a:rPr lang="en-US" sz="1600" dirty="0" err="1">
                <a:latin typeface="Consolas" pitchFamily="49" charset="0"/>
                <a:cs typeface="Arial" charset="0"/>
              </a:rPr>
              <a:t>typename</a:t>
            </a:r>
            <a:r>
              <a:rPr lang="en-US" sz="1600" dirty="0">
                <a:latin typeface="Consolas" pitchFamily="49" charset="0"/>
                <a:cs typeface="Arial" charset="0"/>
              </a:rPr>
              <a:t> Type&gt;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		Type</a:t>
            </a:r>
            <a:r>
              <a:rPr lang="en-US" sz="1600" dirty="0">
                <a:latin typeface="Consolas" pitchFamily="49" charset="0"/>
                <a:cs typeface="Arial" charset="0"/>
              </a:rPr>
              <a:t> Queue&lt;Type&gt;::front() </a:t>
            </a:r>
            <a:r>
              <a:rPr 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6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    if ( </a:t>
            </a:r>
            <a:r>
              <a:rPr 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empty</a:t>
            </a:r>
            <a:r>
              <a:rPr lang="en-US" sz="1600" dirty="0">
                <a:latin typeface="Consolas" pitchFamily="49" charset="0"/>
                <a:cs typeface="Arial" charset="0"/>
              </a:rPr>
              <a:t>() ) {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        throw underflow();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    }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    return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</a:t>
            </a:r>
            <a:r>
              <a:rPr lang="en-US" sz="1600" dirty="0">
                <a:latin typeface="Consolas" pitchFamily="49" charset="0"/>
                <a:cs typeface="Arial" charset="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ifront</a:t>
            </a:r>
            <a:r>
              <a:rPr lang="en-US" sz="1600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Tx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Member Functions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3608" y="1600200"/>
            <a:ext cx="7643192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A naïve implementation of push and pop:</a:t>
            </a:r>
          </a:p>
          <a:p>
            <a:pPr>
              <a:buFontTx/>
              <a:buNone/>
            </a:pPr>
            <a:endParaRPr lang="en-US" sz="12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void</a:t>
            </a:r>
            <a:r>
              <a:rPr lang="en-US" sz="1600" dirty="0">
                <a:latin typeface="Consolas" pitchFamily="49" charset="0"/>
                <a:cs typeface="Arial" charset="0"/>
              </a:rPr>
              <a:t> Queue&lt;Type&gt;::push( Type </a:t>
            </a:r>
            <a:r>
              <a:rPr 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600" dirty="0">
                <a:latin typeface="Consolas" pitchFamily="49" charset="0"/>
                <a:cs typeface="Arial" charset="0"/>
              </a:rPr>
              <a:t> &amp;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obj</a:t>
            </a:r>
            <a:r>
              <a:rPr lang="en-US" sz="16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if (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queue_size</a:t>
            </a:r>
            <a:r>
              <a:rPr lang="en-US" sz="1600" dirty="0">
                <a:latin typeface="Consolas" pitchFamily="49" charset="0"/>
                <a:cs typeface="Arial" charset="0"/>
              </a:rPr>
              <a:t> ==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6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    throw overflow();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}</a:t>
            </a:r>
          </a:p>
          <a:p>
            <a:pPr>
              <a:buFontTx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++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iback</a:t>
            </a:r>
            <a:r>
              <a:rPr 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</a:t>
            </a:r>
            <a:r>
              <a:rPr lang="en-US" sz="1600" dirty="0">
                <a:latin typeface="Consolas" pitchFamily="49" charset="0"/>
                <a:cs typeface="Arial" charset="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iback</a:t>
            </a:r>
            <a:r>
              <a:rPr lang="en-US" sz="1600" dirty="0">
                <a:latin typeface="Consolas" pitchFamily="49" charset="0"/>
                <a:cs typeface="Arial" charset="0"/>
              </a:rPr>
              <a:t>] =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obj</a:t>
            </a:r>
            <a:r>
              <a:rPr 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++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queue_size</a:t>
            </a:r>
            <a:r>
              <a:rPr 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}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283968" y="3284984"/>
            <a:ext cx="4210515" cy="946088"/>
            <a:chOff x="3005516" y="5517232"/>
            <a:chExt cx="4210515" cy="946088"/>
          </a:xfrm>
        </p:grpSpPr>
        <p:grpSp>
          <p:nvGrpSpPr>
            <p:cNvPr id="5" name="组合 4"/>
            <p:cNvGrpSpPr/>
            <p:nvPr/>
          </p:nvGrpSpPr>
          <p:grpSpPr>
            <a:xfrm>
              <a:off x="3005516" y="5517232"/>
              <a:ext cx="4210515" cy="946088"/>
              <a:chOff x="3005516" y="5517232"/>
              <a:chExt cx="4210515" cy="946088"/>
            </a:xfrm>
          </p:grpSpPr>
          <p:pic>
            <p:nvPicPr>
              <p:cNvPr id="8" name="Picture 5" descr="C:\Users\dwharder\Desktop\q5.png"/>
              <p:cNvPicPr>
                <a:picLocks noChangeAspect="1" noChangeArrowheads="1"/>
              </p:cNvPicPr>
              <p:nvPr/>
            </p:nvPicPr>
            <p:blipFill rotWithShape="1">
              <a:blip r:embed="rId3" cstate="print"/>
              <a:srcRect t="1" b="80850"/>
              <a:stretch/>
            </p:blipFill>
            <p:spPr bwMode="auto">
              <a:xfrm>
                <a:off x="3275856" y="5517232"/>
                <a:ext cx="3940175" cy="5760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" name="矩形 8"/>
              <p:cNvSpPr/>
              <p:nvPr/>
            </p:nvSpPr>
            <p:spPr>
              <a:xfrm>
                <a:off x="4644008" y="5845788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860032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076056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519936" y="584480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735960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951984" y="584413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169979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297996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387974" y="584413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611888" y="584413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835802" y="584413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3419872" y="6072870"/>
                <a:ext cx="545342" cy="390450"/>
                <a:chOff x="2195736" y="6309320"/>
                <a:chExt cx="680697" cy="436439"/>
              </a:xfrm>
            </p:grpSpPr>
            <p:cxnSp>
              <p:nvCxnSpPr>
                <p:cNvPr id="26" name="直接箭头连接符 25"/>
                <p:cNvCxnSpPr/>
                <p:nvPr/>
              </p:nvCxnSpPr>
              <p:spPr>
                <a:xfrm flipV="1">
                  <a:off x="2485238" y="6309320"/>
                  <a:ext cx="0" cy="21602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文本框 26"/>
                <p:cNvSpPr txBox="1"/>
                <p:nvPr/>
              </p:nvSpPr>
              <p:spPr>
                <a:xfrm>
                  <a:off x="2195736" y="6453335"/>
                  <a:ext cx="680697" cy="2924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b="1" dirty="0"/>
                    <a:t>Front</a:t>
                  </a:r>
                  <a:endParaRPr lang="zh-CN" altLang="en-US" sz="1100" b="1" dirty="0"/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3005516" y="6076682"/>
                <a:ext cx="483281" cy="373921"/>
                <a:chOff x="2195736" y="6326491"/>
                <a:chExt cx="522900" cy="388455"/>
              </a:xfrm>
            </p:grpSpPr>
            <p:cxnSp>
              <p:nvCxnSpPr>
                <p:cNvPr id="24" name="直接箭头连接符 23"/>
                <p:cNvCxnSpPr/>
                <p:nvPr/>
              </p:nvCxnSpPr>
              <p:spPr>
                <a:xfrm flipV="1">
                  <a:off x="2485238" y="6326491"/>
                  <a:ext cx="3000" cy="19885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文本框 24"/>
                <p:cNvSpPr txBox="1"/>
                <p:nvPr/>
              </p:nvSpPr>
              <p:spPr>
                <a:xfrm>
                  <a:off x="2195736" y="6453336"/>
                  <a:ext cx="5229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b="1" dirty="0"/>
                    <a:t>Back</a:t>
                  </a:r>
                  <a:endParaRPr lang="zh-CN" altLang="en-US" sz="1100" b="1" dirty="0"/>
                </a:p>
              </p:txBody>
            </p:sp>
          </p:grpSp>
          <p:sp>
            <p:nvSpPr>
              <p:cNvPr id="22" name="矩形 21"/>
              <p:cNvSpPr/>
              <p:nvPr/>
            </p:nvSpPr>
            <p:spPr>
              <a:xfrm>
                <a:off x="4572000" y="6085527"/>
                <a:ext cx="288032" cy="1971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827912" y="6085526"/>
                <a:ext cx="288032" cy="1971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6611888" y="5687423"/>
                  <a:ext cx="225833" cy="1334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888" y="5687423"/>
                  <a:ext cx="225833" cy="1334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6866447" y="5685320"/>
                  <a:ext cx="225833" cy="1334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447" y="5685320"/>
                  <a:ext cx="225833" cy="133450"/>
                </a:xfrm>
                <a:prstGeom prst="rect">
                  <a:avLst/>
                </a:prstGeom>
                <a:blipFill>
                  <a:blip r:embed="rId5"/>
                  <a:stretch>
                    <a:fillRect b="-7692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矩形 2"/>
          <p:cNvSpPr/>
          <p:nvPr/>
        </p:nvSpPr>
        <p:spPr>
          <a:xfrm>
            <a:off x="6247981" y="2808757"/>
            <a:ext cx="1230108" cy="360040"/>
          </a:xfrm>
          <a:prstGeom prst="rect">
            <a:avLst/>
          </a:prstGeom>
          <a:solidFill>
            <a:srgbClr val="9900FF"/>
          </a:solidFill>
          <a:ln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queue_size</a:t>
            </a:r>
            <a:r>
              <a:rPr lang="en-US" altLang="zh-CN" sz="1400" dirty="0"/>
              <a:t>=0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Member Functions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3608" y="1600200"/>
            <a:ext cx="7643192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A naïve implementation of push and pop:</a:t>
            </a:r>
          </a:p>
          <a:p>
            <a:pPr>
              <a:buFontTx/>
              <a:buNone/>
            </a:pPr>
            <a:endParaRPr lang="en-US" sz="12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void</a:t>
            </a:r>
            <a:r>
              <a:rPr lang="en-US" sz="1600" dirty="0">
                <a:latin typeface="Consolas" pitchFamily="49" charset="0"/>
                <a:cs typeface="Arial" charset="0"/>
              </a:rPr>
              <a:t> Queue&lt;Type&gt;::push( Type </a:t>
            </a:r>
            <a:r>
              <a:rPr 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600" dirty="0">
                <a:latin typeface="Consolas" pitchFamily="49" charset="0"/>
                <a:cs typeface="Arial" charset="0"/>
              </a:rPr>
              <a:t> &amp;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obj</a:t>
            </a:r>
            <a:r>
              <a:rPr lang="en-US" sz="16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if (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queue_size</a:t>
            </a:r>
            <a:r>
              <a:rPr lang="en-US" sz="1600" dirty="0">
                <a:latin typeface="Consolas" pitchFamily="49" charset="0"/>
                <a:cs typeface="Arial" charset="0"/>
              </a:rPr>
              <a:t> ==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6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    throw overflow();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}</a:t>
            </a:r>
          </a:p>
          <a:p>
            <a:pPr>
              <a:buFontTx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++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iback</a:t>
            </a:r>
            <a:r>
              <a:rPr 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</a:t>
            </a:r>
            <a:r>
              <a:rPr lang="en-US" sz="1600" dirty="0">
                <a:latin typeface="Consolas" pitchFamily="49" charset="0"/>
                <a:cs typeface="Arial" charset="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iback</a:t>
            </a:r>
            <a:r>
              <a:rPr lang="en-US" sz="1600" dirty="0">
                <a:latin typeface="Consolas" pitchFamily="49" charset="0"/>
                <a:cs typeface="Arial" charset="0"/>
              </a:rPr>
              <a:t>] =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obj</a:t>
            </a:r>
            <a:r>
              <a:rPr 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++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queue_size</a:t>
            </a:r>
            <a:r>
              <a:rPr 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}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554308" y="3284984"/>
            <a:ext cx="3940175" cy="1075373"/>
            <a:chOff x="3275856" y="5517232"/>
            <a:chExt cx="3940175" cy="1075373"/>
          </a:xfrm>
        </p:grpSpPr>
        <p:grpSp>
          <p:nvGrpSpPr>
            <p:cNvPr id="5" name="组合 4"/>
            <p:cNvGrpSpPr/>
            <p:nvPr/>
          </p:nvGrpSpPr>
          <p:grpSpPr>
            <a:xfrm>
              <a:off x="3275856" y="5517232"/>
              <a:ext cx="3940175" cy="1075373"/>
              <a:chOff x="3275856" y="5517232"/>
              <a:chExt cx="3940175" cy="1075373"/>
            </a:xfrm>
          </p:grpSpPr>
          <p:pic>
            <p:nvPicPr>
              <p:cNvPr id="8" name="Picture 5" descr="C:\Users\dwharder\Desktop\q5.png"/>
              <p:cNvPicPr>
                <a:picLocks noChangeAspect="1" noChangeArrowheads="1"/>
              </p:cNvPicPr>
              <p:nvPr/>
            </p:nvPicPr>
            <p:blipFill rotWithShape="1">
              <a:blip r:embed="rId3" cstate="print"/>
              <a:srcRect t="1" b="80850"/>
              <a:stretch/>
            </p:blipFill>
            <p:spPr bwMode="auto">
              <a:xfrm>
                <a:off x="3275856" y="5517232"/>
                <a:ext cx="3940175" cy="5760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" name="矩形 8"/>
              <p:cNvSpPr/>
              <p:nvPr/>
            </p:nvSpPr>
            <p:spPr>
              <a:xfrm>
                <a:off x="4644008" y="5845788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860032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076056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519936" y="584480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735960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951984" y="584413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169979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297996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387974" y="584413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611888" y="584413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835802" y="584413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3419872" y="6072870"/>
                <a:ext cx="545342" cy="390450"/>
                <a:chOff x="2195736" y="6309320"/>
                <a:chExt cx="680697" cy="436439"/>
              </a:xfrm>
            </p:grpSpPr>
            <p:cxnSp>
              <p:nvCxnSpPr>
                <p:cNvPr id="26" name="直接箭头连接符 25"/>
                <p:cNvCxnSpPr/>
                <p:nvPr/>
              </p:nvCxnSpPr>
              <p:spPr>
                <a:xfrm flipV="1">
                  <a:off x="2485238" y="6309320"/>
                  <a:ext cx="0" cy="21602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文本框 26"/>
                <p:cNvSpPr txBox="1"/>
                <p:nvPr/>
              </p:nvSpPr>
              <p:spPr>
                <a:xfrm>
                  <a:off x="2195736" y="6453335"/>
                  <a:ext cx="680697" cy="2924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b="1" dirty="0"/>
                    <a:t>Front</a:t>
                  </a:r>
                  <a:endParaRPr lang="zh-CN" altLang="en-US" sz="1100" b="1" dirty="0"/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3509572" y="6079836"/>
                <a:ext cx="483281" cy="512769"/>
                <a:chOff x="2741114" y="6329768"/>
                <a:chExt cx="522900" cy="532700"/>
              </a:xfrm>
            </p:grpSpPr>
            <p:cxnSp>
              <p:nvCxnSpPr>
                <p:cNvPr id="24" name="直接箭头连接符 23"/>
                <p:cNvCxnSpPr/>
                <p:nvPr/>
              </p:nvCxnSpPr>
              <p:spPr>
                <a:xfrm flipV="1">
                  <a:off x="2994550" y="6329768"/>
                  <a:ext cx="3000" cy="19885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文本框 24"/>
                <p:cNvSpPr txBox="1"/>
                <p:nvPr/>
              </p:nvSpPr>
              <p:spPr>
                <a:xfrm>
                  <a:off x="2741114" y="6600858"/>
                  <a:ext cx="5229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b="1" dirty="0"/>
                    <a:t>Back</a:t>
                  </a:r>
                  <a:endParaRPr lang="zh-CN" altLang="en-US" sz="1100" b="1" dirty="0"/>
                </a:p>
              </p:txBody>
            </p:sp>
          </p:grpSp>
          <p:sp>
            <p:nvSpPr>
              <p:cNvPr id="22" name="矩形 21"/>
              <p:cNvSpPr/>
              <p:nvPr/>
            </p:nvSpPr>
            <p:spPr>
              <a:xfrm>
                <a:off x="4572000" y="6085527"/>
                <a:ext cx="288032" cy="1971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827912" y="6085526"/>
                <a:ext cx="288032" cy="1971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6611888" y="5687423"/>
                  <a:ext cx="225833" cy="1334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888" y="5687423"/>
                  <a:ext cx="225833" cy="1334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6866447" y="5685320"/>
                  <a:ext cx="225833" cy="1334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447" y="5685320"/>
                  <a:ext cx="225833" cy="133450"/>
                </a:xfrm>
                <a:prstGeom prst="rect">
                  <a:avLst/>
                </a:prstGeom>
                <a:blipFill>
                  <a:blip r:embed="rId5"/>
                  <a:stretch>
                    <a:fillRect b="-7692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矩形 1"/>
          <p:cNvSpPr/>
          <p:nvPr/>
        </p:nvSpPr>
        <p:spPr>
          <a:xfrm>
            <a:off x="4865204" y="4365104"/>
            <a:ext cx="9309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Push obj1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830508" y="3612076"/>
            <a:ext cx="216024" cy="216024"/>
          </a:xfrm>
          <a:prstGeom prst="rect">
            <a:avLst/>
          </a:prstGeom>
          <a:solidFill>
            <a:srgbClr val="99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247981" y="2808757"/>
            <a:ext cx="1230108" cy="360040"/>
          </a:xfrm>
          <a:prstGeom prst="rect">
            <a:avLst/>
          </a:prstGeom>
          <a:solidFill>
            <a:srgbClr val="9900FF"/>
          </a:solidFill>
          <a:ln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queue_size</a:t>
            </a:r>
            <a:r>
              <a:rPr lang="en-US" altLang="zh-CN" sz="1400" dirty="0"/>
              <a:t>=1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11016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Member Functions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3608" y="1600200"/>
            <a:ext cx="7643192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A naïve implementation of push and pop:</a:t>
            </a:r>
          </a:p>
          <a:p>
            <a:pPr>
              <a:buFontTx/>
              <a:buNone/>
            </a:pPr>
            <a:endParaRPr lang="en-US" sz="12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void</a:t>
            </a:r>
            <a:r>
              <a:rPr lang="en-US" sz="1600" dirty="0">
                <a:latin typeface="Consolas" pitchFamily="49" charset="0"/>
                <a:cs typeface="Arial" charset="0"/>
              </a:rPr>
              <a:t> Queue&lt;Type&gt;::push( Type </a:t>
            </a:r>
            <a:r>
              <a:rPr 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600" dirty="0">
                <a:latin typeface="Consolas" pitchFamily="49" charset="0"/>
                <a:cs typeface="Arial" charset="0"/>
              </a:rPr>
              <a:t> &amp;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obj</a:t>
            </a:r>
            <a:r>
              <a:rPr lang="en-US" sz="16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if (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queue_size</a:t>
            </a:r>
            <a:r>
              <a:rPr lang="en-US" sz="1600" dirty="0">
                <a:latin typeface="Consolas" pitchFamily="49" charset="0"/>
                <a:cs typeface="Arial" charset="0"/>
              </a:rPr>
              <a:t> ==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6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    throw overflow();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}</a:t>
            </a:r>
          </a:p>
          <a:p>
            <a:pPr>
              <a:buFontTx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++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iback</a:t>
            </a:r>
            <a:r>
              <a:rPr 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</a:t>
            </a:r>
            <a:r>
              <a:rPr lang="en-US" sz="1600" dirty="0">
                <a:latin typeface="Consolas" pitchFamily="49" charset="0"/>
                <a:cs typeface="Arial" charset="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iback</a:t>
            </a:r>
            <a:r>
              <a:rPr lang="en-US" sz="1600" dirty="0">
                <a:latin typeface="Consolas" pitchFamily="49" charset="0"/>
                <a:cs typeface="Arial" charset="0"/>
              </a:rPr>
              <a:t>] =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obj</a:t>
            </a:r>
            <a:r>
              <a:rPr 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++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queue_size</a:t>
            </a:r>
            <a:r>
              <a:rPr 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}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554308" y="3284984"/>
            <a:ext cx="3940175" cy="1071999"/>
            <a:chOff x="3275856" y="5517232"/>
            <a:chExt cx="3940175" cy="1071999"/>
          </a:xfrm>
        </p:grpSpPr>
        <p:grpSp>
          <p:nvGrpSpPr>
            <p:cNvPr id="5" name="组合 4"/>
            <p:cNvGrpSpPr/>
            <p:nvPr/>
          </p:nvGrpSpPr>
          <p:grpSpPr>
            <a:xfrm>
              <a:off x="3275856" y="5517232"/>
              <a:ext cx="3940175" cy="1071999"/>
              <a:chOff x="3275856" y="5517232"/>
              <a:chExt cx="3940175" cy="1071999"/>
            </a:xfrm>
          </p:grpSpPr>
          <p:pic>
            <p:nvPicPr>
              <p:cNvPr id="8" name="Picture 5" descr="C:\Users\dwharder\Desktop\q5.png"/>
              <p:cNvPicPr>
                <a:picLocks noChangeAspect="1" noChangeArrowheads="1"/>
              </p:cNvPicPr>
              <p:nvPr/>
            </p:nvPicPr>
            <p:blipFill rotWithShape="1">
              <a:blip r:embed="rId3" cstate="print"/>
              <a:srcRect t="1" b="80850"/>
              <a:stretch/>
            </p:blipFill>
            <p:spPr bwMode="auto">
              <a:xfrm>
                <a:off x="3275856" y="5517232"/>
                <a:ext cx="3940175" cy="5760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" name="矩形 8"/>
              <p:cNvSpPr/>
              <p:nvPr/>
            </p:nvSpPr>
            <p:spPr>
              <a:xfrm>
                <a:off x="4644008" y="5845788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860032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076056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519936" y="584480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735960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951984" y="584413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169979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297996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387974" y="584413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611888" y="584413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835802" y="584413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3419872" y="6072870"/>
                <a:ext cx="545342" cy="390450"/>
                <a:chOff x="2195736" y="6309320"/>
                <a:chExt cx="680697" cy="436439"/>
              </a:xfrm>
            </p:grpSpPr>
            <p:cxnSp>
              <p:nvCxnSpPr>
                <p:cNvPr id="26" name="直接箭头连接符 25"/>
                <p:cNvCxnSpPr/>
                <p:nvPr/>
              </p:nvCxnSpPr>
              <p:spPr>
                <a:xfrm flipV="1">
                  <a:off x="2485238" y="6309320"/>
                  <a:ext cx="0" cy="21602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文本框 26"/>
                <p:cNvSpPr txBox="1"/>
                <p:nvPr/>
              </p:nvSpPr>
              <p:spPr>
                <a:xfrm>
                  <a:off x="2195736" y="6453335"/>
                  <a:ext cx="680697" cy="2924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b="1" dirty="0"/>
                    <a:t>Front</a:t>
                  </a:r>
                  <a:endParaRPr lang="zh-CN" altLang="en-US" sz="1100" b="1" dirty="0"/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3659662" y="6076462"/>
                <a:ext cx="483281" cy="512769"/>
                <a:chOff x="2903508" y="6326263"/>
                <a:chExt cx="522900" cy="532700"/>
              </a:xfrm>
            </p:grpSpPr>
            <p:cxnSp>
              <p:nvCxnSpPr>
                <p:cNvPr id="24" name="直接箭头连接符 23"/>
                <p:cNvCxnSpPr/>
                <p:nvPr/>
              </p:nvCxnSpPr>
              <p:spPr>
                <a:xfrm flipV="1">
                  <a:off x="3156944" y="6326263"/>
                  <a:ext cx="3000" cy="19885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文本框 24"/>
                <p:cNvSpPr txBox="1"/>
                <p:nvPr/>
              </p:nvSpPr>
              <p:spPr>
                <a:xfrm>
                  <a:off x="2903508" y="6597353"/>
                  <a:ext cx="5229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b="1" dirty="0"/>
                    <a:t>Back</a:t>
                  </a:r>
                  <a:endParaRPr lang="zh-CN" altLang="en-US" sz="1100" b="1" dirty="0"/>
                </a:p>
              </p:txBody>
            </p:sp>
          </p:grpSp>
          <p:sp>
            <p:nvSpPr>
              <p:cNvPr id="22" name="矩形 21"/>
              <p:cNvSpPr/>
              <p:nvPr/>
            </p:nvSpPr>
            <p:spPr>
              <a:xfrm>
                <a:off x="4572000" y="6085527"/>
                <a:ext cx="288032" cy="1971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827912" y="6085526"/>
                <a:ext cx="288032" cy="1971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6611888" y="5687423"/>
                  <a:ext cx="225833" cy="1334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888" y="5687423"/>
                  <a:ext cx="225833" cy="1334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6866447" y="5685320"/>
                  <a:ext cx="225833" cy="1334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447" y="5685320"/>
                  <a:ext cx="225833" cy="133450"/>
                </a:xfrm>
                <a:prstGeom prst="rect">
                  <a:avLst/>
                </a:prstGeom>
                <a:blipFill>
                  <a:blip r:embed="rId5"/>
                  <a:stretch>
                    <a:fillRect b="-7692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矩形 1"/>
          <p:cNvSpPr/>
          <p:nvPr/>
        </p:nvSpPr>
        <p:spPr>
          <a:xfrm>
            <a:off x="4865204" y="4365104"/>
            <a:ext cx="9309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Push obj1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830508" y="3612076"/>
            <a:ext cx="216024" cy="216024"/>
          </a:xfrm>
          <a:prstGeom prst="rect">
            <a:avLst/>
          </a:prstGeom>
          <a:solidFill>
            <a:srgbClr val="99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803678" y="4364493"/>
            <a:ext cx="9309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Push obj2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247981" y="2808757"/>
            <a:ext cx="1230108" cy="360040"/>
          </a:xfrm>
          <a:prstGeom prst="rect">
            <a:avLst/>
          </a:prstGeom>
          <a:solidFill>
            <a:srgbClr val="9900FF"/>
          </a:solidFill>
          <a:ln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queue_size</a:t>
            </a:r>
            <a:r>
              <a:rPr lang="en-US" altLang="zh-CN" sz="1400" dirty="0"/>
              <a:t>=2</a:t>
            </a:r>
            <a:endParaRPr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5046532" y="3615063"/>
            <a:ext cx="216024" cy="216024"/>
          </a:xfrm>
          <a:prstGeom prst="rect">
            <a:avLst/>
          </a:prstGeom>
          <a:solidFill>
            <a:srgbClr val="99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46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Member Functions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3608" y="1600200"/>
            <a:ext cx="7643192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A naïve implementation of push and pop:</a:t>
            </a:r>
          </a:p>
          <a:p>
            <a:pPr>
              <a:buFontTx/>
              <a:buNone/>
            </a:pPr>
            <a:endParaRPr lang="en-US" sz="12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void</a:t>
            </a:r>
            <a:r>
              <a:rPr lang="en-US" sz="1600" dirty="0">
                <a:latin typeface="Consolas" pitchFamily="49" charset="0"/>
                <a:cs typeface="Arial" charset="0"/>
              </a:rPr>
              <a:t> Queue&lt;Type&gt;::push( Type </a:t>
            </a:r>
            <a:r>
              <a:rPr 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600" dirty="0">
                <a:latin typeface="Consolas" pitchFamily="49" charset="0"/>
                <a:cs typeface="Arial" charset="0"/>
              </a:rPr>
              <a:t> &amp;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obj</a:t>
            </a:r>
            <a:r>
              <a:rPr lang="en-US" sz="16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if (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queue_size</a:t>
            </a:r>
            <a:r>
              <a:rPr lang="en-US" sz="1600" dirty="0">
                <a:latin typeface="Consolas" pitchFamily="49" charset="0"/>
                <a:cs typeface="Arial" charset="0"/>
              </a:rPr>
              <a:t> ==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6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    throw overflow();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}</a:t>
            </a:r>
          </a:p>
          <a:p>
            <a:pPr>
              <a:buFontTx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++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iback</a:t>
            </a:r>
            <a:r>
              <a:rPr 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</a:t>
            </a:r>
            <a:r>
              <a:rPr lang="en-US" sz="1600" dirty="0">
                <a:latin typeface="Consolas" pitchFamily="49" charset="0"/>
                <a:cs typeface="Arial" charset="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iback</a:t>
            </a:r>
            <a:r>
              <a:rPr lang="en-US" sz="1600" dirty="0">
                <a:latin typeface="Consolas" pitchFamily="49" charset="0"/>
                <a:cs typeface="Arial" charset="0"/>
              </a:rPr>
              <a:t>] =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obj</a:t>
            </a:r>
            <a:r>
              <a:rPr 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++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queue_size</a:t>
            </a:r>
            <a:r>
              <a:rPr 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}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554308" y="3284984"/>
            <a:ext cx="3940175" cy="946088"/>
            <a:chOff x="3275856" y="5517232"/>
            <a:chExt cx="3940175" cy="946088"/>
          </a:xfrm>
        </p:grpSpPr>
        <p:grpSp>
          <p:nvGrpSpPr>
            <p:cNvPr id="5" name="组合 4"/>
            <p:cNvGrpSpPr/>
            <p:nvPr/>
          </p:nvGrpSpPr>
          <p:grpSpPr>
            <a:xfrm>
              <a:off x="3275856" y="5517232"/>
              <a:ext cx="3940175" cy="946088"/>
              <a:chOff x="3275856" y="5517232"/>
              <a:chExt cx="3940175" cy="946088"/>
            </a:xfrm>
          </p:grpSpPr>
          <p:pic>
            <p:nvPicPr>
              <p:cNvPr id="8" name="Picture 5" descr="C:\Users\dwharder\Desktop\q5.png"/>
              <p:cNvPicPr>
                <a:picLocks noChangeAspect="1" noChangeArrowheads="1"/>
              </p:cNvPicPr>
              <p:nvPr/>
            </p:nvPicPr>
            <p:blipFill rotWithShape="1">
              <a:blip r:embed="rId3" cstate="print"/>
              <a:srcRect t="1" b="80850"/>
              <a:stretch/>
            </p:blipFill>
            <p:spPr bwMode="auto">
              <a:xfrm>
                <a:off x="3275856" y="5517232"/>
                <a:ext cx="3940175" cy="5760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" name="矩形 8"/>
              <p:cNvSpPr/>
              <p:nvPr/>
            </p:nvSpPr>
            <p:spPr>
              <a:xfrm>
                <a:off x="4644008" y="5845788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860032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076056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519936" y="584480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735960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951984" y="584413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169979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297996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387974" y="584413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611888" y="584413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835802" y="584413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3419872" y="6072870"/>
                <a:ext cx="545342" cy="390450"/>
                <a:chOff x="2195736" y="6309320"/>
                <a:chExt cx="680697" cy="436439"/>
              </a:xfrm>
            </p:grpSpPr>
            <p:cxnSp>
              <p:nvCxnSpPr>
                <p:cNvPr id="26" name="直接箭头连接符 25"/>
                <p:cNvCxnSpPr/>
                <p:nvPr/>
              </p:nvCxnSpPr>
              <p:spPr>
                <a:xfrm flipV="1">
                  <a:off x="2485238" y="6309320"/>
                  <a:ext cx="0" cy="21602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文本框 26"/>
                <p:cNvSpPr txBox="1"/>
                <p:nvPr/>
              </p:nvSpPr>
              <p:spPr>
                <a:xfrm>
                  <a:off x="2195736" y="6453335"/>
                  <a:ext cx="680697" cy="2924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b="1" dirty="0"/>
                    <a:t>Front</a:t>
                  </a:r>
                  <a:endParaRPr lang="zh-CN" altLang="en-US" sz="1100" b="1" dirty="0"/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3869364" y="6062512"/>
                <a:ext cx="483281" cy="382519"/>
                <a:chOff x="3130401" y="6311767"/>
                <a:chExt cx="522900" cy="397387"/>
              </a:xfrm>
            </p:grpSpPr>
            <p:cxnSp>
              <p:nvCxnSpPr>
                <p:cNvPr id="24" name="直接箭头连接符 23"/>
                <p:cNvCxnSpPr/>
                <p:nvPr/>
              </p:nvCxnSpPr>
              <p:spPr>
                <a:xfrm flipV="1">
                  <a:off x="3387795" y="6311767"/>
                  <a:ext cx="3000" cy="19885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文本框 24"/>
                <p:cNvSpPr txBox="1"/>
                <p:nvPr/>
              </p:nvSpPr>
              <p:spPr>
                <a:xfrm>
                  <a:off x="3130401" y="6447544"/>
                  <a:ext cx="5229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b="1" dirty="0"/>
                    <a:t>Back</a:t>
                  </a:r>
                  <a:endParaRPr lang="zh-CN" altLang="en-US" sz="1100" b="1" dirty="0"/>
                </a:p>
              </p:txBody>
            </p:sp>
          </p:grpSp>
          <p:sp>
            <p:nvSpPr>
              <p:cNvPr id="22" name="矩形 21"/>
              <p:cNvSpPr/>
              <p:nvPr/>
            </p:nvSpPr>
            <p:spPr>
              <a:xfrm>
                <a:off x="4572000" y="6085527"/>
                <a:ext cx="288032" cy="1971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827912" y="6085526"/>
                <a:ext cx="288032" cy="1971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6611888" y="5687423"/>
                  <a:ext cx="225833" cy="1334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888" y="5687423"/>
                  <a:ext cx="225833" cy="1334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6866447" y="5685320"/>
                  <a:ext cx="225833" cy="1334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447" y="5685320"/>
                  <a:ext cx="225833" cy="133450"/>
                </a:xfrm>
                <a:prstGeom prst="rect">
                  <a:avLst/>
                </a:prstGeom>
                <a:blipFill>
                  <a:blip r:embed="rId5"/>
                  <a:stretch>
                    <a:fillRect b="-7692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矩形 1"/>
          <p:cNvSpPr/>
          <p:nvPr/>
        </p:nvSpPr>
        <p:spPr>
          <a:xfrm>
            <a:off x="4865204" y="4365104"/>
            <a:ext cx="9309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Push obj1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830508" y="3612076"/>
            <a:ext cx="216024" cy="216024"/>
          </a:xfrm>
          <a:prstGeom prst="rect">
            <a:avLst/>
          </a:prstGeom>
          <a:solidFill>
            <a:srgbClr val="99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803678" y="4364493"/>
            <a:ext cx="9309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Push obj2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247981" y="2808757"/>
            <a:ext cx="1230108" cy="360040"/>
          </a:xfrm>
          <a:prstGeom prst="rect">
            <a:avLst/>
          </a:prstGeom>
          <a:solidFill>
            <a:srgbClr val="9900FF"/>
          </a:solidFill>
          <a:ln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queue_size</a:t>
            </a:r>
            <a:r>
              <a:rPr lang="en-US" altLang="zh-CN" sz="1400" dirty="0"/>
              <a:t>=3</a:t>
            </a:r>
            <a:endParaRPr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5046532" y="3615063"/>
            <a:ext cx="216024" cy="216024"/>
          </a:xfrm>
          <a:prstGeom prst="rect">
            <a:avLst/>
          </a:prstGeom>
          <a:solidFill>
            <a:srgbClr val="99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42152" y="4364493"/>
            <a:ext cx="9309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Push obj3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265514" y="3613392"/>
            <a:ext cx="216024" cy="216024"/>
          </a:xfrm>
          <a:prstGeom prst="rect">
            <a:avLst/>
          </a:prstGeom>
          <a:solidFill>
            <a:srgbClr val="99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9977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Member Functions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 naïve implementation of push and pop:</a:t>
            </a:r>
          </a:p>
          <a:p>
            <a:pPr>
              <a:buFontTx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1043608" y="2204864"/>
            <a:ext cx="4521200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template &lt;</a:t>
            </a:r>
            <a:r>
              <a:rPr lang="en-US" sz="1600" dirty="0" err="1">
                <a:latin typeface="Consolas" pitchFamily="49" charset="0"/>
              </a:rPr>
              <a:t>typename</a:t>
            </a:r>
            <a:r>
              <a:rPr lang="en-US" sz="1600" dirty="0">
                <a:latin typeface="Consolas" pitchFamily="49" charset="0"/>
              </a:rPr>
              <a:t> Type&gt;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solidFill>
                  <a:srgbClr val="FF33CC"/>
                </a:solidFill>
                <a:latin typeface="Consolas" pitchFamily="49" charset="0"/>
              </a:rPr>
              <a:t>Type</a:t>
            </a:r>
            <a:r>
              <a:rPr lang="en-US" sz="1600" dirty="0">
                <a:latin typeface="Consolas" pitchFamily="49" charset="0"/>
              </a:rPr>
              <a:t> Queue&lt;Type&gt;::pop() {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    if ( </a:t>
            </a:r>
            <a:r>
              <a:rPr lang="en-US" sz="1600" dirty="0">
                <a:solidFill>
                  <a:srgbClr val="663300"/>
                </a:solidFill>
                <a:latin typeface="Consolas" pitchFamily="49" charset="0"/>
              </a:rPr>
              <a:t>empty</a:t>
            </a:r>
            <a:r>
              <a:rPr lang="en-US" sz="1600" dirty="0">
                <a:latin typeface="Consolas" pitchFamily="49" charset="0"/>
              </a:rPr>
              <a:t>() ) {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        throw underflow();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    }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en-US" sz="1600" dirty="0">
              <a:latin typeface="Consolas" pitchFamily="49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    --</a:t>
            </a:r>
            <a:r>
              <a:rPr lang="en-US" sz="1600" dirty="0" err="1">
                <a:latin typeface="Consolas" pitchFamily="49" charset="0"/>
              </a:rPr>
              <a:t>queue_size</a:t>
            </a:r>
            <a:r>
              <a:rPr lang="en-US" sz="1600" dirty="0">
                <a:latin typeface="Consolas" pitchFamily="49" charset="0"/>
              </a:rPr>
              <a:t>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    ++</a:t>
            </a:r>
            <a:r>
              <a:rPr lang="en-US" sz="1600" dirty="0" err="1">
                <a:latin typeface="Consolas" pitchFamily="49" charset="0"/>
              </a:rPr>
              <a:t>ifront</a:t>
            </a:r>
            <a:r>
              <a:rPr lang="en-US" sz="1600" dirty="0">
                <a:latin typeface="Consolas" pitchFamily="49" charset="0"/>
              </a:rPr>
              <a:t>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    return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array</a:t>
            </a:r>
            <a:r>
              <a:rPr lang="en-US" sz="1600" dirty="0">
                <a:latin typeface="Consolas" pitchFamily="49" charset="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ifront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 - 1</a:t>
            </a:r>
            <a:r>
              <a:rPr lang="en-US" sz="1600" dirty="0">
                <a:latin typeface="Consolas" pitchFamily="49" charset="0"/>
              </a:rPr>
              <a:t>];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}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554308" y="3284984"/>
            <a:ext cx="3940175" cy="1066806"/>
            <a:chOff x="3275856" y="5517232"/>
            <a:chExt cx="3940175" cy="1066806"/>
          </a:xfrm>
        </p:grpSpPr>
        <p:grpSp>
          <p:nvGrpSpPr>
            <p:cNvPr id="7" name="组合 6"/>
            <p:cNvGrpSpPr/>
            <p:nvPr/>
          </p:nvGrpSpPr>
          <p:grpSpPr>
            <a:xfrm>
              <a:off x="3275856" y="5517232"/>
              <a:ext cx="3940175" cy="1066806"/>
              <a:chOff x="3275856" y="5517232"/>
              <a:chExt cx="3940175" cy="1066806"/>
            </a:xfrm>
          </p:grpSpPr>
          <p:pic>
            <p:nvPicPr>
              <p:cNvPr id="10" name="Picture 5" descr="C:\Users\dwharder\Desktop\q5.png"/>
              <p:cNvPicPr>
                <a:picLocks noChangeAspect="1" noChangeArrowheads="1"/>
              </p:cNvPicPr>
              <p:nvPr/>
            </p:nvPicPr>
            <p:blipFill rotWithShape="1">
              <a:blip r:embed="rId3" cstate="print"/>
              <a:srcRect t="1" b="80850"/>
              <a:stretch/>
            </p:blipFill>
            <p:spPr bwMode="auto">
              <a:xfrm>
                <a:off x="3275856" y="5517232"/>
                <a:ext cx="3940175" cy="5760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" name="矩形 10"/>
              <p:cNvSpPr/>
              <p:nvPr/>
            </p:nvSpPr>
            <p:spPr>
              <a:xfrm>
                <a:off x="4644008" y="5845788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860032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076056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519936" y="584480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735960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951984" y="584413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169979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297996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387974" y="584413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611888" y="584413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6835802" y="584413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3657744" y="6060657"/>
                <a:ext cx="545342" cy="523381"/>
                <a:chOff x="2492648" y="6295676"/>
                <a:chExt cx="680697" cy="585028"/>
              </a:xfrm>
            </p:grpSpPr>
            <p:cxnSp>
              <p:nvCxnSpPr>
                <p:cNvPr id="28" name="直接箭头连接符 27"/>
                <p:cNvCxnSpPr/>
                <p:nvPr/>
              </p:nvCxnSpPr>
              <p:spPr>
                <a:xfrm flipV="1">
                  <a:off x="2756793" y="6295676"/>
                  <a:ext cx="0" cy="21602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文本框 28"/>
                <p:cNvSpPr txBox="1"/>
                <p:nvPr/>
              </p:nvSpPr>
              <p:spPr>
                <a:xfrm>
                  <a:off x="2492648" y="6588280"/>
                  <a:ext cx="680697" cy="2924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b="1" dirty="0"/>
                    <a:t>Front</a:t>
                  </a:r>
                  <a:endParaRPr lang="zh-CN" altLang="en-US" sz="1100" b="1" dirty="0"/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3869364" y="6062512"/>
                <a:ext cx="483281" cy="382519"/>
                <a:chOff x="3130401" y="6311767"/>
                <a:chExt cx="522900" cy="397387"/>
              </a:xfrm>
            </p:grpSpPr>
            <p:cxnSp>
              <p:nvCxnSpPr>
                <p:cNvPr id="26" name="直接箭头连接符 25"/>
                <p:cNvCxnSpPr/>
                <p:nvPr/>
              </p:nvCxnSpPr>
              <p:spPr>
                <a:xfrm flipV="1">
                  <a:off x="3387795" y="6311767"/>
                  <a:ext cx="3000" cy="19885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文本框 26"/>
                <p:cNvSpPr txBox="1"/>
                <p:nvPr/>
              </p:nvSpPr>
              <p:spPr>
                <a:xfrm>
                  <a:off x="3130401" y="6447544"/>
                  <a:ext cx="5229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b="1" dirty="0"/>
                    <a:t>Back</a:t>
                  </a:r>
                  <a:endParaRPr lang="zh-CN" altLang="en-US" sz="1100" b="1" dirty="0"/>
                </a:p>
              </p:txBody>
            </p:sp>
          </p:grpSp>
          <p:sp>
            <p:nvSpPr>
              <p:cNvPr id="24" name="矩形 23"/>
              <p:cNvSpPr/>
              <p:nvPr/>
            </p:nvSpPr>
            <p:spPr>
              <a:xfrm>
                <a:off x="4572000" y="6085527"/>
                <a:ext cx="288032" cy="1971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827912" y="6085526"/>
                <a:ext cx="288032" cy="1971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6611888" y="5687423"/>
                  <a:ext cx="225833" cy="1334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888" y="5687423"/>
                  <a:ext cx="225833" cy="1334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6866447" y="5685320"/>
                  <a:ext cx="225833" cy="1334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447" y="5685320"/>
                  <a:ext cx="225833" cy="133450"/>
                </a:xfrm>
                <a:prstGeom prst="rect">
                  <a:avLst/>
                </a:prstGeom>
                <a:blipFill>
                  <a:blip r:embed="rId5"/>
                  <a:stretch>
                    <a:fillRect b="-7692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矩形 29"/>
          <p:cNvSpPr/>
          <p:nvPr/>
        </p:nvSpPr>
        <p:spPr>
          <a:xfrm>
            <a:off x="4865204" y="4365104"/>
            <a:ext cx="9309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Push obj1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803678" y="4364493"/>
            <a:ext cx="9309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Push obj2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247981" y="2808757"/>
            <a:ext cx="1230108" cy="360040"/>
          </a:xfrm>
          <a:prstGeom prst="rect">
            <a:avLst/>
          </a:prstGeom>
          <a:solidFill>
            <a:srgbClr val="9900FF"/>
          </a:solidFill>
          <a:ln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queue_size</a:t>
            </a:r>
            <a:r>
              <a:rPr lang="en-US" altLang="zh-CN" sz="1400" dirty="0"/>
              <a:t>=2</a:t>
            </a:r>
            <a:endParaRPr lang="zh-CN" altLang="en-US" sz="1400" dirty="0"/>
          </a:p>
        </p:txBody>
      </p:sp>
      <p:sp>
        <p:nvSpPr>
          <p:cNvPr id="34" name="矩形 33"/>
          <p:cNvSpPr/>
          <p:nvPr/>
        </p:nvSpPr>
        <p:spPr>
          <a:xfrm>
            <a:off x="5046532" y="3615063"/>
            <a:ext cx="216024" cy="216024"/>
          </a:xfrm>
          <a:prstGeom prst="rect">
            <a:avLst/>
          </a:prstGeom>
          <a:solidFill>
            <a:srgbClr val="99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742152" y="4364493"/>
            <a:ext cx="9309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Push obj3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265514" y="3613392"/>
            <a:ext cx="216024" cy="216024"/>
          </a:xfrm>
          <a:prstGeom prst="rect">
            <a:avLst/>
          </a:prstGeom>
          <a:solidFill>
            <a:srgbClr val="99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680863" y="4364493"/>
            <a:ext cx="9309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</a:rPr>
              <a:t>Pop obj1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918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Member Functions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 naïve implementation of push and pop:</a:t>
            </a:r>
          </a:p>
          <a:p>
            <a:pPr>
              <a:buFontTx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1043608" y="2204864"/>
            <a:ext cx="4521200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template &lt;</a:t>
            </a:r>
            <a:r>
              <a:rPr lang="en-US" sz="1600" dirty="0" err="1">
                <a:latin typeface="Consolas" pitchFamily="49" charset="0"/>
              </a:rPr>
              <a:t>typename</a:t>
            </a:r>
            <a:r>
              <a:rPr lang="en-US" sz="1600" dirty="0">
                <a:latin typeface="Consolas" pitchFamily="49" charset="0"/>
              </a:rPr>
              <a:t> Type&gt;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solidFill>
                  <a:srgbClr val="FF33CC"/>
                </a:solidFill>
                <a:latin typeface="Consolas" pitchFamily="49" charset="0"/>
              </a:rPr>
              <a:t>Type</a:t>
            </a:r>
            <a:r>
              <a:rPr lang="en-US" sz="1600" dirty="0">
                <a:latin typeface="Consolas" pitchFamily="49" charset="0"/>
              </a:rPr>
              <a:t> Queue&lt;Type&gt;::pop() {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    if ( </a:t>
            </a:r>
            <a:r>
              <a:rPr lang="en-US" sz="1600" dirty="0">
                <a:solidFill>
                  <a:srgbClr val="663300"/>
                </a:solidFill>
                <a:latin typeface="Consolas" pitchFamily="49" charset="0"/>
              </a:rPr>
              <a:t>empty</a:t>
            </a:r>
            <a:r>
              <a:rPr lang="en-US" sz="1600" dirty="0">
                <a:latin typeface="Consolas" pitchFamily="49" charset="0"/>
              </a:rPr>
              <a:t>() ) {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        throw underflow();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    }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en-US" sz="1600" dirty="0">
              <a:latin typeface="Consolas" pitchFamily="49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    --</a:t>
            </a:r>
            <a:r>
              <a:rPr lang="en-US" sz="1600" dirty="0" err="1">
                <a:latin typeface="Consolas" pitchFamily="49" charset="0"/>
              </a:rPr>
              <a:t>queue_size</a:t>
            </a:r>
            <a:r>
              <a:rPr lang="en-US" sz="1600" dirty="0">
                <a:latin typeface="Consolas" pitchFamily="49" charset="0"/>
              </a:rPr>
              <a:t>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    ++</a:t>
            </a:r>
            <a:r>
              <a:rPr lang="en-US" sz="1600" dirty="0" err="1">
                <a:latin typeface="Consolas" pitchFamily="49" charset="0"/>
              </a:rPr>
              <a:t>ifront</a:t>
            </a:r>
            <a:r>
              <a:rPr lang="en-US" sz="1600" dirty="0">
                <a:latin typeface="Consolas" pitchFamily="49" charset="0"/>
              </a:rPr>
              <a:t>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    return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array</a:t>
            </a:r>
            <a:r>
              <a:rPr lang="en-US" sz="1600" dirty="0">
                <a:latin typeface="Consolas" pitchFamily="49" charset="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ifront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 - 1</a:t>
            </a:r>
            <a:r>
              <a:rPr lang="en-US" sz="1600" dirty="0">
                <a:latin typeface="Consolas" pitchFamily="49" charset="0"/>
              </a:rPr>
              <a:t>];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24128" y="5085184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solidFill>
                  <a:srgbClr val="FF0000"/>
                </a:solidFill>
              </a:rPr>
              <a:t>Problem?</a:t>
            </a:r>
            <a:endParaRPr lang="zh-CN" altLang="en-US" sz="2400" i="1" dirty="0">
              <a:solidFill>
                <a:srgbClr val="FF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554308" y="3284984"/>
            <a:ext cx="3940175" cy="1066806"/>
            <a:chOff x="3275856" y="5517232"/>
            <a:chExt cx="3940175" cy="1066806"/>
          </a:xfrm>
        </p:grpSpPr>
        <p:grpSp>
          <p:nvGrpSpPr>
            <p:cNvPr id="7" name="组合 6"/>
            <p:cNvGrpSpPr/>
            <p:nvPr/>
          </p:nvGrpSpPr>
          <p:grpSpPr>
            <a:xfrm>
              <a:off x="3275856" y="5517232"/>
              <a:ext cx="3940175" cy="1066806"/>
              <a:chOff x="3275856" y="5517232"/>
              <a:chExt cx="3940175" cy="1066806"/>
            </a:xfrm>
          </p:grpSpPr>
          <p:pic>
            <p:nvPicPr>
              <p:cNvPr id="10" name="Picture 5" descr="C:\Users\dwharder\Desktop\q5.png"/>
              <p:cNvPicPr>
                <a:picLocks noChangeAspect="1" noChangeArrowheads="1"/>
              </p:cNvPicPr>
              <p:nvPr/>
            </p:nvPicPr>
            <p:blipFill rotWithShape="1">
              <a:blip r:embed="rId3" cstate="print"/>
              <a:srcRect t="1" b="80850"/>
              <a:stretch/>
            </p:blipFill>
            <p:spPr bwMode="auto">
              <a:xfrm>
                <a:off x="3275856" y="5517232"/>
                <a:ext cx="3940175" cy="5760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" name="矩形 10"/>
              <p:cNvSpPr/>
              <p:nvPr/>
            </p:nvSpPr>
            <p:spPr>
              <a:xfrm>
                <a:off x="4644008" y="5845788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860032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076056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519936" y="584480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735960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951984" y="584413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169979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297996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387974" y="584413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611888" y="584413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6835802" y="584413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3657744" y="6060657"/>
                <a:ext cx="545342" cy="523381"/>
                <a:chOff x="2492648" y="6295676"/>
                <a:chExt cx="680697" cy="585028"/>
              </a:xfrm>
            </p:grpSpPr>
            <p:cxnSp>
              <p:nvCxnSpPr>
                <p:cNvPr id="28" name="直接箭头连接符 27"/>
                <p:cNvCxnSpPr/>
                <p:nvPr/>
              </p:nvCxnSpPr>
              <p:spPr>
                <a:xfrm flipV="1">
                  <a:off x="2756793" y="6295676"/>
                  <a:ext cx="0" cy="21602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文本框 28"/>
                <p:cNvSpPr txBox="1"/>
                <p:nvPr/>
              </p:nvSpPr>
              <p:spPr>
                <a:xfrm>
                  <a:off x="2492648" y="6588280"/>
                  <a:ext cx="680697" cy="2924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b="1" dirty="0"/>
                    <a:t>Front</a:t>
                  </a:r>
                  <a:endParaRPr lang="zh-CN" altLang="en-US" sz="1100" b="1" dirty="0"/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3869364" y="6062512"/>
                <a:ext cx="483281" cy="382519"/>
                <a:chOff x="3130401" y="6311767"/>
                <a:chExt cx="522900" cy="397387"/>
              </a:xfrm>
            </p:grpSpPr>
            <p:cxnSp>
              <p:nvCxnSpPr>
                <p:cNvPr id="26" name="直接箭头连接符 25"/>
                <p:cNvCxnSpPr/>
                <p:nvPr/>
              </p:nvCxnSpPr>
              <p:spPr>
                <a:xfrm flipV="1">
                  <a:off x="3387795" y="6311767"/>
                  <a:ext cx="3000" cy="19885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文本框 26"/>
                <p:cNvSpPr txBox="1"/>
                <p:nvPr/>
              </p:nvSpPr>
              <p:spPr>
                <a:xfrm>
                  <a:off x="3130401" y="6447544"/>
                  <a:ext cx="5229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b="1" dirty="0"/>
                    <a:t>Back</a:t>
                  </a:r>
                  <a:endParaRPr lang="zh-CN" altLang="en-US" sz="1100" b="1" dirty="0"/>
                </a:p>
              </p:txBody>
            </p:sp>
          </p:grpSp>
          <p:sp>
            <p:nvSpPr>
              <p:cNvPr id="24" name="矩形 23"/>
              <p:cNvSpPr/>
              <p:nvPr/>
            </p:nvSpPr>
            <p:spPr>
              <a:xfrm>
                <a:off x="4572000" y="6085527"/>
                <a:ext cx="288032" cy="1971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827912" y="6085526"/>
                <a:ext cx="288032" cy="1971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6611888" y="5687423"/>
                  <a:ext cx="225833" cy="1334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888" y="5687423"/>
                  <a:ext cx="225833" cy="1334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6866447" y="5685320"/>
                  <a:ext cx="225833" cy="1334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447" y="5685320"/>
                  <a:ext cx="225833" cy="133450"/>
                </a:xfrm>
                <a:prstGeom prst="rect">
                  <a:avLst/>
                </a:prstGeom>
                <a:blipFill>
                  <a:blip r:embed="rId5"/>
                  <a:stretch>
                    <a:fillRect b="-7692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矩形 29"/>
          <p:cNvSpPr/>
          <p:nvPr/>
        </p:nvSpPr>
        <p:spPr>
          <a:xfrm>
            <a:off x="4865204" y="4365104"/>
            <a:ext cx="9309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Push obj1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803678" y="4364493"/>
            <a:ext cx="9309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Push obj2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247981" y="2808757"/>
            <a:ext cx="1230108" cy="360040"/>
          </a:xfrm>
          <a:prstGeom prst="rect">
            <a:avLst/>
          </a:prstGeom>
          <a:solidFill>
            <a:srgbClr val="9900FF"/>
          </a:solidFill>
          <a:ln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queue_size</a:t>
            </a:r>
            <a:r>
              <a:rPr lang="en-US" altLang="zh-CN" sz="1400" dirty="0"/>
              <a:t>=2</a:t>
            </a:r>
            <a:endParaRPr lang="zh-CN" altLang="en-US" sz="1400" dirty="0"/>
          </a:p>
        </p:txBody>
      </p:sp>
      <p:sp>
        <p:nvSpPr>
          <p:cNvPr id="34" name="矩形 33"/>
          <p:cNvSpPr/>
          <p:nvPr/>
        </p:nvSpPr>
        <p:spPr>
          <a:xfrm>
            <a:off x="5046532" y="3615063"/>
            <a:ext cx="216024" cy="216024"/>
          </a:xfrm>
          <a:prstGeom prst="rect">
            <a:avLst/>
          </a:prstGeom>
          <a:solidFill>
            <a:srgbClr val="99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742152" y="4364493"/>
            <a:ext cx="9309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Push obj3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265514" y="3613392"/>
            <a:ext cx="216024" cy="216024"/>
          </a:xfrm>
          <a:prstGeom prst="rect">
            <a:avLst/>
          </a:prstGeom>
          <a:solidFill>
            <a:srgbClr val="99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680863" y="4364493"/>
            <a:ext cx="9309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</a:rPr>
              <a:t>Pop obj1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54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Member Functions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 naïve implementation of push and pop:</a:t>
            </a:r>
          </a:p>
          <a:p>
            <a:pPr>
              <a:buFontTx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1043608" y="2204864"/>
            <a:ext cx="4521200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template &lt;</a:t>
            </a:r>
            <a:r>
              <a:rPr lang="en-US" sz="1600" dirty="0" err="1">
                <a:latin typeface="Consolas" pitchFamily="49" charset="0"/>
              </a:rPr>
              <a:t>typename</a:t>
            </a:r>
            <a:r>
              <a:rPr lang="en-US" sz="1600" dirty="0">
                <a:latin typeface="Consolas" pitchFamily="49" charset="0"/>
              </a:rPr>
              <a:t> Type&gt;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solidFill>
                  <a:srgbClr val="FF33CC"/>
                </a:solidFill>
                <a:latin typeface="Consolas" pitchFamily="49" charset="0"/>
              </a:rPr>
              <a:t>Type</a:t>
            </a:r>
            <a:r>
              <a:rPr lang="en-US" sz="1600" dirty="0">
                <a:latin typeface="Consolas" pitchFamily="49" charset="0"/>
              </a:rPr>
              <a:t> Queue&lt;Type&gt;::pop() {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    if ( </a:t>
            </a:r>
            <a:r>
              <a:rPr lang="en-US" sz="1600" dirty="0">
                <a:solidFill>
                  <a:srgbClr val="663300"/>
                </a:solidFill>
                <a:latin typeface="Consolas" pitchFamily="49" charset="0"/>
              </a:rPr>
              <a:t>empty</a:t>
            </a:r>
            <a:r>
              <a:rPr lang="en-US" sz="1600" dirty="0">
                <a:latin typeface="Consolas" pitchFamily="49" charset="0"/>
              </a:rPr>
              <a:t>() ) {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        throw underflow();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    }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en-US" sz="1600" dirty="0">
              <a:latin typeface="Consolas" pitchFamily="49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    --</a:t>
            </a:r>
            <a:r>
              <a:rPr lang="en-US" sz="1600" dirty="0" err="1">
                <a:latin typeface="Consolas" pitchFamily="49" charset="0"/>
              </a:rPr>
              <a:t>queue_size</a:t>
            </a:r>
            <a:r>
              <a:rPr lang="en-US" sz="1600" dirty="0">
                <a:latin typeface="Consolas" pitchFamily="49" charset="0"/>
              </a:rPr>
              <a:t>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    ++</a:t>
            </a:r>
            <a:r>
              <a:rPr lang="en-US" sz="1600" dirty="0" err="1">
                <a:latin typeface="Consolas" pitchFamily="49" charset="0"/>
              </a:rPr>
              <a:t>ifront</a:t>
            </a:r>
            <a:r>
              <a:rPr lang="en-US" sz="1600" dirty="0">
                <a:latin typeface="Consolas" pitchFamily="49" charset="0"/>
              </a:rPr>
              <a:t>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    return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array</a:t>
            </a:r>
            <a:r>
              <a:rPr lang="en-US" sz="1600" dirty="0">
                <a:latin typeface="Consolas" pitchFamily="49" charset="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ifront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 - 1</a:t>
            </a:r>
            <a:r>
              <a:rPr lang="en-US" sz="1600" dirty="0">
                <a:latin typeface="Consolas" pitchFamily="49" charset="0"/>
              </a:rPr>
              <a:t>];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83768" y="5373216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solidFill>
                  <a:srgbClr val="FF0000"/>
                </a:solidFill>
              </a:rPr>
              <a:t>Problem?</a:t>
            </a:r>
            <a:endParaRPr lang="zh-CN" altLang="en-US" sz="2400" i="1" dirty="0">
              <a:solidFill>
                <a:srgbClr val="FF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554308" y="3284984"/>
            <a:ext cx="3940175" cy="975487"/>
            <a:chOff x="3275856" y="5517232"/>
            <a:chExt cx="3940175" cy="975487"/>
          </a:xfrm>
        </p:grpSpPr>
        <p:grpSp>
          <p:nvGrpSpPr>
            <p:cNvPr id="7" name="组合 6"/>
            <p:cNvGrpSpPr/>
            <p:nvPr/>
          </p:nvGrpSpPr>
          <p:grpSpPr>
            <a:xfrm>
              <a:off x="3275856" y="5517232"/>
              <a:ext cx="3940175" cy="975487"/>
              <a:chOff x="3275856" y="5517232"/>
              <a:chExt cx="3940175" cy="975487"/>
            </a:xfrm>
          </p:grpSpPr>
          <p:pic>
            <p:nvPicPr>
              <p:cNvPr id="10" name="Picture 5" descr="C:\Users\dwharder\Desktop\q5.png"/>
              <p:cNvPicPr>
                <a:picLocks noChangeAspect="1" noChangeArrowheads="1"/>
              </p:cNvPicPr>
              <p:nvPr/>
            </p:nvPicPr>
            <p:blipFill rotWithShape="1">
              <a:blip r:embed="rId3" cstate="print"/>
              <a:srcRect t="1" b="80850"/>
              <a:stretch/>
            </p:blipFill>
            <p:spPr bwMode="auto">
              <a:xfrm>
                <a:off x="3275856" y="5517232"/>
                <a:ext cx="3940175" cy="5760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" name="矩形 10"/>
              <p:cNvSpPr/>
              <p:nvPr/>
            </p:nvSpPr>
            <p:spPr>
              <a:xfrm>
                <a:off x="4644008" y="5845788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860032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076056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519936" y="5844800"/>
                <a:ext cx="216024" cy="216024"/>
              </a:xfrm>
              <a:prstGeom prst="rect">
                <a:avLst/>
              </a:prstGeom>
              <a:solidFill>
                <a:srgbClr val="9900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735960" y="5845330"/>
                <a:ext cx="216024" cy="216024"/>
              </a:xfrm>
              <a:prstGeom prst="rect">
                <a:avLst/>
              </a:prstGeom>
              <a:solidFill>
                <a:srgbClr val="9900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951984" y="5844136"/>
                <a:ext cx="216024" cy="216024"/>
              </a:xfrm>
              <a:prstGeom prst="rect">
                <a:avLst/>
              </a:prstGeom>
              <a:solidFill>
                <a:srgbClr val="9900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169979" y="5845330"/>
                <a:ext cx="216024" cy="216024"/>
              </a:xfrm>
              <a:prstGeom prst="rect">
                <a:avLst/>
              </a:prstGeom>
              <a:solidFill>
                <a:srgbClr val="9900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297996" y="5845330"/>
                <a:ext cx="216024" cy="216024"/>
              </a:xfrm>
              <a:prstGeom prst="rect">
                <a:avLst/>
              </a:prstGeom>
              <a:solidFill>
                <a:srgbClr val="9900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387974" y="5844136"/>
                <a:ext cx="216024" cy="216024"/>
              </a:xfrm>
              <a:prstGeom prst="rect">
                <a:avLst/>
              </a:prstGeom>
              <a:solidFill>
                <a:srgbClr val="9900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611888" y="5844136"/>
                <a:ext cx="216024" cy="216024"/>
              </a:xfrm>
              <a:prstGeom prst="rect">
                <a:avLst/>
              </a:prstGeom>
              <a:solidFill>
                <a:srgbClr val="9900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6835802" y="5844136"/>
                <a:ext cx="216024" cy="216024"/>
              </a:xfrm>
              <a:prstGeom prst="rect">
                <a:avLst/>
              </a:prstGeom>
              <a:solidFill>
                <a:srgbClr val="9900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4252555" y="6070826"/>
                <a:ext cx="545342" cy="421893"/>
                <a:chOff x="3235092" y="6307042"/>
                <a:chExt cx="680697" cy="471586"/>
              </a:xfrm>
            </p:grpSpPr>
            <p:cxnSp>
              <p:nvCxnSpPr>
                <p:cNvPr id="28" name="直接箭头连接符 27"/>
                <p:cNvCxnSpPr/>
                <p:nvPr/>
              </p:nvCxnSpPr>
              <p:spPr>
                <a:xfrm flipV="1">
                  <a:off x="3582865" y="6307042"/>
                  <a:ext cx="0" cy="21602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文本框 28"/>
                <p:cNvSpPr txBox="1"/>
                <p:nvPr/>
              </p:nvSpPr>
              <p:spPr>
                <a:xfrm>
                  <a:off x="3235092" y="6486204"/>
                  <a:ext cx="680697" cy="2924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b="1" dirty="0"/>
                    <a:t>Front</a:t>
                  </a:r>
                  <a:endParaRPr lang="zh-CN" altLang="en-US" sz="1100" b="1" dirty="0"/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6677924" y="6065148"/>
                <a:ext cx="483281" cy="425019"/>
                <a:chOff x="6169205" y="6314506"/>
                <a:chExt cx="522900" cy="441539"/>
              </a:xfrm>
            </p:grpSpPr>
            <p:cxnSp>
              <p:nvCxnSpPr>
                <p:cNvPr id="26" name="直接箭头连接符 25"/>
                <p:cNvCxnSpPr/>
                <p:nvPr/>
              </p:nvCxnSpPr>
              <p:spPr>
                <a:xfrm flipV="1">
                  <a:off x="6453892" y="6314506"/>
                  <a:ext cx="3000" cy="19885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文本框 26"/>
                <p:cNvSpPr txBox="1"/>
                <p:nvPr/>
              </p:nvSpPr>
              <p:spPr>
                <a:xfrm>
                  <a:off x="6169205" y="6494435"/>
                  <a:ext cx="5229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b="1" dirty="0"/>
                    <a:t>Back</a:t>
                  </a:r>
                  <a:endParaRPr lang="zh-CN" altLang="en-US" sz="1100" b="1" dirty="0"/>
                </a:p>
              </p:txBody>
            </p:sp>
          </p:grpSp>
          <p:sp>
            <p:nvSpPr>
              <p:cNvPr id="24" name="矩形 23"/>
              <p:cNvSpPr/>
              <p:nvPr/>
            </p:nvSpPr>
            <p:spPr>
              <a:xfrm>
                <a:off x="4572000" y="6085527"/>
                <a:ext cx="288032" cy="1971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6611888" y="5687423"/>
                  <a:ext cx="225833" cy="1334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888" y="5687423"/>
                  <a:ext cx="225833" cy="1334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6866447" y="5685320"/>
                  <a:ext cx="225833" cy="1334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447" y="5685320"/>
                  <a:ext cx="225833" cy="133450"/>
                </a:xfrm>
                <a:prstGeom prst="rect">
                  <a:avLst/>
                </a:prstGeom>
                <a:blipFill>
                  <a:blip r:embed="rId5"/>
                  <a:stretch>
                    <a:fillRect b="-7692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矩形 29"/>
          <p:cNvSpPr/>
          <p:nvPr/>
        </p:nvSpPr>
        <p:spPr>
          <a:xfrm>
            <a:off x="4865204" y="4365104"/>
            <a:ext cx="9309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Push obj1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803678" y="4364493"/>
            <a:ext cx="9309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Push obj2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247980" y="2808757"/>
            <a:ext cx="1348355" cy="360040"/>
          </a:xfrm>
          <a:prstGeom prst="rect">
            <a:avLst/>
          </a:prstGeom>
          <a:solidFill>
            <a:srgbClr val="9900FF"/>
          </a:solidFill>
          <a:ln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queue_size</a:t>
            </a:r>
            <a:r>
              <a:rPr lang="en-US" altLang="zh-CN" sz="1400" dirty="0"/>
              <a:t>=n-3</a:t>
            </a:r>
            <a:endParaRPr lang="zh-CN" altLang="en-US" sz="1400" dirty="0"/>
          </a:p>
        </p:txBody>
      </p:sp>
      <p:sp>
        <p:nvSpPr>
          <p:cNvPr id="35" name="矩形 34"/>
          <p:cNvSpPr/>
          <p:nvPr/>
        </p:nvSpPr>
        <p:spPr>
          <a:xfrm>
            <a:off x="6742152" y="4364493"/>
            <a:ext cx="9309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Push obj3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680863" y="4364493"/>
            <a:ext cx="9309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</a:rPr>
              <a:t>Pop obj1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857421" y="4659893"/>
            <a:ext cx="9309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Push obj4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734373" y="4652525"/>
            <a:ext cx="9309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Push obj6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674920" y="4653880"/>
            <a:ext cx="9309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Push obj7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796136" y="4659893"/>
            <a:ext cx="9309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Push obj5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859003" y="4940557"/>
            <a:ext cx="9309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</a:rPr>
              <a:t>Pop obj2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788353" y="4947214"/>
            <a:ext cx="9309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</a:rPr>
              <a:t>Pop obj3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731823" y="4949373"/>
            <a:ext cx="9309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</a:rPr>
              <a:t>Pop obj4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672370" y="4950728"/>
            <a:ext cx="9309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Push obj8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854871" y="5242003"/>
            <a:ext cx="9309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Push obj9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728900" y="5242003"/>
            <a:ext cx="9309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Push </a:t>
            </a:r>
            <a:r>
              <a:rPr lang="en-US" altLang="zh-CN" sz="1000" b="1" dirty="0" err="1">
                <a:solidFill>
                  <a:schemeClr val="tx1"/>
                </a:solidFill>
              </a:rPr>
              <a:t>obj</a:t>
            </a:r>
            <a:r>
              <a:rPr lang="en-US" altLang="zh-CN" sz="1000" b="1" dirty="0">
                <a:solidFill>
                  <a:schemeClr val="tx1"/>
                </a:solidFill>
              </a:rPr>
              <a:t> (n-1)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672370" y="5235990"/>
            <a:ext cx="9309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Push </a:t>
            </a:r>
            <a:r>
              <a:rPr lang="en-US" altLang="zh-CN" sz="1200" b="1" dirty="0" err="1">
                <a:solidFill>
                  <a:schemeClr val="tx1"/>
                </a:solidFill>
              </a:rPr>
              <a:t>obj</a:t>
            </a:r>
            <a:r>
              <a:rPr lang="en-US" altLang="zh-CN" sz="1200" b="1" dirty="0">
                <a:solidFill>
                  <a:schemeClr val="tx1"/>
                </a:solidFill>
              </a:rPr>
              <a:t> n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5793586" y="5242003"/>
                <a:ext cx="930932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586" y="5242003"/>
                <a:ext cx="930932" cy="2880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 49"/>
          <p:cNvSpPr/>
          <p:nvPr/>
        </p:nvSpPr>
        <p:spPr>
          <a:xfrm>
            <a:off x="5704811" y="3611888"/>
            <a:ext cx="216024" cy="216024"/>
          </a:xfrm>
          <a:prstGeom prst="rect">
            <a:avLst/>
          </a:prstGeom>
          <a:solidFill>
            <a:srgbClr val="99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356479" y="3615669"/>
            <a:ext cx="216024" cy="216024"/>
          </a:xfrm>
          <a:prstGeom prst="rect">
            <a:avLst/>
          </a:prstGeom>
          <a:solidFill>
            <a:srgbClr val="99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134539" y="3614330"/>
            <a:ext cx="216024" cy="216024"/>
          </a:xfrm>
          <a:prstGeom prst="rect">
            <a:avLst/>
          </a:prstGeom>
          <a:solidFill>
            <a:srgbClr val="99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918361" y="3615063"/>
            <a:ext cx="216024" cy="216024"/>
          </a:xfrm>
          <a:prstGeom prst="rect">
            <a:avLst/>
          </a:prstGeom>
          <a:solidFill>
            <a:srgbClr val="99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618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5" descr="C:\Users\dwharder\Desktop\q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50" y="3284538"/>
            <a:ext cx="3940175" cy="30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Suppose that: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array capacity is 16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have performed 16 pushes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have performed 5 pops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The queue size is now 11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perform one further push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In this case, the array is not full and yet we cannot place any more objects in to the array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Member Functions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Member Functions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>
                <a:latin typeface="Arial" charset="0"/>
                <a:cs typeface="Arial" charset="0"/>
              </a:rPr>
              <a:t>	</a:t>
            </a:r>
            <a:r>
              <a:rPr lang="en-US">
                <a:latin typeface="Arial" charset="0"/>
                <a:cs typeface="Arial" charset="0"/>
              </a:rPr>
              <a:t>Instead of viewing the array on the range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0, …, 15</a:t>
            </a:r>
            <a:r>
              <a:rPr lang="en-US">
                <a:latin typeface="Arial" charset="0"/>
                <a:cs typeface="Arial" charset="0"/>
              </a:rPr>
              <a:t>, consider the indices being cyclic:</a:t>
            </a:r>
          </a:p>
          <a:p>
            <a:pPr algn="ctr">
              <a:buFont typeface="Arial" charset="0"/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…, 15, 0, 1, …, 15, 0, 1, …, 15, 0, 1, …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This is referred to as a </a:t>
            </a:r>
            <a:r>
              <a:rPr lang="en-US" i="1">
                <a:latin typeface="Arial" charset="0"/>
                <a:cs typeface="Arial" charset="0"/>
              </a:rPr>
              <a:t>circular array</a:t>
            </a:r>
            <a:endParaRPr lang="en-US" sz="1600" i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700" name="Picture 6" descr="C:\Users\dwharder\Desktop\q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50" y="3284538"/>
            <a:ext cx="3940175" cy="30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ADT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Uses an explicit linear ordering</a:t>
            </a:r>
          </a:p>
          <a:p>
            <a:r>
              <a:rPr lang="en-US" altLang="zh-CN" dirty="0"/>
              <a:t>Two principal operations</a:t>
            </a:r>
          </a:p>
          <a:p>
            <a:pPr lvl="1"/>
            <a:r>
              <a:rPr lang="en-US" altLang="zh-CN" i="1" dirty="0"/>
              <a:t>Push</a:t>
            </a:r>
            <a:r>
              <a:rPr lang="en-US" altLang="zh-CN" dirty="0"/>
              <a:t>: insert an object at the back of the queue</a:t>
            </a:r>
          </a:p>
          <a:p>
            <a:pPr lvl="1"/>
            <a:r>
              <a:rPr lang="en-US" altLang="zh-CN" i="1" dirty="0"/>
              <a:t>Pop</a:t>
            </a:r>
            <a:r>
              <a:rPr lang="en-US" altLang="zh-CN" dirty="0"/>
              <a:t>: remove the object from the front of the queue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7" descr="C:\Users\dwharder\Desktop\q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50" y="3284538"/>
            <a:ext cx="3940175" cy="30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Member Functions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Now, the next push may be performed in the next available location of the circular array:</a:t>
            </a:r>
          </a:p>
          <a:p>
            <a:pPr lvl="1">
              <a:buFont typeface="Arial" charset="0"/>
              <a:buNone/>
            </a:pPr>
            <a:r>
              <a:rPr lang="en-US">
                <a:latin typeface="Consolas" pitchFamily="49" charset="0"/>
                <a:cs typeface="Arial" charset="0"/>
              </a:rPr>
              <a:t>	++iback;</a:t>
            </a:r>
          </a:p>
          <a:p>
            <a:pPr lvl="1">
              <a:buFont typeface="Arial" charset="0"/>
              <a:buNone/>
            </a:pPr>
            <a:r>
              <a:rPr lang="en-US">
                <a:latin typeface="Consolas" pitchFamily="49" charset="0"/>
                <a:cs typeface="Arial" charset="0"/>
              </a:rPr>
              <a:t>	if ( iback == capacity() ) {</a:t>
            </a:r>
          </a:p>
          <a:p>
            <a:pPr lvl="1">
              <a:buFont typeface="Arial" charset="0"/>
              <a:buNone/>
            </a:pPr>
            <a:r>
              <a:rPr lang="en-US">
                <a:latin typeface="Consolas" pitchFamily="49" charset="0"/>
                <a:cs typeface="Arial" charset="0"/>
              </a:rPr>
              <a:t>	    iback = 0;</a:t>
            </a:r>
          </a:p>
          <a:p>
            <a:pPr lvl="1">
              <a:buFont typeface="Arial" charset="0"/>
              <a:buNone/>
            </a:pPr>
            <a:r>
              <a:rPr lang="en-US">
                <a:latin typeface="Consolas" pitchFamily="49" charset="0"/>
                <a:cs typeface="Arial" charset="0"/>
              </a:rPr>
              <a:t>	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Exceptions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As with a stack, there are a number of options which can be used if the array is filled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the array is filled, we have five options: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Increase the size of the array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Throw an exception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Ignore the element being pushed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Put the pushing process to “sleep” until something else pops the front of the queue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Include a member function </a:t>
            </a:r>
            <a:r>
              <a:rPr lang="en-US" b="1" dirty="0">
                <a:latin typeface="Consolas" pitchFamily="49" charset="0"/>
                <a:cs typeface="Arial" charset="0"/>
              </a:rPr>
              <a:t>bool full()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7" descr="du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2250" y="2925763"/>
            <a:ext cx="6392863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Increasing Capacity</a:t>
            </a:r>
          </a:p>
        </p:txBody>
      </p:sp>
      <p:sp>
        <p:nvSpPr>
          <p:cNvPr id="3277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When the array is full, increasing the capacity is slightly more complex than in the case of stack: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 direct copy does not work: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6" descr="du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2250" y="2925763"/>
            <a:ext cx="6389688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Increasing Capacity</a:t>
            </a:r>
          </a:p>
        </p:txBody>
      </p:sp>
      <p:sp>
        <p:nvSpPr>
          <p:cNvPr id="33796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566863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One solution: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Move those beyond the front to the end of the array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next push would then occur in position 6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Increasing Capacity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An alternate solution is normalization: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Map the front at position 0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next push would then occur in position 16</a:t>
            </a:r>
          </a:p>
        </p:txBody>
      </p:sp>
      <p:pic>
        <p:nvPicPr>
          <p:cNvPr id="34820" name="Picture 5" descr="du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2250" y="2925763"/>
            <a:ext cx="6392863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Destructor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endParaRPr lang="en-US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template &lt;</a:t>
            </a:r>
            <a:r>
              <a:rPr lang="en-US" sz="1600" dirty="0" err="1">
                <a:latin typeface="Consolas" pitchFamily="49" charset="0"/>
                <a:cs typeface="Arial" charset="0"/>
              </a:rPr>
              <a:t>typename</a:t>
            </a:r>
            <a:r>
              <a:rPr lang="en-US" sz="1600" dirty="0">
                <a:latin typeface="Consolas" pitchFamily="49" charset="0"/>
                <a:cs typeface="Arial" charset="0"/>
              </a:rPr>
              <a:t> Type&gt;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Queue&lt;Type&gt;::~Queue() {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    delete []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</a:t>
            </a:r>
            <a:r>
              <a:rPr 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Tx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0223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Queue ADT</a:t>
            </a:r>
          </a:p>
          <a:p>
            <a:r>
              <a:rPr lang="en-US" dirty="0">
                <a:latin typeface="Arial" charset="0"/>
                <a:cs typeface="Arial" charset="0"/>
              </a:rPr>
              <a:t>Implementation</a:t>
            </a:r>
          </a:p>
          <a:p>
            <a:r>
              <a:rPr lang="en-US" dirty="0" err="1">
                <a:solidFill>
                  <a:srgbClr val="FF0000"/>
                </a:solidFill>
                <a:latin typeface="Arial" charset="0"/>
                <a:cs typeface="Arial" charset="0"/>
              </a:rPr>
              <a:t>Deque</a:t>
            </a:r>
            <a:endParaRPr lang="en-US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3799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Deque ADT</a:t>
            </a:r>
            <a:endParaRPr lang="en-US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Deque</a:t>
            </a:r>
            <a:r>
              <a:rPr lang="en-US" altLang="zh-CN" dirty="0"/>
              <a:t> = Double-ended queue</a:t>
            </a:r>
          </a:p>
          <a:p>
            <a:pPr lvl="1"/>
            <a:r>
              <a:rPr lang="en-US" altLang="zh-CN" dirty="0"/>
              <a:t>pronounced like "deck"</a:t>
            </a:r>
            <a:endParaRPr lang="en-US" altLang="en-US" dirty="0"/>
          </a:p>
          <a:p>
            <a:r>
              <a:rPr lang="en-US" altLang="en-US" dirty="0"/>
              <a:t>Uses an explicit linear ordering</a:t>
            </a:r>
          </a:p>
          <a:p>
            <a:r>
              <a:rPr lang="en-US" altLang="en-US" dirty="0"/>
              <a:t>Allows insertion/removal at both the front and the back of the </a:t>
            </a:r>
            <a:r>
              <a:rPr lang="en-US" altLang="en-US" dirty="0" err="1"/>
              <a:t>deque</a:t>
            </a:r>
            <a:endParaRPr lang="en-US" altLang="en-US" dirty="0"/>
          </a:p>
        </p:txBody>
      </p:sp>
      <p:pic>
        <p:nvPicPr>
          <p:cNvPr id="6148" name="Picture 5" descr="C:\Users\dwharder\Desktop\de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421683"/>
            <a:ext cx="5572125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86511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Useful as a general-purpose tool: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Can be used as either a queue or a stack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Can be used in certain job scheduling algorithms for parallel programming</a:t>
            </a:r>
          </a:p>
        </p:txBody>
      </p:sp>
    </p:spTree>
    <p:extLst>
      <p:ext uri="{BB962C8B-B14F-4D97-AF65-F5344CB8AC3E}">
        <p14:creationId xmlns:p14="http://schemas.microsoft.com/office/powerpoint/2010/main" val="39949733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Can we use linked list?</a:t>
            </a:r>
          </a:p>
          <a:p>
            <a:pPr lvl="1"/>
            <a:r>
              <a:rPr lang="en-US" altLang="en-US" dirty="0" err="1">
                <a:latin typeface="Arial" charset="0"/>
                <a:cs typeface="Arial" charset="0"/>
              </a:rPr>
              <a:t>Pop_back</a:t>
            </a:r>
            <a:r>
              <a:rPr lang="en-US" altLang="en-US" dirty="0">
                <a:latin typeface="Arial" charset="0"/>
                <a:cs typeface="Arial" charset="0"/>
              </a:rPr>
              <a:t> requires </a:t>
            </a:r>
            <a:r>
              <a:rPr lang="en-CA" altLang="zh-CN" b="1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CA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Two efficient implementations: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Doubly linked list 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Circular array</a:t>
            </a:r>
          </a:p>
        </p:txBody>
      </p:sp>
    </p:spTree>
    <p:extLst>
      <p:ext uri="{BB962C8B-B14F-4D97-AF65-F5344CB8AC3E}">
        <p14:creationId xmlns:p14="http://schemas.microsoft.com/office/powerpoint/2010/main" val="260495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Queue ADT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Also called a </a:t>
            </a:r>
            <a:r>
              <a:rPr lang="en-US" i="1">
                <a:latin typeface="Arial" charset="0"/>
                <a:cs typeface="Arial" charset="0"/>
              </a:rPr>
              <a:t>first-in–first-out </a:t>
            </a:r>
            <a:r>
              <a:rPr lang="en-US">
                <a:latin typeface="Arial" charset="0"/>
                <a:cs typeface="Arial" charset="0"/>
              </a:rPr>
              <a:t>(FIFO) data structure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Graphically, we may view these operations as follows:</a:t>
            </a:r>
          </a:p>
        </p:txBody>
      </p:sp>
      <p:pic>
        <p:nvPicPr>
          <p:cNvPr id="7172" name="Picture 8" descr="C:\Users\dwharder\Desktop\q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3950" y="2349500"/>
            <a:ext cx="44481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9" descr="C:\Users\dwharder\Desktop\q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93950" y="4437063"/>
            <a:ext cx="44481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10" descr="C:\Users\dwharder\Desktop\q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93950" y="3357563"/>
            <a:ext cx="44481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Queue ADT</a:t>
            </a:r>
          </a:p>
          <a:p>
            <a:pPr lvl="1"/>
            <a:r>
              <a:rPr lang="en-US" altLang="zh-CN" dirty="0"/>
              <a:t>Push, pop, FIFO</a:t>
            </a:r>
          </a:p>
          <a:p>
            <a:r>
              <a:rPr lang="en-US" altLang="zh-CN" dirty="0"/>
              <a:t>Implementation</a:t>
            </a:r>
          </a:p>
          <a:p>
            <a:pPr lvl="1"/>
            <a:r>
              <a:rPr lang="en-US" altLang="zh-CN" dirty="0">
                <a:latin typeface="Arial" charset="0"/>
                <a:cs typeface="Arial" charset="0"/>
              </a:rPr>
              <a:t>Singly linked lists</a:t>
            </a:r>
          </a:p>
          <a:p>
            <a:pPr lvl="1"/>
            <a:r>
              <a:rPr lang="en-US" altLang="zh-CN" dirty="0">
                <a:latin typeface="Arial" charset="0"/>
                <a:cs typeface="Arial" charset="0"/>
              </a:rPr>
              <a:t>Circular arrays</a:t>
            </a:r>
          </a:p>
          <a:p>
            <a:r>
              <a:rPr lang="en-US" altLang="zh-CN" dirty="0" err="1">
                <a:latin typeface="Arial" charset="0"/>
                <a:cs typeface="Arial" charset="0"/>
              </a:rPr>
              <a:t>Deque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5438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Standard Template Library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An example of a queue in the STL is:</a:t>
            </a:r>
          </a:p>
          <a:p>
            <a:pPr eaLnBrk="1" hangingPunct="1">
              <a:buFont typeface="Arial" charset="0"/>
              <a:buNone/>
            </a:pPr>
            <a:r>
              <a:rPr lang="en-US" sz="1400">
                <a:latin typeface="Consolas" pitchFamily="49" charset="0"/>
                <a:cs typeface="Arial" charset="0"/>
              </a:rPr>
              <a:t>		#include &lt;iostream&gt;</a:t>
            </a:r>
          </a:p>
          <a:p>
            <a:pPr eaLnBrk="1" hangingPunct="1">
              <a:buFont typeface="Arial" charset="0"/>
              <a:buNone/>
            </a:pPr>
            <a:r>
              <a:rPr lang="en-US" sz="1400">
                <a:latin typeface="Consolas" pitchFamily="49" charset="0"/>
                <a:cs typeface="Arial" charset="0"/>
              </a:rPr>
              <a:t>		#include &lt;queue&gt;</a:t>
            </a:r>
          </a:p>
          <a:p>
            <a:pPr eaLnBrk="1" hangingPunct="1">
              <a:buFont typeface="Arial" charset="0"/>
              <a:buNone/>
            </a:pPr>
            <a:r>
              <a:rPr lang="en-US" sz="1400">
                <a:latin typeface="Consolas" pitchFamily="49" charset="0"/>
                <a:cs typeface="Arial" charset="0"/>
              </a:rPr>
              <a:t>		using namespace std;</a:t>
            </a:r>
          </a:p>
          <a:p>
            <a:pPr eaLnBrk="1" hangingPunct="1">
              <a:buFont typeface="Arial" charset="0"/>
              <a:buNone/>
            </a:pPr>
            <a:r>
              <a:rPr lang="en-US" sz="1400">
                <a:latin typeface="Consolas" pitchFamily="49" charset="0"/>
                <a:cs typeface="Arial" charset="0"/>
              </a:rPr>
              <a:t>		int main() {</a:t>
            </a:r>
          </a:p>
          <a:p>
            <a:pPr eaLnBrk="1" hangingPunct="1">
              <a:buFont typeface="Arial" charset="0"/>
              <a:buNone/>
            </a:pPr>
            <a:r>
              <a:rPr lang="en-US" sz="1400">
                <a:latin typeface="Consolas" pitchFamily="49" charset="0"/>
                <a:cs typeface="Arial" charset="0"/>
              </a:rPr>
              <a:t>		    queue &lt;int&gt; iqueue;</a:t>
            </a:r>
          </a:p>
          <a:p>
            <a:pPr eaLnBrk="1" hangingPunct="1">
              <a:buFont typeface="Arial" charset="0"/>
              <a:buNone/>
            </a:pPr>
            <a:endParaRPr lang="en-US" sz="1400">
              <a:latin typeface="Consolas" pitchFamily="49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1400">
                <a:latin typeface="Consolas" pitchFamily="49" charset="0"/>
                <a:cs typeface="Arial" charset="0"/>
              </a:rPr>
              <a:t>		    iqueue.push( 13 );</a:t>
            </a:r>
          </a:p>
          <a:p>
            <a:pPr eaLnBrk="1" hangingPunct="1">
              <a:buFont typeface="Arial" charset="0"/>
              <a:buNone/>
            </a:pPr>
            <a:r>
              <a:rPr lang="en-US" sz="1400">
                <a:latin typeface="Consolas" pitchFamily="49" charset="0"/>
                <a:cs typeface="Arial" charset="0"/>
              </a:rPr>
              <a:t>		    iqueue.push( 42 );</a:t>
            </a:r>
          </a:p>
          <a:p>
            <a:pPr eaLnBrk="1" hangingPunct="1">
              <a:buFont typeface="Arial" charset="0"/>
              <a:buNone/>
            </a:pPr>
            <a:r>
              <a:rPr lang="en-US" sz="1400">
                <a:latin typeface="Consolas" pitchFamily="49" charset="0"/>
                <a:cs typeface="Arial" charset="0"/>
              </a:rPr>
              <a:t>		    cout &lt;&lt; "Head: " &lt;&lt; iqueue.front() &lt;&lt; endl;</a:t>
            </a:r>
          </a:p>
          <a:p>
            <a:pPr eaLnBrk="1" hangingPunct="1">
              <a:buFont typeface="Arial" charset="0"/>
              <a:buNone/>
            </a:pPr>
            <a:r>
              <a:rPr lang="en-US" sz="1400">
                <a:latin typeface="Consolas" pitchFamily="49" charset="0"/>
                <a:cs typeface="Arial" charset="0"/>
              </a:rPr>
              <a:t>		    iqueue.pop();                        </a:t>
            </a:r>
            <a:r>
              <a:rPr lang="en-US" sz="140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// no return value</a:t>
            </a:r>
          </a:p>
          <a:p>
            <a:pPr eaLnBrk="1" hangingPunct="1">
              <a:buFont typeface="Arial" charset="0"/>
              <a:buNone/>
            </a:pPr>
            <a:r>
              <a:rPr lang="en-US" sz="1400">
                <a:latin typeface="Consolas" pitchFamily="49" charset="0"/>
                <a:cs typeface="Arial" charset="0"/>
              </a:rPr>
              <a:t>		    cout &lt;&lt; "Head: " &lt;&lt; iqueue.front() &lt;&lt; endl;</a:t>
            </a:r>
          </a:p>
          <a:p>
            <a:pPr eaLnBrk="1" hangingPunct="1">
              <a:buFont typeface="Arial" charset="0"/>
              <a:buNone/>
            </a:pPr>
            <a:r>
              <a:rPr lang="en-US" sz="1400">
                <a:latin typeface="Consolas" pitchFamily="49" charset="0"/>
                <a:cs typeface="Arial" charset="0"/>
              </a:rPr>
              <a:t>		    cout &lt;&lt; "Size: " &lt;&lt; iqueue.size() &lt;&lt; endl;</a:t>
            </a:r>
          </a:p>
          <a:p>
            <a:pPr eaLnBrk="1" hangingPunct="1">
              <a:buFont typeface="Arial" charset="0"/>
              <a:buNone/>
            </a:pPr>
            <a:endParaRPr lang="en-US" sz="1400">
              <a:latin typeface="Consolas" pitchFamily="49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1400">
                <a:latin typeface="Consolas" pitchFamily="49" charset="0"/>
                <a:cs typeface="Arial" charset="0"/>
              </a:rPr>
              <a:t>		    return 0;</a:t>
            </a:r>
          </a:p>
          <a:p>
            <a:pPr eaLnBrk="1" hangingPunct="1">
              <a:buFont typeface="Arial" charset="0"/>
              <a:buNone/>
            </a:pPr>
            <a:r>
              <a:rPr lang="en-US" sz="1400">
                <a:latin typeface="Consolas" pitchFamily="49" charset="0"/>
                <a:cs typeface="Arial" charset="0"/>
              </a:rPr>
              <a:t>		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Queue ADT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Alternative terms may be used for the four operations on a queue, including:</a:t>
            </a:r>
          </a:p>
        </p:txBody>
      </p:sp>
      <p:pic>
        <p:nvPicPr>
          <p:cNvPr id="8196" name="Picture 11" descr="C:\Users\dwharder\Desktop\q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38" y="2784475"/>
            <a:ext cx="457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Grocery stores, banks, airport security…</a:t>
            </a:r>
          </a:p>
        </p:txBody>
      </p:sp>
      <p:pic>
        <p:nvPicPr>
          <p:cNvPr id="1026" name="Picture 2" descr="Image result for que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76375" y="2348880"/>
            <a:ext cx="61912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38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Tree traversals, graph traversals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Will see in coming lectures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The most common application is in client-server models (</a:t>
            </a:r>
            <a:r>
              <a:rPr lang="en-CA" altLang="zh-CN" dirty="0">
                <a:latin typeface="Arial" charset="0"/>
                <a:cs typeface="Arial" charset="0"/>
              </a:rPr>
              <a:t>web, file, ftp, database, mail, printers, etc.</a:t>
            </a:r>
            <a:r>
              <a:rPr lang="en-US" dirty="0">
                <a:latin typeface="Arial" charset="0"/>
                <a:cs typeface="Arial" charset="0"/>
              </a:rPr>
              <a:t>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Multiple clients may be requesting services from one or more servers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Some clients may have to wait while the servers are busy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Those clients are placed in a queue and serviced in the order of arrival</a:t>
            </a:r>
          </a:p>
          <a:p>
            <a:pPr>
              <a:buNone/>
            </a:pPr>
            <a:r>
              <a:rPr lang="en-CA" dirty="0">
                <a:latin typeface="Arial" charset="0"/>
                <a:cs typeface="Arial" charset="0"/>
              </a:rPr>
              <a:t>	</a:t>
            </a:r>
            <a:endParaRPr lang="en-US" sz="20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1229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3538736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E</a:t>
            </a:r>
            <a:r>
              <a:rPr lang="en-US" dirty="0">
                <a:latin typeface="Arial" charset="0"/>
                <a:cs typeface="Arial" charset="0"/>
              </a:rPr>
              <a:t>xample: 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When downloading files from a web server, the requests not currently being downloaded are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marked as “Queued”</a:t>
            </a:r>
          </a:p>
        </p:txBody>
      </p:sp>
      <p:pic>
        <p:nvPicPr>
          <p:cNvPr id="1026" name="Picture 2" descr="Image result for ftp que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965" y="1484784"/>
            <a:ext cx="5104268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Queue ADT</a:t>
            </a:r>
          </a:p>
          <a:p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Implementation</a:t>
            </a:r>
          </a:p>
          <a:p>
            <a:r>
              <a:rPr lang="en-US" dirty="0" err="1">
                <a:latin typeface="Arial" charset="0"/>
                <a:cs typeface="Arial" charset="0"/>
              </a:rPr>
              <a:t>Deque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6652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24410</TotalTime>
  <Words>2634</Words>
  <Application>Microsoft Macintosh PowerPoint</Application>
  <PresentationFormat>On-screen Show (4:3)</PresentationFormat>
  <Paragraphs>531</Paragraphs>
  <Slides>41</Slides>
  <Notes>40</Notes>
  <HiddenSlides>12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Cambria Math</vt:lpstr>
      <vt:lpstr>Consolas</vt:lpstr>
      <vt:lpstr>Courier New</vt:lpstr>
      <vt:lpstr>Symbol</vt:lpstr>
      <vt:lpstr>Times New Roman</vt:lpstr>
      <vt:lpstr>Custom Design</vt:lpstr>
      <vt:lpstr>CS101 Algorithms and Data Structures</vt:lpstr>
      <vt:lpstr>Outline</vt:lpstr>
      <vt:lpstr>Queue ADT</vt:lpstr>
      <vt:lpstr>Queue ADT</vt:lpstr>
      <vt:lpstr>Queue ADT</vt:lpstr>
      <vt:lpstr>Applications</vt:lpstr>
      <vt:lpstr>Applications</vt:lpstr>
      <vt:lpstr>Applications</vt:lpstr>
      <vt:lpstr>Outline</vt:lpstr>
      <vt:lpstr>Implementations</vt:lpstr>
      <vt:lpstr>Linked-List Implementation</vt:lpstr>
      <vt:lpstr>Single_list Definition</vt:lpstr>
      <vt:lpstr>Queue-as-List Class</vt:lpstr>
      <vt:lpstr>Queue-as-List Class</vt:lpstr>
      <vt:lpstr>Array Implementation</vt:lpstr>
      <vt:lpstr>Array Implementation</vt:lpstr>
      <vt:lpstr>Array Implementation</vt:lpstr>
      <vt:lpstr>Queue-as-Array Class</vt:lpstr>
      <vt:lpstr>Constructor</vt:lpstr>
      <vt:lpstr>Member Functions</vt:lpstr>
      <vt:lpstr>Member Functions</vt:lpstr>
      <vt:lpstr>Member Functions</vt:lpstr>
      <vt:lpstr>Member Functions</vt:lpstr>
      <vt:lpstr>Member Functions</vt:lpstr>
      <vt:lpstr>Member Functions</vt:lpstr>
      <vt:lpstr>Member Functions</vt:lpstr>
      <vt:lpstr>Member Functions</vt:lpstr>
      <vt:lpstr>Member Functions</vt:lpstr>
      <vt:lpstr>Member Functions</vt:lpstr>
      <vt:lpstr>Member Functions</vt:lpstr>
      <vt:lpstr>Exceptions</vt:lpstr>
      <vt:lpstr>Increasing Capacity</vt:lpstr>
      <vt:lpstr>Increasing Capacity</vt:lpstr>
      <vt:lpstr>Increasing Capacity</vt:lpstr>
      <vt:lpstr>Destructor</vt:lpstr>
      <vt:lpstr>Outline</vt:lpstr>
      <vt:lpstr>Deque ADT</vt:lpstr>
      <vt:lpstr>Applications</vt:lpstr>
      <vt:lpstr>Implementations</vt:lpstr>
      <vt:lpstr>Summary</vt:lpstr>
      <vt:lpstr>Standard Template Library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hongjiang wei</cp:lastModifiedBy>
  <cp:revision>1377</cp:revision>
  <dcterms:created xsi:type="dcterms:W3CDTF">2009-09-11T23:00:44Z</dcterms:created>
  <dcterms:modified xsi:type="dcterms:W3CDTF">2021-09-16T10:43:59Z</dcterms:modified>
</cp:coreProperties>
</file>