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128"/>
  </p:notesMasterIdLst>
  <p:sldIdLst>
    <p:sldId id="541" r:id="rId2"/>
    <p:sldId id="379" r:id="rId3"/>
    <p:sldId id="380" r:id="rId4"/>
    <p:sldId id="544" r:id="rId5"/>
    <p:sldId id="542" r:id="rId6"/>
    <p:sldId id="545" r:id="rId7"/>
    <p:sldId id="546" r:id="rId8"/>
    <p:sldId id="547" r:id="rId9"/>
    <p:sldId id="548" r:id="rId10"/>
    <p:sldId id="561" r:id="rId11"/>
    <p:sldId id="549" r:id="rId12"/>
    <p:sldId id="384" r:id="rId13"/>
    <p:sldId id="389" r:id="rId14"/>
    <p:sldId id="558" r:id="rId15"/>
    <p:sldId id="390" r:id="rId16"/>
    <p:sldId id="393" r:id="rId17"/>
    <p:sldId id="394" r:id="rId18"/>
    <p:sldId id="395" r:id="rId19"/>
    <p:sldId id="398" r:id="rId20"/>
    <p:sldId id="399" r:id="rId21"/>
    <p:sldId id="440" r:id="rId22"/>
    <p:sldId id="441" r:id="rId23"/>
    <p:sldId id="413" r:id="rId24"/>
    <p:sldId id="412" r:id="rId25"/>
    <p:sldId id="414" r:id="rId26"/>
    <p:sldId id="415" r:id="rId27"/>
    <p:sldId id="417" r:id="rId28"/>
    <p:sldId id="418" r:id="rId29"/>
    <p:sldId id="419" r:id="rId30"/>
    <p:sldId id="421" r:id="rId31"/>
    <p:sldId id="420" r:id="rId32"/>
    <p:sldId id="422" r:id="rId33"/>
    <p:sldId id="423" r:id="rId34"/>
    <p:sldId id="424" r:id="rId35"/>
    <p:sldId id="425" r:id="rId36"/>
    <p:sldId id="426" r:id="rId37"/>
    <p:sldId id="562" r:id="rId38"/>
    <p:sldId id="563" r:id="rId39"/>
    <p:sldId id="427" r:id="rId40"/>
    <p:sldId id="428" r:id="rId41"/>
    <p:sldId id="429" r:id="rId42"/>
    <p:sldId id="430" r:id="rId43"/>
    <p:sldId id="431" r:id="rId44"/>
    <p:sldId id="432" r:id="rId45"/>
    <p:sldId id="559" r:id="rId46"/>
    <p:sldId id="445" r:id="rId47"/>
    <p:sldId id="433" r:id="rId48"/>
    <p:sldId id="451" r:id="rId49"/>
    <p:sldId id="452" r:id="rId50"/>
    <p:sldId id="453" r:id="rId51"/>
    <p:sldId id="454" r:id="rId52"/>
    <p:sldId id="455" r:id="rId53"/>
    <p:sldId id="456" r:id="rId54"/>
    <p:sldId id="457" r:id="rId55"/>
    <p:sldId id="458" r:id="rId56"/>
    <p:sldId id="459" r:id="rId57"/>
    <p:sldId id="460" r:id="rId58"/>
    <p:sldId id="461" r:id="rId59"/>
    <p:sldId id="462" r:id="rId60"/>
    <p:sldId id="555" r:id="rId61"/>
    <p:sldId id="463" r:id="rId62"/>
    <p:sldId id="464" r:id="rId63"/>
    <p:sldId id="465" r:id="rId64"/>
    <p:sldId id="466" r:id="rId65"/>
    <p:sldId id="467" r:id="rId66"/>
    <p:sldId id="468" r:id="rId67"/>
    <p:sldId id="551" r:id="rId68"/>
    <p:sldId id="476" r:id="rId69"/>
    <p:sldId id="469" r:id="rId70"/>
    <p:sldId id="470" r:id="rId71"/>
    <p:sldId id="472" r:id="rId72"/>
    <p:sldId id="473" r:id="rId73"/>
    <p:sldId id="474" r:id="rId74"/>
    <p:sldId id="475" r:id="rId75"/>
    <p:sldId id="478" r:id="rId76"/>
    <p:sldId id="479" r:id="rId77"/>
    <p:sldId id="480" r:id="rId78"/>
    <p:sldId id="481" r:id="rId79"/>
    <p:sldId id="482" r:id="rId80"/>
    <p:sldId id="483" r:id="rId81"/>
    <p:sldId id="484" r:id="rId82"/>
    <p:sldId id="489" r:id="rId83"/>
    <p:sldId id="490" r:id="rId84"/>
    <p:sldId id="491" r:id="rId85"/>
    <p:sldId id="492" r:id="rId86"/>
    <p:sldId id="493" r:id="rId87"/>
    <p:sldId id="494" r:id="rId88"/>
    <p:sldId id="495" r:id="rId89"/>
    <p:sldId id="496" r:id="rId90"/>
    <p:sldId id="498" r:id="rId91"/>
    <p:sldId id="503" r:id="rId92"/>
    <p:sldId id="504" r:id="rId93"/>
    <p:sldId id="505" r:id="rId94"/>
    <p:sldId id="506" r:id="rId95"/>
    <p:sldId id="507" r:id="rId96"/>
    <p:sldId id="508" r:id="rId97"/>
    <p:sldId id="509" r:id="rId98"/>
    <p:sldId id="510" r:id="rId99"/>
    <p:sldId id="511" r:id="rId100"/>
    <p:sldId id="512" r:id="rId101"/>
    <p:sldId id="513" r:id="rId102"/>
    <p:sldId id="514" r:id="rId103"/>
    <p:sldId id="515" r:id="rId104"/>
    <p:sldId id="516" r:id="rId105"/>
    <p:sldId id="517" r:id="rId106"/>
    <p:sldId id="519" r:id="rId107"/>
    <p:sldId id="520" r:id="rId108"/>
    <p:sldId id="521" r:id="rId109"/>
    <p:sldId id="522" r:id="rId110"/>
    <p:sldId id="560" r:id="rId111"/>
    <p:sldId id="523" r:id="rId112"/>
    <p:sldId id="524" r:id="rId113"/>
    <p:sldId id="525" r:id="rId114"/>
    <p:sldId id="526" r:id="rId115"/>
    <p:sldId id="556" r:id="rId116"/>
    <p:sldId id="528" r:id="rId117"/>
    <p:sldId id="529" r:id="rId118"/>
    <p:sldId id="530" r:id="rId119"/>
    <p:sldId id="531" r:id="rId120"/>
    <p:sldId id="532" r:id="rId121"/>
    <p:sldId id="533" r:id="rId122"/>
    <p:sldId id="534" r:id="rId123"/>
    <p:sldId id="535" r:id="rId124"/>
    <p:sldId id="536" r:id="rId125"/>
    <p:sldId id="537" r:id="rId126"/>
    <p:sldId id="557" r:id="rId12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06EAE131-24EA-4FA5-A8E1-88088CC1DEEB}">
          <p14:sldIdLst>
            <p14:sldId id="541"/>
            <p14:sldId id="379"/>
            <p14:sldId id="380"/>
            <p14:sldId id="544"/>
            <p14:sldId id="542"/>
            <p14:sldId id="545"/>
            <p14:sldId id="546"/>
            <p14:sldId id="547"/>
            <p14:sldId id="548"/>
            <p14:sldId id="561"/>
            <p14:sldId id="549"/>
            <p14:sldId id="384"/>
            <p14:sldId id="389"/>
          </p14:sldIdLst>
        </p14:section>
        <p14:section name="Untitled Section" id="{0ADCA502-53A8-44EB-999D-A8FC9200BA97}">
          <p14:sldIdLst>
            <p14:sldId id="558"/>
            <p14:sldId id="390"/>
            <p14:sldId id="393"/>
            <p14:sldId id="394"/>
            <p14:sldId id="395"/>
            <p14:sldId id="398"/>
            <p14:sldId id="399"/>
            <p14:sldId id="440"/>
            <p14:sldId id="441"/>
            <p14:sldId id="413"/>
            <p14:sldId id="412"/>
            <p14:sldId id="414"/>
            <p14:sldId id="415"/>
            <p14:sldId id="417"/>
            <p14:sldId id="418"/>
            <p14:sldId id="419"/>
            <p14:sldId id="421"/>
            <p14:sldId id="420"/>
            <p14:sldId id="422"/>
            <p14:sldId id="423"/>
            <p14:sldId id="424"/>
            <p14:sldId id="425"/>
            <p14:sldId id="426"/>
            <p14:sldId id="562"/>
            <p14:sldId id="563"/>
            <p14:sldId id="427"/>
            <p14:sldId id="428"/>
            <p14:sldId id="429"/>
            <p14:sldId id="430"/>
            <p14:sldId id="431"/>
            <p14:sldId id="432"/>
          </p14:sldIdLst>
        </p14:section>
        <p14:section name="Untitled Section" id="{495F650D-2BE0-4681-853E-B229B739DCA5}">
          <p14:sldIdLst>
            <p14:sldId id="559"/>
            <p14:sldId id="445"/>
            <p14:sldId id="433"/>
            <p14:sldId id="451"/>
            <p14:sldId id="452"/>
            <p14:sldId id="453"/>
            <p14:sldId id="454"/>
            <p14:sldId id="455"/>
            <p14:sldId id="456"/>
            <p14:sldId id="457"/>
            <p14:sldId id="458"/>
            <p14:sldId id="459"/>
            <p14:sldId id="460"/>
            <p14:sldId id="461"/>
            <p14:sldId id="462"/>
            <p14:sldId id="555"/>
            <p14:sldId id="463"/>
            <p14:sldId id="464"/>
            <p14:sldId id="465"/>
            <p14:sldId id="466"/>
            <p14:sldId id="467"/>
            <p14:sldId id="468"/>
            <p14:sldId id="551"/>
            <p14:sldId id="476"/>
            <p14:sldId id="469"/>
            <p14:sldId id="470"/>
            <p14:sldId id="472"/>
            <p14:sldId id="473"/>
            <p14:sldId id="474"/>
            <p14:sldId id="475"/>
            <p14:sldId id="478"/>
            <p14:sldId id="479"/>
            <p14:sldId id="480"/>
            <p14:sldId id="481"/>
            <p14:sldId id="482"/>
            <p14:sldId id="483"/>
            <p14:sldId id="484"/>
            <p14:sldId id="489"/>
            <p14:sldId id="490"/>
            <p14:sldId id="491"/>
            <p14:sldId id="492"/>
            <p14:sldId id="493"/>
            <p14:sldId id="494"/>
            <p14:sldId id="495"/>
            <p14:sldId id="496"/>
            <p14:sldId id="498"/>
            <p14:sldId id="503"/>
            <p14:sldId id="504"/>
            <p14:sldId id="505"/>
            <p14:sldId id="506"/>
            <p14:sldId id="507"/>
            <p14:sldId id="508"/>
            <p14:sldId id="509"/>
            <p14:sldId id="510"/>
            <p14:sldId id="511"/>
            <p14:sldId id="512"/>
            <p14:sldId id="513"/>
            <p14:sldId id="514"/>
            <p14:sldId id="515"/>
            <p14:sldId id="516"/>
            <p14:sldId id="517"/>
            <p14:sldId id="519"/>
            <p14:sldId id="520"/>
            <p14:sldId id="521"/>
            <p14:sldId id="522"/>
          </p14:sldIdLst>
        </p14:section>
        <p14:section name="Untitled Section" id="{182549E2-1005-427B-9BD4-D3608BF5A660}">
          <p14:sldIdLst>
            <p14:sldId id="560"/>
            <p14:sldId id="523"/>
            <p14:sldId id="524"/>
            <p14:sldId id="525"/>
            <p14:sldId id="526"/>
            <p14:sldId id="556"/>
            <p14:sldId id="528"/>
            <p14:sldId id="529"/>
            <p14:sldId id="530"/>
            <p14:sldId id="531"/>
            <p14:sldId id="532"/>
            <p14:sldId id="533"/>
            <p14:sldId id="534"/>
            <p14:sldId id="535"/>
            <p14:sldId id="536"/>
            <p14:sldId id="537"/>
            <p14:sldId id="5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14" autoAdjust="0"/>
    <p:restoredTop sz="92102" autoAdjust="0"/>
  </p:normalViewPr>
  <p:slideViewPr>
    <p:cSldViewPr>
      <p:cViewPr varScale="1">
        <p:scale>
          <a:sx n="116" d="100"/>
          <a:sy n="116" d="100"/>
        </p:scale>
        <p:origin x="140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04496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40" d="100"/>
        <a:sy n="140" d="100"/>
      </p:scale>
      <p:origin x="0" y="-51576"/>
    </p:cViewPr>
  </p:sorterViewPr>
  <p:notesViewPr>
    <p:cSldViewPr>
      <p:cViewPr varScale="1">
        <p:scale>
          <a:sx n="92" d="100"/>
          <a:sy n="92" d="100"/>
        </p:scale>
        <p:origin x="-376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presProps" Target="pres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viewProps" Target="viewProp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tableStyles" Target="tableStyle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image" Target="../media/image26.wmf"/><Relationship Id="rId7" Type="http://schemas.openxmlformats.org/officeDocument/2006/relationships/image" Target="../media/image30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10" Type="http://schemas.openxmlformats.org/officeDocument/2006/relationships/image" Target="../media/image33.wmf"/><Relationship Id="rId4" Type="http://schemas.openxmlformats.org/officeDocument/2006/relationships/image" Target="../media/image27.wmf"/><Relationship Id="rId9" Type="http://schemas.openxmlformats.org/officeDocument/2006/relationships/image" Target="../media/image32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2.wmf"/><Relationship Id="rId1" Type="http://schemas.openxmlformats.org/officeDocument/2006/relationships/image" Target="../media/image17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2.wmf"/><Relationship Id="rId1" Type="http://schemas.openxmlformats.org/officeDocument/2006/relationships/image" Target="../media/image21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A6F3147-B3C0-4B2A-B964-AB106F786BE1}" type="datetimeFigureOut">
              <a:rPr lang="en-US"/>
              <a:pPr>
                <a:defRPr/>
              </a:pPr>
              <a:t>9/21/21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CA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CA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BF7B1FF-DFE5-4B27-8E0E-F1DDF2FB76BC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63042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D6C11BF-C013-4618-A8BA-081214EE9F2F}" type="slidenum">
              <a:rPr lang="en-US" altLang="zh-CN" sz="1200"/>
              <a:pPr/>
              <a:t>1</a:t>
            </a:fld>
            <a:endParaRPr lang="en-US" altLang="zh-CN" sz="1200"/>
          </a:p>
        </p:txBody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altLang="zh-CN" sz="1200" dirty="0">
                <a:solidFill>
                  <a:srgbClr val="000000"/>
                </a:solidFill>
                <a:latin typeface="Arial"/>
                <a:cs typeface="+mn-cs"/>
              </a:rPr>
              <a:t>Adapted from slides by Douglas Wilhelm Harder of U Waterloo (https://ece.uwaterloo.ca/~dwharder/aads/Lecture_materials/)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altLang="zh-CN" sz="1200" dirty="0">
                <a:solidFill>
                  <a:srgbClr val="000000"/>
                </a:solidFill>
                <a:latin typeface="Arial"/>
                <a:cs typeface="+mn-cs"/>
              </a:rPr>
              <a:t>Contains</a:t>
            </a:r>
            <a:r>
              <a:rPr lang="en-CA" altLang="zh-CN" sz="1200" baseline="0" dirty="0">
                <a:solidFill>
                  <a:srgbClr val="000000"/>
                </a:solidFill>
                <a:latin typeface="Arial"/>
                <a:cs typeface="+mn-cs"/>
              </a:rPr>
              <a:t> material from s</a:t>
            </a:r>
            <a:r>
              <a:rPr lang="en-US" altLang="zh-CN" dirty="0" err="1"/>
              <a:t>lides</a:t>
            </a:r>
            <a:r>
              <a:rPr lang="en-US" altLang="zh-CN" dirty="0"/>
              <a:t> at https://courses.cs.washington.edu/courses/cse326/03wi/326lecturesb.shtml (by Dan </a:t>
            </a:r>
            <a:r>
              <a:rPr lang="en-US" altLang="zh-CN" dirty="0" err="1"/>
              <a:t>Suciu</a:t>
            </a:r>
            <a:r>
              <a:rPr lang="en-US" altLang="zh-CN" dirty="0"/>
              <a:t> of U Washington)</a:t>
            </a:r>
            <a:endParaRPr lang="zh-CN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000000"/>
                </a:solidFill>
                <a:latin typeface="Arial"/>
                <a:cs typeface="+mn-cs"/>
              </a:rPr>
              <a:t>目前留下</a:t>
            </a:r>
            <a:r>
              <a:rPr lang="en-US" altLang="zh-CN" sz="1200" dirty="0">
                <a:solidFill>
                  <a:srgbClr val="000000"/>
                </a:solidFill>
                <a:latin typeface="Arial"/>
                <a:cs typeface="+mn-cs"/>
              </a:rPr>
              <a:t>75</a:t>
            </a:r>
            <a:r>
              <a:rPr lang="zh-CN" altLang="en-US" sz="1200" dirty="0">
                <a:solidFill>
                  <a:srgbClr val="000000"/>
                </a:solidFill>
                <a:latin typeface="Arial"/>
                <a:cs typeface="+mn-cs"/>
              </a:rPr>
              <a:t>页，个人感觉这一讲的整体内容有些散，不是很好串，重点应该是落在各种</a:t>
            </a:r>
            <a:r>
              <a:rPr lang="en-US" altLang="zh-CN" sz="1200" dirty="0">
                <a:solidFill>
                  <a:srgbClr val="000000"/>
                </a:solidFill>
                <a:latin typeface="Arial"/>
                <a:cs typeface="+mn-cs"/>
              </a:rPr>
              <a:t>symbol</a:t>
            </a:r>
            <a:r>
              <a:rPr lang="zh-CN" altLang="en-US" sz="1200" dirty="0">
                <a:solidFill>
                  <a:srgbClr val="000000"/>
                </a:solidFill>
                <a:latin typeface="Arial"/>
                <a:cs typeface="+mn-cs"/>
              </a:rPr>
              <a:t>的意义，关系，以及</a:t>
            </a:r>
            <a:r>
              <a:rPr lang="en-US" altLang="zh-CN" sz="1200" dirty="0">
                <a:solidFill>
                  <a:srgbClr val="000000"/>
                </a:solidFill>
                <a:latin typeface="Arial"/>
                <a:cs typeface="+mn-cs"/>
              </a:rPr>
              <a:t>best worst average case</a:t>
            </a:r>
            <a:r>
              <a:rPr lang="zh-CN" altLang="en-US" sz="1200" dirty="0">
                <a:solidFill>
                  <a:srgbClr val="000000"/>
                </a:solidFill>
                <a:latin typeface="Arial"/>
                <a:cs typeface="+mn-cs"/>
              </a:rPr>
              <a:t>吧。</a:t>
            </a:r>
            <a:r>
              <a:rPr lang="en-US" altLang="zh-CN" sz="1200" dirty="0">
                <a:solidFill>
                  <a:srgbClr val="000000"/>
                </a:solidFill>
                <a:latin typeface="Arial"/>
                <a:cs typeface="+mn-cs"/>
              </a:rPr>
              <a:t>Outline</a:t>
            </a:r>
            <a:r>
              <a:rPr lang="zh-CN" altLang="en-US" sz="1200" dirty="0">
                <a:solidFill>
                  <a:srgbClr val="000000"/>
                </a:solidFill>
                <a:latin typeface="Arial"/>
                <a:cs typeface="+mn-cs"/>
              </a:rPr>
              <a:t>里面</a:t>
            </a:r>
            <a:r>
              <a:rPr lang="en-US" altLang="zh-CN" sz="1200" dirty="0">
                <a:solidFill>
                  <a:srgbClr val="000000"/>
                </a:solidFill>
                <a:latin typeface="Arial"/>
                <a:cs typeface="+mn-cs"/>
              </a:rPr>
              <a:t>4</a:t>
            </a:r>
            <a:r>
              <a:rPr lang="zh-CN" altLang="en-US" sz="1200" dirty="0">
                <a:solidFill>
                  <a:srgbClr val="000000"/>
                </a:solidFill>
                <a:latin typeface="Arial"/>
                <a:cs typeface="+mn-cs"/>
              </a:rPr>
              <a:t>个主题都留了基础的需要总结讲解的例子，后面有一些具体的例子比如</a:t>
            </a:r>
            <a:r>
              <a:rPr lang="en-US" altLang="zh-CN" sz="1200" dirty="0">
                <a:solidFill>
                  <a:srgbClr val="000000"/>
                </a:solidFill>
                <a:latin typeface="Arial"/>
                <a:cs typeface="+mn-cs"/>
              </a:rPr>
              <a:t>selection sort</a:t>
            </a:r>
            <a:r>
              <a:rPr lang="zh-CN" altLang="en-US" sz="1200" dirty="0">
                <a:solidFill>
                  <a:srgbClr val="000000"/>
                </a:solidFill>
                <a:latin typeface="Arial"/>
                <a:cs typeface="+mn-cs"/>
              </a:rPr>
              <a:t>因为后面要单独讲就隐藏了。</a:t>
            </a:r>
            <a:endParaRPr lang="en-CA" altLang="zh-CN" sz="1200" dirty="0">
              <a:solidFill>
                <a:srgbClr val="000000"/>
              </a:solidFill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88070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33DD8C4-B727-4E57-B707-7F6169A13713}" type="slidenum">
              <a:rPr lang="en-CA" smtClean="0"/>
              <a:pPr>
                <a:defRPr/>
              </a:pPr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5646703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94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7D10E0D-4813-45D4-9F2D-7433BD31A0D8}" type="slidenum">
              <a:rPr lang="en-CA" smtClean="0"/>
              <a:pPr>
                <a:defRPr/>
              </a:pPr>
              <a:t>113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2339070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04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CA" dirty="0" err="1"/>
              <a:t>假设剩下的一半里面</a:t>
            </a:r>
            <a:r>
              <a:rPr lang="zh-CN" altLang="en-US" dirty="0"/>
              <a:t>，百分之五十的概率在第一个</a:t>
            </a:r>
            <a:r>
              <a:rPr lang="en-US" altLang="zh-CN" dirty="0"/>
              <a:t>element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12C4A2-0248-46AD-A440-C6762CFF172B}" type="slidenum">
              <a:rPr lang="en-CA" smtClean="0"/>
              <a:pPr>
                <a:defRPr/>
              </a:pPr>
              <a:t>114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5633089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25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err="1"/>
              <a:t>只要max被选出来</a:t>
            </a:r>
            <a:r>
              <a:rPr lang="zh-CN" altLang="en-US" dirty="0"/>
              <a:t>，后面就不需要执行了</a:t>
            </a:r>
            <a:endParaRPr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dirty="0" err="1"/>
              <a:t>一直需要执行的情况</a:t>
            </a:r>
            <a:r>
              <a:rPr lang="zh-CN" altLang="en-US" dirty="0"/>
              <a:t>：第</a:t>
            </a:r>
            <a:r>
              <a:rPr lang="en-US" altLang="zh-CN" dirty="0" err="1"/>
              <a:t>i</a:t>
            </a:r>
            <a:r>
              <a:rPr lang="zh-CN" altLang="en-US" dirty="0"/>
              <a:t>个是前面</a:t>
            </a:r>
            <a:r>
              <a:rPr lang="en-US" altLang="zh-CN" dirty="0" err="1"/>
              <a:t>i</a:t>
            </a:r>
            <a:r>
              <a:rPr lang="zh-CN" altLang="en-US" dirty="0"/>
              <a:t>个里面最大的</a:t>
            </a:r>
            <a:endParaRPr lang="en-CA" dirty="0"/>
          </a:p>
          <a:p>
            <a:endParaRPr lang="en-US" altLang="zh-CN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C02B71-39CC-418D-ADE9-64683DCD3420}" type="slidenum">
              <a:rPr lang="en-CA" smtClean="0"/>
              <a:pPr>
                <a:defRPr/>
              </a:pPr>
              <a:t>116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1296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35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CA" dirty="0" err="1"/>
              <a:t>一直需要执行的情况</a:t>
            </a:r>
            <a:r>
              <a:rPr lang="zh-CN" altLang="en-US" dirty="0"/>
              <a:t>：第</a:t>
            </a:r>
            <a:r>
              <a:rPr lang="en-US" altLang="zh-CN" dirty="0" err="1"/>
              <a:t>i</a:t>
            </a:r>
            <a:r>
              <a:rPr lang="zh-CN" altLang="en-US" dirty="0"/>
              <a:t>个是前面</a:t>
            </a:r>
            <a:r>
              <a:rPr lang="en-US" altLang="zh-CN" dirty="0" err="1"/>
              <a:t>i</a:t>
            </a:r>
            <a:r>
              <a:rPr lang="zh-CN" altLang="en-US" dirty="0"/>
              <a:t>个里面最大的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61137BE-2EA1-4204-9DD8-3111F9F05C4F}" type="slidenum">
              <a:rPr lang="en-CA" smtClean="0"/>
              <a:pPr>
                <a:defRPr/>
              </a:pPr>
              <a:t>117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4082455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72E9AD-949C-4146-B613-9851615AD40D}" type="slidenum">
              <a:rPr lang="en-CA" smtClean="0"/>
              <a:pPr>
                <a:defRPr/>
              </a:pPr>
              <a:t>118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2166525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55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3C498E-1CFD-4C62-B2C6-E490E1DECC34}" type="slidenum">
              <a:rPr lang="en-CA" smtClean="0"/>
              <a:pPr>
                <a:defRPr/>
              </a:pPr>
              <a:t>119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8012047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66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6E95698-EC0D-4451-974A-37D6443C5320}" type="slidenum">
              <a:rPr lang="en-CA" smtClean="0"/>
              <a:pPr>
                <a:defRPr/>
              </a:pPr>
              <a:t>120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7765949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76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0A6FCE9-A78E-4E08-A080-4B548ACC4A02}" type="slidenum">
              <a:rPr lang="en-CA" smtClean="0"/>
              <a:pPr>
                <a:defRPr/>
              </a:pPr>
              <a:t>121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9940797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86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8CCBE12-87FE-4AD1-AB25-EDEF795EDFC6}" type="slidenum">
              <a:rPr lang="en-CA" smtClean="0"/>
              <a:pPr>
                <a:defRPr/>
              </a:pPr>
              <a:t>122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4521462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96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5E28029-F918-4975-B1D7-695F5180BF68}" type="slidenum">
              <a:rPr lang="en-CA" smtClean="0"/>
              <a:pPr>
                <a:defRPr/>
              </a:pPr>
              <a:t>123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92383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5A4BA78-9167-47FB-B9A6-371D561CBD99}" type="slidenum">
              <a:rPr lang="en-CA" smtClean="0"/>
              <a:pPr>
                <a:defRPr/>
              </a:pPr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6720623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07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109B4F2-FD3F-4979-B67E-21EA9E824ACA}" type="slidenum">
              <a:rPr lang="en-CA" smtClean="0"/>
              <a:pPr>
                <a:defRPr/>
              </a:pPr>
              <a:t>124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3523850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17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09B790A-4A7E-4DB1-895D-E5BC01FCED20}" type="slidenum">
              <a:rPr lang="en-CA" smtClean="0"/>
              <a:pPr>
                <a:defRPr/>
              </a:pPr>
              <a:t>125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7281035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9DE41CA-8B80-4041-B077-1FF4258252B6}" type="slidenum">
              <a:rPr lang="en-CA" smtClean="0"/>
              <a:pPr>
                <a:defRPr/>
              </a:pPr>
              <a:t>126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60837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ADBB1A5-1D1C-4E8D-A060-6F5DC9C19289}" type="slidenum">
              <a:rPr lang="en-CA" smtClean="0"/>
              <a:pPr>
                <a:defRPr/>
              </a:pPr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98276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altLang="zh-CN" dirty="0"/>
              <a:t>Note that for small values of </a:t>
            </a:r>
            <a:r>
              <a:rPr lang="en-CA" altLang="zh-CN" i="1" dirty="0"/>
              <a:t>n</a:t>
            </a:r>
            <a:r>
              <a:rPr lang="en-CA" altLang="zh-CN" dirty="0"/>
              <a:t>, it may be reasonable to use an algorithm that is asymptotically more expensive, but we will consider these on a one-by-one basis</a:t>
            </a: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F7B1FF-DFE5-4B27-8E0E-F1DDF2FB76BC}" type="slidenum">
              <a:rPr lang="en-CA" smtClean="0"/>
              <a:pPr>
                <a:defRPr/>
              </a:pPr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54890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7B83580-6A4D-4FE1-AA94-27B0708498C7}" type="slidenum">
              <a:rPr lang="en-CA" smtClean="0"/>
              <a:pPr>
                <a:defRPr/>
              </a:pPr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0213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69F9F4F-6B79-43EB-BC0D-4C597B4F8C13}" type="slidenum">
              <a:rPr lang="en-CA" smtClean="0"/>
              <a:pPr>
                <a:defRPr/>
              </a:pPr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53456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6CA7BA8-41FC-4989-898E-87456CA60456}" type="slidenum">
              <a:rPr lang="en-CA" smtClean="0"/>
              <a:pPr>
                <a:defRPr/>
              </a:pPr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56528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789B5AE-7077-48C5-9951-8249C759E3B9}" type="slidenum">
              <a:rPr lang="en-CA" smtClean="0"/>
              <a:pPr>
                <a:defRPr/>
              </a:pPr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87156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A60A2E6-F0F9-4566-A733-282A2996E68B}" type="slidenum">
              <a:rPr lang="en-CA" smtClean="0"/>
              <a:pPr>
                <a:defRPr/>
              </a:pPr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90387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345888-1EA2-462A-A37C-E479D70A2163}" type="slidenum">
              <a:rPr lang="en-CA" smtClean="0"/>
              <a:pPr>
                <a:defRPr/>
              </a:pPr>
              <a:t>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74801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9DE41CA-8B80-4041-B077-1FF4258252B6}" type="slidenum">
              <a:rPr lang="en-CA" smtClean="0"/>
              <a:pPr>
                <a:defRPr/>
              </a:pPr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75816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D44BC68-670F-444D-BF25-F3C6E5AEADDC}" type="slidenum">
              <a:rPr lang="en-CA" smtClean="0"/>
              <a:pPr>
                <a:defRPr/>
              </a:pPr>
              <a:t>29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31821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95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E888B24-017A-4989-BD6A-C4590143BC71}" type="slidenum">
              <a:rPr lang="en-CA" smtClean="0"/>
              <a:pPr>
                <a:defRPr/>
              </a:pPr>
              <a:t>30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10578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B4A14BD-8C21-4F77-B2D3-EA8A0C06C295}" type="slidenum">
              <a:rPr lang="en-CA" smtClean="0"/>
              <a:pPr>
                <a:defRPr/>
              </a:pPr>
              <a:t>31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35095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05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DCED894-CCE3-4B50-893A-5FD6FB898B07}" type="slidenum">
              <a:rPr lang="en-CA" smtClean="0"/>
              <a:pPr>
                <a:defRPr/>
              </a:pPr>
              <a:t>32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67324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1D8F852-989A-4B57-9813-C60E03FE7EEB}" type="slidenum">
              <a:rPr lang="en-CA" smtClean="0"/>
              <a:pPr>
                <a:defRPr/>
              </a:pPr>
              <a:t>33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9536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5EDAC01-DA36-4076-9F90-E3A35289DA97}" type="slidenum">
              <a:rPr lang="en-CA" smtClean="0"/>
              <a:pPr>
                <a:defRPr/>
              </a:pPr>
              <a:t>34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23831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36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D1605D-9E73-48C6-B145-0430DE70B250}" type="slidenum">
              <a:rPr lang="en-CA" smtClean="0"/>
              <a:pPr>
                <a:defRPr/>
              </a:pPr>
              <a:t>35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26987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9169D27-A329-41BF-8842-676EB73F498E}" type="slidenum">
              <a:rPr lang="en-CA" smtClean="0"/>
              <a:pPr>
                <a:defRPr/>
              </a:pPr>
              <a:t>36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39070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57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4DD6F6-173E-45D3-A324-05FFF903804B}" type="slidenum">
              <a:rPr lang="en-CA" smtClean="0"/>
              <a:pPr>
                <a:defRPr/>
              </a:pPr>
              <a:t>39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769946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60DE84F-A258-48D6-955F-2032494CFF0C}" type="slidenum">
              <a:rPr lang="en-CA" smtClean="0"/>
              <a:pPr>
                <a:defRPr/>
              </a:pPr>
              <a:t>40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82989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1AC8165-BA5D-49CC-A980-C71C61E15C73}" type="slidenum">
              <a:rPr lang="en-CA" smtClean="0"/>
              <a:pPr>
                <a:defRPr/>
              </a:pPr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441738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77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8C71925-1735-4A27-AC57-EC4D32B7143E}" type="slidenum">
              <a:rPr lang="en-CA" smtClean="0"/>
              <a:pPr>
                <a:defRPr/>
              </a:pPr>
              <a:t>41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657141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87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D72FED3-2B9B-42BA-85F9-4359B7A1B86F}" type="slidenum">
              <a:rPr lang="en-CA" smtClean="0"/>
              <a:pPr>
                <a:defRPr/>
              </a:pPr>
              <a:t>42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868737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FDC35B4-C4F6-47A2-8263-E774F0BB574F}" type="slidenum">
              <a:rPr lang="en-CA" smtClean="0"/>
              <a:pPr>
                <a:defRPr/>
              </a:pPr>
              <a:t>43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470306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44E34E-8F37-46EE-B6C8-3AAD60642FCD}" type="slidenum">
              <a:rPr lang="en-CA" smtClean="0"/>
              <a:pPr>
                <a:defRPr/>
              </a:pPr>
              <a:t>44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013927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9DE41CA-8B80-4041-B077-1FF4258252B6}" type="slidenum">
              <a:rPr lang="en-CA" smtClean="0"/>
              <a:pPr>
                <a:defRPr/>
              </a:pPr>
              <a:t>45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500881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EA26D8-FB0F-46BA-8B4F-59B6FFED9080}" type="slidenum">
              <a:rPr lang="en-CA" smtClean="0"/>
              <a:pPr>
                <a:defRPr/>
              </a:pPr>
              <a:t>46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785550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36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A1E51BD-92C2-4885-B654-42B71EB1BA68}" type="slidenum">
              <a:rPr lang="en-CA" smtClean="0"/>
              <a:pPr>
                <a:defRPr/>
              </a:pPr>
              <a:t>48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254969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49EA54-92FC-4D7D-B2CE-DFA14C6221F8}" type="slidenum">
              <a:rPr lang="en-CA" smtClean="0"/>
              <a:pPr>
                <a:defRPr/>
              </a:pPr>
              <a:t>49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2052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57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3B54FE3-ABB2-433D-BDAA-B6774C0B712E}" type="slidenum">
              <a:rPr lang="en-CA" smtClean="0"/>
              <a:pPr>
                <a:defRPr/>
              </a:pPr>
              <a:t>50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618891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CB890B-DF38-4FA9-B891-B2B840F48CE7}" type="slidenum">
              <a:rPr lang="en-CA" smtClean="0"/>
              <a:pPr>
                <a:defRPr/>
              </a:pPr>
              <a:t>51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30696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559221F-1EAD-49F3-A2BB-9FB7330AED9D}" type="slidenum">
              <a:rPr lang="en-CA" smtClean="0"/>
              <a:pPr>
                <a:defRPr/>
              </a:pPr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637428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77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C4BCA0C-78A9-4422-94BD-821D7D0D2A3A}" type="slidenum">
              <a:rPr lang="en-CA" smtClean="0"/>
              <a:pPr>
                <a:defRPr/>
              </a:pPr>
              <a:t>52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309348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87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2F55431-7726-4473-91F8-8872AD45BCCB}" type="slidenum">
              <a:rPr lang="en-CA" smtClean="0"/>
              <a:pPr>
                <a:defRPr/>
              </a:pPr>
              <a:t>53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652257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8B13652-D542-47DA-9185-3FF29FD42687}" type="slidenum">
              <a:rPr lang="en-CA" smtClean="0"/>
              <a:pPr>
                <a:defRPr/>
              </a:pPr>
              <a:t>54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086625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A88D242-C01D-459E-A7BD-74450E2DA0DD}" type="slidenum">
              <a:rPr lang="en-CA" smtClean="0"/>
              <a:pPr>
                <a:defRPr/>
              </a:pPr>
              <a:t>55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312923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A7A82A2-8C68-47ED-8481-7D5E9C1BA201}" type="slidenum">
              <a:rPr lang="en-CA" smtClean="0"/>
              <a:pPr>
                <a:defRPr/>
              </a:pPr>
              <a:t>56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015817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DB1A329-2591-4CF5-8351-5AEA4B54FDAD}" type="slidenum">
              <a:rPr lang="en-CA" smtClean="0"/>
              <a:pPr>
                <a:defRPr/>
              </a:pPr>
              <a:t>57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065087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39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CA" dirty="0"/>
              <a:t>Defining</a:t>
            </a:r>
            <a:r>
              <a:rPr lang="en-CA" baseline="0" dirty="0"/>
              <a:t> big-O with multiple variables is tricky. Ref: http://people.cs.ksu.edu/~rhowell/asymptotic.pdf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BB10860-A8EC-484F-9C73-3528F7533219}" type="slidenum">
              <a:rPr lang="en-CA" smtClean="0"/>
              <a:pPr>
                <a:defRPr/>
              </a:pPr>
              <a:t>58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754315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49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7EEC41-0AC9-4C20-B60C-8C159C7203F7}" type="slidenum">
              <a:rPr lang="en-CA" smtClean="0"/>
              <a:pPr>
                <a:defRPr/>
              </a:pPr>
              <a:t>59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390575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15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B81F9DE-C10F-45D3-8806-0C631DBCBC83}" type="slidenum">
              <a:rPr lang="en-CA" smtClean="0"/>
              <a:pPr>
                <a:defRPr/>
              </a:pPr>
              <a:t>60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692831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59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697DB33-B48F-4CA8-ADC8-5151E0C56FFF}" type="slidenum">
              <a:rPr lang="en-CA" smtClean="0"/>
              <a:pPr>
                <a:defRPr/>
              </a:pPr>
              <a:t>61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63979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FA5DC3-5BAD-4AB9-B1D9-AC9FDBAB745E}" type="slidenum">
              <a:rPr lang="en-CA" smtClean="0"/>
              <a:pPr>
                <a:defRPr/>
              </a:pPr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460879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87BE735-F4D3-42BF-A8BA-7C2F36EC2AAB}" type="slidenum">
              <a:rPr lang="en-CA" smtClean="0"/>
              <a:pPr>
                <a:defRPr/>
              </a:pPr>
              <a:t>62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882452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80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5E04C21-678A-40CF-8544-80A53CF4EAF9}" type="slidenum">
              <a:rPr lang="en-CA" smtClean="0"/>
              <a:pPr>
                <a:defRPr/>
              </a:pPr>
              <a:t>63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34621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90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21EA41E-C1E2-4FE9-BA30-C20CF034AAD7}" type="slidenum">
              <a:rPr lang="en-CA" smtClean="0"/>
              <a:pPr>
                <a:defRPr/>
              </a:pPr>
              <a:t>64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232638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00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323F5C-0FAF-44D1-B360-23545D17EF8D}" type="slidenum">
              <a:rPr lang="en-CA" smtClean="0"/>
              <a:pPr>
                <a:defRPr/>
              </a:pPr>
              <a:t>65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291824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10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30C15A1-E5E6-4C84-BE0A-8647F296C07A}" type="slidenum">
              <a:rPr lang="en-CA" smtClean="0"/>
              <a:pPr>
                <a:defRPr/>
              </a:pPr>
              <a:t>66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320191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92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2391EF9-F3B9-425F-AB59-3FEA4347AF1A}" type="slidenum">
              <a:rPr lang="en-CA" smtClean="0"/>
              <a:pPr>
                <a:defRPr/>
              </a:pPr>
              <a:t>68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640098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20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B69D893-CA13-4260-851C-388B667FAAB9}" type="slidenum">
              <a:rPr lang="en-CA" smtClean="0"/>
              <a:pPr>
                <a:defRPr/>
              </a:pPr>
              <a:t>69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472684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ACF742-4150-4E4B-952C-32C4701C0395}" type="slidenum">
              <a:rPr lang="en-CA" smtClean="0"/>
              <a:pPr>
                <a:defRPr/>
              </a:pPr>
              <a:t>70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963450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51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9010D98-AF4B-42D3-A829-CFBA4AC125D7}" type="slidenum">
              <a:rPr lang="en-CA" smtClean="0"/>
              <a:pPr>
                <a:defRPr/>
              </a:pPr>
              <a:t>71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151146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61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CA6F653-057D-4EB0-8942-D2202240FCC4}" type="slidenum">
              <a:rPr lang="en-CA" smtClean="0"/>
              <a:pPr>
                <a:defRPr/>
              </a:pPr>
              <a:t>72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20066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9DE41CA-8B80-4041-B077-1FF4258252B6}" type="slidenum">
              <a:rPr lang="en-CA" smtClean="0"/>
              <a:pPr>
                <a:defRPr/>
              </a:pPr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927123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72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A8F5FC1-DB56-4DCC-A91E-41B9314120A3}" type="slidenum">
              <a:rPr lang="en-CA" smtClean="0"/>
              <a:pPr>
                <a:defRPr/>
              </a:pPr>
              <a:t>73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727082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82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2F413F1-EB07-4A73-BDE3-4E1F64C9F207}" type="slidenum">
              <a:rPr lang="en-CA" smtClean="0"/>
              <a:pPr>
                <a:defRPr/>
              </a:pPr>
              <a:t>74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98270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13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F98F61D-9376-4343-9127-0A120E6E0735}" type="slidenum">
              <a:rPr lang="en-CA" smtClean="0"/>
              <a:pPr>
                <a:defRPr/>
              </a:pPr>
              <a:t>75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315471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23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9C6E3AD-4ECD-4D33-B75D-2A37354AC102}" type="slidenum">
              <a:rPr lang="en-CA" smtClean="0"/>
              <a:pPr>
                <a:defRPr/>
              </a:pPr>
              <a:t>76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445996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D91BFF5-BA8D-4D0D-B9D1-40543D1EB243}" type="slidenum">
              <a:rPr lang="en-CA" smtClean="0"/>
              <a:pPr>
                <a:defRPr/>
              </a:pPr>
              <a:t>77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827581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43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7A4323-4836-43FB-852A-709954C95CE1}" type="slidenum">
              <a:rPr lang="en-CA" smtClean="0"/>
              <a:pPr>
                <a:defRPr/>
              </a:pPr>
              <a:t>78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18043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54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80CDB93-EA32-49AB-A432-D86F74EBFCB8}" type="slidenum">
              <a:rPr lang="en-CA" smtClean="0"/>
              <a:pPr>
                <a:defRPr/>
              </a:pPr>
              <a:t>79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065868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64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5DF0798-6E77-442A-A848-661485B2BBE4}" type="slidenum">
              <a:rPr lang="en-CA" smtClean="0"/>
              <a:pPr>
                <a:defRPr/>
              </a:pPr>
              <a:t>80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626079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74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22EC9CA-CDBB-4511-B0BA-521A6402DA31}" type="slidenum">
              <a:rPr lang="en-CA" smtClean="0"/>
              <a:pPr>
                <a:defRPr/>
              </a:pPr>
              <a:t>81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8535236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25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5756DB-7774-4B86-86B8-9A83F28204B3}" type="slidenum">
              <a:rPr lang="en-CA" smtClean="0"/>
              <a:pPr>
                <a:defRPr/>
              </a:pPr>
              <a:t>82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50267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A71215-3646-453A-BF97-A7D33AD9AC64}" type="slidenum">
              <a:rPr lang="en-CA" smtClean="0"/>
              <a:pPr>
                <a:defRPr/>
              </a:pPr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1306537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AF9B8B0-DE55-4FC3-B4D5-D6447B69049B}" type="slidenum">
              <a:rPr lang="en-CA" smtClean="0"/>
              <a:pPr>
                <a:defRPr/>
              </a:pPr>
              <a:t>83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51108508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4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F156B6-D32E-420F-BE4A-5892E0241F58}" type="slidenum">
              <a:rPr lang="en-CA" smtClean="0"/>
              <a:pPr>
                <a:defRPr/>
              </a:pPr>
              <a:t>84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2199373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56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23A05C-9F11-45E1-84F7-67991325BD12}" type="slidenum">
              <a:rPr lang="en-CA" smtClean="0"/>
              <a:pPr>
                <a:defRPr/>
              </a:pPr>
              <a:t>85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2023036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66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01A0FA5-B8D5-46CB-8755-C1A309750472}" type="slidenum">
              <a:rPr lang="en-CA" smtClean="0"/>
              <a:pPr>
                <a:defRPr/>
              </a:pPr>
              <a:t>86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6420579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76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02C4F26-FF92-45DA-95CA-41ED023C885C}" type="slidenum">
              <a:rPr lang="en-CA" smtClean="0"/>
              <a:pPr>
                <a:defRPr/>
              </a:pPr>
              <a:t>87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0893264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87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C088420-DC54-4CD1-B16C-D07DE250249F}" type="slidenum">
              <a:rPr lang="en-CA" smtClean="0"/>
              <a:pPr>
                <a:defRPr/>
              </a:pPr>
              <a:t>88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958570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97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8C22275-BAFB-4AA0-9FF2-56DCC1B4DD80}" type="slidenum">
              <a:rPr lang="en-CA" smtClean="0"/>
              <a:pPr>
                <a:defRPr/>
              </a:pPr>
              <a:t>89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6241635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17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1BBC338-1065-4BBB-9D57-233FB025E917}" type="slidenum">
              <a:rPr lang="en-CA" smtClean="0"/>
              <a:pPr>
                <a:defRPr/>
              </a:pPr>
              <a:t>90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9722997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69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C82ED08-CB8C-4C16-9939-97719538DEC5}" type="slidenum">
              <a:rPr lang="en-CA" smtClean="0"/>
              <a:pPr>
                <a:defRPr/>
              </a:pPr>
              <a:t>91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6133915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79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FCB144B-3B21-48E4-A9C3-F5806E834778}" type="slidenum">
              <a:rPr lang="en-CA" smtClean="0"/>
              <a:pPr>
                <a:defRPr/>
              </a:pPr>
              <a:t>92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69281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6FB9E11-39B0-4D36-A87D-A861FB6B2BB6}" type="slidenum">
              <a:rPr lang="en-CA" smtClean="0"/>
              <a:pPr>
                <a:defRPr/>
              </a:pPr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7122847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89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A95691-0861-4255-BD35-A67428BA6F58}" type="slidenum">
              <a:rPr lang="en-CA" smtClean="0"/>
              <a:pPr>
                <a:defRPr/>
              </a:pPr>
              <a:t>93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2861304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99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A320B8C-8CA9-4520-B595-173C58F9EE5E}" type="slidenum">
              <a:rPr lang="en-CA" smtClean="0"/>
              <a:pPr>
                <a:defRPr/>
              </a:pPr>
              <a:t>94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6103230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10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CD9505E-6743-410C-92EA-BEE1C86CA05E}" type="slidenum">
              <a:rPr lang="en-CA" smtClean="0"/>
              <a:pPr>
                <a:defRPr/>
              </a:pPr>
              <a:t>95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2038256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20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A4A5F65-94CC-4D80-AD0C-D8E0A25FC717}" type="slidenum">
              <a:rPr lang="en-CA" smtClean="0"/>
              <a:pPr>
                <a:defRPr/>
              </a:pPr>
              <a:t>96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1015038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30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8D8704C-3C50-4ABE-A78F-A4DC21CF9378}" type="slidenum">
              <a:rPr lang="en-CA" smtClean="0"/>
              <a:pPr>
                <a:defRPr/>
              </a:pPr>
              <a:t>97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5145495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0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4D08AF1-8534-4C22-B9B2-27684B2A583E}" type="slidenum">
              <a:rPr lang="en-CA" smtClean="0"/>
              <a:pPr>
                <a:defRPr/>
              </a:pPr>
              <a:t>98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7575471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51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E99593A-B3C7-409F-A3E8-D15D0C3C4933}" type="slidenum">
              <a:rPr lang="en-CA" smtClean="0"/>
              <a:pPr>
                <a:defRPr/>
              </a:pPr>
              <a:t>99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2559564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6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B03B520-901A-4E22-BBA9-961EBC5FB658}" type="slidenum">
              <a:rPr lang="en-CA" smtClean="0"/>
              <a:pPr>
                <a:defRPr/>
              </a:pPr>
              <a:t>100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7932279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71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3DF7376-CC54-4015-AC56-C7068F1A282E}" type="slidenum">
              <a:rPr lang="en-CA" smtClean="0"/>
              <a:pPr>
                <a:defRPr/>
              </a:pPr>
              <a:t>101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7074044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81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4DA870E-6553-4667-BDA7-0FAE684E63E3}" type="slidenum">
              <a:rPr lang="en-CA" smtClean="0"/>
              <a:pPr>
                <a:defRPr/>
              </a:pPr>
              <a:t>102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39190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63ACF96-4FD1-466D-B4D1-8B2C1318D394}" type="slidenum">
              <a:rPr lang="en-CA" smtClean="0"/>
              <a:pPr>
                <a:defRPr/>
              </a:pPr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4956320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92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05A7E7E-DC04-4ED2-A4FF-62481361C008}" type="slidenum">
              <a:rPr lang="en-CA" smtClean="0"/>
              <a:pPr>
                <a:defRPr/>
              </a:pPr>
              <a:t>103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6232589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02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72219F8-5930-4C72-B801-C26448319C31}" type="slidenum">
              <a:rPr lang="en-CA" smtClean="0"/>
              <a:pPr>
                <a:defRPr/>
              </a:pPr>
              <a:t>104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6360142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12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381A64F-67DA-47B1-8555-0368DA8C3956}" type="slidenum">
              <a:rPr lang="en-CA" smtClean="0"/>
              <a:pPr>
                <a:defRPr/>
              </a:pPr>
              <a:t>105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6135801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32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A713F34-338D-4E09-8349-3BCD117681D3}" type="slidenum">
              <a:rPr lang="en-CA" smtClean="0"/>
              <a:pPr>
                <a:defRPr/>
              </a:pPr>
              <a:t>106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1164763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2F56D3-610B-4034-ABFE-4D63248CE96E}" type="slidenum">
              <a:rPr lang="en-CA" smtClean="0"/>
              <a:pPr>
                <a:defRPr/>
              </a:pPr>
              <a:t>107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5209935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5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EAE0C58-AEFB-4F4A-AFFC-56F03A9C9C32}" type="slidenum">
              <a:rPr lang="en-CA" smtClean="0"/>
              <a:pPr>
                <a:defRPr/>
              </a:pPr>
              <a:t>108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2984614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63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0D5C831-68C3-4936-B968-FB71100F5DE8}" type="slidenum">
              <a:rPr lang="en-CA" smtClean="0"/>
              <a:pPr>
                <a:defRPr/>
              </a:pPr>
              <a:t>109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1508971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9DE41CA-8B80-4041-B077-1FF4258252B6}" type="slidenum">
              <a:rPr lang="en-CA" smtClean="0"/>
              <a:pPr>
                <a:defRPr/>
              </a:pPr>
              <a:t>110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4822541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73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6DD09A2-44B0-42DA-9CAE-DFBEB4D94075}" type="slidenum">
              <a:rPr lang="en-CA" smtClean="0"/>
              <a:pPr>
                <a:defRPr/>
              </a:pPr>
              <a:t>111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5384221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84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CB0483E-38FD-4D5C-A482-661F72864E8D}" type="slidenum">
              <a:rPr lang="en-CA" smtClean="0"/>
              <a:pPr>
                <a:defRPr/>
              </a:pPr>
              <a:t>112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458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F19777-EF02-403D-A50D-41783CAD438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0107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541BD4B-8C8D-4F13-B8FB-E6D003F3238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3150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4826BD6-EF89-9341-B45C-446EE922479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637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17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emf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wmf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58.wmf"/><Relationship Id="rId4" Type="http://schemas.openxmlformats.org/officeDocument/2006/relationships/oleObject" Target="../embeddings/oleObject36.bin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59.wmf"/><Relationship Id="rId4" Type="http://schemas.openxmlformats.org/officeDocument/2006/relationships/oleObject" Target="../embeddings/oleObject37.bin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60.wmf"/><Relationship Id="rId4" Type="http://schemas.openxmlformats.org/officeDocument/2006/relationships/oleObject" Target="../embeddings/oleObject38.bin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61.wmf"/><Relationship Id="rId4" Type="http://schemas.openxmlformats.org/officeDocument/2006/relationships/oleObject" Target="../embeddings/oleObject39.bin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62.wmf"/><Relationship Id="rId4" Type="http://schemas.openxmlformats.org/officeDocument/2006/relationships/oleObject" Target="../embeddings/oleObject40.bin"/></Relationships>
</file>

<file path=ppt/slides/_rels/slide10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3.bin"/><Relationship Id="rId3" Type="http://schemas.openxmlformats.org/officeDocument/2006/relationships/notesSlide" Target="../notesSlides/notesSlide96.xml"/><Relationship Id="rId7" Type="http://schemas.openxmlformats.org/officeDocument/2006/relationships/image" Target="../media/image6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42.bin"/><Relationship Id="rId5" Type="http://schemas.openxmlformats.org/officeDocument/2006/relationships/image" Target="../media/image63.wmf"/><Relationship Id="rId4" Type="http://schemas.openxmlformats.org/officeDocument/2006/relationships/oleObject" Target="../embeddings/oleObject41.bin"/><Relationship Id="rId9" Type="http://schemas.openxmlformats.org/officeDocument/2006/relationships/image" Target="../media/image65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66.wmf"/><Relationship Id="rId4" Type="http://schemas.openxmlformats.org/officeDocument/2006/relationships/oleObject" Target="../embeddings/oleObject44.bin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67.wmf"/><Relationship Id="rId4" Type="http://schemas.openxmlformats.org/officeDocument/2006/relationships/oleObject" Target="../embeddings/oleObject45.bin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68.wmf"/><Relationship Id="rId4" Type="http://schemas.openxmlformats.org/officeDocument/2006/relationships/oleObject" Target="../embeddings/oleObject46.bin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71.wmf"/><Relationship Id="rId4" Type="http://schemas.openxmlformats.org/officeDocument/2006/relationships/oleObject" Target="../embeddings/oleObject47.bin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5" Type="http://schemas.openxmlformats.org/officeDocument/2006/relationships/image" Target="../media/image74.wmf"/><Relationship Id="rId4" Type="http://schemas.openxmlformats.org/officeDocument/2006/relationships/oleObject" Target="../embeddings/oleObject48.bin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5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2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13" Type="http://schemas.openxmlformats.org/officeDocument/2006/relationships/image" Target="../media/image20.wmf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12.wmf"/><Relationship Id="rId12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19.wmf"/><Relationship Id="rId5" Type="http://schemas.openxmlformats.org/officeDocument/2006/relationships/image" Target="../media/image17.wmf"/><Relationship Id="rId10" Type="http://schemas.openxmlformats.org/officeDocument/2006/relationships/oleObject" Target="../embeddings/oleObject12.bin"/><Relationship Id="rId4" Type="http://schemas.openxmlformats.org/officeDocument/2006/relationships/oleObject" Target="../embeddings/oleObject9.bin"/><Relationship Id="rId9" Type="http://schemas.openxmlformats.org/officeDocument/2006/relationships/image" Target="../media/image18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21.wmf"/><Relationship Id="rId10" Type="http://schemas.openxmlformats.org/officeDocument/2006/relationships/image" Target="../media/image16.jpg"/><Relationship Id="rId4" Type="http://schemas.openxmlformats.org/officeDocument/2006/relationships/oleObject" Target="../embeddings/oleObject14.bin"/><Relationship Id="rId9" Type="http://schemas.openxmlformats.org/officeDocument/2006/relationships/image" Target="../media/image20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2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7.bin"/><Relationship Id="rId9" Type="http://schemas.openxmlformats.org/officeDocument/2006/relationships/image" Target="../media/image23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13" Type="http://schemas.openxmlformats.org/officeDocument/2006/relationships/image" Target="../media/image28.wmf"/><Relationship Id="rId18" Type="http://schemas.openxmlformats.org/officeDocument/2006/relationships/oleObject" Target="../embeddings/oleObject27.bin"/><Relationship Id="rId3" Type="http://schemas.openxmlformats.org/officeDocument/2006/relationships/notesSlide" Target="../notesSlides/notesSlide20.xml"/><Relationship Id="rId21" Type="http://schemas.openxmlformats.org/officeDocument/2006/relationships/image" Target="../media/image32.wmf"/><Relationship Id="rId7" Type="http://schemas.openxmlformats.org/officeDocument/2006/relationships/image" Target="../media/image25.wmf"/><Relationship Id="rId12" Type="http://schemas.openxmlformats.org/officeDocument/2006/relationships/oleObject" Target="../embeddings/oleObject24.bin"/><Relationship Id="rId17" Type="http://schemas.openxmlformats.org/officeDocument/2006/relationships/image" Target="../media/image30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6.bin"/><Relationship Id="rId20" Type="http://schemas.openxmlformats.org/officeDocument/2006/relationships/oleObject" Target="../embeddings/oleObject28.bin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1.bin"/><Relationship Id="rId11" Type="http://schemas.openxmlformats.org/officeDocument/2006/relationships/image" Target="../media/image27.wmf"/><Relationship Id="rId5" Type="http://schemas.openxmlformats.org/officeDocument/2006/relationships/image" Target="../media/image24.wmf"/><Relationship Id="rId15" Type="http://schemas.openxmlformats.org/officeDocument/2006/relationships/image" Target="../media/image29.wmf"/><Relationship Id="rId23" Type="http://schemas.openxmlformats.org/officeDocument/2006/relationships/image" Target="../media/image33.wmf"/><Relationship Id="rId10" Type="http://schemas.openxmlformats.org/officeDocument/2006/relationships/oleObject" Target="../embeddings/oleObject23.bin"/><Relationship Id="rId19" Type="http://schemas.openxmlformats.org/officeDocument/2006/relationships/image" Target="../media/image31.wmf"/><Relationship Id="rId4" Type="http://schemas.openxmlformats.org/officeDocument/2006/relationships/oleObject" Target="../embeddings/oleObject20.bin"/><Relationship Id="rId9" Type="http://schemas.openxmlformats.org/officeDocument/2006/relationships/image" Target="../media/image26.wmf"/><Relationship Id="rId14" Type="http://schemas.openxmlformats.org/officeDocument/2006/relationships/oleObject" Target="../embeddings/oleObject25.bin"/><Relationship Id="rId22" Type="http://schemas.openxmlformats.org/officeDocument/2006/relationships/oleObject" Target="../embeddings/oleObject29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37.wmf"/><Relationship Id="rId4" Type="http://schemas.openxmlformats.org/officeDocument/2006/relationships/oleObject" Target="../embeddings/oleObject30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39.wmf"/><Relationship Id="rId4" Type="http://schemas.openxmlformats.org/officeDocument/2006/relationships/oleObject" Target="../embeddings/oleObject31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algo-visualizer.jasonpark.me/#path=search/binary_search/recursive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42.wmf"/><Relationship Id="rId4" Type="http://schemas.openxmlformats.org/officeDocument/2006/relationships/oleObject" Target="../embeddings/oleObject32.bin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43.wmf"/><Relationship Id="rId4" Type="http://schemas.openxmlformats.org/officeDocument/2006/relationships/oleObject" Target="../embeddings/oleObject33.bin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6.xml"/><Relationship Id="rId7" Type="http://schemas.openxmlformats.org/officeDocument/2006/relationships/image" Target="../media/image4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35.bin"/><Relationship Id="rId5" Type="http://schemas.openxmlformats.org/officeDocument/2006/relationships/image" Target="../media/image45.wmf"/><Relationship Id="rId4" Type="http://schemas.openxmlformats.org/officeDocument/2006/relationships/oleObject" Target="../embeddings/oleObject34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emf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 anchor="ctr"/>
          <a:lstStyle/>
          <a:p>
            <a:pPr eaLnBrk="1" hangingPunct="1"/>
            <a:r>
              <a:rPr lang="en-US" altLang="zh-CN" sz="4400" dirty="0"/>
              <a:t>Algorithm Analysis</a:t>
            </a:r>
          </a:p>
        </p:txBody>
      </p:sp>
      <p:sp>
        <p:nvSpPr>
          <p:cNvPr id="4099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Algorithm Analysis</a:t>
            </a: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Textbook </a:t>
            </a:r>
            <a:r>
              <a:rPr lang="en-US" altLang="zh-CN" dirty="0" err="1">
                <a:ea typeface="宋体" panose="02010600030101010101" pitchFamily="2" charset="-122"/>
              </a:rPr>
              <a:t>Ch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/>
              <a:t>2,3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3309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0BC6-2006-894C-98AF-47BCCD9D404D}" type="slidenum">
              <a:rPr lang="en-US" altLang="en-US"/>
              <a:pPr/>
              <a:t>10</a:t>
            </a:fld>
            <a:endParaRPr lang="en-US" altLang="en-US"/>
          </a:p>
        </p:txBody>
      </p:sp>
      <p:graphicFrame>
        <p:nvGraphicFramePr>
          <p:cNvPr id="108546" name="Object 2"/>
          <p:cNvGraphicFramePr>
            <a:graphicFrameLocks noChangeAspect="1"/>
          </p:cNvGraphicFramePr>
          <p:nvPr/>
        </p:nvGraphicFramePr>
        <p:xfrm>
          <a:off x="0" y="688975"/>
          <a:ext cx="9144000" cy="616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62" name="Chart" r:id="rId3" imgW="5201107" imgH="3200705" progId="Excel.Chart.8">
                  <p:embed/>
                </p:oleObj>
              </mc:Choice>
              <mc:Fallback>
                <p:oleObj name="Chart" r:id="rId3" imgW="5201107" imgH="3200705" progId="Excel.Char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8791"/>
                      <a:stretch>
                        <a:fillRect/>
                      </a:stretch>
                    </p:blipFill>
                    <p:spPr bwMode="auto">
                      <a:xfrm>
                        <a:off x="0" y="688975"/>
                        <a:ext cx="9144000" cy="6169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8549" name="Group 5"/>
          <p:cNvGrpSpPr>
            <a:grpSpLocks/>
          </p:cNvGrpSpPr>
          <p:nvPr/>
        </p:nvGrpSpPr>
        <p:grpSpPr bwMode="auto">
          <a:xfrm>
            <a:off x="4267200" y="1600200"/>
            <a:ext cx="4495800" cy="3048000"/>
            <a:chOff x="2688" y="1008"/>
            <a:chExt cx="2832" cy="1920"/>
          </a:xfrm>
        </p:grpSpPr>
        <p:sp>
          <p:nvSpPr>
            <p:cNvPr id="108547" name="AutoShape 3"/>
            <p:cNvSpPr>
              <a:spLocks noChangeArrowheads="1"/>
            </p:cNvSpPr>
            <p:nvPr/>
          </p:nvSpPr>
          <p:spPr bwMode="auto">
            <a:xfrm>
              <a:off x="2688" y="1008"/>
              <a:ext cx="1008" cy="384"/>
            </a:xfrm>
            <a:prstGeom prst="wedgeRectCallout">
              <a:avLst>
                <a:gd name="adj1" fmla="val 50894"/>
                <a:gd name="adj2" fmla="val 133856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altLang="en-US"/>
                <a:t>slope </a:t>
              </a:r>
              <a:r>
                <a:rPr lang="en-US" altLang="en-US">
                  <a:sym typeface="Symbol" charset="2"/>
                </a:rPr>
                <a:t></a:t>
              </a:r>
              <a:r>
                <a:rPr lang="en-US" altLang="en-US"/>
                <a:t> 2</a:t>
              </a:r>
            </a:p>
          </p:txBody>
        </p:sp>
        <p:sp>
          <p:nvSpPr>
            <p:cNvPr id="108548" name="AutoShape 4"/>
            <p:cNvSpPr>
              <a:spLocks noChangeArrowheads="1"/>
            </p:cNvSpPr>
            <p:nvPr/>
          </p:nvSpPr>
          <p:spPr bwMode="auto">
            <a:xfrm>
              <a:off x="4512" y="2544"/>
              <a:ext cx="1008" cy="384"/>
            </a:xfrm>
            <a:prstGeom prst="wedgeRectCallout">
              <a:avLst>
                <a:gd name="adj1" fmla="val -102681"/>
                <a:gd name="adj2" fmla="val -19792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altLang="en-US"/>
                <a:t>slope </a:t>
              </a:r>
              <a:r>
                <a:rPr lang="en-US" altLang="en-US">
                  <a:sym typeface="Symbol" charset="2"/>
                </a:rPr>
                <a:t></a:t>
              </a:r>
              <a:r>
                <a:rPr lang="en-US" altLang="en-US"/>
                <a:t> 1</a:t>
              </a:r>
            </a:p>
          </p:txBody>
        </p:sp>
      </p:grpSp>
      <p:sp>
        <p:nvSpPr>
          <p:cNvPr id="108550" name="Text Box 6"/>
          <p:cNvSpPr txBox="1">
            <a:spLocks noChangeArrowheads="1"/>
          </p:cNvSpPr>
          <p:nvPr/>
        </p:nvSpPr>
        <p:spPr bwMode="auto">
          <a:xfrm>
            <a:off x="288925" y="5527675"/>
            <a:ext cx="329406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Recall: we search n times</a:t>
            </a:r>
            <a:br>
              <a:rPr lang="en-US" altLang="en-US"/>
            </a:br>
            <a:r>
              <a:rPr lang="en-US" altLang="en-US"/>
              <a:t>Linear = O(n</a:t>
            </a:r>
            <a:r>
              <a:rPr lang="en-US" altLang="en-US" baseline="30000"/>
              <a:t>2</a:t>
            </a:r>
            <a:r>
              <a:rPr lang="en-US" altLang="en-US"/>
              <a:t>)</a:t>
            </a:r>
          </a:p>
          <a:p>
            <a:r>
              <a:rPr lang="en-US" altLang="en-US"/>
              <a:t>Binary = O(n log n)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zh-CN" dirty="0"/>
              <a:t>Empirical comparison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9661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8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018" name="Picture 2" descr="s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94100" y="3222625"/>
            <a:ext cx="1392238" cy="286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6019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Recursive Functions</a:t>
            </a:r>
          </a:p>
        </p:txBody>
      </p:sp>
      <p:sp>
        <p:nvSpPr>
          <p:cNvPr id="86020" name="Rectangle 4"/>
          <p:cNvSpPr>
            <a:spLocks noGrp="1"/>
          </p:cNvSpPr>
          <p:nvPr>
            <p:ph type="body" idx="4294967295"/>
          </p:nvPr>
        </p:nvSpPr>
        <p:spPr>
          <a:xfrm>
            <a:off x="457200" y="1652788"/>
            <a:ext cx="8229600" cy="452596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And the array is sorted:</a:t>
            </a:r>
          </a:p>
        </p:txBody>
      </p:sp>
    </p:spTree>
    <p:extLst>
      <p:ext uri="{BB962C8B-B14F-4D97-AF65-F5344CB8AC3E}">
        <p14:creationId xmlns:p14="http://schemas.microsoft.com/office/powerpoint/2010/main" val="179187189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Recursive Functions</a:t>
            </a:r>
          </a:p>
        </p:txBody>
      </p:sp>
      <p:sp>
        <p:nvSpPr>
          <p:cNvPr id="87043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Analyzing the function, we get: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</p:txBody>
      </p:sp>
      <p:pic>
        <p:nvPicPr>
          <p:cNvPr id="87044" name="Picture 4" descr="algo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288" y="2205757"/>
            <a:ext cx="81724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45915849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Recursive Functions</a:t>
            </a:r>
          </a:p>
        </p:txBody>
      </p:sp>
      <p:sp>
        <p:nvSpPr>
          <p:cNvPr id="88067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Thus, replacing each Landau symbol with a representative, we are required to solve the recurrence relation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	</a:t>
            </a:r>
            <a:r>
              <a:rPr lang="en-US" dirty="0">
                <a:latin typeface="Times New Roman" pitchFamily="18" charset="0"/>
                <a:cs typeface="Arial" charset="0"/>
              </a:rPr>
              <a:t>T(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= T(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 </a:t>
            </a:r>
            <a:r>
              <a:rPr lang="en-US" dirty="0">
                <a:latin typeface="Arial" charset="0"/>
                <a:cs typeface="Arial" charset="0"/>
              </a:rPr>
              <a:t>–</a:t>
            </a:r>
            <a:r>
              <a:rPr lang="en-US" dirty="0">
                <a:latin typeface="Times New Roman" pitchFamily="18" charset="0"/>
                <a:cs typeface="Arial" charset="0"/>
              </a:rPr>
              <a:t> 1) + 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        T(1) = 1</a:t>
            </a:r>
          </a:p>
          <a:p>
            <a:pPr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None/>
            </a:pPr>
            <a:r>
              <a:rPr lang="en-US" dirty="0">
                <a:latin typeface="Arial" charset="0"/>
                <a:cs typeface="Arial" charset="0"/>
              </a:rPr>
              <a:t>	The easy way to solve this is with Maple:</a:t>
            </a:r>
          </a:p>
          <a:p>
            <a:pPr>
              <a:buFont typeface="Wingdings" pitchFamily="2" charset="2"/>
              <a:buNone/>
            </a:pPr>
            <a:r>
              <a:rPr lang="en-US" sz="1600" b="1" dirty="0">
                <a:latin typeface="Courier New" pitchFamily="49" charset="0"/>
                <a:cs typeface="Arial" charset="0"/>
              </a:rPr>
              <a:t>&gt;</a:t>
            </a:r>
            <a:r>
              <a:rPr lang="en-US" sz="1600" b="1" dirty="0">
                <a:solidFill>
                  <a:srgbClr val="D20000"/>
                </a:solidFill>
                <a:latin typeface="Courier New" pitchFamily="49" charset="0"/>
                <a:cs typeface="Arial" charset="0"/>
              </a:rPr>
              <a:t> </a:t>
            </a:r>
            <a:r>
              <a:rPr lang="en-US" sz="1600" b="1" dirty="0" err="1">
                <a:solidFill>
                  <a:srgbClr val="D20000"/>
                </a:solidFill>
                <a:latin typeface="Courier New" pitchFamily="49" charset="0"/>
                <a:cs typeface="Arial" charset="0"/>
              </a:rPr>
              <a:t>rsolve</a:t>
            </a:r>
            <a:r>
              <a:rPr lang="en-US" sz="1600" b="1" dirty="0">
                <a:solidFill>
                  <a:srgbClr val="D20000"/>
                </a:solidFill>
                <a:latin typeface="Courier New" pitchFamily="49" charset="0"/>
                <a:cs typeface="Arial" charset="0"/>
              </a:rPr>
              <a:t>( {T(n) = T(n </a:t>
            </a:r>
            <a:r>
              <a:rPr lang="en-US" sz="1600" b="1" dirty="0">
                <a:solidFill>
                  <a:srgbClr val="D20000"/>
                </a:solidFill>
                <a:latin typeface="Arial" charset="0"/>
                <a:cs typeface="Arial" charset="0"/>
              </a:rPr>
              <a:t>–</a:t>
            </a:r>
            <a:r>
              <a:rPr lang="en-US" sz="1600" b="1" dirty="0">
                <a:solidFill>
                  <a:srgbClr val="D20000"/>
                </a:solidFill>
                <a:latin typeface="Courier New" pitchFamily="49" charset="0"/>
                <a:cs typeface="Arial" charset="0"/>
              </a:rPr>
              <a:t> 1) + n, T(1) = 1}, T(n) );</a:t>
            </a:r>
            <a:endParaRPr lang="en-US" sz="2400" dirty="0">
              <a:latin typeface="Times New Roman" pitchFamily="18" charset="0"/>
              <a:cs typeface="Arial" charset="0"/>
            </a:endParaRPr>
          </a:p>
          <a:p>
            <a:pPr>
              <a:buFont typeface="Wingdings" pitchFamily="2" charset="2"/>
              <a:buNone/>
            </a:pPr>
            <a:endParaRPr lang="en-US" sz="1600" b="1" dirty="0">
              <a:latin typeface="Courier New" pitchFamily="49" charset="0"/>
              <a:cs typeface="Arial" charset="0"/>
            </a:endParaRPr>
          </a:p>
          <a:p>
            <a:pPr>
              <a:buFont typeface="Wingdings" pitchFamily="2" charset="2"/>
              <a:buNone/>
            </a:pPr>
            <a:endParaRPr lang="en-US" sz="1600" b="1" dirty="0">
              <a:latin typeface="Courier New" pitchFamily="49" charset="0"/>
              <a:cs typeface="Arial" charset="0"/>
            </a:endParaRPr>
          </a:p>
          <a:p>
            <a:pPr>
              <a:buFont typeface="Wingdings" pitchFamily="2" charset="2"/>
              <a:buNone/>
            </a:pPr>
            <a:endParaRPr lang="en-US" sz="1600" b="1" dirty="0">
              <a:latin typeface="Courier New" pitchFamily="49" charset="0"/>
              <a:cs typeface="Arial" charset="0"/>
            </a:endParaRPr>
          </a:p>
          <a:p>
            <a:pPr>
              <a:buFont typeface="Wingdings" pitchFamily="2" charset="2"/>
              <a:buNone/>
            </a:pPr>
            <a:r>
              <a:rPr lang="en-US" sz="1600" b="1" dirty="0">
                <a:latin typeface="Courier New" pitchFamily="49" charset="0"/>
                <a:cs typeface="Arial" charset="0"/>
              </a:rPr>
              <a:t>&gt;</a:t>
            </a:r>
            <a:r>
              <a:rPr lang="en-US" sz="1600" b="1" dirty="0">
                <a:solidFill>
                  <a:srgbClr val="D20000"/>
                </a:solidFill>
                <a:latin typeface="Courier New" pitchFamily="49" charset="0"/>
                <a:cs typeface="Arial" charset="0"/>
              </a:rPr>
              <a:t> expand( % );</a:t>
            </a:r>
            <a:endParaRPr lang="en-US" sz="2400" dirty="0">
              <a:latin typeface="Times New Roman" pitchFamily="18" charset="0"/>
              <a:cs typeface="Arial" charset="0"/>
            </a:endParaRPr>
          </a:p>
          <a:p>
            <a:pPr>
              <a:buFont typeface="Wingdings" pitchFamily="2" charset="2"/>
              <a:buNone/>
            </a:pPr>
            <a:endParaRPr lang="en-US" sz="1600" b="1" dirty="0">
              <a:latin typeface="Courier New" pitchFamily="49" charset="0"/>
              <a:cs typeface="Arial" charset="0"/>
            </a:endParaRPr>
          </a:p>
        </p:txBody>
      </p:sp>
      <p:pic>
        <p:nvPicPr>
          <p:cNvPr id="8806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16238" y="3933825"/>
            <a:ext cx="2808287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806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08400" y="5197475"/>
            <a:ext cx="1212850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54937693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Recursive Functions</a:t>
            </a:r>
          </a:p>
        </p:txBody>
      </p:sp>
      <p:sp>
        <p:nvSpPr>
          <p:cNvPr id="6148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Consequently, the sorting routine has the run time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			</a:t>
            </a:r>
            <a:r>
              <a:rPr lang="en-US" dirty="0">
                <a:latin typeface="Times New Roman" pitchFamily="18" charset="0"/>
                <a:cs typeface="Arial" charset="0"/>
              </a:rPr>
              <a:t>T(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=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2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To see this by hand, consider the following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</p:txBody>
      </p:sp>
      <p:graphicFrame>
        <p:nvGraphicFramePr>
          <p:cNvPr id="6146" name="Object 4"/>
          <p:cNvGraphicFramePr>
            <a:graphicFrameLocks noChangeAspect="1"/>
          </p:cNvGraphicFramePr>
          <p:nvPr/>
        </p:nvGraphicFramePr>
        <p:xfrm>
          <a:off x="1763713" y="3357563"/>
          <a:ext cx="5802312" cy="331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263" name="Equation" r:id="rId4" imgW="2844720" imgH="1625400" progId="Equation.3">
                  <p:embed/>
                </p:oleObj>
              </mc:Choice>
              <mc:Fallback>
                <p:oleObj name="Equation" r:id="rId4" imgW="2844720" imgH="1625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3357563"/>
                        <a:ext cx="5802312" cy="331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1325805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Recursive Functions</a:t>
            </a:r>
          </a:p>
        </p:txBody>
      </p:sp>
      <p:sp>
        <p:nvSpPr>
          <p:cNvPr id="8909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Now consider binary search of a sorted list: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Check the middle entry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If we do not find it, check either the left- or right-hand side, as appropriate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Thus, </a:t>
            </a:r>
            <a:r>
              <a:rPr lang="en-US" dirty="0">
                <a:latin typeface="Times New Roman" pitchFamily="18" charset="0"/>
                <a:cs typeface="Arial" charset="0"/>
              </a:rPr>
              <a:t>T(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= T((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 </a:t>
            </a:r>
            <a:r>
              <a:rPr lang="en-US" dirty="0">
                <a:latin typeface="Arial" charset="0"/>
                <a:cs typeface="Arial" charset="0"/>
              </a:rPr>
              <a:t>–</a:t>
            </a:r>
            <a:r>
              <a:rPr lang="en-US" dirty="0">
                <a:latin typeface="Times New Roman" pitchFamily="18" charset="0"/>
                <a:cs typeface="Arial" charset="0"/>
              </a:rPr>
              <a:t> 1)/2) +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(1)</a:t>
            </a:r>
          </a:p>
          <a:p>
            <a:pPr>
              <a:buFont typeface="Arial" charset="0"/>
              <a:buNone/>
            </a:pPr>
            <a:endParaRPr lang="en-US" dirty="0">
              <a:latin typeface="Times New Roman" pitchFamily="18" charset="0"/>
              <a:cs typeface="Arial" charset="0"/>
            </a:endParaRPr>
          </a:p>
          <a:p>
            <a:pPr>
              <a:buNone/>
            </a:pPr>
            <a:r>
              <a:rPr lang="en-US" altLang="zh-CN" dirty="0">
                <a:latin typeface="Arial" charset="0"/>
                <a:cs typeface="Arial" charset="0"/>
              </a:rPr>
              <a:t>	Also, if </a:t>
            </a:r>
            <a:r>
              <a:rPr lang="en-US" altLang="zh-CN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zh-CN" dirty="0">
                <a:latin typeface="Times New Roman" pitchFamily="18" charset="0"/>
                <a:cs typeface="Arial" charset="0"/>
              </a:rPr>
              <a:t> = 1</a:t>
            </a:r>
            <a:r>
              <a:rPr lang="en-US" altLang="zh-CN" dirty="0">
                <a:latin typeface="Arial" charset="0"/>
                <a:cs typeface="Arial" charset="0"/>
              </a:rPr>
              <a:t>, then </a:t>
            </a:r>
            <a:r>
              <a:rPr lang="en-US" altLang="zh-CN" dirty="0">
                <a:latin typeface="Times New Roman" pitchFamily="18" charset="0"/>
                <a:cs typeface="Arial" charset="0"/>
              </a:rPr>
              <a:t>T(1) = </a:t>
            </a:r>
            <a:r>
              <a:rPr lang="en-US" altLang="zh-CN" b="1" dirty="0">
                <a:latin typeface="Symbol" pitchFamily="18" charset="2"/>
                <a:cs typeface="Arial" charset="0"/>
              </a:rPr>
              <a:t>Q</a:t>
            </a:r>
            <a:r>
              <a:rPr lang="en-US" altLang="zh-CN" dirty="0">
                <a:latin typeface="Times New Roman" pitchFamily="18" charset="0"/>
                <a:cs typeface="Arial" charset="0"/>
              </a:rPr>
              <a:t>(1)</a:t>
            </a:r>
            <a:endParaRPr lang="en-US" altLang="zh-CN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dirty="0">
              <a:latin typeface="Times New Roman" pitchFamily="18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1855104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Recursive Functions</a:t>
            </a:r>
          </a:p>
        </p:txBody>
      </p:sp>
      <p:sp>
        <p:nvSpPr>
          <p:cNvPr id="7172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latin typeface="Arial" charset="0"/>
                <a:cs typeface="Arial" charset="0"/>
              </a:rPr>
              <a:t>	Thus we have to solve: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</a:t>
            </a:r>
            <a:br>
              <a:rPr lang="en-US" dirty="0">
                <a:latin typeface="Arial" charset="0"/>
                <a:cs typeface="Arial" charset="0"/>
              </a:rPr>
            </a:br>
            <a:r>
              <a:rPr lang="en-US" dirty="0">
                <a:latin typeface="Arial" charset="0"/>
                <a:cs typeface="Arial" charset="0"/>
              </a:rPr>
              <a:t>Assume 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 = 2</a:t>
            </a:r>
            <a:r>
              <a:rPr lang="en-US" i="1" baseline="30000" dirty="0">
                <a:latin typeface="Times New Roman" pitchFamily="18" charset="0"/>
                <a:cs typeface="Arial" charset="0"/>
              </a:rPr>
              <a:t>k</a:t>
            </a:r>
            <a:r>
              <a:rPr lang="en-US" dirty="0">
                <a:latin typeface="Times New Roman" pitchFamily="18" charset="0"/>
                <a:cs typeface="Arial" charset="0"/>
              </a:rPr>
              <a:t> </a:t>
            </a:r>
            <a:r>
              <a:rPr lang="en-US" dirty="0">
                <a:latin typeface="Arial" charset="0"/>
                <a:cs typeface="Arial" charset="0"/>
              </a:rPr>
              <a:t>–</a:t>
            </a:r>
            <a:r>
              <a:rPr lang="en-US" dirty="0">
                <a:latin typeface="Times New Roman" pitchFamily="18" charset="0"/>
                <a:cs typeface="Arial" charset="0"/>
              </a:rPr>
              <a:t> 1</a:t>
            </a:r>
            <a:r>
              <a:rPr lang="en-US" dirty="0">
                <a:latin typeface="Arial" charset="0"/>
                <a:cs typeface="Arial" charset="0"/>
              </a:rPr>
              <a:t> where </a:t>
            </a:r>
            <a:r>
              <a:rPr lang="en-US" i="1" dirty="0">
                <a:latin typeface="Times New Roman" pitchFamily="18" charset="0"/>
                <a:cs typeface="Arial" charset="0"/>
              </a:rPr>
              <a:t>k</a:t>
            </a:r>
            <a:r>
              <a:rPr lang="en-US" dirty="0">
                <a:latin typeface="Arial" charset="0"/>
                <a:cs typeface="Arial" charset="0"/>
              </a:rPr>
              <a:t> is an integer</a:t>
            </a:r>
            <a:endParaRPr lang="en-US" dirty="0">
              <a:latin typeface="Times New Roman" pitchFamily="18" charset="0"/>
              <a:cs typeface="Arial" charset="0"/>
            </a:endParaRPr>
          </a:p>
          <a:p>
            <a:pPr>
              <a:buNone/>
            </a:pPr>
            <a:r>
              <a:rPr lang="en-US" dirty="0">
                <a:latin typeface="Arial" charset="0"/>
                <a:cs typeface="Arial" charset="0"/>
              </a:rPr>
              <a:t>	Then 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 </a:t>
            </a:r>
            <a:r>
              <a:rPr lang="en-US" dirty="0">
                <a:latin typeface="Arial" charset="0"/>
                <a:cs typeface="Arial" charset="0"/>
              </a:rPr>
              <a:t>–</a:t>
            </a:r>
            <a:r>
              <a:rPr lang="en-US" dirty="0">
                <a:latin typeface="Times New Roman" pitchFamily="18" charset="0"/>
                <a:cs typeface="Arial" charset="0"/>
              </a:rPr>
              <a:t> 1)/2 = (2</a:t>
            </a:r>
            <a:r>
              <a:rPr lang="en-US" i="1" baseline="30000" dirty="0">
                <a:latin typeface="Times New Roman" pitchFamily="18" charset="0"/>
                <a:cs typeface="Arial" charset="0"/>
              </a:rPr>
              <a:t>k</a:t>
            </a:r>
            <a:r>
              <a:rPr lang="en-US" dirty="0">
                <a:latin typeface="Times New Roman" pitchFamily="18" charset="0"/>
                <a:cs typeface="Arial" charset="0"/>
              </a:rPr>
              <a:t> </a:t>
            </a:r>
            <a:r>
              <a:rPr lang="en-US" dirty="0">
                <a:latin typeface="Arial" charset="0"/>
                <a:cs typeface="Arial" charset="0"/>
              </a:rPr>
              <a:t>–</a:t>
            </a:r>
            <a:r>
              <a:rPr lang="en-US" dirty="0">
                <a:latin typeface="Times New Roman" pitchFamily="18" charset="0"/>
                <a:cs typeface="Arial" charset="0"/>
              </a:rPr>
              <a:t> 1 </a:t>
            </a:r>
            <a:r>
              <a:rPr lang="en-US" dirty="0">
                <a:latin typeface="Arial" charset="0"/>
                <a:cs typeface="Arial" charset="0"/>
              </a:rPr>
              <a:t>–</a:t>
            </a:r>
            <a:r>
              <a:rPr lang="en-US" dirty="0">
                <a:latin typeface="Times New Roman" pitchFamily="18" charset="0"/>
                <a:cs typeface="Arial" charset="0"/>
              </a:rPr>
              <a:t> 1)/2 = 2</a:t>
            </a:r>
            <a:r>
              <a:rPr lang="en-US" i="1" baseline="30000" dirty="0">
                <a:latin typeface="Times New Roman" pitchFamily="18" charset="0"/>
                <a:cs typeface="Arial" charset="0"/>
              </a:rPr>
              <a:t>k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 </a:t>
            </a:r>
            <a:r>
              <a:rPr lang="en-US" baseline="30000" dirty="0">
                <a:latin typeface="Arial" charset="0"/>
                <a:cs typeface="Arial" charset="0"/>
              </a:rPr>
              <a:t>–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 1</a:t>
            </a:r>
            <a:r>
              <a:rPr lang="en-US" dirty="0">
                <a:latin typeface="Times New Roman" pitchFamily="18" charset="0"/>
                <a:cs typeface="Arial" charset="0"/>
              </a:rPr>
              <a:t> </a:t>
            </a:r>
            <a:r>
              <a:rPr lang="en-US" dirty="0">
                <a:latin typeface="Arial" charset="0"/>
                <a:cs typeface="Arial" charset="0"/>
              </a:rPr>
              <a:t>–</a:t>
            </a:r>
            <a:r>
              <a:rPr lang="en-US" dirty="0">
                <a:latin typeface="Times New Roman" pitchFamily="18" charset="0"/>
                <a:cs typeface="Arial" charset="0"/>
              </a:rPr>
              <a:t> 1</a:t>
            </a:r>
          </a:p>
        </p:txBody>
      </p:sp>
      <p:graphicFrame>
        <p:nvGraphicFramePr>
          <p:cNvPr id="717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2667435"/>
              </p:ext>
            </p:extLst>
          </p:nvPr>
        </p:nvGraphicFramePr>
        <p:xfrm>
          <a:off x="2555875" y="1897955"/>
          <a:ext cx="3600450" cy="1243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287" name="Equation" r:id="rId4" imgW="1765080" imgH="609480" progId="Equation.3">
                  <p:embed/>
                </p:oleObj>
              </mc:Choice>
              <mc:Fallback>
                <p:oleObj name="Equation" r:id="rId4" imgW="1765080" imgH="609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1897955"/>
                        <a:ext cx="3600450" cy="1243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4829689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Recursive Functions</a:t>
            </a:r>
          </a:p>
        </p:txBody>
      </p:sp>
      <p:sp>
        <p:nvSpPr>
          <p:cNvPr id="8196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Thus, we can write</a:t>
            </a:r>
          </a:p>
        </p:txBody>
      </p:sp>
      <p:graphicFrame>
        <p:nvGraphicFramePr>
          <p:cNvPr id="8194" name="Object 4"/>
          <p:cNvGraphicFramePr>
            <a:graphicFrameLocks noChangeAspect="1"/>
          </p:cNvGraphicFramePr>
          <p:nvPr/>
        </p:nvGraphicFramePr>
        <p:xfrm>
          <a:off x="2484438" y="2276475"/>
          <a:ext cx="3705225" cy="4040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310" name="Equation" r:id="rId4" imgW="1815840" imgH="1981080" progId="Equation.3">
                  <p:embed/>
                </p:oleObj>
              </mc:Choice>
              <mc:Fallback>
                <p:oleObj name="Equation" r:id="rId4" imgW="1815840" imgH="1981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2276475"/>
                        <a:ext cx="3705225" cy="4040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27445006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Recursive Functions</a:t>
            </a:r>
          </a:p>
        </p:txBody>
      </p:sp>
      <p:sp>
        <p:nvSpPr>
          <p:cNvPr id="9220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Notice the pattern with one more step:</a:t>
            </a:r>
          </a:p>
        </p:txBody>
      </p:sp>
      <p:graphicFrame>
        <p:nvGraphicFramePr>
          <p:cNvPr id="9218" name="Object 4"/>
          <p:cNvGraphicFramePr>
            <a:graphicFrameLocks noChangeAspect="1"/>
          </p:cNvGraphicFramePr>
          <p:nvPr/>
        </p:nvGraphicFramePr>
        <p:xfrm>
          <a:off x="2700338" y="2492375"/>
          <a:ext cx="3032125" cy="297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335" name="Equation" r:id="rId4" imgW="1485720" imgH="1460160" progId="Equation.3">
                  <p:embed/>
                </p:oleObj>
              </mc:Choice>
              <mc:Fallback>
                <p:oleObj name="Equation" r:id="rId4" imgW="1485720" imgH="1460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2492375"/>
                        <a:ext cx="3032125" cy="2979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66919591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Recursive Functions</a:t>
            </a:r>
          </a:p>
        </p:txBody>
      </p:sp>
      <p:sp>
        <p:nvSpPr>
          <p:cNvPr id="10244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Thus, in general, we may deduce that after </a:t>
            </a:r>
            <a:r>
              <a:rPr lang="en-US" i="1" dirty="0">
                <a:latin typeface="Times New Roman" pitchFamily="18" charset="0"/>
                <a:cs typeface="Arial" charset="0"/>
              </a:rPr>
              <a:t>k</a:t>
            </a:r>
            <a:r>
              <a:rPr lang="en-US" dirty="0">
                <a:latin typeface="Times New Roman" pitchFamily="18" charset="0"/>
                <a:cs typeface="Arial" charset="0"/>
              </a:rPr>
              <a:t> </a:t>
            </a:r>
            <a:r>
              <a:rPr lang="en-US" dirty="0">
                <a:latin typeface="Arial" charset="0"/>
                <a:cs typeface="Arial" charset="0"/>
              </a:rPr>
              <a:t>–</a:t>
            </a:r>
            <a:r>
              <a:rPr lang="en-US" dirty="0">
                <a:latin typeface="Times New Roman" pitchFamily="18" charset="0"/>
                <a:cs typeface="Arial" charset="0"/>
              </a:rPr>
              <a:t> 1</a:t>
            </a:r>
            <a:r>
              <a:rPr lang="en-US" dirty="0">
                <a:latin typeface="Arial" charset="0"/>
                <a:cs typeface="Arial" charset="0"/>
              </a:rPr>
              <a:t> steps: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because </a:t>
            </a:r>
            <a:r>
              <a:rPr lang="en-US" dirty="0">
                <a:latin typeface="Times New Roman" pitchFamily="18" charset="0"/>
                <a:cs typeface="Arial" charset="0"/>
              </a:rPr>
              <a:t>T(1) = 1</a:t>
            </a:r>
            <a:endParaRPr lang="en-US" sz="1800" dirty="0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10242" name="Object 4"/>
          <p:cNvGraphicFramePr>
            <a:graphicFrameLocks noChangeAspect="1"/>
          </p:cNvGraphicFramePr>
          <p:nvPr/>
        </p:nvGraphicFramePr>
        <p:xfrm>
          <a:off x="2484438" y="2420938"/>
          <a:ext cx="3602037" cy="1477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358" name="Equation" r:id="rId4" imgW="1765080" imgH="723600" progId="Equation.3">
                  <p:embed/>
                </p:oleObj>
              </mc:Choice>
              <mc:Fallback>
                <p:oleObj name="Equation" r:id="rId4" imgW="1765080" imgH="723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2420938"/>
                        <a:ext cx="3602037" cy="1477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15404539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Recursive Functions</a:t>
            </a:r>
          </a:p>
        </p:txBody>
      </p:sp>
      <p:sp>
        <p:nvSpPr>
          <p:cNvPr id="11270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Thus, </a:t>
            </a:r>
            <a:r>
              <a:rPr lang="en-US" dirty="0">
                <a:latin typeface="Times New Roman" pitchFamily="18" charset="0"/>
                <a:cs typeface="Arial" charset="0"/>
              </a:rPr>
              <a:t>T(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= </a:t>
            </a:r>
            <a:r>
              <a:rPr lang="en-US" i="1" dirty="0">
                <a:latin typeface="Times New Roman" pitchFamily="18" charset="0"/>
                <a:cs typeface="Arial" charset="0"/>
              </a:rPr>
              <a:t>k</a:t>
            </a:r>
            <a:r>
              <a:rPr lang="en-US" dirty="0">
                <a:latin typeface="Arial" charset="0"/>
                <a:cs typeface="Arial" charset="0"/>
              </a:rPr>
              <a:t>, but 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 2</a:t>
            </a:r>
            <a:r>
              <a:rPr lang="en-US" i="1" baseline="30000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– 1 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Therefore </a:t>
            </a:r>
            <a:r>
              <a:rPr lang="en-US" i="1" dirty="0">
                <a:latin typeface="Times New Roman" pitchFamily="18" charset="0"/>
                <a:cs typeface="Arial" charset="0"/>
              </a:rPr>
              <a:t>k</a:t>
            </a:r>
            <a:r>
              <a:rPr lang="en-US" dirty="0">
                <a:latin typeface="Times New Roman" pitchFamily="18" charset="0"/>
                <a:cs typeface="Arial" charset="0"/>
              </a:rPr>
              <a:t> = </a:t>
            </a:r>
            <a:r>
              <a:rPr lang="en-US" dirty="0" err="1">
                <a:latin typeface="Times New Roman" pitchFamily="18" charset="0"/>
                <a:cs typeface="Arial" charset="0"/>
              </a:rPr>
              <a:t>lg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 + 1)</a:t>
            </a:r>
          </a:p>
          <a:p>
            <a:pPr>
              <a:buFont typeface="Arial" charset="0"/>
              <a:buNone/>
            </a:pPr>
            <a:endParaRPr lang="en-US" dirty="0">
              <a:latin typeface="Times New Roman" pitchFamily="18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Recall that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dirty="0">
                <a:latin typeface="Symbol" pitchFamily="18" charset="2"/>
                <a:cs typeface="Times New Roman" pitchFamily="18" charset="0"/>
              </a:rPr>
              <a:t>Q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))</a:t>
            </a:r>
            <a:r>
              <a:rPr lang="en-US" dirty="0">
                <a:latin typeface="Arial" charset="0"/>
                <a:cs typeface="Arial" charset="0"/>
              </a:rPr>
              <a:t> if                        for  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Thus, </a:t>
            </a:r>
            <a:r>
              <a:rPr lang="en-US" dirty="0">
                <a:latin typeface="Times New Roman" pitchFamily="18" charset="0"/>
                <a:cs typeface="Arial" charset="0"/>
              </a:rPr>
              <a:t>T(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=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dirty="0" err="1">
                <a:latin typeface="Times New Roman" pitchFamily="18" charset="0"/>
                <a:cs typeface="Arial" charset="0"/>
              </a:rPr>
              <a:t>lg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 + 1)) = </a:t>
            </a:r>
            <a:r>
              <a:rPr lang="en-US" b="1" dirty="0">
                <a:latin typeface="Symbol" pitchFamily="18" charset="2"/>
                <a:cs typeface="Arial" charset="0"/>
              </a:rPr>
              <a:t>Q </a:t>
            </a:r>
            <a:r>
              <a:rPr lang="en-US" dirty="0">
                <a:latin typeface="Times New Roman" pitchFamily="18" charset="0"/>
                <a:cs typeface="Arial" charset="0"/>
              </a:rPr>
              <a:t>(ln(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))</a:t>
            </a:r>
          </a:p>
        </p:txBody>
      </p:sp>
      <p:graphicFrame>
        <p:nvGraphicFramePr>
          <p:cNvPr id="1126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6793220"/>
              </p:ext>
            </p:extLst>
          </p:nvPr>
        </p:nvGraphicFramePr>
        <p:xfrm>
          <a:off x="1403350" y="3265488"/>
          <a:ext cx="6184900" cy="1387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596" name="Equation" r:id="rId4" imgW="3619440" imgH="812520" progId="Equation.DSMT4">
                  <p:embed/>
                </p:oleObj>
              </mc:Choice>
              <mc:Fallback>
                <p:oleObj name="Equation" r:id="rId4" imgW="3619440" imgH="8125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3265488"/>
                        <a:ext cx="6184900" cy="1387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7320836"/>
              </p:ext>
            </p:extLst>
          </p:nvPr>
        </p:nvGraphicFramePr>
        <p:xfrm>
          <a:off x="3934618" y="2581592"/>
          <a:ext cx="1433513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597" name="Equation" r:id="rId6" imgW="838080" imgH="469800" progId="Equation.DSMT4">
                  <p:embed/>
                </p:oleObj>
              </mc:Choice>
              <mc:Fallback>
                <p:oleObj name="Equation" r:id="rId6" imgW="83808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4618" y="2581592"/>
                        <a:ext cx="1433513" cy="801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1253778"/>
              </p:ext>
            </p:extLst>
          </p:nvPr>
        </p:nvGraphicFramePr>
        <p:xfrm>
          <a:off x="5855493" y="2809875"/>
          <a:ext cx="1020763" cy="30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598" name="Equation" r:id="rId8" imgW="596880" imgH="177480" progId="Equation.DSMT4">
                  <p:embed/>
                </p:oleObj>
              </mc:Choice>
              <mc:Fallback>
                <p:oleObj name="Equation" r:id="rId8" imgW="59688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5493" y="2809875"/>
                        <a:ext cx="1020763" cy="303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92545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Analytical comparison</a:t>
            </a:r>
            <a:endParaRPr lang="zh-CN" alt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Linear search</a:t>
            </a:r>
          </a:p>
          <a:p>
            <a:pPr lvl="1"/>
            <a:r>
              <a:rPr lang="en-US" altLang="zh-CN" dirty="0"/>
              <a:t>O(</a:t>
            </a:r>
            <a:r>
              <a:rPr lang="en-US" altLang="zh-CN" i="1" dirty="0"/>
              <a:t>n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r>
              <a:rPr lang="en-US" altLang="zh-CN" dirty="0"/>
              <a:t>Binary search</a:t>
            </a:r>
          </a:p>
          <a:p>
            <a:pPr lvl="1"/>
            <a:r>
              <a:rPr lang="en-US" altLang="zh-CN" dirty="0"/>
              <a:t>O(log </a:t>
            </a:r>
            <a:r>
              <a:rPr lang="en-US" altLang="zh-CN" i="1" dirty="0"/>
              <a:t>n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r>
              <a:rPr lang="en-US" altLang="zh-CN" dirty="0"/>
              <a:t>So binary search is better than linear search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072967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  <a:endParaRPr lang="en-US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Justification for analysis</a:t>
            </a:r>
          </a:p>
          <a:p>
            <a:r>
              <a:rPr lang="en-US" dirty="0"/>
              <a:t>Landau symbols</a:t>
            </a:r>
          </a:p>
          <a:p>
            <a:r>
              <a:rPr lang="en-US" altLang="zh-CN" dirty="0"/>
              <a:t>Run time of programs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Best-, worst-, and average-case</a:t>
            </a:r>
          </a:p>
          <a:p>
            <a:pPr lvl="1"/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2589015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Cases</a:t>
            </a:r>
            <a:endParaRPr lang="en-US" sz="3600" dirty="0">
              <a:latin typeface="Arial" charset="0"/>
              <a:cs typeface="Arial" charset="0"/>
            </a:endParaRPr>
          </a:p>
        </p:txBody>
      </p:sp>
      <p:sp>
        <p:nvSpPr>
          <p:cNvPr id="91139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When determining the run time of an algorithm, because the data may not be deterministic, we may be interested in: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Best-case run time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Average-case run time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Worst-case run time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In many cases, these will be significantly different</a:t>
            </a:r>
          </a:p>
        </p:txBody>
      </p:sp>
    </p:spTree>
    <p:extLst>
      <p:ext uri="{BB962C8B-B14F-4D97-AF65-F5344CB8AC3E}">
        <p14:creationId xmlns:p14="http://schemas.microsoft.com/office/powerpoint/2010/main" val="2627300563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t>Cases</a:t>
            </a: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92163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Searching a list linearly is simple enough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We will count the number of comparisons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Best case:</a:t>
            </a:r>
          </a:p>
          <a:p>
            <a:pPr lvl="2"/>
            <a:r>
              <a:rPr lang="en-US" dirty="0">
                <a:latin typeface="Arial" charset="0"/>
                <a:cs typeface="Arial" charset="0"/>
              </a:rPr>
              <a:t>The first element is the one we’re looking for: </a:t>
            </a:r>
            <a:r>
              <a:rPr 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latin typeface="Times New Roman" pitchFamily="18" charset="0"/>
                <a:cs typeface="Arial" charset="0"/>
              </a:rPr>
              <a:t>(1)</a:t>
            </a:r>
            <a:endParaRPr lang="en-US" dirty="0">
              <a:latin typeface="Arial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cs typeface="Arial" charset="0"/>
              </a:rPr>
              <a:t>Worst case:</a:t>
            </a:r>
          </a:p>
          <a:p>
            <a:pPr lvl="2"/>
            <a:r>
              <a:rPr lang="en-US" dirty="0">
                <a:latin typeface="Arial" charset="0"/>
                <a:cs typeface="Arial" charset="0"/>
              </a:rPr>
              <a:t>The last element is the one we’re looking for, or it is not in the list: </a:t>
            </a:r>
            <a:r>
              <a:rPr 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Average case?</a:t>
            </a:r>
          </a:p>
          <a:p>
            <a:pPr lvl="2"/>
            <a:r>
              <a:rPr lang="en-US" dirty="0">
                <a:latin typeface="Arial" charset="0"/>
                <a:cs typeface="Arial" charset="0"/>
              </a:rPr>
              <a:t>We need some information about the list...</a:t>
            </a:r>
          </a:p>
        </p:txBody>
      </p:sp>
    </p:spTree>
    <p:extLst>
      <p:ext uri="{BB962C8B-B14F-4D97-AF65-F5344CB8AC3E}">
        <p14:creationId xmlns:p14="http://schemas.microsoft.com/office/powerpoint/2010/main" val="1880269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t>Cases</a:t>
            </a:r>
            <a:endParaRPr lang="en-US" sz="3200">
              <a:latin typeface="Arial" charset="0"/>
              <a:cs typeface="Arial" charset="0"/>
            </a:endParaRPr>
          </a:p>
        </p:txBody>
      </p:sp>
      <p:sp>
        <p:nvSpPr>
          <p:cNvPr id="12292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Assume the item we are looking for is in the list and equally likely distributed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If the list is of size 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Arial" charset="0"/>
                <a:cs typeface="Arial" charset="0"/>
              </a:rPr>
              <a:t>, then there is a </a:t>
            </a:r>
            <a:r>
              <a:rPr lang="en-US" dirty="0">
                <a:latin typeface="Times New Roman" pitchFamily="18" charset="0"/>
                <a:cs typeface="Arial" charset="0"/>
              </a:rPr>
              <a:t>1/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Arial" charset="0"/>
                <a:cs typeface="Arial" charset="0"/>
              </a:rPr>
              <a:t> chance of it being in the </a:t>
            </a:r>
            <a:r>
              <a:rPr lang="en-US" i="1" dirty="0" err="1">
                <a:latin typeface="Times New Roman" pitchFamily="18" charset="0"/>
                <a:cs typeface="Arial" charset="0"/>
              </a:rPr>
              <a:t>i</a:t>
            </a:r>
            <a:r>
              <a:rPr lang="en-US" dirty="0" err="1">
                <a:latin typeface="Arial" charset="0"/>
                <a:cs typeface="Arial" charset="0"/>
              </a:rPr>
              <a:t>th</a:t>
            </a:r>
            <a:r>
              <a:rPr lang="en-US" dirty="0">
                <a:latin typeface="Arial" charset="0"/>
                <a:cs typeface="Arial" charset="0"/>
              </a:rPr>
              <a:t> location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Thus, we sum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which is </a:t>
            </a:r>
            <a:r>
              <a:rPr 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</a:p>
        </p:txBody>
      </p:sp>
      <p:graphicFrame>
        <p:nvGraphicFramePr>
          <p:cNvPr id="12290" name="Object 4"/>
          <p:cNvGraphicFramePr>
            <a:graphicFrameLocks noChangeAspect="1"/>
          </p:cNvGraphicFramePr>
          <p:nvPr/>
        </p:nvGraphicFramePr>
        <p:xfrm>
          <a:off x="3059832" y="4077072"/>
          <a:ext cx="3609256" cy="10308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407" name="Equation" r:id="rId4" imgW="1688760" imgH="482400" progId="Equation.3">
                  <p:embed/>
                </p:oleObj>
              </mc:Choice>
              <mc:Fallback>
                <p:oleObj name="Equation" r:id="rId4" imgW="168876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2" y="4077072"/>
                        <a:ext cx="3609256" cy="10308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30656847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t>Cases</a:t>
            </a:r>
            <a:endParaRPr lang="en-US" sz="3600">
              <a:latin typeface="Arial" charset="0"/>
              <a:cs typeface="Arial" charset="0"/>
            </a:endParaRPr>
          </a:p>
        </p:txBody>
      </p:sp>
      <p:sp>
        <p:nvSpPr>
          <p:cNvPr id="13316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Suppose we have a different distribution: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there is a 50% chance that the element is the first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for each subsequent element, the probability is reduced by ½ 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We could write: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None/>
            </a:pPr>
            <a:r>
              <a:rPr lang="en-US" dirty="0">
                <a:latin typeface="Arial" charset="0"/>
                <a:cs typeface="Arial" charset="0"/>
              </a:rPr>
              <a:t>	which is </a:t>
            </a:r>
            <a:r>
              <a:rPr lang="en-US" altLang="zh-CN" b="1" dirty="0">
                <a:latin typeface="Times New Roman" pitchFamily="18" charset="0"/>
                <a:cs typeface="Arial" charset="0"/>
              </a:rPr>
              <a:t>O</a:t>
            </a:r>
            <a:r>
              <a:rPr lang="en-US" altLang="zh-CN" dirty="0">
                <a:latin typeface="Times New Roman" pitchFamily="18" charset="0"/>
                <a:cs typeface="Arial" charset="0"/>
              </a:rPr>
              <a:t>(1)</a:t>
            </a:r>
            <a:endParaRPr lang="en-US" dirty="0">
              <a:latin typeface="Arial" charset="0"/>
              <a:cs typeface="Arial" charset="0"/>
            </a:endParaRPr>
          </a:p>
        </p:txBody>
      </p:sp>
      <p:graphicFrame>
        <p:nvGraphicFramePr>
          <p:cNvPr id="1331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2677627"/>
              </p:ext>
            </p:extLst>
          </p:nvPr>
        </p:nvGraphicFramePr>
        <p:xfrm>
          <a:off x="3276601" y="3573016"/>
          <a:ext cx="2663551" cy="10998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31" name="Equation" r:id="rId4" imgW="1168200" imgH="482400" progId="Equation.3">
                  <p:embed/>
                </p:oleObj>
              </mc:Choice>
              <mc:Fallback>
                <p:oleObj name="Equation" r:id="rId4" imgW="116820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1" y="3573016"/>
                        <a:ext cx="2663551" cy="109988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5655972" y="3892123"/>
            <a:ext cx="356188" cy="46166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400" dirty="0"/>
              <a:t>2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56138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Cases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en-US" altLang="zh-CN" dirty="0"/>
              <a:t>Best-case run time</a:t>
            </a:r>
          </a:p>
          <a:p>
            <a:pPr lvl="1"/>
            <a:r>
              <a:rPr lang="en-US" altLang="zh-CN" dirty="0"/>
              <a:t>Not so useful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Average-case run time</a:t>
            </a:r>
          </a:p>
          <a:p>
            <a:pPr lvl="1" eaLnBrk="1" hangingPunct="1"/>
            <a:r>
              <a:rPr lang="en-US" altLang="zh-CN" dirty="0"/>
              <a:t>Need to choose a distribution over input instances</a:t>
            </a:r>
          </a:p>
          <a:p>
            <a:pPr lvl="1" eaLnBrk="1" hangingPunct="1"/>
            <a:r>
              <a:rPr lang="en-US" altLang="zh-CN" dirty="0"/>
              <a:t>Average-case analysis may tell us more about the choice of distributions than about the algorithm itself.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Worst-case run time</a:t>
            </a:r>
          </a:p>
          <a:p>
            <a:pPr lvl="1" eaLnBrk="1" hangingPunct="1"/>
            <a:r>
              <a:rPr lang="en-US" altLang="zh-CN" dirty="0"/>
              <a:t>Most widely used to capture efficiency in practice.</a:t>
            </a:r>
          </a:p>
          <a:p>
            <a:pPr lvl="1" eaLnBrk="1" hangingPunct="1"/>
            <a:r>
              <a:rPr lang="en-US" altLang="zh-CN" dirty="0"/>
              <a:t>Draconian view, but hard to find effective alternative. </a:t>
            </a:r>
          </a:p>
          <a:p>
            <a:pPr lvl="1"/>
            <a:r>
              <a:rPr lang="en-US" altLang="zh-CN" dirty="0"/>
              <a:t>Exceptions: some worst-case exponential-time algorithms are widely used because the worst-case instances seem to be rare.</a:t>
            </a:r>
          </a:p>
          <a:p>
            <a:pPr lvl="2"/>
            <a:r>
              <a:rPr lang="en-US" altLang="zh-CN" dirty="0"/>
              <a:t>E.g., the simplex algorithm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2873050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t>Cases</a:t>
            </a:r>
            <a:endParaRPr lang="en-US" sz="3600">
              <a:latin typeface="Arial" charset="0"/>
              <a:cs typeface="Arial" charset="0"/>
            </a:endParaRPr>
          </a:p>
        </p:txBody>
      </p:sp>
      <p:sp>
        <p:nvSpPr>
          <p:cNvPr id="9421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Previously, we had an example where we were looking for the number of times a particular assignment statement was executed: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find_max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* array,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n ) {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             max = array[0];</a:t>
            </a:r>
          </a:p>
          <a:p>
            <a:pPr>
              <a:buFont typeface="Arial" charset="0"/>
              <a:buNone/>
            </a:pP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             for (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= 1;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&lt; n; ++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) {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                 if ( array[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] &gt; max ) {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                     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max = array[</a:t>
            </a:r>
            <a:r>
              <a:rPr lang="en-US" sz="16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];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                 }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             }</a:t>
            </a:r>
          </a:p>
          <a:p>
            <a:pPr>
              <a:buFont typeface="Arial" charset="0"/>
              <a:buNone/>
            </a:pP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             return max;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         }</a:t>
            </a:r>
          </a:p>
        </p:txBody>
      </p:sp>
    </p:spTree>
    <p:extLst>
      <p:ext uri="{BB962C8B-B14F-4D97-AF65-F5344CB8AC3E}">
        <p14:creationId xmlns:p14="http://schemas.microsoft.com/office/powerpoint/2010/main" val="1027555332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t>Cases</a:t>
            </a:r>
            <a:endParaRPr lang="en-US" sz="3600">
              <a:latin typeface="Arial" charset="0"/>
              <a:cs typeface="Arial" charset="0"/>
            </a:endParaRPr>
          </a:p>
        </p:txBody>
      </p:sp>
      <p:sp>
        <p:nvSpPr>
          <p:cNvPr id="95235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This example is taken from </a:t>
            </a:r>
            <a:r>
              <a:rPr lang="en-US" dirty="0" err="1">
                <a:latin typeface="Arial" charset="0"/>
                <a:cs typeface="Arial" charset="0"/>
              </a:rPr>
              <a:t>Preiss</a:t>
            </a:r>
            <a:endParaRPr lang="en-US" dirty="0">
              <a:latin typeface="Arial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cs typeface="Arial" charset="0"/>
              </a:rPr>
              <a:t>The best case was once (first element is largest)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The worst case was 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Arial" charset="0"/>
                <a:cs typeface="Arial" charset="0"/>
              </a:rPr>
              <a:t> times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For the average case, we must consider: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What is the probability that the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aseline="30000" dirty="0" err="1">
                <a:latin typeface="Arial" charset="0"/>
                <a:cs typeface="Arial" charset="0"/>
              </a:rPr>
              <a:t>th</a:t>
            </a:r>
            <a:r>
              <a:rPr lang="en-US" dirty="0">
                <a:latin typeface="Arial" charset="0"/>
                <a:cs typeface="Arial" charset="0"/>
              </a:rPr>
              <a:t> object is the largest of the first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i="1" dirty="0">
                <a:latin typeface="Arial" charset="0"/>
                <a:cs typeface="Arial" charset="0"/>
              </a:rPr>
              <a:t> </a:t>
            </a:r>
            <a:r>
              <a:rPr lang="en-US" dirty="0">
                <a:latin typeface="Arial" charset="0"/>
                <a:cs typeface="Arial" charset="0"/>
              </a:rPr>
              <a:t>objects?</a:t>
            </a:r>
          </a:p>
        </p:txBody>
      </p:sp>
    </p:spTree>
    <p:extLst>
      <p:ext uri="{BB962C8B-B14F-4D97-AF65-F5344CB8AC3E}">
        <p14:creationId xmlns:p14="http://schemas.microsoft.com/office/powerpoint/2010/main" val="3392105416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t>Cases</a:t>
            </a:r>
            <a:endParaRPr lang="en-US" sz="3600">
              <a:latin typeface="Arial" charset="0"/>
              <a:cs typeface="Arial" charset="0"/>
            </a:endParaRPr>
          </a:p>
        </p:txBody>
      </p:sp>
      <p:sp>
        <p:nvSpPr>
          <p:cNvPr id="14340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To consider this question, we must assume that elements in the array are evenly distributed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Thus, given a sub-list of size </a:t>
            </a:r>
            <a:r>
              <a:rPr lang="en-US" i="1" dirty="0">
                <a:latin typeface="Times New Roman" pitchFamily="18" charset="0"/>
                <a:cs typeface="Arial" charset="0"/>
              </a:rPr>
              <a:t>k</a:t>
            </a:r>
            <a:r>
              <a:rPr lang="en-US" dirty="0">
                <a:latin typeface="Arial" charset="0"/>
                <a:cs typeface="Arial" charset="0"/>
              </a:rPr>
              <a:t>, the probability that any one element is the largest is </a:t>
            </a:r>
            <a:r>
              <a:rPr lang="en-US" dirty="0">
                <a:latin typeface="Times New Roman" pitchFamily="18" charset="0"/>
                <a:cs typeface="Arial" charset="0"/>
              </a:rPr>
              <a:t>1/</a:t>
            </a:r>
            <a:r>
              <a:rPr lang="en-US" i="1" dirty="0">
                <a:latin typeface="Times New Roman" pitchFamily="18" charset="0"/>
                <a:cs typeface="Arial" charset="0"/>
              </a:rPr>
              <a:t>k</a:t>
            </a: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Thus, given a value </a:t>
            </a:r>
            <a:r>
              <a:rPr lang="en-US" i="1" dirty="0" err="1">
                <a:latin typeface="Times New Roman" pitchFamily="18" charset="0"/>
                <a:cs typeface="Arial" charset="0"/>
              </a:rPr>
              <a:t>i</a:t>
            </a:r>
            <a:r>
              <a:rPr lang="en-US" dirty="0">
                <a:latin typeface="Arial" charset="0"/>
                <a:cs typeface="Arial" charset="0"/>
              </a:rPr>
              <a:t>, there are </a:t>
            </a:r>
            <a:r>
              <a:rPr lang="en-US" i="1" dirty="0" err="1">
                <a:latin typeface="Times New Roman" pitchFamily="18" charset="0"/>
                <a:cs typeface="Arial" charset="0"/>
              </a:rPr>
              <a:t>i</a:t>
            </a:r>
            <a:r>
              <a:rPr lang="en-US" dirty="0">
                <a:latin typeface="Times New Roman" pitchFamily="18" charset="0"/>
                <a:cs typeface="Arial" charset="0"/>
              </a:rPr>
              <a:t> + 1</a:t>
            </a:r>
            <a:r>
              <a:rPr lang="en-US" dirty="0">
                <a:latin typeface="Arial" charset="0"/>
                <a:cs typeface="Arial" charset="0"/>
              </a:rPr>
              <a:t> objects, hence</a:t>
            </a:r>
          </a:p>
          <a:p>
            <a:endParaRPr lang="en-US" sz="1800" dirty="0">
              <a:latin typeface="Arial" charset="0"/>
              <a:cs typeface="Arial" charset="0"/>
            </a:endParaRPr>
          </a:p>
        </p:txBody>
      </p:sp>
      <p:graphicFrame>
        <p:nvGraphicFramePr>
          <p:cNvPr id="14338" name="Object 4"/>
          <p:cNvGraphicFramePr>
            <a:graphicFrameLocks noChangeAspect="1"/>
          </p:cNvGraphicFramePr>
          <p:nvPr/>
        </p:nvGraphicFramePr>
        <p:xfrm>
          <a:off x="3347864" y="4293096"/>
          <a:ext cx="2808312" cy="112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54" name="Equation" r:id="rId4" imgW="1206360" imgH="482400" progId="Equation.3">
                  <p:embed/>
                </p:oleObj>
              </mc:Choice>
              <mc:Fallback>
                <p:oleObj name="Equation" r:id="rId4" imgW="120636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4293096"/>
                        <a:ext cx="2808312" cy="1123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27869069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t>Cases</a:t>
            </a: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96259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800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We can approximate the sum by an integral – what is the area under:</a:t>
            </a:r>
          </a:p>
        </p:txBody>
      </p:sp>
      <p:pic>
        <p:nvPicPr>
          <p:cNvPr id="2979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561293"/>
            <a:ext cx="8658225" cy="248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390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Asymptotic Analysis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In general, we will always analyze algorithms with respect to one or more variables</a:t>
            </a:r>
          </a:p>
          <a:p>
            <a:pPr>
              <a:buFont typeface="Arial" charset="0"/>
              <a:buNone/>
            </a:pPr>
            <a:endParaRPr lang="en-US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We will begin with one variable: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The number of items </a:t>
            </a:r>
            <a:r>
              <a:rPr lang="en-US" i="1">
                <a:latin typeface="Times New Roman" pitchFamily="18" charset="0"/>
                <a:cs typeface="Arial" charset="0"/>
              </a:rPr>
              <a:t>n</a:t>
            </a:r>
            <a:r>
              <a:rPr lang="en-US">
                <a:latin typeface="Arial" charset="0"/>
                <a:cs typeface="Arial" charset="0"/>
              </a:rPr>
              <a:t> currently stored in an array or other data structure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The number of items expected to be stored in an array or other data structure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The dimensions of an </a:t>
            </a:r>
            <a:r>
              <a:rPr lang="en-US" i="1">
                <a:latin typeface="Times New Roman" pitchFamily="18" charset="0"/>
                <a:cs typeface="Arial" charset="0"/>
              </a:rPr>
              <a:t>n 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>
                <a:latin typeface="Times New Roman" pitchFamily="18" charset="0"/>
                <a:cs typeface="Arial" charset="0"/>
              </a:rPr>
              <a:t> </a:t>
            </a:r>
            <a:r>
              <a:rPr lang="en-US" i="1">
                <a:latin typeface="Times New Roman" pitchFamily="18" charset="0"/>
                <a:cs typeface="Arial" charset="0"/>
              </a:rPr>
              <a:t>n</a:t>
            </a:r>
            <a:r>
              <a:rPr lang="en-US">
                <a:latin typeface="Arial" charset="0"/>
                <a:cs typeface="Arial" charset="0"/>
              </a:rPr>
              <a:t> matrix</a:t>
            </a:r>
          </a:p>
          <a:p>
            <a:pPr>
              <a:buFont typeface="Arial" charset="0"/>
              <a:buNone/>
            </a:pPr>
            <a:endParaRPr lang="en-US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Examples with multiple variables: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Dealing with </a:t>
            </a:r>
            <a:r>
              <a:rPr lang="en-US" i="1">
                <a:latin typeface="Times New Roman" pitchFamily="18" charset="0"/>
                <a:cs typeface="Arial" charset="0"/>
              </a:rPr>
              <a:t>n </a:t>
            </a:r>
            <a:r>
              <a:rPr lang="en-US">
                <a:latin typeface="Arial" charset="0"/>
                <a:cs typeface="Arial" charset="0"/>
              </a:rPr>
              <a:t>objects stored in </a:t>
            </a:r>
            <a:r>
              <a:rPr lang="en-US" i="1">
                <a:latin typeface="Times New Roman" pitchFamily="18" charset="0"/>
                <a:cs typeface="Arial" charset="0"/>
              </a:rPr>
              <a:t>m</a:t>
            </a:r>
            <a:r>
              <a:rPr lang="en-US">
                <a:latin typeface="Arial" charset="0"/>
                <a:cs typeface="Arial" charset="0"/>
              </a:rPr>
              <a:t> memory locations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Multiplying a </a:t>
            </a:r>
            <a:r>
              <a:rPr lang="en-US" i="1">
                <a:latin typeface="Times New Roman" pitchFamily="18" charset="0"/>
                <a:cs typeface="Arial" charset="0"/>
              </a:rPr>
              <a:t>k 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>
                <a:latin typeface="Times New Roman" pitchFamily="18" charset="0"/>
                <a:cs typeface="Arial" charset="0"/>
              </a:rPr>
              <a:t> </a:t>
            </a:r>
            <a:r>
              <a:rPr lang="en-US" i="1">
                <a:latin typeface="Times New Roman" pitchFamily="18" charset="0"/>
                <a:cs typeface="Arial" charset="0"/>
              </a:rPr>
              <a:t>m </a:t>
            </a:r>
            <a:r>
              <a:rPr lang="en-US">
                <a:latin typeface="Arial" charset="0"/>
                <a:cs typeface="Arial" charset="0"/>
              </a:rPr>
              <a:t>and an </a:t>
            </a:r>
            <a:r>
              <a:rPr lang="en-US" i="1">
                <a:latin typeface="Times New Roman" pitchFamily="18" charset="0"/>
                <a:cs typeface="Arial" charset="0"/>
              </a:rPr>
              <a:t>m 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>
                <a:latin typeface="Times New Roman" pitchFamily="18" charset="0"/>
                <a:cs typeface="Arial" charset="0"/>
              </a:rPr>
              <a:t> </a:t>
            </a:r>
            <a:r>
              <a:rPr lang="en-US" i="1">
                <a:latin typeface="Times New Roman" pitchFamily="18" charset="0"/>
                <a:cs typeface="Arial" charset="0"/>
              </a:rPr>
              <a:t>n</a:t>
            </a:r>
            <a:r>
              <a:rPr lang="en-US">
                <a:latin typeface="Arial" charset="0"/>
                <a:cs typeface="Arial" charset="0"/>
              </a:rPr>
              <a:t> matrix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Dealing with sparse matrices of size </a:t>
            </a:r>
            <a:r>
              <a:rPr lang="en-US" i="1">
                <a:latin typeface="Times New Roman" pitchFamily="18" charset="0"/>
                <a:cs typeface="Arial" charset="0"/>
              </a:rPr>
              <a:t>n 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>
                <a:latin typeface="Times New Roman" pitchFamily="18" charset="0"/>
                <a:cs typeface="Arial" charset="0"/>
              </a:rPr>
              <a:t> </a:t>
            </a:r>
            <a:r>
              <a:rPr lang="en-US" i="1">
                <a:latin typeface="Times New Roman" pitchFamily="18" charset="0"/>
                <a:cs typeface="Arial" charset="0"/>
              </a:rPr>
              <a:t>n</a:t>
            </a:r>
            <a:r>
              <a:rPr lang="en-US">
                <a:latin typeface="Arial" charset="0"/>
                <a:cs typeface="Arial" charset="0"/>
              </a:rPr>
              <a:t> with </a:t>
            </a:r>
            <a:r>
              <a:rPr lang="en-US" i="1">
                <a:latin typeface="Times New Roman" pitchFamily="18" charset="0"/>
                <a:cs typeface="Arial" charset="0"/>
              </a:rPr>
              <a:t>m</a:t>
            </a:r>
            <a:r>
              <a:rPr lang="en-US">
                <a:latin typeface="Arial" charset="0"/>
                <a:cs typeface="Arial" charset="0"/>
              </a:rPr>
              <a:t> non-zero entries</a:t>
            </a:r>
          </a:p>
          <a:p>
            <a:pPr lvl="1"/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t>Cases</a:t>
            </a: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97283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We can approximate this by the </a:t>
            </a:r>
            <a:r>
              <a:rPr lang="en-US" dirty="0">
                <a:latin typeface="Times New Roman" pitchFamily="18" charset="0"/>
                <a:cs typeface="Arial" charset="0"/>
              </a:rPr>
              <a:t>1/(</a:t>
            </a:r>
            <a:r>
              <a:rPr lang="en-US" i="1" dirty="0">
                <a:latin typeface="Times New Roman" pitchFamily="18" charset="0"/>
                <a:cs typeface="Arial" charset="0"/>
              </a:rPr>
              <a:t>x</a:t>
            </a:r>
            <a:r>
              <a:rPr lang="en-US" dirty="0">
                <a:latin typeface="Times New Roman" pitchFamily="18" charset="0"/>
                <a:cs typeface="Arial" charset="0"/>
              </a:rPr>
              <a:t> + 1)</a:t>
            </a:r>
            <a:r>
              <a:rPr lang="en-US" dirty="0">
                <a:latin typeface="Arial" charset="0"/>
                <a:cs typeface="Arial" charset="0"/>
              </a:rPr>
              <a:t> integrated from </a:t>
            </a:r>
            <a:r>
              <a:rPr lang="en-US" dirty="0">
                <a:latin typeface="Times New Roman" pitchFamily="18" charset="0"/>
                <a:cs typeface="Arial" charset="0"/>
              </a:rPr>
              <a:t>0</a:t>
            </a:r>
            <a:r>
              <a:rPr lang="en-US" dirty="0">
                <a:latin typeface="Arial" charset="0"/>
                <a:cs typeface="Arial" charset="0"/>
              </a:rPr>
              <a:t> to 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endParaRPr lang="en-US" dirty="0">
              <a:latin typeface="Times New Roman" pitchFamily="18" charset="0"/>
              <a:cs typeface="Arial" charset="0"/>
            </a:endParaRPr>
          </a:p>
        </p:txBody>
      </p:sp>
      <p:pic>
        <p:nvPicPr>
          <p:cNvPr id="2969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573016"/>
            <a:ext cx="8658225" cy="248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8204379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t>Cases</a:t>
            </a:r>
            <a:endParaRPr lang="en-US" sz="3600">
              <a:latin typeface="Arial" charset="0"/>
              <a:cs typeface="Arial" charset="0"/>
            </a:endParaRPr>
          </a:p>
        </p:txBody>
      </p:sp>
      <p:sp>
        <p:nvSpPr>
          <p:cNvPr id="15364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From calculus: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How about the error?  Our approximation would be useless if the error was </a:t>
            </a:r>
            <a:r>
              <a:rPr 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</a:p>
        </p:txBody>
      </p:sp>
      <p:graphicFrame>
        <p:nvGraphicFramePr>
          <p:cNvPr id="15362" name="Object 4"/>
          <p:cNvGraphicFramePr>
            <a:graphicFrameLocks noChangeAspect="1"/>
          </p:cNvGraphicFramePr>
          <p:nvPr/>
        </p:nvGraphicFramePr>
        <p:xfrm>
          <a:off x="1493838" y="2168525"/>
          <a:ext cx="6780212" cy="91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478" name="Equation" r:id="rId4" imgW="3187440" imgH="431640" progId="Equation.DSMT4">
                  <p:embed/>
                </p:oleObj>
              </mc:Choice>
              <mc:Fallback>
                <p:oleObj name="Equation" r:id="rId4" imgW="318744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3838" y="2168525"/>
                        <a:ext cx="6780212" cy="919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97974882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t>Cases</a:t>
            </a: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98307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Consider the following image which highlights the errors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The errors can be </a:t>
            </a:r>
            <a:r>
              <a:rPr lang="en-US" i="1" dirty="0">
                <a:latin typeface="Arial" charset="0"/>
                <a:cs typeface="Arial" charset="0"/>
              </a:rPr>
              <a:t>fit</a:t>
            </a:r>
            <a:r>
              <a:rPr lang="en-US" dirty="0">
                <a:latin typeface="Arial" charset="0"/>
                <a:cs typeface="Arial" charset="0"/>
              </a:rPr>
              <a:t> into the box </a:t>
            </a:r>
            <a:r>
              <a:rPr lang="en-US" dirty="0">
                <a:latin typeface="Times New Roman" pitchFamily="18" charset="0"/>
                <a:cs typeface="Arial" charset="0"/>
              </a:rPr>
              <a:t>[0, 1]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 dirty="0">
                <a:latin typeface="Times New Roman" pitchFamily="18" charset="0"/>
                <a:cs typeface="Arial" charset="0"/>
              </a:rPr>
              <a:t> [0, 1]</a:t>
            </a:r>
          </a:p>
        </p:txBody>
      </p:sp>
      <p:pic>
        <p:nvPicPr>
          <p:cNvPr id="2990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573017"/>
            <a:ext cx="8658225" cy="248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 flipH="1">
            <a:off x="1115616" y="4941168"/>
            <a:ext cx="576064" cy="0"/>
          </a:xfrm>
          <a:prstGeom prst="straightConnector1">
            <a:avLst/>
          </a:prstGeom>
          <a:ln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1115616" y="5192361"/>
            <a:ext cx="1368152" cy="0"/>
          </a:xfrm>
          <a:prstGeom prst="straightConnector1">
            <a:avLst/>
          </a:prstGeom>
          <a:ln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1115616" y="5324654"/>
            <a:ext cx="2016224" cy="0"/>
          </a:xfrm>
          <a:prstGeom prst="straightConnector1">
            <a:avLst/>
          </a:prstGeom>
          <a:ln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1115616" y="5433501"/>
            <a:ext cx="2808312" cy="0"/>
          </a:xfrm>
          <a:prstGeom prst="straightConnector1">
            <a:avLst/>
          </a:prstGeom>
          <a:ln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1115616" y="5472010"/>
            <a:ext cx="3465016" cy="0"/>
          </a:xfrm>
          <a:prstGeom prst="straightConnector1">
            <a:avLst/>
          </a:prstGeom>
          <a:ln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7317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t>Cases</a:t>
            </a: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99332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Consequently, the error must be </a:t>
            </a:r>
            <a:r>
              <a:rPr lang="en-US" dirty="0">
                <a:latin typeface="Times New Roman" pitchFamily="18" charset="0"/>
                <a:cs typeface="Arial" charset="0"/>
              </a:rPr>
              <a:t>&lt; 1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In fact, it converges to </a:t>
            </a:r>
            <a:r>
              <a:rPr lang="en-US" dirty="0">
                <a:latin typeface="Symbol" pitchFamily="18" charset="2"/>
                <a:cs typeface="Arial" charset="0"/>
              </a:rPr>
              <a:t>g</a:t>
            </a:r>
            <a:r>
              <a:rPr lang="en-US" dirty="0">
                <a:latin typeface="Times New Roman" pitchFamily="18" charset="0"/>
                <a:cs typeface="Arial" charset="0"/>
              </a:rPr>
              <a:t> ≈ 0.57721566490 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Therefore, the error is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(1)</a:t>
            </a:r>
          </a:p>
        </p:txBody>
      </p:sp>
      <p:pic>
        <p:nvPicPr>
          <p:cNvPr id="30003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59" r="19956"/>
          <a:stretch/>
        </p:blipFill>
        <p:spPr bwMode="auto">
          <a:xfrm>
            <a:off x="5004048" y="3316996"/>
            <a:ext cx="3915853" cy="33788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5370720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t>Cases</a:t>
            </a: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00355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Thus, the number of times that the assignment statement will be executed, assuming an even distribution is </a:t>
            </a:r>
            <a:r>
              <a:rPr 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dirty="0" err="1">
                <a:latin typeface="Times New Roman" pitchFamily="18" charset="0"/>
                <a:cs typeface="Arial" charset="0"/>
              </a:rPr>
              <a:t>ln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32414714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Cases</a:t>
            </a:r>
            <a:endParaRPr lang="en-US" sz="2000">
              <a:latin typeface="Arial" charset="0"/>
              <a:cs typeface="Arial" charset="0"/>
            </a:endParaRPr>
          </a:p>
        </p:txBody>
      </p:sp>
      <p:sp>
        <p:nvSpPr>
          <p:cNvPr id="15364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pitchFamily="34" charset="0"/>
              <a:buNone/>
              <a:defRPr/>
            </a:pPr>
            <a:r>
              <a:rPr lang="en-US" sz="2400" dirty="0"/>
              <a:t>	</a:t>
            </a:r>
            <a:r>
              <a:rPr lang="en-US" dirty="0"/>
              <a:t>Thus, the total run of:</a:t>
            </a:r>
          </a:p>
          <a:p>
            <a:pPr>
              <a:buFont typeface="Arial" pitchFamily="34" charset="0"/>
              <a:buNone/>
              <a:defRPr/>
            </a:pPr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find_max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(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*array,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n ) {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          max = array[0];</a:t>
            </a:r>
          </a:p>
          <a:p>
            <a:pPr>
              <a:buFont typeface="Arial" pitchFamily="34" charset="0"/>
              <a:buNone/>
              <a:defRPr/>
            </a:pPr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          for (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= 1;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&lt; n; ++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) {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              if ( array[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] &gt; max ) {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                  </a:t>
            </a:r>
            <a:r>
              <a:rPr lang="en-US" sz="12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max = array[</a:t>
            </a:r>
            <a:r>
              <a:rPr lang="en-US" sz="12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2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];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              }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          }</a:t>
            </a:r>
          </a:p>
          <a:p>
            <a:pPr>
              <a:buFont typeface="Arial" pitchFamily="34" charset="0"/>
              <a:buNone/>
              <a:defRPr/>
            </a:pPr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          return max;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      }</a:t>
            </a:r>
          </a:p>
          <a:p>
            <a:pPr>
              <a:buFont typeface="Arial" pitchFamily="34" charset="0"/>
              <a:buNone/>
              <a:defRPr/>
            </a:pPr>
            <a:endParaRPr lang="en-US" dirty="0"/>
          </a:p>
          <a:p>
            <a:pPr>
              <a:buFont typeface="Arial" pitchFamily="34" charset="0"/>
              <a:buNone/>
              <a:defRPr/>
            </a:pPr>
            <a:r>
              <a:rPr lang="en-US" dirty="0"/>
              <a:t>	is </a:t>
            </a:r>
            <a:endParaRPr lang="en-US" sz="1050" b="1" dirty="0">
              <a:latin typeface="Courier New" pitchFamily="49" charset="0"/>
            </a:endParaRPr>
          </a:p>
          <a:p>
            <a:pPr>
              <a:buFont typeface="Arial" pitchFamily="34" charset="0"/>
              <a:buNone/>
              <a:defRPr/>
            </a:pPr>
            <a:endParaRPr lang="en-US" sz="1050" dirty="0"/>
          </a:p>
        </p:txBody>
      </p:sp>
      <p:graphicFrame>
        <p:nvGraphicFramePr>
          <p:cNvPr id="16386" name="Object 4"/>
          <p:cNvGraphicFramePr>
            <a:graphicFrameLocks noChangeAspect="1"/>
          </p:cNvGraphicFramePr>
          <p:nvPr/>
        </p:nvGraphicFramePr>
        <p:xfrm>
          <a:off x="1397000" y="4797425"/>
          <a:ext cx="5557838" cy="89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502" name="Equation" r:id="rId4" imgW="2857320" imgH="457200" progId="Equation.DSMT4">
                  <p:embed/>
                </p:oleObj>
              </mc:Choice>
              <mc:Fallback>
                <p:oleObj name="Equation" r:id="rId4" imgW="285732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7000" y="4797425"/>
                        <a:ext cx="5557838" cy="890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46845658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Arial" charset="0"/>
                <a:cs typeface="Arial" charset="0"/>
              </a:rPr>
              <a:t>Summary</a:t>
            </a:r>
            <a:endParaRPr lang="en-US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Justification for analysis</a:t>
            </a:r>
          </a:p>
          <a:p>
            <a:r>
              <a:rPr lang="en-US"/>
              <a:t>Landau symbols</a:t>
            </a:r>
          </a:p>
          <a:p>
            <a:pPr lvl="1"/>
            <a:r>
              <a:rPr lang="en-US" altLang="zh-CN" b="1">
                <a:latin typeface="Times New Roman" pitchFamily="18" charset="0"/>
                <a:cs typeface="Arial" charset="0"/>
              </a:rPr>
              <a:t>o  O</a:t>
            </a:r>
            <a:r>
              <a:rPr lang="en-US" altLang="zh-CN" b="1">
                <a:latin typeface="Arial" charset="0"/>
                <a:cs typeface="Arial" charset="0"/>
              </a:rPr>
              <a:t> </a:t>
            </a:r>
            <a:r>
              <a:rPr lang="en-US" altLang="zh-CN" b="1">
                <a:latin typeface="Symbol" pitchFamily="18" charset="2"/>
                <a:cs typeface="Arial" charset="0"/>
              </a:rPr>
              <a:t> Q  W  w</a:t>
            </a:r>
            <a:endParaRPr lang="en-US"/>
          </a:p>
          <a:p>
            <a:r>
              <a:rPr lang="en-US" altLang="zh-CN"/>
              <a:t>Run time of programs</a:t>
            </a:r>
          </a:p>
          <a:p>
            <a:pPr lvl="1"/>
            <a:r>
              <a:rPr lang="en-CA" altLang="zh-CN">
                <a:latin typeface="Arial" charset="0"/>
                <a:cs typeface="Arial" charset="0"/>
              </a:rPr>
              <a:t>Basic operations</a:t>
            </a:r>
          </a:p>
          <a:p>
            <a:pPr lvl="1"/>
            <a:r>
              <a:rPr lang="en-CA" altLang="zh-CN">
                <a:latin typeface="Arial" charset="0"/>
                <a:cs typeface="Arial" charset="0"/>
              </a:rPr>
              <a:t>Control statements</a:t>
            </a:r>
          </a:p>
          <a:p>
            <a:pPr lvl="1"/>
            <a:r>
              <a:rPr lang="en-CA" altLang="zh-CN">
                <a:latin typeface="Arial" charset="0"/>
                <a:cs typeface="Arial" charset="0"/>
              </a:rPr>
              <a:t>Conditional-controlled loops</a:t>
            </a:r>
          </a:p>
          <a:p>
            <a:pPr lvl="1"/>
            <a:r>
              <a:rPr lang="en-CA" altLang="zh-CN">
                <a:latin typeface="Arial" charset="0"/>
                <a:cs typeface="Arial" charset="0"/>
              </a:rPr>
              <a:t>Functions</a:t>
            </a:r>
          </a:p>
          <a:p>
            <a:pPr lvl="1"/>
            <a:r>
              <a:rPr lang="en-CA" altLang="zh-CN">
                <a:latin typeface="Arial" charset="0"/>
                <a:cs typeface="Arial" charset="0"/>
              </a:rPr>
              <a:t>Recursive functions</a:t>
            </a:r>
            <a:endParaRPr lang="en-US" altLang="zh-CN"/>
          </a:p>
          <a:p>
            <a:r>
              <a:rPr lang="en-US" altLang="zh-CN"/>
              <a:t>Best-, worst-, and average-case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2308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Asymptotic Analysis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Given an algorithm, we want to describe its computational cost mathematically and in a machine-independent way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For this, we need Landau symbols (a.k.a. Big-O notation) and the associated asymptotic analysis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  <a:endParaRPr lang="en-US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Justification for analysis</a:t>
            </a:r>
          </a:p>
          <a:p>
            <a:r>
              <a:rPr lang="en-US" dirty="0">
                <a:solidFill>
                  <a:srgbClr val="FF0000"/>
                </a:solidFill>
              </a:rPr>
              <a:t>Landau symbols</a:t>
            </a:r>
          </a:p>
          <a:p>
            <a:r>
              <a:rPr lang="en-US" altLang="zh-CN" dirty="0"/>
              <a:t>Run time of programs</a:t>
            </a:r>
          </a:p>
          <a:p>
            <a:r>
              <a:rPr lang="en-US" altLang="zh-CN" dirty="0"/>
              <a:t>Best-, worst-, and average-case</a:t>
            </a:r>
          </a:p>
          <a:p>
            <a:pPr lvl="1"/>
            <a:endParaRPr 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789040"/>
            <a:ext cx="4248472" cy="2853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7295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Quadratic Growth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Consider the two functions</a:t>
            </a:r>
          </a:p>
          <a:p>
            <a:pPr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         </a:t>
            </a:r>
            <a:r>
              <a:rPr lang="en-US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f(</a:t>
            </a:r>
            <a:r>
              <a:rPr lang="en-US" i="1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) = </a:t>
            </a:r>
            <a:r>
              <a:rPr lang="en-US" i="1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baseline="3000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2</a:t>
            </a:r>
            <a:r>
              <a:rPr lang="en-US">
                <a:latin typeface="Arial" charset="0"/>
                <a:cs typeface="Arial" charset="0"/>
              </a:rPr>
              <a:t> and </a:t>
            </a:r>
            <a:r>
              <a:rPr lang="en-US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g(</a:t>
            </a:r>
            <a:r>
              <a:rPr lang="en-US" i="1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) = </a:t>
            </a:r>
            <a:r>
              <a:rPr lang="en-US" i="1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baseline="3000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2</a:t>
            </a:r>
            <a:r>
              <a:rPr lang="en-US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 – 3</a:t>
            </a:r>
            <a:r>
              <a:rPr lang="en-US" i="1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 + 2</a:t>
            </a:r>
          </a:p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Around </a:t>
            </a:r>
            <a:r>
              <a:rPr lang="en-US" i="1">
                <a:latin typeface="Times New Roman" pitchFamily="18" charset="0"/>
                <a:cs typeface="Arial" charset="0"/>
              </a:rPr>
              <a:t>n</a:t>
            </a:r>
            <a:r>
              <a:rPr lang="en-US">
                <a:latin typeface="Times New Roman" pitchFamily="18" charset="0"/>
                <a:cs typeface="Arial" charset="0"/>
              </a:rPr>
              <a:t> = 0</a:t>
            </a:r>
            <a:r>
              <a:rPr lang="en-US">
                <a:latin typeface="Arial" charset="0"/>
                <a:cs typeface="Arial" charset="0"/>
              </a:rPr>
              <a:t>, they look very different</a:t>
            </a:r>
          </a:p>
        </p:txBody>
      </p:sp>
      <p:pic>
        <p:nvPicPr>
          <p:cNvPr id="1720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89304" y="2780928"/>
            <a:ext cx="6210300" cy="379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Quadratic Growth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Yet on the range 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 = [0, 1000]</a:t>
            </a:r>
            <a:r>
              <a:rPr lang="en-US" dirty="0">
                <a:latin typeface="Arial" charset="0"/>
                <a:cs typeface="Arial" charset="0"/>
              </a:rPr>
              <a:t>, they are (relatively) indistinguishable:</a:t>
            </a:r>
          </a:p>
        </p:txBody>
      </p:sp>
      <p:pic>
        <p:nvPicPr>
          <p:cNvPr id="1751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2718800"/>
            <a:ext cx="6362700" cy="386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Quadratic Growth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The absolute difference is large, for example,</a:t>
            </a:r>
          </a:p>
          <a:p>
            <a:pPr>
              <a:buFontTx/>
              <a:buNone/>
            </a:pPr>
            <a:r>
              <a:rPr lang="en-US" dirty="0">
                <a:latin typeface="Times New Roman" pitchFamily="18" charset="0"/>
                <a:cs typeface="Arial" charset="0"/>
              </a:rPr>
              <a:t>		f(1000) = 1 000 000</a:t>
            </a:r>
          </a:p>
          <a:p>
            <a:pPr>
              <a:buFontTx/>
              <a:buNone/>
            </a:pPr>
            <a:r>
              <a:rPr lang="en-US" dirty="0">
                <a:latin typeface="Times New Roman" pitchFamily="18" charset="0"/>
                <a:cs typeface="Arial" charset="0"/>
              </a:rPr>
              <a:t>		g(1000) =   997 002</a:t>
            </a:r>
          </a:p>
          <a:p>
            <a:pPr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	but the relative difference is very small</a:t>
            </a:r>
          </a:p>
          <a:p>
            <a:pPr>
              <a:buFontTx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	and this difference goes to zero as </a:t>
            </a:r>
            <a:r>
              <a:rPr lang="en-US" i="1" dirty="0">
                <a:latin typeface="Times New Roman" pitchFamily="18" charset="0"/>
                <a:cs typeface="Arial" charset="0"/>
              </a:rPr>
              <a:t>n </a:t>
            </a:r>
            <a:r>
              <a:rPr lang="en-US" i="1" dirty="0">
                <a:latin typeface="Arial" charset="0"/>
                <a:cs typeface="Arial" charset="0"/>
              </a:rPr>
              <a:t>→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>
                <a:latin typeface="Times New Roman" pitchFamily="18" charset="0"/>
                <a:cs typeface="Arial" charset="0"/>
              </a:rPr>
              <a:t>∞</a:t>
            </a:r>
            <a:r>
              <a:rPr lang="en-US" dirty="0">
                <a:latin typeface="Arial" charset="0"/>
                <a:cs typeface="Arial" charset="0"/>
              </a:rPr>
              <a:t> </a:t>
            </a: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1619250" y="3141663"/>
          <a:ext cx="3960813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934" name="Equation" r:id="rId4" imgW="2387520" imgH="457200" progId="Equation.3">
                  <p:embed/>
                </p:oleObj>
              </mc:Choice>
              <mc:Fallback>
                <p:oleObj name="Equation" r:id="rId4" imgW="2387520" imgH="457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3141663"/>
                        <a:ext cx="3960813" cy="758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1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2996952"/>
            <a:ext cx="6381750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Polynomial Growth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To demonstrate with another example,</a:t>
            </a:r>
          </a:p>
          <a:p>
            <a:pPr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  </a:t>
            </a:r>
            <a:r>
              <a:rPr lang="en-US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f(</a:t>
            </a:r>
            <a:r>
              <a:rPr lang="en-US" i="1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) = </a:t>
            </a:r>
            <a:r>
              <a:rPr lang="en-US" i="1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baseline="3000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6</a:t>
            </a:r>
            <a:r>
              <a:rPr lang="en-US">
                <a:latin typeface="Arial" charset="0"/>
                <a:cs typeface="Arial" charset="0"/>
              </a:rPr>
              <a:t>   and    </a:t>
            </a:r>
            <a:r>
              <a:rPr lang="en-US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g(</a:t>
            </a:r>
            <a:r>
              <a:rPr lang="en-US" i="1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) = </a:t>
            </a:r>
            <a:r>
              <a:rPr lang="en-US" i="1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baseline="3000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6</a:t>
            </a:r>
            <a:r>
              <a:rPr lang="en-US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 – 23</a:t>
            </a:r>
            <a:r>
              <a:rPr lang="en-US" i="1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baseline="3000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5</a:t>
            </a:r>
            <a:r>
              <a:rPr lang="en-US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+193</a:t>
            </a:r>
            <a:r>
              <a:rPr lang="en-US" i="1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baseline="3000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4</a:t>
            </a:r>
            <a:r>
              <a:rPr lang="en-US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 –729</a:t>
            </a:r>
            <a:r>
              <a:rPr lang="en-US" i="1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baseline="3000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3</a:t>
            </a:r>
            <a:r>
              <a:rPr lang="en-US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+1206</a:t>
            </a:r>
            <a:r>
              <a:rPr lang="en-US" i="1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baseline="3000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2</a:t>
            </a:r>
            <a:r>
              <a:rPr lang="en-US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 – 648</a:t>
            </a:r>
            <a:r>
              <a:rPr lang="en-US" i="1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n</a:t>
            </a:r>
            <a:endParaRPr lang="en-US">
              <a:solidFill>
                <a:srgbClr val="3333CC"/>
              </a:solidFill>
              <a:latin typeface="Times New Roman" pitchFamily="18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Around </a:t>
            </a:r>
            <a:r>
              <a:rPr lang="en-US" i="1">
                <a:latin typeface="Times New Roman" pitchFamily="18" charset="0"/>
                <a:cs typeface="Arial" charset="0"/>
              </a:rPr>
              <a:t>n</a:t>
            </a:r>
            <a:r>
              <a:rPr lang="en-US">
                <a:latin typeface="Times New Roman" pitchFamily="18" charset="0"/>
                <a:cs typeface="Arial" charset="0"/>
              </a:rPr>
              <a:t> = 0</a:t>
            </a:r>
            <a:r>
              <a:rPr lang="en-US">
                <a:latin typeface="Arial" charset="0"/>
                <a:cs typeface="Arial" charset="0"/>
              </a:rPr>
              <a:t>, they are very different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Polynomial Growth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Still, around 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 = 1000</a:t>
            </a:r>
            <a:r>
              <a:rPr lang="en-US" dirty="0">
                <a:latin typeface="Arial" charset="0"/>
                <a:cs typeface="Arial" charset="0"/>
              </a:rPr>
              <a:t>, the relative difference is less than </a:t>
            </a:r>
            <a:r>
              <a:rPr lang="en-US" dirty="0">
                <a:latin typeface="Times New Roman" pitchFamily="18" charset="0"/>
                <a:cs typeface="Arial" charset="0"/>
              </a:rPr>
              <a:t>3%</a:t>
            </a:r>
          </a:p>
        </p:txBody>
      </p:sp>
      <p:pic>
        <p:nvPicPr>
          <p:cNvPr id="1781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60328" y="2650560"/>
            <a:ext cx="6353175" cy="381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  <a:endParaRPr lang="en-US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Justification for analysis</a:t>
            </a:r>
          </a:p>
          <a:p>
            <a:r>
              <a:rPr lang="en-US" dirty="0"/>
              <a:t>Landau symbols</a:t>
            </a:r>
          </a:p>
          <a:p>
            <a:r>
              <a:rPr lang="en-US" altLang="zh-CN" dirty="0"/>
              <a:t>Run time of programs</a:t>
            </a:r>
          </a:p>
          <a:p>
            <a:r>
              <a:rPr lang="en-US" altLang="zh-CN" dirty="0"/>
              <a:t>Best-, worst-, and average-case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Polynomial Growth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The justification for both pairs of polynomials being similar is that, in both cases, they each had the same leading term:</a:t>
            </a:r>
          </a:p>
          <a:p>
            <a:pPr lvl="1">
              <a:buFont typeface="Arial" charset="0"/>
              <a:buNone/>
            </a:pPr>
            <a:r>
              <a:rPr lang="en-US" i="1" dirty="0">
                <a:latin typeface="Times New Roman" pitchFamily="18" charset="0"/>
                <a:cs typeface="Arial" charset="0"/>
              </a:rPr>
              <a:t>	n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2</a:t>
            </a:r>
            <a:r>
              <a:rPr lang="en-US" dirty="0">
                <a:latin typeface="Arial" charset="0"/>
                <a:cs typeface="Arial" charset="0"/>
              </a:rPr>
              <a:t> in the first case, 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6</a:t>
            </a:r>
            <a:r>
              <a:rPr lang="en-US" dirty="0">
                <a:latin typeface="Arial" charset="0"/>
                <a:cs typeface="Arial" charset="0"/>
              </a:rPr>
              <a:t> in the second</a:t>
            </a:r>
          </a:p>
          <a:p>
            <a:pPr lvl="1"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None/>
            </a:pPr>
            <a:r>
              <a:rPr lang="en-US" dirty="0">
                <a:latin typeface="Arial" charset="0"/>
                <a:cs typeface="Arial" charset="0"/>
              </a:rPr>
              <a:t>	What if the coefficients of the leading terms were different?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In this case, both functions would exhibit the same rate of growth, however, one would always be </a:t>
            </a:r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proportionally larger</a:t>
            </a:r>
          </a:p>
          <a:p>
            <a:pPr>
              <a:buNone/>
            </a:pPr>
            <a:r>
              <a:rPr lang="en-US" altLang="zh-CN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However, if the two functions </a:t>
            </a:r>
            <a:r>
              <a:rPr lang="en-CA" altLang="zh-CN" dirty="0"/>
              <a:t>describe the run-time of two algorithms</a:t>
            </a:r>
            <a:endParaRPr lang="en-US" dirty="0">
              <a:latin typeface="Arial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cs typeface="Arial" charset="0"/>
              </a:rPr>
              <a:t>We can always run the slower algorithm on a faster computer to make them equally fast</a:t>
            </a:r>
          </a:p>
          <a:p>
            <a:pPr lvl="1"/>
            <a:endParaRPr lang="en-US" dirty="0">
              <a:latin typeface="Arial" charset="0"/>
              <a:cs typeface="Arial" charset="0"/>
            </a:endParaRPr>
          </a:p>
          <a:p>
            <a:pPr>
              <a:buNone/>
            </a:pPr>
            <a:r>
              <a:rPr lang="en-US" dirty="0">
                <a:latin typeface="Arial" charset="0"/>
                <a:cs typeface="Arial" charset="0"/>
              </a:rPr>
              <a:t>	In contrast: </a:t>
            </a:r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can we make linear search equally fast to binary search by using a faster computer</a:t>
            </a:r>
            <a:r>
              <a:rPr lang="en-US" dirty="0">
                <a:latin typeface="Arial" charset="0"/>
                <a:cs typeface="Arial" charset="0"/>
              </a:rPr>
              <a:t> (say, an </a:t>
            </a:r>
            <a:r>
              <a:rPr lang="en-US" altLang="zh-CN" dirty="0">
                <a:solidFill>
                  <a:srgbClr val="C00000"/>
                </a:solidFill>
                <a:latin typeface="Arial" charset="0"/>
                <a:cs typeface="Arial" charset="0"/>
              </a:rPr>
              <a:t>Ultimate Laptop</a:t>
            </a:r>
            <a:r>
              <a:rPr lang="en-US" altLang="zh-CN" dirty="0">
                <a:latin typeface="Arial" charset="0"/>
                <a:cs typeface="Arial" charset="0"/>
              </a:rPr>
              <a:t>)</a:t>
            </a:r>
            <a:r>
              <a:rPr lang="en-US" dirty="0">
                <a:latin typeface="Arial" charset="0"/>
                <a:cs typeface="Arial" charset="0"/>
              </a:rPr>
              <a:t>?</a:t>
            </a:r>
          </a:p>
          <a:p>
            <a:pPr marL="342900" lvl="1" indent="-342900">
              <a:buNone/>
            </a:pPr>
            <a:endParaRPr lang="en-US" sz="2000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Weak ordering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3538" indent="-363538">
              <a:buNone/>
            </a:pPr>
            <a:r>
              <a:rPr lang="en-CA" dirty="0"/>
              <a:t>	Consider the following definitions:</a:t>
            </a:r>
          </a:p>
          <a:p>
            <a:pPr lvl="1"/>
            <a:r>
              <a:rPr lang="en-CA" dirty="0"/>
              <a:t>We will consider two functions to be equivalent, 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~ 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CA" dirty="0"/>
              <a:t>, if</a:t>
            </a:r>
          </a:p>
          <a:p>
            <a:pPr lvl="1"/>
            <a:endParaRPr lang="en-CA" dirty="0"/>
          </a:p>
          <a:p>
            <a:pPr marL="457200" lvl="1" indent="0">
              <a:buNone/>
            </a:pPr>
            <a:r>
              <a:rPr lang="en-CA" dirty="0"/>
              <a:t>				where</a:t>
            </a:r>
          </a:p>
          <a:p>
            <a:pPr lvl="1"/>
            <a:endParaRPr lang="en-CA" dirty="0"/>
          </a:p>
          <a:p>
            <a:pPr lvl="1"/>
            <a:r>
              <a:rPr lang="en-CA" dirty="0"/>
              <a:t>We will state that 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CA" dirty="0"/>
              <a:t> if</a:t>
            </a:r>
          </a:p>
          <a:p>
            <a:pPr lvl="1"/>
            <a:endParaRPr lang="en-CA" dirty="0"/>
          </a:p>
          <a:p>
            <a:pPr lvl="1"/>
            <a:endParaRPr lang="en-CA" dirty="0"/>
          </a:p>
          <a:p>
            <a:pPr marL="363538" indent="-363538">
              <a:buNone/>
            </a:pPr>
            <a:r>
              <a:rPr lang="en-CA" dirty="0"/>
              <a:t>	For functions we are interested in, these define a weak ordering</a:t>
            </a:r>
          </a:p>
          <a:p>
            <a:pPr lvl="1"/>
            <a:endParaRPr lang="en-CA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4848670"/>
              </p:ext>
            </p:extLst>
          </p:nvPr>
        </p:nvGraphicFramePr>
        <p:xfrm>
          <a:off x="4932040" y="2635864"/>
          <a:ext cx="1091828" cy="3125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339" name="Equation" r:id="rId3" imgW="621760" imgH="177646" progId="Equation.3">
                  <p:embed/>
                </p:oleObj>
              </mc:Choice>
              <mc:Fallback>
                <p:oleObj name="Equation" r:id="rId3" imgW="621760" imgH="177646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040" y="2635864"/>
                        <a:ext cx="1091828" cy="3125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3133101"/>
              </p:ext>
            </p:extLst>
          </p:nvPr>
        </p:nvGraphicFramePr>
        <p:xfrm>
          <a:off x="2830415" y="2488465"/>
          <a:ext cx="1314450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340" name="Equation" r:id="rId5" imgW="749160" imgH="406080" progId="Equation.DSMT4">
                  <p:embed/>
                </p:oleObj>
              </mc:Choice>
              <mc:Fallback>
                <p:oleObj name="Equation" r:id="rId5" imgW="749160" imgH="40608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0415" y="2488465"/>
                        <a:ext cx="1314450" cy="712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6819552"/>
              </p:ext>
            </p:extLst>
          </p:nvPr>
        </p:nvGraphicFramePr>
        <p:xfrm>
          <a:off x="3779912" y="3152691"/>
          <a:ext cx="1314450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341" name="Equation" r:id="rId7" imgW="749160" imgH="406080" progId="Equation.DSMT4">
                  <p:embed/>
                </p:oleObj>
              </mc:Choice>
              <mc:Fallback>
                <p:oleObj name="Equation" r:id="rId7" imgW="74916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912" y="3152691"/>
                        <a:ext cx="1314450" cy="712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778691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Weak ordering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3538" indent="-363538">
              <a:buNone/>
            </a:pPr>
            <a:r>
              <a:rPr lang="en-CA" dirty="0"/>
              <a:t>	Let 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CA" dirty="0"/>
              <a:t> and 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CA" dirty="0"/>
              <a:t> describe the run-time of two algorithms</a:t>
            </a:r>
          </a:p>
          <a:p>
            <a:pPr lvl="1"/>
            <a:r>
              <a:rPr lang="en-CA" dirty="0"/>
              <a:t>If 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~ 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CA" dirty="0"/>
              <a:t>, then it is </a:t>
            </a:r>
            <a:r>
              <a:rPr lang="en-CA" dirty="0">
                <a:solidFill>
                  <a:srgbClr val="FF0000"/>
                </a:solidFill>
              </a:rPr>
              <a:t>always possible </a:t>
            </a:r>
            <a:r>
              <a:rPr lang="en-CA" dirty="0"/>
              <a:t>to improve the performance of one function over the other by purchasing a faster computer</a:t>
            </a:r>
          </a:p>
          <a:p>
            <a:pPr lvl="1"/>
            <a:r>
              <a:rPr lang="en-CA" dirty="0"/>
              <a:t>If 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&lt; 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CA" dirty="0"/>
              <a:t>, then you can </a:t>
            </a:r>
            <a:r>
              <a:rPr lang="en-CA" u="sng" dirty="0">
                <a:solidFill>
                  <a:srgbClr val="FF0000"/>
                </a:solidFill>
              </a:rPr>
              <a:t>never</a:t>
            </a:r>
            <a:r>
              <a:rPr lang="en-CA" dirty="0">
                <a:solidFill>
                  <a:srgbClr val="FF0000"/>
                </a:solidFill>
              </a:rPr>
              <a:t> </a:t>
            </a:r>
            <a:r>
              <a:rPr lang="en-CA" dirty="0"/>
              <a:t>purchase a computer fast enough so that the second function always runs in less time than the first</a:t>
            </a:r>
          </a:p>
          <a:p>
            <a:pPr lvl="1"/>
            <a:endParaRPr lang="en-CA" dirty="0"/>
          </a:p>
          <a:p>
            <a:pPr marL="363538" indent="-363538">
              <a:buNone/>
            </a:pPr>
            <a:r>
              <a:rPr lang="en-CA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2189701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cs typeface="Arial" charset="0"/>
              </a:rPr>
              <a:t>Some Assumptions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We will make some assumptions: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Our functions will describe the time or memory required to solve a problem of size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We are restricting ourselves to certain functions:</a:t>
            </a:r>
          </a:p>
          <a:p>
            <a:pPr lvl="2"/>
            <a:r>
              <a:rPr lang="en-US" dirty="0">
                <a:latin typeface="Arial" charset="0"/>
                <a:cs typeface="Arial" charset="0"/>
              </a:rPr>
              <a:t>They are defined for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≥ 0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dirty="0">
                <a:latin typeface="Arial" charset="0"/>
                <a:cs typeface="Arial" charset="0"/>
              </a:rPr>
              <a:t>They are strictly positive for all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endParaRPr lang="en-US" dirty="0">
              <a:latin typeface="Arial" charset="0"/>
              <a:cs typeface="Arial" charset="0"/>
            </a:endParaRPr>
          </a:p>
          <a:p>
            <a:pPr lvl="3"/>
            <a:r>
              <a:rPr lang="en-US" dirty="0">
                <a:latin typeface="Arial" charset="0"/>
                <a:cs typeface="Arial" charset="0"/>
              </a:rPr>
              <a:t>In fact,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f(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&gt;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dirty="0">
                <a:latin typeface="Arial" charset="0"/>
                <a:cs typeface="Arial" charset="0"/>
              </a:rPr>
              <a:t> for some value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&gt; 0</a:t>
            </a:r>
          </a:p>
          <a:p>
            <a:pPr lvl="3"/>
            <a:r>
              <a:rPr lang="en-US" dirty="0">
                <a:latin typeface="Arial" charset="0"/>
                <a:cs typeface="Arial" charset="0"/>
              </a:rPr>
              <a:t>That is, any problem requires at least one instruction and byte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dirty="0">
                <a:latin typeface="Arial" charset="0"/>
                <a:cs typeface="Arial" charset="0"/>
              </a:rPr>
              <a:t>They are increasing (monotonic increasing)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Landau Symbols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>
                <a:latin typeface="Arial" charset="0"/>
                <a:cs typeface="Arial" charset="0"/>
              </a:rPr>
              <a:t>	Better known as big O notation </a:t>
            </a:r>
            <a:r>
              <a:rPr lang="en-US" dirty="0">
                <a:latin typeface="Arial" charset="0"/>
                <a:cs typeface="Arial" charset="0"/>
              </a:rPr>
              <a:t>	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A function </a:t>
            </a:r>
            <a:r>
              <a:rPr lang="en-US" dirty="0">
                <a:latin typeface="Times New Roman" pitchFamily="18" charset="0"/>
                <a:cs typeface="Arial" charset="0"/>
              </a:rPr>
              <a:t>f(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= </a:t>
            </a:r>
            <a:r>
              <a:rPr 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latin typeface="Times New Roman" pitchFamily="18" charset="0"/>
                <a:cs typeface="Arial" charset="0"/>
              </a:rPr>
              <a:t>(g(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))</a:t>
            </a:r>
            <a:r>
              <a:rPr lang="en-US" dirty="0">
                <a:latin typeface="Arial" charset="0"/>
                <a:cs typeface="Arial" charset="0"/>
              </a:rPr>
              <a:t> if there exists </a:t>
            </a:r>
            <a:r>
              <a:rPr lang="en-US" i="1" dirty="0">
                <a:latin typeface="Times New Roman" pitchFamily="18" charset="0"/>
                <a:cs typeface="Arial" charset="0"/>
              </a:rPr>
              <a:t>k</a:t>
            </a:r>
            <a:r>
              <a:rPr lang="en-US" dirty="0">
                <a:latin typeface="Arial" charset="0"/>
                <a:cs typeface="Arial" charset="0"/>
              </a:rPr>
              <a:t> and </a:t>
            </a:r>
            <a:r>
              <a:rPr lang="en-US" i="1" dirty="0">
                <a:latin typeface="Times New Roman" pitchFamily="18" charset="0"/>
                <a:cs typeface="Arial" charset="0"/>
              </a:rPr>
              <a:t>c </a:t>
            </a:r>
            <a:r>
              <a:rPr lang="en-US" dirty="0">
                <a:latin typeface="Arial" charset="0"/>
                <a:cs typeface="Arial" charset="0"/>
              </a:rPr>
              <a:t>such that</a:t>
            </a:r>
          </a:p>
          <a:p>
            <a:pPr algn="ctr">
              <a:buFontTx/>
              <a:buNone/>
            </a:pPr>
            <a:r>
              <a:rPr lang="en-US" dirty="0">
                <a:latin typeface="Times New Roman" pitchFamily="18" charset="0"/>
                <a:cs typeface="Arial" charset="0"/>
              </a:rPr>
              <a:t>f(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&lt; </a:t>
            </a:r>
            <a:r>
              <a:rPr lang="en-US" i="1" dirty="0">
                <a:latin typeface="Times New Roman" pitchFamily="18" charset="0"/>
                <a:cs typeface="Arial" charset="0"/>
              </a:rPr>
              <a:t>c </a:t>
            </a:r>
            <a:r>
              <a:rPr lang="en-US" dirty="0">
                <a:latin typeface="Times New Roman" pitchFamily="18" charset="0"/>
                <a:cs typeface="Arial" charset="0"/>
              </a:rPr>
              <a:t>g(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</a:p>
          <a:p>
            <a:pPr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	whenever 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 &gt; </a:t>
            </a:r>
            <a:r>
              <a:rPr lang="en-US" i="1" dirty="0">
                <a:latin typeface="Times New Roman" pitchFamily="18" charset="0"/>
                <a:cs typeface="Arial" charset="0"/>
              </a:rPr>
              <a:t>k</a:t>
            </a:r>
            <a:endParaRPr lang="en-US" dirty="0">
              <a:latin typeface="Arial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cs typeface="Arial" charset="0"/>
              </a:rPr>
              <a:t>The function </a:t>
            </a:r>
            <a:r>
              <a:rPr lang="en-US" dirty="0">
                <a:latin typeface="Times New Roman" pitchFamily="18" charset="0"/>
                <a:cs typeface="Arial" charset="0"/>
              </a:rPr>
              <a:t>f(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</a:t>
            </a:r>
            <a:r>
              <a:rPr lang="en-US" dirty="0">
                <a:latin typeface="Arial" charset="0"/>
                <a:cs typeface="Arial" charset="0"/>
              </a:rPr>
              <a:t>has a rate of growth no greater than that of</a:t>
            </a:r>
            <a:r>
              <a:rPr lang="en-US" dirty="0">
                <a:latin typeface="Times New Roman" pitchFamily="18" charset="0"/>
                <a:cs typeface="Arial" charset="0"/>
              </a:rPr>
              <a:t> g(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endParaRPr lang="en-US" dirty="0">
              <a:latin typeface="Times New Roman" pitchFamily="18" charset="0"/>
              <a:cs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4076700"/>
            <a:ext cx="3810000" cy="27813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Landau Symbols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Another Landau symbol is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A function </a:t>
            </a:r>
            <a:r>
              <a:rPr lang="en-US" dirty="0">
                <a:latin typeface="Times New Roman" pitchFamily="18" charset="0"/>
                <a:cs typeface="Arial" charset="0"/>
              </a:rPr>
              <a:t>f(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=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(g(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))</a:t>
            </a:r>
            <a:r>
              <a:rPr lang="en-US" dirty="0">
                <a:latin typeface="Arial" charset="0"/>
                <a:cs typeface="Arial" charset="0"/>
              </a:rPr>
              <a:t> if there exist positive </a:t>
            </a:r>
            <a:r>
              <a:rPr lang="en-US" i="1" dirty="0">
                <a:latin typeface="Times New Roman" pitchFamily="18" charset="0"/>
                <a:cs typeface="Arial" charset="0"/>
              </a:rPr>
              <a:t>k</a:t>
            </a:r>
            <a:r>
              <a:rPr lang="en-US" dirty="0">
                <a:latin typeface="Arial" charset="0"/>
                <a:cs typeface="Arial" charset="0"/>
              </a:rPr>
              <a:t>, </a:t>
            </a:r>
            <a:r>
              <a:rPr lang="en-US" i="1" dirty="0">
                <a:latin typeface="Times New Roman" pitchFamily="18" charset="0"/>
                <a:cs typeface="Arial" charset="0"/>
              </a:rPr>
              <a:t>c</a:t>
            </a:r>
            <a:r>
              <a:rPr lang="en-US" baseline="-25000" dirty="0">
                <a:latin typeface="Times New Roman" pitchFamily="18" charset="0"/>
                <a:cs typeface="Arial" charset="0"/>
              </a:rPr>
              <a:t>1</a:t>
            </a:r>
            <a:r>
              <a:rPr lang="en-US" i="1" dirty="0">
                <a:latin typeface="Times New Roman" pitchFamily="18" charset="0"/>
                <a:cs typeface="Arial" charset="0"/>
              </a:rPr>
              <a:t>, </a:t>
            </a:r>
            <a:r>
              <a:rPr lang="en-US" dirty="0">
                <a:latin typeface="Arial" charset="0"/>
                <a:cs typeface="Arial" charset="0"/>
              </a:rPr>
              <a:t>and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>
                <a:latin typeface="Arial" charset="0"/>
                <a:cs typeface="Arial" charset="0"/>
              </a:rPr>
              <a:t> such that</a:t>
            </a:r>
          </a:p>
          <a:p>
            <a:pPr algn="ctr">
              <a:buFontTx/>
              <a:buNone/>
            </a:pPr>
            <a:r>
              <a:rPr lang="en-US" i="1" dirty="0">
                <a:latin typeface="Times New Roman" pitchFamily="18" charset="0"/>
                <a:cs typeface="Arial" charset="0"/>
              </a:rPr>
              <a:t>c</a:t>
            </a:r>
            <a:r>
              <a:rPr lang="en-US" baseline="-25000" dirty="0">
                <a:latin typeface="Times New Roman" pitchFamily="18" charset="0"/>
                <a:cs typeface="Arial" charset="0"/>
              </a:rPr>
              <a:t>1</a:t>
            </a:r>
            <a:r>
              <a:rPr lang="en-US" i="1" dirty="0">
                <a:latin typeface="Times New Roman" pitchFamily="18" charset="0"/>
                <a:cs typeface="Arial" charset="0"/>
              </a:rPr>
              <a:t> </a:t>
            </a:r>
            <a:r>
              <a:rPr lang="en-US" dirty="0">
                <a:latin typeface="Times New Roman" pitchFamily="18" charset="0"/>
                <a:cs typeface="Arial" charset="0"/>
              </a:rPr>
              <a:t>g(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&lt; f(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&lt; </a:t>
            </a:r>
            <a:r>
              <a:rPr lang="en-US" i="1" dirty="0">
                <a:latin typeface="Times New Roman" pitchFamily="18" charset="0"/>
                <a:cs typeface="Arial" charset="0"/>
              </a:rPr>
              <a:t>c</a:t>
            </a:r>
            <a:r>
              <a:rPr lang="en-US" baseline="-25000" dirty="0">
                <a:latin typeface="Times New Roman" pitchFamily="18" charset="0"/>
                <a:cs typeface="Arial" charset="0"/>
              </a:rPr>
              <a:t>2</a:t>
            </a:r>
            <a:r>
              <a:rPr lang="en-US" i="1" dirty="0">
                <a:latin typeface="Times New Roman" pitchFamily="18" charset="0"/>
                <a:cs typeface="Arial" charset="0"/>
              </a:rPr>
              <a:t> </a:t>
            </a:r>
            <a:r>
              <a:rPr lang="en-US" dirty="0">
                <a:latin typeface="Times New Roman" pitchFamily="18" charset="0"/>
                <a:cs typeface="Arial" charset="0"/>
              </a:rPr>
              <a:t>g(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</a:p>
          <a:p>
            <a:pPr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	whenever 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 &gt; </a:t>
            </a:r>
            <a:r>
              <a:rPr lang="en-US" i="1" dirty="0">
                <a:latin typeface="Times New Roman" pitchFamily="18" charset="0"/>
                <a:cs typeface="Arial" charset="0"/>
              </a:rPr>
              <a:t>k</a:t>
            </a:r>
            <a:endParaRPr lang="en-US" dirty="0">
              <a:latin typeface="Times New Roman" pitchFamily="18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cs typeface="Arial" charset="0"/>
              </a:rPr>
              <a:t>The function </a:t>
            </a:r>
            <a:r>
              <a:rPr lang="en-US" dirty="0">
                <a:latin typeface="Times New Roman" pitchFamily="18" charset="0"/>
                <a:cs typeface="Arial" charset="0"/>
              </a:rPr>
              <a:t>f(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</a:t>
            </a:r>
            <a:r>
              <a:rPr lang="en-US" dirty="0">
                <a:latin typeface="Arial" charset="0"/>
                <a:cs typeface="Arial" charset="0"/>
              </a:rPr>
              <a:t>has a rate of growth equal to that of</a:t>
            </a:r>
            <a:r>
              <a:rPr lang="en-US" dirty="0">
                <a:latin typeface="Times New Roman" pitchFamily="18" charset="0"/>
                <a:cs typeface="Arial" charset="0"/>
              </a:rPr>
              <a:t> g(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endParaRPr lang="en-US" dirty="0">
              <a:latin typeface="Times New Roman" pitchFamily="18" charset="0"/>
              <a:cs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4077072"/>
            <a:ext cx="38100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Landau Symbols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If </a:t>
            </a:r>
            <a:r>
              <a:rPr lang="en-US" dirty="0">
                <a:latin typeface="Times New Roman" pitchFamily="18" charset="0"/>
                <a:cs typeface="Arial" charset="0"/>
              </a:rPr>
              <a:t>f(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  <a:r>
              <a:rPr lang="en-US" dirty="0">
                <a:latin typeface="Arial" charset="0"/>
                <a:cs typeface="Arial" charset="0"/>
              </a:rPr>
              <a:t> and </a:t>
            </a:r>
            <a:r>
              <a:rPr lang="en-US" dirty="0">
                <a:latin typeface="Times New Roman" pitchFamily="18" charset="0"/>
                <a:cs typeface="Arial" charset="0"/>
              </a:rPr>
              <a:t>g(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  <a:r>
              <a:rPr lang="en-US" dirty="0">
                <a:latin typeface="Arial" charset="0"/>
                <a:cs typeface="Arial" charset="0"/>
              </a:rPr>
              <a:t> are polynomials of the </a:t>
            </a:r>
            <a:r>
              <a:rPr 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same degree </a:t>
            </a:r>
            <a:r>
              <a:rPr lang="en-US" dirty="0">
                <a:latin typeface="Arial" charset="0"/>
                <a:cs typeface="Arial" charset="0"/>
              </a:rPr>
              <a:t>with positive leading coefficients: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pPr lvl="1"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				where</a:t>
            </a: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9011645"/>
              </p:ext>
            </p:extLst>
          </p:nvPr>
        </p:nvGraphicFramePr>
        <p:xfrm>
          <a:off x="2268538" y="2415034"/>
          <a:ext cx="1714500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65" name="Equation" r:id="rId4" imgW="825480" imgH="419040" progId="Equation.3">
                  <p:embed/>
                </p:oleObj>
              </mc:Choice>
              <mc:Fallback>
                <p:oleObj name="Equation" r:id="rId4" imgW="825480" imgH="4190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2415034"/>
                        <a:ext cx="1714500" cy="869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9100687"/>
              </p:ext>
            </p:extLst>
          </p:nvPr>
        </p:nvGraphicFramePr>
        <p:xfrm>
          <a:off x="5137150" y="2622500"/>
          <a:ext cx="1292225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66" name="Equation" r:id="rId6" imgW="622080" imgH="177480" progId="Equation.3">
                  <p:embed/>
                </p:oleObj>
              </mc:Choice>
              <mc:Fallback>
                <p:oleObj name="Equation" r:id="rId6" imgW="622080" imgH="1774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7150" y="2622500"/>
                        <a:ext cx="1292225" cy="369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200" y="2935486"/>
            <a:ext cx="8229600" cy="2581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From the definition, this means given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&gt; </a:t>
            </a:r>
            <a:r>
              <a:rPr lang="en-US" i="1" dirty="0">
                <a:latin typeface="Symbol" pitchFamily="18" charset="2"/>
                <a:cs typeface="Times New Roman" pitchFamily="18" charset="0"/>
              </a:rPr>
              <a:t>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&gt; 0</a:t>
            </a:r>
            <a:r>
              <a:rPr lang="en-US" dirty="0">
                <a:latin typeface="Arial" charset="0"/>
                <a:cs typeface="Arial" charset="0"/>
              </a:rPr>
              <a:t> there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exists an 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&gt; 0 </a:t>
            </a:r>
            <a:r>
              <a:rPr lang="en-US" dirty="0">
                <a:latin typeface="Arial" charset="0"/>
                <a:cs typeface="Arial" charset="0"/>
              </a:rPr>
              <a:t>such that                          whenever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&gt;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That is, </a:t>
            </a:r>
          </a:p>
        </p:txBody>
      </p:sp>
      <p:graphicFrame>
        <p:nvGraphicFramePr>
          <p:cNvPr id="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8906376"/>
              </p:ext>
            </p:extLst>
          </p:nvPr>
        </p:nvGraphicFramePr>
        <p:xfrm>
          <a:off x="3708400" y="3783533"/>
          <a:ext cx="1665288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67" name="Equation" r:id="rId8" imgW="812520" imgH="457200" progId="Equation.3">
                  <p:embed/>
                </p:oleObj>
              </mc:Choice>
              <mc:Fallback>
                <p:oleObj name="Equation" r:id="rId8" imgW="81252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3783533"/>
                        <a:ext cx="1665288" cy="936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8947495"/>
              </p:ext>
            </p:extLst>
          </p:nvPr>
        </p:nvGraphicFramePr>
        <p:xfrm>
          <a:off x="2071688" y="4797152"/>
          <a:ext cx="2444750" cy="85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68" name="Equation" r:id="rId10" imgW="1193760" imgH="419040" progId="Equation.3">
                  <p:embed/>
                </p:oleObj>
              </mc:Choice>
              <mc:Fallback>
                <p:oleObj name="Equation" r:id="rId10" imgW="119376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88" y="4797152"/>
                        <a:ext cx="2444750" cy="858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4133767"/>
              </p:ext>
            </p:extLst>
          </p:nvPr>
        </p:nvGraphicFramePr>
        <p:xfrm>
          <a:off x="1400175" y="5627414"/>
          <a:ext cx="37973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69" name="Equation" r:id="rId12" imgW="1854000" imgH="215640" progId="Equation.3">
                  <p:embed/>
                </p:oleObj>
              </mc:Choice>
              <mc:Fallback>
                <p:oleObj name="Equation" r:id="rId12" imgW="18540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0175" y="5627414"/>
                        <a:ext cx="3797300" cy="442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Landau Symbols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    If                     where                , it follows that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f(</a:t>
            </a:r>
            <a:r>
              <a:rPr lang="en-US" i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) = </a:t>
            </a:r>
            <a:r>
              <a:rPr lang="en-US" b="1" dirty="0">
                <a:solidFill>
                  <a:srgbClr val="FF0000"/>
                </a:solidFill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(g(</a:t>
            </a:r>
            <a:r>
              <a:rPr lang="en-US" i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))</a:t>
            </a:r>
            <a:r>
              <a:rPr 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  </a:t>
            </a:r>
          </a:p>
        </p:txBody>
      </p:sp>
      <p:graphicFrame>
        <p:nvGraphicFramePr>
          <p:cNvPr id="409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4750232"/>
              </p:ext>
            </p:extLst>
          </p:nvPr>
        </p:nvGraphicFramePr>
        <p:xfrm>
          <a:off x="1428750" y="1484784"/>
          <a:ext cx="1285875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183" name="Equation" r:id="rId4" imgW="774360" imgH="419040" progId="Equation.3">
                  <p:embed/>
                </p:oleObj>
              </mc:Choice>
              <mc:Fallback>
                <p:oleObj name="Equation" r:id="rId4" imgW="774360" imgH="4190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0" y="1484784"/>
                        <a:ext cx="1285875" cy="695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7982899"/>
              </p:ext>
            </p:extLst>
          </p:nvPr>
        </p:nvGraphicFramePr>
        <p:xfrm>
          <a:off x="3571875" y="1641947"/>
          <a:ext cx="1046163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184" name="Equation" r:id="rId6" imgW="622080" imgH="177480" progId="Equation.3">
                  <p:embed/>
                </p:oleObj>
              </mc:Choice>
              <mc:Fallback>
                <p:oleObj name="Equation" r:id="rId6" imgW="622080" imgH="177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75" y="1641947"/>
                        <a:ext cx="1046163" cy="298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4425402"/>
              </p:ext>
            </p:extLst>
          </p:nvPr>
        </p:nvGraphicFramePr>
        <p:xfrm>
          <a:off x="2673350" y="2362671"/>
          <a:ext cx="37973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185" name="Equation" r:id="rId8" imgW="1854000" imgH="215640" progId="Equation.3">
                  <p:embed/>
                </p:oleObj>
              </mc:Choice>
              <mc:Fallback>
                <p:oleObj name="Equation" r:id="rId8" imgW="18540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3350" y="2362671"/>
                        <a:ext cx="3797300" cy="442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3380172"/>
            <a:ext cx="38100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Landau Symbols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We have a similar definition for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dirty="0">
                <a:latin typeface="Arial" charset="0"/>
                <a:cs typeface="Arial" charset="0"/>
              </a:rPr>
              <a:t>:</a:t>
            </a:r>
            <a:br>
              <a:rPr lang="en-US" dirty="0">
                <a:latin typeface="Arial" charset="0"/>
                <a:cs typeface="Arial" charset="0"/>
              </a:rPr>
            </a:br>
            <a:endParaRPr lang="en-US" sz="500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    If                     where                , it follows that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f(</a:t>
            </a:r>
            <a:r>
              <a:rPr lang="en-US" i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) = 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(g(</a:t>
            </a:r>
            <a:r>
              <a:rPr lang="en-US" i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))</a:t>
            </a:r>
          </a:p>
          <a:p>
            <a:pPr>
              <a:buFont typeface="Arial" charset="0"/>
              <a:buNone/>
            </a:pPr>
            <a:endParaRPr lang="en-US" dirty="0">
              <a:latin typeface="Times New Roman" pitchFamily="18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There are other possibilities we would like to describe:</a:t>
            </a:r>
          </a:p>
          <a:p>
            <a:pPr>
              <a:buFont typeface="Arial" charset="0"/>
              <a:buNone/>
            </a:pPr>
            <a:endParaRPr lang="en-US" sz="700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    If                    , we will say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f(</a:t>
            </a:r>
            <a:r>
              <a:rPr lang="en-US" i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) = 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(g(</a:t>
            </a:r>
            <a:r>
              <a:rPr lang="en-US" i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))</a:t>
            </a:r>
          </a:p>
          <a:p>
            <a:pPr lvl="1"/>
            <a:endParaRPr lang="en-US" dirty="0">
              <a:latin typeface="Arial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cs typeface="Arial" charset="0"/>
              </a:rPr>
              <a:t>The function </a:t>
            </a:r>
            <a:r>
              <a:rPr lang="en-US" dirty="0">
                <a:latin typeface="Times New Roman" pitchFamily="18" charset="0"/>
                <a:cs typeface="Arial" charset="0"/>
              </a:rPr>
              <a:t>f(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</a:t>
            </a:r>
            <a:r>
              <a:rPr lang="en-US" dirty="0">
                <a:latin typeface="Arial" charset="0"/>
                <a:cs typeface="Arial" charset="0"/>
              </a:rPr>
              <a:t>has a rate of growth less than that of</a:t>
            </a:r>
            <a:r>
              <a:rPr lang="en-US" dirty="0">
                <a:latin typeface="Times New Roman" pitchFamily="18" charset="0"/>
                <a:cs typeface="Arial" charset="0"/>
              </a:rPr>
              <a:t> g(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We would also like to describe the opposite cases: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The function </a:t>
            </a:r>
            <a:r>
              <a:rPr lang="en-US" dirty="0">
                <a:latin typeface="Times New Roman" pitchFamily="18" charset="0"/>
                <a:cs typeface="Arial" charset="0"/>
              </a:rPr>
              <a:t>f(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</a:t>
            </a:r>
            <a:r>
              <a:rPr lang="en-US" dirty="0">
                <a:latin typeface="Arial" charset="0"/>
                <a:cs typeface="Arial" charset="0"/>
              </a:rPr>
              <a:t>has a rate of growth greater than that of</a:t>
            </a:r>
            <a:r>
              <a:rPr lang="en-US" dirty="0">
                <a:latin typeface="Times New Roman" pitchFamily="18" charset="0"/>
                <a:cs typeface="Arial" charset="0"/>
              </a:rPr>
              <a:t> g(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The function </a:t>
            </a:r>
            <a:r>
              <a:rPr lang="en-US" dirty="0">
                <a:latin typeface="Times New Roman" pitchFamily="18" charset="0"/>
                <a:cs typeface="Arial" charset="0"/>
              </a:rPr>
              <a:t>f(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</a:t>
            </a:r>
            <a:r>
              <a:rPr lang="en-US" dirty="0">
                <a:latin typeface="Arial" charset="0"/>
                <a:cs typeface="Arial" charset="0"/>
              </a:rPr>
              <a:t>has a rate of growth greater than or equal to that of</a:t>
            </a:r>
            <a:r>
              <a:rPr lang="en-US" dirty="0">
                <a:latin typeface="Times New Roman" pitchFamily="18" charset="0"/>
                <a:cs typeface="Arial" charset="0"/>
              </a:rPr>
              <a:t> g(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</a:p>
          <a:p>
            <a:pPr lvl="1"/>
            <a:endParaRPr lang="en-US" dirty="0">
              <a:latin typeface="Arial" charset="0"/>
              <a:cs typeface="Arial" charset="0"/>
            </a:endParaRPr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4430640"/>
              </p:ext>
            </p:extLst>
          </p:nvPr>
        </p:nvGraphicFramePr>
        <p:xfrm>
          <a:off x="1428750" y="1856805"/>
          <a:ext cx="1285875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266" name="Equation" r:id="rId4" imgW="774360" imgH="419040" progId="Equation.3">
                  <p:embed/>
                </p:oleObj>
              </mc:Choice>
              <mc:Fallback>
                <p:oleObj name="Equation" r:id="rId4" imgW="774360" imgH="4190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0" y="1856805"/>
                        <a:ext cx="1285875" cy="695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8265166"/>
              </p:ext>
            </p:extLst>
          </p:nvPr>
        </p:nvGraphicFramePr>
        <p:xfrm>
          <a:off x="3592513" y="2012380"/>
          <a:ext cx="1003300" cy="300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267" name="Equation" r:id="rId6" imgW="596880" imgH="177480" progId="Equation.3">
                  <p:embed/>
                </p:oleObj>
              </mc:Choice>
              <mc:Fallback>
                <p:oleObj name="Equation" r:id="rId6" imgW="596880" imgH="1774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2513" y="2012380"/>
                        <a:ext cx="1003300" cy="300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5848229"/>
              </p:ext>
            </p:extLst>
          </p:nvPr>
        </p:nvGraphicFramePr>
        <p:xfrm>
          <a:off x="1428750" y="3309739"/>
          <a:ext cx="1285875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268" name="Equation" r:id="rId8" imgW="774360" imgH="419040" progId="Equation.3">
                  <p:embed/>
                </p:oleObj>
              </mc:Choice>
              <mc:Fallback>
                <p:oleObj name="Equation" r:id="rId8" imgW="774360" imgH="419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0" y="3309739"/>
                        <a:ext cx="1285875" cy="695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" name="Object 4"/>
          <p:cNvGraphicFramePr>
            <a:graphicFrameLocks noChangeAspect="1"/>
          </p:cNvGraphicFramePr>
          <p:nvPr/>
        </p:nvGraphicFramePr>
        <p:xfrm>
          <a:off x="1709738" y="3778250"/>
          <a:ext cx="2244725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734" name="Equation" r:id="rId4" imgW="939600" imgH="203040" progId="Equation.3">
                  <p:embed/>
                </p:oleObj>
              </mc:Choice>
              <mc:Fallback>
                <p:oleObj name="Equation" r:id="rId4" imgW="939600" imgH="203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9738" y="3778250"/>
                        <a:ext cx="2244725" cy="484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Landau Symbols</a:t>
            </a:r>
          </a:p>
        </p:txBody>
      </p:sp>
      <p:sp>
        <p:nvSpPr>
          <p:cNvPr id="61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We will at times use five possible descriptions</a:t>
            </a:r>
          </a:p>
        </p:txBody>
      </p:sp>
      <p:graphicFrame>
        <p:nvGraphicFramePr>
          <p:cNvPr id="6147" name="Object 2"/>
          <p:cNvGraphicFramePr>
            <a:graphicFrameLocks noChangeAspect="1"/>
          </p:cNvGraphicFramePr>
          <p:nvPr/>
        </p:nvGraphicFramePr>
        <p:xfrm>
          <a:off x="5154613" y="5368925"/>
          <a:ext cx="1644650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735" name="Equation" r:id="rId6" imgW="863280" imgH="419040" progId="Equation.3">
                  <p:embed/>
                </p:oleObj>
              </mc:Choice>
              <mc:Fallback>
                <p:oleObj name="Equation" r:id="rId6" imgW="863280" imgH="4190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4613" y="5368925"/>
                        <a:ext cx="1644650" cy="796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Object 3"/>
          <p:cNvGraphicFramePr>
            <a:graphicFrameLocks noChangeAspect="1"/>
          </p:cNvGraphicFramePr>
          <p:nvPr/>
        </p:nvGraphicFramePr>
        <p:xfrm>
          <a:off x="1701800" y="2093913"/>
          <a:ext cx="212407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736" name="Equation" r:id="rId8" imgW="888840" imgH="203040" progId="Equation.3">
                  <p:embed/>
                </p:oleObj>
              </mc:Choice>
              <mc:Fallback>
                <p:oleObj name="Equation" r:id="rId8" imgW="888840" imgH="2030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1800" y="2093913"/>
                        <a:ext cx="2124075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Object 5"/>
          <p:cNvGraphicFramePr>
            <a:graphicFrameLocks noChangeAspect="1"/>
          </p:cNvGraphicFramePr>
          <p:nvPr/>
        </p:nvGraphicFramePr>
        <p:xfrm>
          <a:off x="1709738" y="5500688"/>
          <a:ext cx="2214562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737" name="Equation" r:id="rId10" imgW="927000" imgH="203040" progId="Equation.3">
                  <p:embed/>
                </p:oleObj>
              </mc:Choice>
              <mc:Fallback>
                <p:oleObj name="Equation" r:id="rId10" imgW="927000" imgH="203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9738" y="5500688"/>
                        <a:ext cx="2214562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0" name="Object 6"/>
          <p:cNvGraphicFramePr>
            <a:graphicFrameLocks noChangeAspect="1"/>
          </p:cNvGraphicFramePr>
          <p:nvPr/>
        </p:nvGraphicFramePr>
        <p:xfrm>
          <a:off x="5164138" y="1951038"/>
          <a:ext cx="1571625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738" name="Equation" r:id="rId12" imgW="825480" imgH="419040" progId="Equation.3">
                  <p:embed/>
                </p:oleObj>
              </mc:Choice>
              <mc:Fallback>
                <p:oleObj name="Equation" r:id="rId12" imgW="825480" imgH="4190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4138" y="1951038"/>
                        <a:ext cx="1571625" cy="796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1" name="Object 7"/>
          <p:cNvGraphicFramePr>
            <a:graphicFrameLocks noChangeAspect="1"/>
          </p:cNvGraphicFramePr>
          <p:nvPr/>
        </p:nvGraphicFramePr>
        <p:xfrm>
          <a:off x="4724400" y="3654425"/>
          <a:ext cx="2079625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739" name="Equation" r:id="rId14" imgW="1091880" imgH="419040" progId="Equation.3">
                  <p:embed/>
                </p:oleObj>
              </mc:Choice>
              <mc:Fallback>
                <p:oleObj name="Equation" r:id="rId14" imgW="1091880" imgH="4190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3654425"/>
                        <a:ext cx="2079625" cy="796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2" name="Object 8"/>
          <p:cNvGraphicFramePr>
            <a:graphicFrameLocks noChangeAspect="1"/>
          </p:cNvGraphicFramePr>
          <p:nvPr/>
        </p:nvGraphicFramePr>
        <p:xfrm>
          <a:off x="5157788" y="4514850"/>
          <a:ext cx="1571625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740" name="Equation" r:id="rId16" imgW="825480" imgH="419040" progId="Equation.3">
                  <p:embed/>
                </p:oleObj>
              </mc:Choice>
              <mc:Fallback>
                <p:oleObj name="Equation" r:id="rId16" imgW="825480" imgH="4190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7788" y="4514850"/>
                        <a:ext cx="1571625" cy="796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3" name="Object 9"/>
          <p:cNvGraphicFramePr>
            <a:graphicFrameLocks noChangeAspect="1"/>
          </p:cNvGraphicFramePr>
          <p:nvPr/>
        </p:nvGraphicFramePr>
        <p:xfrm>
          <a:off x="1709738" y="2922588"/>
          <a:ext cx="224472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741" name="Equation" r:id="rId18" imgW="939600" imgH="203040" progId="Equation.3">
                  <p:embed/>
                </p:oleObj>
              </mc:Choice>
              <mc:Fallback>
                <p:oleObj name="Equation" r:id="rId18" imgW="939600" imgH="2030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9738" y="2922588"/>
                        <a:ext cx="2244725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4" name="Object 10"/>
          <p:cNvGraphicFramePr>
            <a:graphicFrameLocks noChangeAspect="1"/>
          </p:cNvGraphicFramePr>
          <p:nvPr/>
        </p:nvGraphicFramePr>
        <p:xfrm>
          <a:off x="1709738" y="4635500"/>
          <a:ext cx="2244725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742" name="Equation" r:id="rId20" imgW="939600" imgH="203040" progId="Equation.3">
                  <p:embed/>
                </p:oleObj>
              </mc:Choice>
              <mc:Fallback>
                <p:oleObj name="Equation" r:id="rId20" imgW="939600" imgH="2030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9738" y="4635500"/>
                        <a:ext cx="2244725" cy="484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5" name="Object 11"/>
          <p:cNvGraphicFramePr>
            <a:graphicFrameLocks noChangeAspect="1"/>
          </p:cNvGraphicFramePr>
          <p:nvPr/>
        </p:nvGraphicFramePr>
        <p:xfrm>
          <a:off x="5160963" y="2797175"/>
          <a:ext cx="1643062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743" name="Equation" r:id="rId22" imgW="863280" imgH="419040" progId="Equation.3">
                  <p:embed/>
                </p:oleObj>
              </mc:Choice>
              <mc:Fallback>
                <p:oleObj name="Equation" r:id="rId22" imgW="863280" imgH="4190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0963" y="2797175"/>
                        <a:ext cx="1643062" cy="796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Comparing algorithms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Suppose we have two algorithms, how can we tell which is better?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We could implement both algorithms, run them both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Expensive and error prone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Preferably, we should analyze them mathematically</a:t>
            </a:r>
          </a:p>
          <a:p>
            <a:pPr lvl="1"/>
            <a:r>
              <a:rPr lang="en-US" i="1" dirty="0">
                <a:latin typeface="Arial" charset="0"/>
                <a:cs typeface="Arial" charset="0"/>
              </a:rPr>
              <a:t>Algorithm analysis</a:t>
            </a:r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4" descr="ff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44613" y="2133600"/>
            <a:ext cx="5449887" cy="170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Landau Symbols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Graphically, we can summarize these as follows: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	   We say</a:t>
            </a:r>
          </a:p>
          <a:p>
            <a:pPr>
              <a:buFontTx/>
              <a:buNone/>
            </a:pPr>
            <a:endParaRPr lang="en-US" sz="2800" dirty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	   if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Landau Symbols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For the functions we are interested in, it can be said that</a:t>
            </a:r>
            <a:endParaRPr lang="en-US">
              <a:latin typeface="Times New Roman" pitchFamily="18" charset="0"/>
              <a:cs typeface="Arial" charset="0"/>
            </a:endParaRPr>
          </a:p>
          <a:p>
            <a:pPr algn="ctr">
              <a:buFont typeface="Arial" charset="0"/>
              <a:buNone/>
            </a:pPr>
            <a:r>
              <a:rPr lang="en-US">
                <a:latin typeface="Times New Roman" pitchFamily="18" charset="0"/>
                <a:cs typeface="Arial" charset="0"/>
              </a:rPr>
              <a:t>f(</a:t>
            </a:r>
            <a:r>
              <a:rPr lang="en-US" i="1">
                <a:latin typeface="Times New Roman" pitchFamily="18" charset="0"/>
                <a:cs typeface="Arial" charset="0"/>
              </a:rPr>
              <a:t>n</a:t>
            </a:r>
            <a:r>
              <a:rPr lang="en-US">
                <a:latin typeface="Times New Roman" pitchFamily="18" charset="0"/>
                <a:cs typeface="Arial" charset="0"/>
              </a:rPr>
              <a:t>) = </a:t>
            </a:r>
            <a:r>
              <a:rPr lang="en-US" b="1">
                <a:latin typeface="Times New Roman" pitchFamily="18" charset="0"/>
                <a:cs typeface="Arial" charset="0"/>
              </a:rPr>
              <a:t>O</a:t>
            </a:r>
            <a:r>
              <a:rPr lang="en-US">
                <a:latin typeface="Times New Roman" pitchFamily="18" charset="0"/>
                <a:cs typeface="Arial" charset="0"/>
              </a:rPr>
              <a:t>(g(</a:t>
            </a:r>
            <a:r>
              <a:rPr lang="en-US" i="1">
                <a:latin typeface="Times New Roman" pitchFamily="18" charset="0"/>
                <a:cs typeface="Arial" charset="0"/>
              </a:rPr>
              <a:t>n</a:t>
            </a:r>
            <a:r>
              <a:rPr lang="en-US">
                <a:latin typeface="Times New Roman" pitchFamily="18" charset="0"/>
                <a:cs typeface="Arial" charset="0"/>
              </a:rPr>
              <a:t>))</a:t>
            </a:r>
            <a:r>
              <a:rPr lang="en-US">
                <a:latin typeface="Arial" charset="0"/>
                <a:cs typeface="Arial" charset="0"/>
              </a:rPr>
              <a:t> is equivalent to </a:t>
            </a:r>
            <a:r>
              <a:rPr lang="en-US">
                <a:latin typeface="Times New Roman" pitchFamily="18" charset="0"/>
                <a:cs typeface="Arial" charset="0"/>
              </a:rPr>
              <a:t>f(</a:t>
            </a:r>
            <a:r>
              <a:rPr lang="en-US" i="1">
                <a:latin typeface="Times New Roman" pitchFamily="18" charset="0"/>
                <a:cs typeface="Arial" charset="0"/>
              </a:rPr>
              <a:t>n</a:t>
            </a:r>
            <a:r>
              <a:rPr lang="en-US">
                <a:latin typeface="Times New Roman" pitchFamily="18" charset="0"/>
                <a:cs typeface="Arial" charset="0"/>
              </a:rPr>
              <a:t>) = </a:t>
            </a:r>
            <a:r>
              <a:rPr lang="en-US" b="1">
                <a:latin typeface="Symbol" pitchFamily="18" charset="2"/>
                <a:cs typeface="Arial" charset="0"/>
              </a:rPr>
              <a:t>Q</a:t>
            </a:r>
            <a:r>
              <a:rPr lang="en-US">
                <a:latin typeface="Times New Roman" pitchFamily="18" charset="0"/>
                <a:cs typeface="Arial" charset="0"/>
              </a:rPr>
              <a:t>(g(</a:t>
            </a:r>
            <a:r>
              <a:rPr lang="en-US" i="1">
                <a:latin typeface="Times New Roman" pitchFamily="18" charset="0"/>
                <a:cs typeface="Arial" charset="0"/>
              </a:rPr>
              <a:t>n</a:t>
            </a:r>
            <a:r>
              <a:rPr lang="en-US">
                <a:latin typeface="Times New Roman" pitchFamily="18" charset="0"/>
                <a:cs typeface="Arial" charset="0"/>
              </a:rPr>
              <a:t>))</a:t>
            </a:r>
            <a:r>
              <a:rPr lang="en-US">
                <a:latin typeface="Arial" charset="0"/>
                <a:cs typeface="Arial" charset="0"/>
              </a:rPr>
              <a:t> or </a:t>
            </a:r>
            <a:r>
              <a:rPr lang="en-US">
                <a:latin typeface="Times New Roman" pitchFamily="18" charset="0"/>
                <a:cs typeface="Arial" charset="0"/>
              </a:rPr>
              <a:t>f(</a:t>
            </a:r>
            <a:r>
              <a:rPr lang="en-US" i="1">
                <a:latin typeface="Times New Roman" pitchFamily="18" charset="0"/>
                <a:cs typeface="Arial" charset="0"/>
              </a:rPr>
              <a:t>n</a:t>
            </a:r>
            <a:r>
              <a:rPr lang="en-US">
                <a:latin typeface="Times New Roman" pitchFamily="18" charset="0"/>
                <a:cs typeface="Arial" charset="0"/>
              </a:rPr>
              <a:t>) = </a:t>
            </a:r>
            <a:r>
              <a:rPr lang="en-US" b="1">
                <a:latin typeface="Times New Roman" pitchFamily="18" charset="0"/>
                <a:cs typeface="Arial" charset="0"/>
              </a:rPr>
              <a:t>o</a:t>
            </a:r>
            <a:r>
              <a:rPr lang="en-US">
                <a:latin typeface="Times New Roman" pitchFamily="18" charset="0"/>
                <a:cs typeface="Arial" charset="0"/>
              </a:rPr>
              <a:t>(g(</a:t>
            </a:r>
            <a:r>
              <a:rPr lang="en-US" i="1">
                <a:latin typeface="Times New Roman" pitchFamily="18" charset="0"/>
                <a:cs typeface="Arial" charset="0"/>
              </a:rPr>
              <a:t>n</a:t>
            </a:r>
            <a:r>
              <a:rPr lang="en-US">
                <a:latin typeface="Times New Roman" pitchFamily="18" charset="0"/>
                <a:cs typeface="Arial" charset="0"/>
              </a:rPr>
              <a:t>))</a:t>
            </a:r>
            <a:endParaRPr lang="en-US" sz="280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 sz="2800">
                <a:latin typeface="Arial" charset="0"/>
                <a:cs typeface="Arial" charset="0"/>
              </a:rPr>
              <a:t>	</a:t>
            </a:r>
            <a:r>
              <a:rPr lang="en-US">
                <a:latin typeface="Arial" charset="0"/>
                <a:cs typeface="Arial" charset="0"/>
              </a:rPr>
              <a:t>and</a:t>
            </a:r>
          </a:p>
          <a:p>
            <a:pPr algn="ctr">
              <a:buFontTx/>
              <a:buNone/>
            </a:pPr>
            <a:r>
              <a:rPr lang="en-US">
                <a:latin typeface="Times New Roman" pitchFamily="18" charset="0"/>
                <a:cs typeface="Arial" charset="0"/>
              </a:rPr>
              <a:t>f(</a:t>
            </a:r>
            <a:r>
              <a:rPr lang="en-US" i="1">
                <a:latin typeface="Times New Roman" pitchFamily="18" charset="0"/>
                <a:cs typeface="Arial" charset="0"/>
              </a:rPr>
              <a:t>n</a:t>
            </a:r>
            <a:r>
              <a:rPr lang="en-US">
                <a:latin typeface="Times New Roman" pitchFamily="18" charset="0"/>
                <a:cs typeface="Arial" charset="0"/>
              </a:rPr>
              <a:t>) = </a:t>
            </a:r>
            <a:r>
              <a:rPr lang="en-US" b="1">
                <a:latin typeface="Symbol" pitchFamily="18" charset="2"/>
                <a:cs typeface="Arial" charset="0"/>
              </a:rPr>
              <a:t>W</a:t>
            </a:r>
            <a:r>
              <a:rPr lang="en-US">
                <a:latin typeface="Times New Roman" pitchFamily="18" charset="0"/>
                <a:cs typeface="Arial" charset="0"/>
              </a:rPr>
              <a:t>(g(</a:t>
            </a:r>
            <a:r>
              <a:rPr lang="en-US" i="1">
                <a:latin typeface="Times New Roman" pitchFamily="18" charset="0"/>
                <a:cs typeface="Arial" charset="0"/>
              </a:rPr>
              <a:t>n</a:t>
            </a:r>
            <a:r>
              <a:rPr lang="en-US">
                <a:latin typeface="Times New Roman" pitchFamily="18" charset="0"/>
                <a:cs typeface="Arial" charset="0"/>
              </a:rPr>
              <a:t>))</a:t>
            </a:r>
            <a:r>
              <a:rPr lang="en-US">
                <a:latin typeface="Arial" charset="0"/>
                <a:cs typeface="Arial" charset="0"/>
              </a:rPr>
              <a:t> is equivalent to </a:t>
            </a:r>
            <a:r>
              <a:rPr lang="en-US">
                <a:latin typeface="Times New Roman" pitchFamily="18" charset="0"/>
                <a:cs typeface="Arial" charset="0"/>
              </a:rPr>
              <a:t>f(</a:t>
            </a:r>
            <a:r>
              <a:rPr lang="en-US" i="1">
                <a:latin typeface="Times New Roman" pitchFamily="18" charset="0"/>
                <a:cs typeface="Arial" charset="0"/>
              </a:rPr>
              <a:t>n</a:t>
            </a:r>
            <a:r>
              <a:rPr lang="en-US">
                <a:latin typeface="Times New Roman" pitchFamily="18" charset="0"/>
                <a:cs typeface="Arial" charset="0"/>
              </a:rPr>
              <a:t>) = </a:t>
            </a:r>
            <a:r>
              <a:rPr lang="en-US" b="1">
                <a:latin typeface="Symbol" pitchFamily="18" charset="2"/>
                <a:cs typeface="Arial" charset="0"/>
              </a:rPr>
              <a:t>Q</a:t>
            </a:r>
            <a:r>
              <a:rPr lang="en-US">
                <a:latin typeface="Times New Roman" pitchFamily="18" charset="0"/>
                <a:cs typeface="Arial" charset="0"/>
              </a:rPr>
              <a:t>(g(</a:t>
            </a:r>
            <a:r>
              <a:rPr lang="en-US" i="1">
                <a:latin typeface="Times New Roman" pitchFamily="18" charset="0"/>
                <a:cs typeface="Arial" charset="0"/>
              </a:rPr>
              <a:t>n</a:t>
            </a:r>
            <a:r>
              <a:rPr lang="en-US">
                <a:latin typeface="Times New Roman" pitchFamily="18" charset="0"/>
                <a:cs typeface="Arial" charset="0"/>
              </a:rPr>
              <a:t>))</a:t>
            </a:r>
            <a:r>
              <a:rPr lang="en-US">
                <a:latin typeface="Arial" charset="0"/>
                <a:cs typeface="Arial" charset="0"/>
              </a:rPr>
              <a:t> or </a:t>
            </a:r>
            <a:r>
              <a:rPr lang="en-US">
                <a:latin typeface="Times New Roman" pitchFamily="18" charset="0"/>
                <a:cs typeface="Arial" charset="0"/>
              </a:rPr>
              <a:t>f(</a:t>
            </a:r>
            <a:r>
              <a:rPr lang="en-US" i="1">
                <a:latin typeface="Times New Roman" pitchFamily="18" charset="0"/>
                <a:cs typeface="Arial" charset="0"/>
              </a:rPr>
              <a:t>n</a:t>
            </a:r>
            <a:r>
              <a:rPr lang="en-US">
                <a:latin typeface="Times New Roman" pitchFamily="18" charset="0"/>
                <a:cs typeface="Arial" charset="0"/>
              </a:rPr>
              <a:t>) = </a:t>
            </a:r>
            <a:r>
              <a:rPr lang="en-US" b="1">
                <a:latin typeface="Symbol" pitchFamily="18" charset="2"/>
                <a:cs typeface="Arial" charset="0"/>
              </a:rPr>
              <a:t>w</a:t>
            </a:r>
            <a:r>
              <a:rPr lang="en-US">
                <a:latin typeface="Times New Roman" pitchFamily="18" charset="0"/>
                <a:cs typeface="Arial" charset="0"/>
              </a:rPr>
              <a:t>(g(</a:t>
            </a:r>
            <a:r>
              <a:rPr lang="en-US" i="1">
                <a:latin typeface="Times New Roman" pitchFamily="18" charset="0"/>
                <a:cs typeface="Arial" charset="0"/>
              </a:rPr>
              <a:t>n</a:t>
            </a:r>
            <a:r>
              <a:rPr lang="en-US">
                <a:latin typeface="Times New Roman" pitchFamily="18" charset="0"/>
                <a:cs typeface="Arial" charset="0"/>
              </a:rPr>
              <a:t>))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Landau Symbols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Some other observations we can make are:</a:t>
            </a:r>
          </a:p>
          <a:p>
            <a:pPr lvl="1"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			</a:t>
            </a:r>
            <a:r>
              <a:rPr lang="en-US" sz="2000">
                <a:latin typeface="Times New Roman" pitchFamily="18" charset="0"/>
                <a:cs typeface="Arial" charset="0"/>
              </a:rPr>
              <a:t>f(</a:t>
            </a:r>
            <a:r>
              <a:rPr lang="en-US" sz="2000" i="1">
                <a:latin typeface="Times New Roman" pitchFamily="18" charset="0"/>
                <a:cs typeface="Arial" charset="0"/>
              </a:rPr>
              <a:t>n</a:t>
            </a:r>
            <a:r>
              <a:rPr lang="en-US" sz="2000">
                <a:latin typeface="Times New Roman" pitchFamily="18" charset="0"/>
                <a:cs typeface="Arial" charset="0"/>
              </a:rPr>
              <a:t>) = </a:t>
            </a:r>
            <a:r>
              <a:rPr lang="en-US" sz="2000" b="1">
                <a:latin typeface="Symbol" pitchFamily="18" charset="2"/>
                <a:cs typeface="Arial" charset="0"/>
              </a:rPr>
              <a:t>Q</a:t>
            </a:r>
            <a:r>
              <a:rPr lang="en-US" sz="2000">
                <a:latin typeface="Times New Roman" pitchFamily="18" charset="0"/>
                <a:cs typeface="Arial" charset="0"/>
              </a:rPr>
              <a:t>(g(</a:t>
            </a:r>
            <a:r>
              <a:rPr lang="en-US" sz="2000" i="1">
                <a:latin typeface="Times New Roman" pitchFamily="18" charset="0"/>
                <a:cs typeface="Arial" charset="0"/>
              </a:rPr>
              <a:t>n</a:t>
            </a:r>
            <a:r>
              <a:rPr lang="en-US" sz="2000">
                <a:latin typeface="Times New Roman" pitchFamily="18" charset="0"/>
                <a:cs typeface="Arial" charset="0"/>
              </a:rPr>
              <a:t>))</a:t>
            </a:r>
            <a:r>
              <a:rPr lang="en-US" sz="2000">
                <a:latin typeface="Arial" charset="0"/>
                <a:cs typeface="Arial" charset="0"/>
              </a:rPr>
              <a:t> ⇔ </a:t>
            </a:r>
            <a:r>
              <a:rPr lang="en-US" sz="2000">
                <a:latin typeface="Times New Roman" pitchFamily="18" charset="0"/>
                <a:cs typeface="Arial" charset="0"/>
              </a:rPr>
              <a:t>g(</a:t>
            </a:r>
            <a:r>
              <a:rPr lang="en-US" sz="2000" i="1">
                <a:latin typeface="Times New Roman" pitchFamily="18" charset="0"/>
                <a:cs typeface="Arial" charset="0"/>
              </a:rPr>
              <a:t>n</a:t>
            </a:r>
            <a:r>
              <a:rPr lang="en-US" sz="2000">
                <a:latin typeface="Times New Roman" pitchFamily="18" charset="0"/>
                <a:cs typeface="Arial" charset="0"/>
              </a:rPr>
              <a:t>) = </a:t>
            </a:r>
            <a:r>
              <a:rPr lang="en-US" sz="2000" b="1">
                <a:latin typeface="Symbol" pitchFamily="18" charset="2"/>
                <a:cs typeface="Arial" charset="0"/>
              </a:rPr>
              <a:t>Q</a:t>
            </a:r>
            <a:r>
              <a:rPr lang="en-US" sz="2000">
                <a:latin typeface="Times New Roman" pitchFamily="18" charset="0"/>
                <a:cs typeface="Arial" charset="0"/>
              </a:rPr>
              <a:t>(f(</a:t>
            </a:r>
            <a:r>
              <a:rPr lang="en-US" sz="2000" i="1">
                <a:latin typeface="Times New Roman" pitchFamily="18" charset="0"/>
                <a:cs typeface="Arial" charset="0"/>
              </a:rPr>
              <a:t>n</a:t>
            </a:r>
            <a:r>
              <a:rPr lang="en-US" sz="2000">
                <a:latin typeface="Times New Roman" pitchFamily="18" charset="0"/>
                <a:cs typeface="Arial" charset="0"/>
              </a:rPr>
              <a:t>))</a:t>
            </a:r>
          </a:p>
          <a:p>
            <a:pPr lvl="1">
              <a:buFontTx/>
              <a:buNone/>
            </a:pPr>
            <a:r>
              <a:rPr lang="en-US" sz="2000">
                <a:latin typeface="Arial" charset="0"/>
                <a:cs typeface="Arial" charset="0"/>
              </a:rPr>
              <a:t>			</a:t>
            </a:r>
            <a:r>
              <a:rPr lang="en-US" sz="2000">
                <a:latin typeface="Times New Roman" pitchFamily="18" charset="0"/>
                <a:cs typeface="Arial" charset="0"/>
              </a:rPr>
              <a:t>f(</a:t>
            </a:r>
            <a:r>
              <a:rPr lang="en-US" sz="2000" i="1">
                <a:latin typeface="Times New Roman" pitchFamily="18" charset="0"/>
                <a:cs typeface="Arial" charset="0"/>
              </a:rPr>
              <a:t>n</a:t>
            </a:r>
            <a:r>
              <a:rPr lang="en-US" sz="2000">
                <a:latin typeface="Times New Roman" pitchFamily="18" charset="0"/>
                <a:cs typeface="Arial" charset="0"/>
              </a:rPr>
              <a:t>) = </a:t>
            </a:r>
            <a:r>
              <a:rPr lang="en-US" sz="2000" b="1">
                <a:latin typeface="Times New Roman" pitchFamily="18" charset="0"/>
                <a:cs typeface="Arial" charset="0"/>
              </a:rPr>
              <a:t>O</a:t>
            </a:r>
            <a:r>
              <a:rPr lang="en-US" sz="2000">
                <a:latin typeface="Times New Roman" pitchFamily="18" charset="0"/>
                <a:cs typeface="Arial" charset="0"/>
              </a:rPr>
              <a:t>(g(</a:t>
            </a:r>
            <a:r>
              <a:rPr lang="en-US" sz="2000" i="1">
                <a:latin typeface="Times New Roman" pitchFamily="18" charset="0"/>
                <a:cs typeface="Arial" charset="0"/>
              </a:rPr>
              <a:t>n</a:t>
            </a:r>
            <a:r>
              <a:rPr lang="en-US" sz="2000">
                <a:latin typeface="Times New Roman" pitchFamily="18" charset="0"/>
                <a:cs typeface="Arial" charset="0"/>
              </a:rPr>
              <a:t>))</a:t>
            </a:r>
            <a:r>
              <a:rPr lang="en-US" sz="2000">
                <a:latin typeface="Arial" charset="0"/>
                <a:cs typeface="Arial" charset="0"/>
              </a:rPr>
              <a:t> ⇔ </a:t>
            </a:r>
            <a:r>
              <a:rPr lang="en-US" sz="2000">
                <a:latin typeface="Times New Roman" pitchFamily="18" charset="0"/>
                <a:cs typeface="Arial" charset="0"/>
              </a:rPr>
              <a:t>g(</a:t>
            </a:r>
            <a:r>
              <a:rPr lang="en-US" sz="2000" i="1">
                <a:latin typeface="Times New Roman" pitchFamily="18" charset="0"/>
                <a:cs typeface="Arial" charset="0"/>
              </a:rPr>
              <a:t>n</a:t>
            </a:r>
            <a:r>
              <a:rPr lang="en-US" sz="2000">
                <a:latin typeface="Times New Roman" pitchFamily="18" charset="0"/>
                <a:cs typeface="Arial" charset="0"/>
              </a:rPr>
              <a:t>) = </a:t>
            </a:r>
            <a:r>
              <a:rPr lang="en-US" sz="2000" b="1">
                <a:latin typeface="Symbol" pitchFamily="18" charset="2"/>
                <a:cs typeface="Arial" charset="0"/>
              </a:rPr>
              <a:t>W</a:t>
            </a:r>
            <a:r>
              <a:rPr lang="en-US" sz="2000">
                <a:latin typeface="Times New Roman" pitchFamily="18" charset="0"/>
                <a:cs typeface="Arial" charset="0"/>
              </a:rPr>
              <a:t>(f(</a:t>
            </a:r>
            <a:r>
              <a:rPr lang="en-US" sz="2000" i="1">
                <a:latin typeface="Times New Roman" pitchFamily="18" charset="0"/>
                <a:cs typeface="Arial" charset="0"/>
              </a:rPr>
              <a:t>n</a:t>
            </a:r>
            <a:r>
              <a:rPr lang="en-US" sz="2000">
                <a:latin typeface="Times New Roman" pitchFamily="18" charset="0"/>
                <a:cs typeface="Arial" charset="0"/>
              </a:rPr>
              <a:t>))</a:t>
            </a:r>
          </a:p>
          <a:p>
            <a:pPr lvl="1">
              <a:buFontTx/>
              <a:buNone/>
            </a:pPr>
            <a:r>
              <a:rPr lang="en-US" sz="2000">
                <a:latin typeface="Arial" charset="0"/>
                <a:cs typeface="Arial" charset="0"/>
              </a:rPr>
              <a:t>			</a:t>
            </a:r>
            <a:r>
              <a:rPr lang="en-US" sz="2000">
                <a:latin typeface="Times New Roman" pitchFamily="18" charset="0"/>
                <a:cs typeface="Arial" charset="0"/>
              </a:rPr>
              <a:t>f(</a:t>
            </a:r>
            <a:r>
              <a:rPr lang="en-US" sz="2000" i="1">
                <a:latin typeface="Times New Roman" pitchFamily="18" charset="0"/>
                <a:cs typeface="Arial" charset="0"/>
              </a:rPr>
              <a:t>n</a:t>
            </a:r>
            <a:r>
              <a:rPr lang="en-US" sz="2000">
                <a:latin typeface="Times New Roman" pitchFamily="18" charset="0"/>
                <a:cs typeface="Arial" charset="0"/>
              </a:rPr>
              <a:t>) = </a:t>
            </a:r>
            <a:r>
              <a:rPr lang="en-US" sz="2000" b="1">
                <a:latin typeface="Times New Roman" pitchFamily="18" charset="0"/>
                <a:cs typeface="Arial" charset="0"/>
              </a:rPr>
              <a:t>o</a:t>
            </a:r>
            <a:r>
              <a:rPr lang="en-US" sz="2000">
                <a:latin typeface="Times New Roman" pitchFamily="18" charset="0"/>
                <a:cs typeface="Arial" charset="0"/>
              </a:rPr>
              <a:t>(g(</a:t>
            </a:r>
            <a:r>
              <a:rPr lang="en-US" sz="2000" i="1">
                <a:latin typeface="Times New Roman" pitchFamily="18" charset="0"/>
                <a:cs typeface="Arial" charset="0"/>
              </a:rPr>
              <a:t>n</a:t>
            </a:r>
            <a:r>
              <a:rPr lang="en-US" sz="2000">
                <a:latin typeface="Times New Roman" pitchFamily="18" charset="0"/>
                <a:cs typeface="Arial" charset="0"/>
              </a:rPr>
              <a:t>))</a:t>
            </a:r>
            <a:r>
              <a:rPr lang="en-US" sz="2000">
                <a:latin typeface="Arial" charset="0"/>
                <a:cs typeface="Arial" charset="0"/>
              </a:rPr>
              <a:t>  ⇔ </a:t>
            </a:r>
            <a:r>
              <a:rPr lang="en-US" sz="2000">
                <a:latin typeface="Times New Roman" pitchFamily="18" charset="0"/>
                <a:cs typeface="Arial" charset="0"/>
              </a:rPr>
              <a:t>g(</a:t>
            </a:r>
            <a:r>
              <a:rPr lang="en-US" sz="2000" i="1">
                <a:latin typeface="Times New Roman" pitchFamily="18" charset="0"/>
                <a:cs typeface="Arial" charset="0"/>
              </a:rPr>
              <a:t>n</a:t>
            </a:r>
            <a:r>
              <a:rPr lang="en-US" sz="2000">
                <a:latin typeface="Times New Roman" pitchFamily="18" charset="0"/>
                <a:cs typeface="Arial" charset="0"/>
              </a:rPr>
              <a:t>) = </a:t>
            </a:r>
            <a:r>
              <a:rPr lang="en-US" sz="2000" b="1">
                <a:latin typeface="Symbol" pitchFamily="18" charset="2"/>
                <a:cs typeface="Arial" charset="0"/>
              </a:rPr>
              <a:t>w</a:t>
            </a:r>
            <a:r>
              <a:rPr lang="en-US" sz="2000">
                <a:latin typeface="Times New Roman" pitchFamily="18" charset="0"/>
                <a:cs typeface="Arial" charset="0"/>
              </a:rPr>
              <a:t>(f(</a:t>
            </a:r>
            <a:r>
              <a:rPr lang="en-US" sz="2000" i="1">
                <a:latin typeface="Times New Roman" pitchFamily="18" charset="0"/>
                <a:cs typeface="Arial" charset="0"/>
              </a:rPr>
              <a:t>n</a:t>
            </a:r>
            <a:r>
              <a:rPr lang="en-US" sz="2000">
                <a:latin typeface="Times New Roman" pitchFamily="18" charset="0"/>
                <a:cs typeface="Arial" charset="0"/>
              </a:rPr>
              <a:t>))</a:t>
            </a:r>
          </a:p>
          <a:p>
            <a:pPr lvl="1"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Big-</a:t>
            </a:r>
            <a:r>
              <a:rPr lang="en-US" b="1">
                <a:latin typeface="Symbol" pitchFamily="18" charset="2"/>
                <a:cs typeface="Arial" charset="0"/>
              </a:rPr>
              <a:t>Q</a:t>
            </a:r>
            <a:r>
              <a:rPr lang="en-US">
                <a:latin typeface="Arial" charset="0"/>
                <a:cs typeface="Arial" charset="0"/>
              </a:rPr>
              <a:t> as an Equivalence Relation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If we look at the first relationship, we notice that</a:t>
            </a:r>
            <a:br>
              <a:rPr lang="en-US" dirty="0">
                <a:latin typeface="Arial" charset="0"/>
                <a:cs typeface="Arial" charset="0"/>
              </a:rPr>
            </a:br>
            <a:r>
              <a:rPr lang="en-US" dirty="0">
                <a:latin typeface="Times New Roman" pitchFamily="18" charset="0"/>
                <a:cs typeface="Arial" charset="0"/>
              </a:rPr>
              <a:t>f(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=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(g(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))</a:t>
            </a:r>
            <a:r>
              <a:rPr lang="en-US" dirty="0">
                <a:latin typeface="Arial" charset="0"/>
                <a:cs typeface="Arial" charset="0"/>
              </a:rPr>
              <a:t> seems to describe an equivalence relation:</a:t>
            </a:r>
          </a:p>
          <a:p>
            <a:pPr lvl="1"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	1.   </a:t>
            </a:r>
            <a:r>
              <a:rPr lang="en-US" dirty="0">
                <a:latin typeface="Times New Roman" pitchFamily="18" charset="0"/>
                <a:cs typeface="Arial" charset="0"/>
              </a:rPr>
              <a:t>f(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=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(g(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))</a:t>
            </a:r>
            <a:r>
              <a:rPr lang="en-US" dirty="0">
                <a:latin typeface="Arial" charset="0"/>
                <a:cs typeface="Arial" charset="0"/>
              </a:rPr>
              <a:t> if and only if </a:t>
            </a:r>
            <a:r>
              <a:rPr lang="en-US" dirty="0">
                <a:latin typeface="Times New Roman" pitchFamily="18" charset="0"/>
                <a:cs typeface="Arial" charset="0"/>
              </a:rPr>
              <a:t>g(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=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(f(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))</a:t>
            </a:r>
            <a:r>
              <a:rPr lang="en-US" dirty="0">
                <a:latin typeface="Arial" charset="0"/>
                <a:cs typeface="Arial" charset="0"/>
              </a:rPr>
              <a:t> </a:t>
            </a:r>
          </a:p>
          <a:p>
            <a:pPr lvl="1"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	2.   </a:t>
            </a:r>
            <a:r>
              <a:rPr lang="en-US" dirty="0">
                <a:latin typeface="Times New Roman" pitchFamily="18" charset="0"/>
                <a:cs typeface="Arial" charset="0"/>
              </a:rPr>
              <a:t>f(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=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(f(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))</a:t>
            </a:r>
            <a:r>
              <a:rPr lang="en-US" dirty="0">
                <a:latin typeface="Arial" charset="0"/>
                <a:cs typeface="Arial" charset="0"/>
              </a:rPr>
              <a:t> </a:t>
            </a:r>
          </a:p>
          <a:p>
            <a:pPr lvl="1"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	3.   If </a:t>
            </a:r>
            <a:r>
              <a:rPr lang="en-US" dirty="0">
                <a:latin typeface="Times New Roman" pitchFamily="18" charset="0"/>
                <a:cs typeface="Arial" charset="0"/>
              </a:rPr>
              <a:t>f(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=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(g(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))</a:t>
            </a:r>
            <a:r>
              <a:rPr lang="en-US" dirty="0">
                <a:latin typeface="Arial" charset="0"/>
                <a:cs typeface="Arial" charset="0"/>
              </a:rPr>
              <a:t> and </a:t>
            </a:r>
            <a:r>
              <a:rPr lang="en-US" dirty="0">
                <a:latin typeface="Times New Roman" pitchFamily="18" charset="0"/>
                <a:cs typeface="Arial" charset="0"/>
              </a:rPr>
              <a:t>g(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=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(h(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))</a:t>
            </a:r>
            <a:r>
              <a:rPr lang="en-US" dirty="0">
                <a:latin typeface="Arial" charset="0"/>
                <a:cs typeface="Arial" charset="0"/>
              </a:rPr>
              <a:t>, it follows that </a:t>
            </a:r>
            <a:r>
              <a:rPr lang="en-US" dirty="0">
                <a:latin typeface="Times New Roman" pitchFamily="18" charset="0"/>
                <a:cs typeface="Arial" charset="0"/>
              </a:rPr>
              <a:t>f(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=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(h(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))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Consequently, we can group all functions into equivalence classes, where all functions within one class are big-theta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Arial" charset="0"/>
                <a:cs typeface="Arial" charset="0"/>
              </a:rPr>
              <a:t> of each other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Big-</a:t>
            </a:r>
            <a:r>
              <a:rPr lang="en-US" b="1">
                <a:latin typeface="Symbol" pitchFamily="18" charset="2"/>
                <a:cs typeface="Arial" charset="0"/>
              </a:rPr>
              <a:t>Q</a:t>
            </a:r>
            <a:r>
              <a:rPr lang="en-US">
                <a:latin typeface="Arial" charset="0"/>
                <a:cs typeface="Arial" charset="0"/>
              </a:rPr>
              <a:t> as an Equivalence Relation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For example, all of</a:t>
            </a:r>
          </a:p>
          <a:p>
            <a:pPr algn="ctr">
              <a:buFontTx/>
              <a:buNone/>
            </a:pP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2</a:t>
            </a:r>
            <a:r>
              <a:rPr lang="en-US" dirty="0">
                <a:latin typeface="Times New Roman" pitchFamily="18" charset="0"/>
                <a:cs typeface="Arial" charset="0"/>
              </a:rPr>
              <a:t>            100000 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2</a:t>
            </a:r>
            <a:r>
              <a:rPr lang="en-US" dirty="0">
                <a:latin typeface="Times New Roman" pitchFamily="18" charset="0"/>
                <a:cs typeface="Arial" charset="0"/>
              </a:rPr>
              <a:t> – 4 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 + 19             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2</a:t>
            </a:r>
            <a:r>
              <a:rPr lang="en-US" dirty="0">
                <a:latin typeface="Times New Roman" pitchFamily="18" charset="0"/>
                <a:cs typeface="Arial" charset="0"/>
              </a:rPr>
              <a:t> + 1000000</a:t>
            </a:r>
          </a:p>
          <a:p>
            <a:pPr algn="ctr">
              <a:buFontTx/>
              <a:buNone/>
            </a:pPr>
            <a:r>
              <a:rPr lang="en-US" dirty="0">
                <a:latin typeface="Times New Roman" pitchFamily="18" charset="0"/>
                <a:cs typeface="Arial" charset="0"/>
              </a:rPr>
              <a:t> 323 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2</a:t>
            </a:r>
            <a:r>
              <a:rPr lang="en-US" dirty="0">
                <a:latin typeface="Times New Roman" pitchFamily="18" charset="0"/>
                <a:cs typeface="Arial" charset="0"/>
              </a:rPr>
              <a:t> – 4 </a:t>
            </a:r>
            <a:r>
              <a:rPr lang="en-US" i="1" dirty="0">
                <a:latin typeface="Times New Roman" pitchFamily="18" charset="0"/>
                <a:cs typeface="Arial" charset="0"/>
              </a:rPr>
              <a:t>n </a:t>
            </a:r>
            <a:r>
              <a:rPr lang="en-US" dirty="0">
                <a:latin typeface="Times New Roman" pitchFamily="18" charset="0"/>
                <a:cs typeface="Arial" charset="0"/>
              </a:rPr>
              <a:t>ln(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+ 43 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 + 10                     42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2</a:t>
            </a:r>
            <a:r>
              <a:rPr lang="en-US" dirty="0">
                <a:latin typeface="Times New Roman" pitchFamily="18" charset="0"/>
                <a:cs typeface="Arial" charset="0"/>
              </a:rPr>
              <a:t> + 32</a:t>
            </a:r>
          </a:p>
          <a:p>
            <a:pPr algn="ctr">
              <a:buFontTx/>
              <a:buNone/>
            </a:pP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2</a:t>
            </a:r>
            <a:r>
              <a:rPr lang="en-US" dirty="0">
                <a:latin typeface="Times New Roman" pitchFamily="18" charset="0"/>
                <a:cs typeface="Arial" charset="0"/>
              </a:rPr>
              <a:t> + 61 </a:t>
            </a:r>
            <a:r>
              <a:rPr lang="en-US" i="1" dirty="0">
                <a:latin typeface="Times New Roman" pitchFamily="18" charset="0"/>
                <a:cs typeface="Arial" charset="0"/>
              </a:rPr>
              <a:t>n </a:t>
            </a:r>
            <a:r>
              <a:rPr lang="en-US" dirty="0">
                <a:latin typeface="Times New Roman" pitchFamily="18" charset="0"/>
                <a:cs typeface="Arial" charset="0"/>
              </a:rPr>
              <a:t>ln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2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+ 7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 + 14 ln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3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+ ln(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</a:p>
          <a:p>
            <a:pPr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	</a:t>
            </a:r>
            <a:r>
              <a:rPr 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are big-</a:t>
            </a:r>
            <a:r>
              <a:rPr lang="en-US" b="1" dirty="0">
                <a:solidFill>
                  <a:srgbClr val="FF0000"/>
                </a:solidFill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 of each other</a:t>
            </a:r>
          </a:p>
          <a:p>
            <a:pPr>
              <a:buFont typeface="Arial" charset="0"/>
              <a:buNone/>
            </a:pPr>
            <a:endParaRPr lang="en-US" i="1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i="1" dirty="0">
                <a:latin typeface="Arial" charset="0"/>
                <a:cs typeface="Arial" charset="0"/>
              </a:rPr>
              <a:t>	E.g</a:t>
            </a:r>
            <a:r>
              <a:rPr lang="en-US" dirty="0">
                <a:latin typeface="Arial" charset="0"/>
                <a:cs typeface="Arial" charset="0"/>
              </a:rPr>
              <a:t>., </a:t>
            </a:r>
            <a:r>
              <a:rPr lang="en-US" dirty="0">
                <a:latin typeface="Times New Roman" pitchFamily="18" charset="0"/>
                <a:cs typeface="Arial" charset="0"/>
              </a:rPr>
              <a:t>42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2</a:t>
            </a:r>
            <a:r>
              <a:rPr lang="en-US" dirty="0">
                <a:latin typeface="Times New Roman" pitchFamily="18" charset="0"/>
                <a:cs typeface="Arial" charset="0"/>
              </a:rPr>
              <a:t> + 32 =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( 323 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2</a:t>
            </a:r>
            <a:r>
              <a:rPr lang="en-US" dirty="0">
                <a:latin typeface="Times New Roman" pitchFamily="18" charset="0"/>
                <a:cs typeface="Arial" charset="0"/>
              </a:rPr>
              <a:t> – 4 </a:t>
            </a:r>
            <a:r>
              <a:rPr lang="en-US" i="1" dirty="0">
                <a:latin typeface="Times New Roman" pitchFamily="18" charset="0"/>
                <a:cs typeface="Arial" charset="0"/>
              </a:rPr>
              <a:t>n </a:t>
            </a:r>
            <a:r>
              <a:rPr lang="en-US" dirty="0">
                <a:latin typeface="Times New Roman" pitchFamily="18" charset="0"/>
                <a:cs typeface="Arial" charset="0"/>
              </a:rPr>
              <a:t>ln(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+ 43 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 + 10 )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Big-</a:t>
            </a:r>
            <a:r>
              <a:rPr lang="en-US" b="1">
                <a:latin typeface="Symbol" pitchFamily="18" charset="2"/>
                <a:cs typeface="Arial" charset="0"/>
              </a:rPr>
              <a:t>Q</a:t>
            </a:r>
            <a:r>
              <a:rPr lang="en-US">
                <a:latin typeface="Arial" charset="0"/>
                <a:cs typeface="Arial" charset="0"/>
              </a:rPr>
              <a:t> as an Equivalence Relation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We will select just one element to represent the entire class of these functions:  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2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We </a:t>
            </a:r>
            <a:r>
              <a:rPr 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could chose any function</a:t>
            </a:r>
            <a:r>
              <a:rPr lang="en-US" dirty="0">
                <a:latin typeface="Arial" charset="0"/>
                <a:cs typeface="Arial" charset="0"/>
              </a:rPr>
              <a:t>, but this is the simplest</a:t>
            </a:r>
            <a:endParaRPr lang="en-US" dirty="0">
              <a:latin typeface="Times New Roman" pitchFamily="18" charset="0"/>
              <a:cs typeface="Arial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Big-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Arial" charset="0"/>
                <a:cs typeface="Arial" charset="0"/>
              </a:rPr>
              <a:t> as an Equivalence Relation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The most common classes are given names:</a:t>
            </a:r>
          </a:p>
          <a:p>
            <a:pPr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		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(1)			</a:t>
            </a:r>
            <a:r>
              <a:rPr lang="en-US" dirty="0">
                <a:latin typeface="Arial" charset="0"/>
                <a:cs typeface="Arial" charset="0"/>
              </a:rPr>
              <a:t>constant</a:t>
            </a:r>
          </a:p>
          <a:p>
            <a:pPr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		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(ln(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))		</a:t>
            </a:r>
            <a:r>
              <a:rPr lang="en-US" dirty="0">
                <a:latin typeface="Arial" charset="0"/>
                <a:cs typeface="Arial" charset="0"/>
              </a:rPr>
              <a:t>logarithmic</a:t>
            </a:r>
          </a:p>
          <a:p>
            <a:pPr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		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			</a:t>
            </a:r>
            <a:r>
              <a:rPr lang="en-US" dirty="0">
                <a:latin typeface="Arial" charset="0"/>
                <a:cs typeface="Arial" charset="0"/>
              </a:rPr>
              <a:t>linear</a:t>
            </a:r>
          </a:p>
          <a:p>
            <a:pPr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		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 </a:t>
            </a:r>
            <a:r>
              <a:rPr lang="en-US" dirty="0">
                <a:latin typeface="Times New Roman" pitchFamily="18" charset="0"/>
                <a:cs typeface="Arial" charset="0"/>
              </a:rPr>
              <a:t>ln(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))		</a:t>
            </a:r>
            <a:r>
              <a:rPr lang="en-US" dirty="0">
                <a:latin typeface="Arial" charset="0"/>
                <a:cs typeface="Arial" charset="0"/>
              </a:rPr>
              <a:t>“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Arial" charset="0"/>
                <a:cs typeface="Arial" charset="0"/>
              </a:rPr>
              <a:t> log 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i="1" dirty="0">
                <a:latin typeface="Arial" charset="0"/>
                <a:cs typeface="Arial" charset="0"/>
              </a:rPr>
              <a:t>”</a:t>
            </a:r>
            <a:endParaRPr lang="en-US" dirty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		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2</a:t>
            </a:r>
            <a:r>
              <a:rPr lang="en-US" dirty="0">
                <a:latin typeface="Times New Roman" pitchFamily="18" charset="0"/>
                <a:cs typeface="Arial" charset="0"/>
              </a:rPr>
              <a:t>)			</a:t>
            </a:r>
            <a:r>
              <a:rPr lang="en-US" dirty="0">
                <a:latin typeface="Arial" charset="0"/>
                <a:cs typeface="Arial" charset="0"/>
              </a:rPr>
              <a:t>quadratic</a:t>
            </a:r>
          </a:p>
          <a:p>
            <a:pPr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		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3</a:t>
            </a:r>
            <a:r>
              <a:rPr lang="en-US" dirty="0">
                <a:latin typeface="Times New Roman" pitchFamily="18" charset="0"/>
                <a:cs typeface="Arial" charset="0"/>
              </a:rPr>
              <a:t>)			</a:t>
            </a:r>
            <a:r>
              <a:rPr lang="en-US" dirty="0">
                <a:latin typeface="Arial" charset="0"/>
                <a:cs typeface="Arial" charset="0"/>
              </a:rPr>
              <a:t>cubic</a:t>
            </a:r>
          </a:p>
          <a:p>
            <a:pPr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		 </a:t>
            </a:r>
            <a:r>
              <a:rPr lang="en-US" dirty="0">
                <a:latin typeface="Times New Roman" pitchFamily="18" charset="0"/>
                <a:cs typeface="Arial" charset="0"/>
              </a:rPr>
              <a:t>2</a:t>
            </a:r>
            <a:r>
              <a:rPr lang="en-US" i="1" baseline="30000" dirty="0">
                <a:latin typeface="Times New Roman" pitchFamily="18" charset="0"/>
                <a:cs typeface="Arial" charset="0"/>
              </a:rPr>
              <a:t>n</a:t>
            </a:r>
            <a:r>
              <a:rPr lang="en-US" i="1" dirty="0">
                <a:latin typeface="Times New Roman" pitchFamily="18" charset="0"/>
                <a:cs typeface="Arial" charset="0"/>
              </a:rPr>
              <a:t>, </a:t>
            </a:r>
            <a:r>
              <a:rPr lang="en-US" i="1" dirty="0" err="1">
                <a:latin typeface="Times New Roman" pitchFamily="18" charset="0"/>
                <a:cs typeface="Arial" charset="0"/>
              </a:rPr>
              <a:t>e</a:t>
            </a:r>
            <a:r>
              <a:rPr lang="en-US" i="1" baseline="30000" dirty="0" err="1">
                <a:latin typeface="Times New Roman" pitchFamily="18" charset="0"/>
                <a:cs typeface="Arial" charset="0"/>
              </a:rPr>
              <a:t>n</a:t>
            </a:r>
            <a:r>
              <a:rPr lang="en-US" i="1" dirty="0">
                <a:latin typeface="Times New Roman" pitchFamily="18" charset="0"/>
                <a:cs typeface="Arial" charset="0"/>
              </a:rPr>
              <a:t>, </a:t>
            </a:r>
            <a:r>
              <a:rPr lang="en-US" dirty="0">
                <a:latin typeface="Times New Roman" pitchFamily="18" charset="0"/>
                <a:cs typeface="Arial" charset="0"/>
              </a:rPr>
              <a:t>4</a:t>
            </a:r>
            <a:r>
              <a:rPr lang="en-US" i="1" baseline="30000" dirty="0">
                <a:latin typeface="Times New Roman" pitchFamily="18" charset="0"/>
                <a:cs typeface="Arial" charset="0"/>
              </a:rPr>
              <a:t>n</a:t>
            </a:r>
            <a:r>
              <a:rPr lang="en-US" i="1" dirty="0">
                <a:latin typeface="Times New Roman" pitchFamily="18" charset="0"/>
                <a:cs typeface="Arial" charset="0"/>
              </a:rPr>
              <a:t>, ...</a:t>
            </a:r>
            <a:r>
              <a:rPr lang="en-US" dirty="0">
                <a:latin typeface="Times New Roman" pitchFamily="18" charset="0"/>
                <a:cs typeface="Arial" charset="0"/>
              </a:rPr>
              <a:t>		</a:t>
            </a:r>
            <a:r>
              <a:rPr lang="en-US" dirty="0">
                <a:latin typeface="Arial" charset="0"/>
                <a:cs typeface="Arial" charset="0"/>
              </a:rPr>
              <a:t>exponential</a:t>
            </a:r>
            <a:endParaRPr lang="en-US" baseline="30000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Empirical comparison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01" y="1600200"/>
            <a:ext cx="8995798" cy="39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0077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Empirical comparison plot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5656" y="1556792"/>
            <a:ext cx="6331983" cy="4861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954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Logarithms and Exponentials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Recall that all </a:t>
            </a:r>
            <a:r>
              <a:rPr 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logarithms are scalar multiples of each other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Therefore </a:t>
            </a:r>
            <a:r>
              <a:rPr lang="en-US" dirty="0" err="1">
                <a:latin typeface="Times New Roman" pitchFamily="18" charset="0"/>
                <a:cs typeface="Arial" charset="0"/>
              </a:rPr>
              <a:t>log</a:t>
            </a:r>
            <a:r>
              <a:rPr lang="en-US" i="1" baseline="-25000" dirty="0" err="1">
                <a:latin typeface="Times New Roman" pitchFamily="18" charset="0"/>
                <a:cs typeface="Arial" charset="0"/>
              </a:rPr>
              <a:t>b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)=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(ln(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)) </a:t>
            </a:r>
            <a:r>
              <a:rPr lang="en-US" dirty="0">
                <a:latin typeface="Arial" charset="0"/>
                <a:cs typeface="Arial" charset="0"/>
              </a:rPr>
              <a:t>for any base </a:t>
            </a:r>
            <a:r>
              <a:rPr lang="en-US" i="1" dirty="0">
                <a:latin typeface="Times New Roman" pitchFamily="18" charset="0"/>
                <a:cs typeface="Arial" charset="0"/>
              </a:rPr>
              <a:t>b</a:t>
            </a:r>
            <a:endParaRPr lang="en-US" dirty="0">
              <a:latin typeface="Times New Roman" pitchFamily="18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On the other hand, there is no single equivalence class for exponential functions:</a:t>
            </a:r>
          </a:p>
          <a:p>
            <a:pPr lvl="1"/>
            <a:endParaRPr lang="en-US" dirty="0">
              <a:latin typeface="Arial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cs typeface="Arial" charset="0"/>
              </a:rPr>
              <a:t>If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 &lt;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&lt; </a:t>
            </a:r>
            <a:r>
              <a:rPr lang="en-US" i="1" dirty="0">
                <a:latin typeface="Times New Roman" pitchFamily="18" charset="0"/>
                <a:cs typeface="Arial" charset="0"/>
              </a:rPr>
              <a:t>b</a:t>
            </a:r>
            <a:r>
              <a:rPr lang="en-US" dirty="0">
                <a:latin typeface="Arial" charset="0"/>
                <a:cs typeface="Arial" charset="0"/>
              </a:rPr>
              <a:t>, </a:t>
            </a:r>
          </a:p>
          <a:p>
            <a:pPr lvl="1"/>
            <a:endParaRPr lang="en-US" dirty="0">
              <a:latin typeface="Arial" charset="0"/>
              <a:cs typeface="Arial" charset="0"/>
            </a:endParaRPr>
          </a:p>
          <a:p>
            <a:pPr lvl="1"/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Therefore </a:t>
            </a:r>
            <a:r>
              <a:rPr lang="en-US" i="1" dirty="0">
                <a:solidFill>
                  <a:srgbClr val="C00000"/>
                </a:solidFill>
                <a:latin typeface="Times New Roman" pitchFamily="18" charset="0"/>
                <a:cs typeface="Arial" charset="0"/>
              </a:rPr>
              <a:t>a</a:t>
            </a:r>
            <a:r>
              <a:rPr lang="en-US" i="1" baseline="30000" dirty="0">
                <a:solidFill>
                  <a:srgbClr val="C0000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Arial" charset="0"/>
              </a:rPr>
              <a:t> = </a:t>
            </a:r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Arial" charset="0"/>
              </a:rPr>
              <a:t>(</a:t>
            </a:r>
            <a:r>
              <a:rPr lang="en-US" i="1" dirty="0" err="1">
                <a:solidFill>
                  <a:srgbClr val="C00000"/>
                </a:solidFill>
                <a:latin typeface="Times New Roman" pitchFamily="18" charset="0"/>
                <a:cs typeface="Arial" charset="0"/>
              </a:rPr>
              <a:t>b</a:t>
            </a:r>
            <a:r>
              <a:rPr lang="en-US" i="1" baseline="30000" dirty="0" err="1">
                <a:solidFill>
                  <a:srgbClr val="C0000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Arial" charset="0"/>
              </a:rPr>
              <a:t>)</a:t>
            </a:r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 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None/>
            </a:pPr>
            <a:r>
              <a:rPr lang="en-US" dirty="0">
                <a:latin typeface="Arial" charset="0"/>
                <a:cs typeface="Arial" charset="0"/>
              </a:rPr>
              <a:t>	But </a:t>
            </a:r>
            <a:r>
              <a:rPr lang="en-US" altLang="zh-CN" dirty="0">
                <a:latin typeface="Arial" charset="0"/>
                <a:cs typeface="Arial" charset="0"/>
              </a:rPr>
              <a:t>any exponentially growing function</a:t>
            </a:r>
            <a:r>
              <a:rPr lang="en-US" dirty="0">
                <a:latin typeface="Arial" charset="0"/>
                <a:cs typeface="Arial" charset="0"/>
              </a:rPr>
              <a:t> is almost universally undesirable to have!</a:t>
            </a:r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9533823"/>
              </p:ext>
            </p:extLst>
          </p:nvPr>
        </p:nvGraphicFramePr>
        <p:xfrm>
          <a:off x="2443733" y="3474720"/>
          <a:ext cx="2200275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082" name="Equation" r:id="rId4" imgW="1447560" imgH="469800" progId="Equation.3">
                  <p:embed/>
                </p:oleObj>
              </mc:Choice>
              <mc:Fallback>
                <p:oleObj name="Equation" r:id="rId4" imgW="1447560" imgH="469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3733" y="3474720"/>
                        <a:ext cx="2200275" cy="714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Find a item in a sorted array of length N</a:t>
            </a:r>
          </a:p>
          <a:p>
            <a:r>
              <a:rPr lang="en-US" altLang="zh-CN" dirty="0"/>
              <a:t>Algorithm 1: Linear search (check each item from left to right)</a:t>
            </a:r>
          </a:p>
          <a:p>
            <a:pPr lvl="1"/>
            <a:r>
              <a:rPr lang="en-US" altLang="zh-CN" dirty="0"/>
              <a:t>Do you use this approach when looking up a word in a dictionary?</a:t>
            </a:r>
          </a:p>
          <a:p>
            <a:r>
              <a:rPr lang="en-US" altLang="zh-CN" dirty="0"/>
              <a:t>Algorithm 2: Binary search</a:t>
            </a:r>
          </a:p>
          <a:p>
            <a:pPr lvl="1"/>
            <a:endParaRPr lang="zh-CN" altLang="en-US" dirty="0"/>
          </a:p>
        </p:txBody>
      </p:sp>
      <p:pic>
        <p:nvPicPr>
          <p:cNvPr id="190472" name="Picture 8" descr="Image result for binary sear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652" y="3067228"/>
            <a:ext cx="6264696" cy="3386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4994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Logarithms and Exponentials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Plotting </a:t>
            </a:r>
            <a:r>
              <a:rPr lang="en-US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2</a:t>
            </a:r>
            <a:r>
              <a:rPr lang="en-US" i="1" baseline="3000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>
                <a:latin typeface="Arial" charset="0"/>
                <a:cs typeface="Arial" charset="0"/>
              </a:rPr>
              <a:t>,</a:t>
            </a:r>
            <a:r>
              <a:rPr lang="en-US">
                <a:solidFill>
                  <a:schemeClr val="accent2"/>
                </a:solidFill>
                <a:latin typeface="Arial" charset="0"/>
                <a:cs typeface="Arial" charset="0"/>
              </a:rPr>
              <a:t> </a:t>
            </a:r>
            <a:r>
              <a:rPr lang="en-US" i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e</a:t>
            </a:r>
            <a:r>
              <a:rPr lang="en-US" i="1" baseline="3000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>
                <a:latin typeface="Arial" charset="0"/>
                <a:cs typeface="Arial" charset="0"/>
              </a:rPr>
              <a:t>, and </a:t>
            </a:r>
            <a:r>
              <a:rPr lang="en-US">
                <a:latin typeface="Times New Roman" pitchFamily="18" charset="0"/>
                <a:cs typeface="Arial" charset="0"/>
              </a:rPr>
              <a:t>4</a:t>
            </a:r>
            <a:r>
              <a:rPr lang="en-US" i="1" baseline="30000">
                <a:latin typeface="Times New Roman" pitchFamily="18" charset="0"/>
                <a:cs typeface="Arial" charset="0"/>
              </a:rPr>
              <a:t>n</a:t>
            </a:r>
            <a:r>
              <a:rPr lang="en-US">
                <a:latin typeface="Arial" charset="0"/>
                <a:cs typeface="Arial" charset="0"/>
              </a:rPr>
              <a:t> on the range </a:t>
            </a:r>
            <a:r>
              <a:rPr lang="en-US">
                <a:latin typeface="Times New Roman" pitchFamily="18" charset="0"/>
                <a:cs typeface="Arial" charset="0"/>
              </a:rPr>
              <a:t>[1, 10]</a:t>
            </a:r>
            <a:r>
              <a:rPr lang="en-US">
                <a:latin typeface="Arial" charset="0"/>
                <a:cs typeface="Arial" charset="0"/>
              </a:rPr>
              <a:t> already shows how significantly different the functions grow</a:t>
            </a:r>
          </a:p>
          <a:p>
            <a:pPr>
              <a:buFont typeface="Arial" charset="0"/>
              <a:buNone/>
            </a:pPr>
            <a:endParaRPr lang="en-US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Note:</a:t>
            </a:r>
          </a:p>
          <a:p>
            <a:pPr lvl="1">
              <a:buFontTx/>
              <a:buNone/>
            </a:pPr>
            <a:r>
              <a:rPr lang="en-US">
                <a:latin typeface="Times New Roman" pitchFamily="18" charset="0"/>
                <a:cs typeface="Arial" charset="0"/>
              </a:rPr>
              <a:t>2</a:t>
            </a:r>
            <a:r>
              <a:rPr lang="en-US" baseline="30000">
                <a:latin typeface="Times New Roman" pitchFamily="18" charset="0"/>
                <a:cs typeface="Arial" charset="0"/>
              </a:rPr>
              <a:t>10</a:t>
            </a:r>
            <a:r>
              <a:rPr lang="en-US">
                <a:latin typeface="Times New Roman" pitchFamily="18" charset="0"/>
                <a:cs typeface="Arial" charset="0"/>
              </a:rPr>
              <a:t> =         1024</a:t>
            </a:r>
          </a:p>
          <a:p>
            <a:pPr lvl="1">
              <a:buFontTx/>
              <a:buNone/>
            </a:pPr>
            <a:r>
              <a:rPr lang="en-US" i="1">
                <a:latin typeface="Times New Roman" pitchFamily="18" charset="0"/>
                <a:cs typeface="Arial" charset="0"/>
              </a:rPr>
              <a:t>e</a:t>
            </a:r>
            <a:r>
              <a:rPr lang="en-US" baseline="30000">
                <a:latin typeface="Times New Roman" pitchFamily="18" charset="0"/>
                <a:cs typeface="Arial" charset="0"/>
              </a:rPr>
              <a:t>10</a:t>
            </a:r>
            <a:r>
              <a:rPr lang="en-US">
                <a:latin typeface="Times New Roman" pitchFamily="18" charset="0"/>
                <a:cs typeface="Arial" charset="0"/>
              </a:rPr>
              <a:t> ≈      22 026</a:t>
            </a:r>
          </a:p>
          <a:p>
            <a:pPr lvl="1">
              <a:buFontTx/>
              <a:buNone/>
            </a:pPr>
            <a:r>
              <a:rPr lang="en-US">
                <a:latin typeface="Times New Roman" pitchFamily="18" charset="0"/>
                <a:cs typeface="Arial" charset="0"/>
              </a:rPr>
              <a:t>4</a:t>
            </a:r>
            <a:r>
              <a:rPr lang="en-US" baseline="30000">
                <a:latin typeface="Times New Roman" pitchFamily="18" charset="0"/>
                <a:cs typeface="Arial" charset="0"/>
              </a:rPr>
              <a:t>10</a:t>
            </a:r>
            <a:r>
              <a:rPr lang="en-US">
                <a:latin typeface="Times New Roman" pitchFamily="18" charset="0"/>
                <a:cs typeface="Arial" charset="0"/>
              </a:rPr>
              <a:t> = 1 048 576</a:t>
            </a:r>
          </a:p>
        </p:txBody>
      </p:sp>
      <p:pic>
        <p:nvPicPr>
          <p:cNvPr id="1863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19872" y="2636912"/>
            <a:ext cx="4467225" cy="380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Little-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dirty="0">
                <a:latin typeface="Arial" charset="0"/>
                <a:cs typeface="Arial" charset="0"/>
              </a:rPr>
              <a:t> as a Weak Ordering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We can show that, for example</a:t>
            </a:r>
          </a:p>
          <a:p>
            <a:pPr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		</a:t>
            </a:r>
            <a:r>
              <a:rPr lang="en-US" dirty="0">
                <a:latin typeface="Times New Roman" pitchFamily="18" charset="0"/>
                <a:cs typeface="Arial" charset="0"/>
              </a:rPr>
              <a:t>ln( 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 ) = </a:t>
            </a:r>
            <a:r>
              <a:rPr 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 n</a:t>
            </a:r>
            <a:r>
              <a:rPr lang="en-US" i="1" baseline="30000" dirty="0">
                <a:latin typeface="Times New Roman" pitchFamily="18" charset="0"/>
                <a:cs typeface="Arial" charset="0"/>
              </a:rPr>
              <a:t>p</a:t>
            </a:r>
            <a:r>
              <a:rPr lang="en-US" dirty="0">
                <a:latin typeface="Times New Roman" pitchFamily="18" charset="0"/>
                <a:cs typeface="Arial" charset="0"/>
              </a:rPr>
              <a:t> )</a:t>
            </a:r>
          </a:p>
          <a:p>
            <a:pPr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	for any </a:t>
            </a:r>
            <a:r>
              <a:rPr lang="en-US" i="1" dirty="0">
                <a:latin typeface="Times New Roman" pitchFamily="18" charset="0"/>
                <a:cs typeface="Arial" charset="0"/>
              </a:rPr>
              <a:t>p</a:t>
            </a:r>
            <a:r>
              <a:rPr lang="en-US" dirty="0">
                <a:latin typeface="Times New Roman" pitchFamily="18" charset="0"/>
                <a:cs typeface="Arial" charset="0"/>
              </a:rPr>
              <a:t> &gt; 0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Proof:  Using </a:t>
            </a:r>
            <a:r>
              <a:rPr lang="en-US" dirty="0" err="1">
                <a:latin typeface="Arial" charset="0"/>
                <a:cs typeface="Arial" charset="0"/>
              </a:rPr>
              <a:t>l’Hôpital’s</a:t>
            </a:r>
            <a:r>
              <a:rPr lang="en-US" dirty="0">
                <a:latin typeface="Arial" charset="0"/>
                <a:cs typeface="Arial" charset="0"/>
              </a:rPr>
              <a:t> rule, we have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Conversely, </a:t>
            </a:r>
            <a:r>
              <a:rPr lang="en-US" dirty="0">
                <a:latin typeface="Times New Roman" pitchFamily="18" charset="0"/>
                <a:cs typeface="Arial" charset="0"/>
              </a:rPr>
              <a:t>1 = </a:t>
            </a:r>
            <a:r>
              <a:rPr 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latin typeface="Times New Roman" pitchFamily="18" charset="0"/>
                <a:cs typeface="Arial" charset="0"/>
              </a:rPr>
              <a:t>(ln( 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 ))</a:t>
            </a:r>
          </a:p>
        </p:txBody>
      </p:sp>
      <p:graphicFrame>
        <p:nvGraphicFramePr>
          <p:cNvPr id="819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640029"/>
              </p:ext>
            </p:extLst>
          </p:nvPr>
        </p:nvGraphicFramePr>
        <p:xfrm>
          <a:off x="1987550" y="3212976"/>
          <a:ext cx="5091113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105" name="Equation" r:id="rId4" imgW="2908080" imgH="419040" progId="Equation.3">
                  <p:embed/>
                </p:oleObj>
              </mc:Choice>
              <mc:Fallback>
                <p:oleObj name="Equation" r:id="rId4" imgW="2908080" imgH="4190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7550" y="3212976"/>
                        <a:ext cx="5091113" cy="733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Little-</a:t>
            </a:r>
            <a:r>
              <a:rPr lang="en-US" b="1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>
                <a:latin typeface="Arial" charset="0"/>
                <a:cs typeface="Arial" charset="0"/>
              </a:rPr>
              <a:t> as a Weak Ordering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347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Arial" charset="0"/>
                  <a:buNone/>
                </a:pPr>
                <a:r>
                  <a:rPr lang="en-US" sz="2400" dirty="0">
                    <a:latin typeface="Arial" charset="0"/>
                    <a:cs typeface="Arial" charset="0"/>
                  </a:rPr>
                  <a:t>	</a:t>
                </a:r>
                <a:r>
                  <a:rPr lang="en-US" dirty="0">
                    <a:latin typeface="Arial" charset="0"/>
                    <a:cs typeface="Arial" charset="0"/>
                  </a:rPr>
                  <a:t>If </a:t>
                </a:r>
                <a:r>
                  <a:rPr lang="en-US" i="1" dirty="0">
                    <a:latin typeface="Times New Roman" pitchFamily="18" charset="0"/>
                    <a:cs typeface="Arial" charset="0"/>
                  </a:rPr>
                  <a:t>p</a:t>
                </a:r>
                <a:r>
                  <a:rPr lang="en-US" dirty="0">
                    <a:latin typeface="Arial" charset="0"/>
                    <a:cs typeface="Arial" charset="0"/>
                  </a:rPr>
                  <a:t> and </a:t>
                </a:r>
                <a:r>
                  <a:rPr lang="en-US" i="1" dirty="0">
                    <a:latin typeface="Times New Roman" pitchFamily="18" charset="0"/>
                    <a:cs typeface="Arial" charset="0"/>
                  </a:rPr>
                  <a:t>q</a:t>
                </a:r>
                <a:r>
                  <a:rPr lang="en-US" dirty="0">
                    <a:latin typeface="Arial" charset="0"/>
                    <a:cs typeface="Arial" charset="0"/>
                  </a:rPr>
                  <a:t> are real positive numbers where </a:t>
                </a:r>
                <a:r>
                  <a:rPr lang="en-US" i="1" dirty="0">
                    <a:solidFill>
                      <a:srgbClr val="FF0000"/>
                    </a:solidFill>
                    <a:latin typeface="Times New Roman" pitchFamily="18" charset="0"/>
                    <a:cs typeface="Arial" charset="0"/>
                  </a:rPr>
                  <a:t>p</a:t>
                </a:r>
                <a:r>
                  <a:rPr lang="en-US" dirty="0">
                    <a:solidFill>
                      <a:srgbClr val="FF0000"/>
                    </a:solidFill>
                    <a:latin typeface="Times New Roman" pitchFamily="18" charset="0"/>
                    <a:cs typeface="Arial" charset="0"/>
                  </a:rPr>
                  <a:t> &lt; </a:t>
                </a:r>
                <a:r>
                  <a:rPr lang="en-US" i="1" dirty="0">
                    <a:solidFill>
                      <a:srgbClr val="FF0000"/>
                    </a:solidFill>
                    <a:latin typeface="Times New Roman" pitchFamily="18" charset="0"/>
                    <a:cs typeface="Arial" charset="0"/>
                  </a:rPr>
                  <a:t>q</a:t>
                </a:r>
                <a:endParaRPr lang="en-US" dirty="0">
                  <a:solidFill>
                    <a:srgbClr val="FF0000"/>
                  </a:solidFill>
                  <a:latin typeface="Arial" charset="0"/>
                  <a:cs typeface="Arial" charset="0"/>
                </a:endParaRPr>
              </a:p>
              <a:p>
                <a:pPr lvl="1"/>
                <a:r>
                  <a:rPr lang="en-US" sz="2000" dirty="0">
                    <a:latin typeface="Arial" charset="0"/>
                    <a:cs typeface="Arial" charset="0"/>
                  </a:rPr>
                  <a:t>It follows that  </a:t>
                </a:r>
                <a:r>
                  <a:rPr lang="en-US" sz="2000" i="1" dirty="0">
                    <a:latin typeface="Times New Roman" pitchFamily="18" charset="0"/>
                    <a:cs typeface="Arial" charset="0"/>
                  </a:rPr>
                  <a:t>n</a:t>
                </a:r>
                <a:r>
                  <a:rPr lang="en-US" sz="2000" i="1" baseline="30000" dirty="0">
                    <a:latin typeface="Times New Roman" pitchFamily="18" charset="0"/>
                    <a:cs typeface="Arial" charset="0"/>
                  </a:rPr>
                  <a:t>p</a:t>
                </a:r>
                <a:r>
                  <a:rPr lang="en-US" sz="2000" dirty="0">
                    <a:latin typeface="Times New Roman" pitchFamily="18" charset="0"/>
                    <a:cs typeface="Arial" charset="0"/>
                  </a:rPr>
                  <a:t> = </a:t>
                </a:r>
                <a:r>
                  <a:rPr lang="en-US" sz="2000" b="1" dirty="0">
                    <a:latin typeface="Times New Roman" pitchFamily="18" charset="0"/>
                    <a:cs typeface="Arial" charset="0"/>
                  </a:rPr>
                  <a:t>o</a:t>
                </a:r>
                <a:r>
                  <a:rPr lang="en-US" sz="2000" dirty="0">
                    <a:latin typeface="Times New Roman" pitchFamily="18" charset="0"/>
                    <a:cs typeface="Arial" charset="0"/>
                  </a:rPr>
                  <a:t>(</a:t>
                </a:r>
                <a:r>
                  <a:rPr lang="en-US" sz="2000" i="1" dirty="0">
                    <a:latin typeface="Times New Roman" pitchFamily="18" charset="0"/>
                    <a:cs typeface="Arial" charset="0"/>
                  </a:rPr>
                  <a:t>n</a:t>
                </a:r>
                <a:r>
                  <a:rPr lang="en-US" sz="2000" i="1" baseline="30000" dirty="0">
                    <a:latin typeface="Times New Roman" pitchFamily="18" charset="0"/>
                    <a:cs typeface="Arial" charset="0"/>
                  </a:rPr>
                  <a:t>q</a:t>
                </a:r>
                <a:r>
                  <a:rPr lang="en-US" sz="2000" dirty="0">
                    <a:latin typeface="Times New Roman" pitchFamily="18" charset="0"/>
                    <a:cs typeface="Arial" charset="0"/>
                  </a:rPr>
                  <a:t>)</a:t>
                </a:r>
              </a:p>
              <a:p>
                <a:pPr lvl="1"/>
                <a:r>
                  <a:rPr lang="en-US" sz="2000" dirty="0">
                    <a:latin typeface="Arial" charset="0"/>
                    <a:cs typeface="Arial" charset="0"/>
                  </a:rPr>
                  <a:t>For example, matrix-matrix multiplication is </a:t>
                </a:r>
                <a:r>
                  <a:rPr lang="en-US" sz="2000" b="1" dirty="0">
                    <a:latin typeface="Symbol" pitchFamily="18" charset="2"/>
                    <a:cs typeface="Arial" charset="0"/>
                  </a:rPr>
                  <a:t>Q</a:t>
                </a:r>
                <a:r>
                  <a:rPr lang="en-US" sz="2000" dirty="0">
                    <a:latin typeface="Times New Roman" pitchFamily="18" charset="0"/>
                    <a:cs typeface="Arial" charset="0"/>
                  </a:rPr>
                  <a:t>(</a:t>
                </a:r>
                <a:r>
                  <a:rPr lang="en-US" sz="2000" i="1" dirty="0">
                    <a:latin typeface="Times New Roman" pitchFamily="18" charset="0"/>
                    <a:cs typeface="Arial" charset="0"/>
                  </a:rPr>
                  <a:t>n</a:t>
                </a:r>
                <a:r>
                  <a:rPr lang="en-US" sz="2000" baseline="30000" dirty="0">
                    <a:latin typeface="Times New Roman" pitchFamily="18" charset="0"/>
                    <a:cs typeface="Arial" charset="0"/>
                  </a:rPr>
                  <a:t>3</a:t>
                </a:r>
                <a:r>
                  <a:rPr lang="en-US" sz="2000" dirty="0">
                    <a:latin typeface="Times New Roman" pitchFamily="18" charset="0"/>
                    <a:cs typeface="Arial" charset="0"/>
                  </a:rPr>
                  <a:t>)</a:t>
                </a:r>
                <a:r>
                  <a:rPr lang="en-US" sz="2000" dirty="0">
                    <a:latin typeface="Arial" charset="0"/>
                    <a:cs typeface="Arial" charset="0"/>
                  </a:rPr>
                  <a:t> but a refined algorithm is </a:t>
                </a:r>
                <a:r>
                  <a:rPr lang="en-US" sz="2000" b="1" dirty="0">
                    <a:latin typeface="Symbol" pitchFamily="18" charset="2"/>
                    <a:cs typeface="Arial" charset="0"/>
                  </a:rPr>
                  <a:t>Q</a:t>
                </a:r>
                <a:r>
                  <a:rPr lang="en-US" sz="2000" dirty="0">
                    <a:latin typeface="Times New Roman" pitchFamily="18" charset="0"/>
                    <a:cs typeface="Arial" charset="0"/>
                  </a:rPr>
                  <a:t>(</a:t>
                </a:r>
                <a:r>
                  <a:rPr lang="en-US" sz="2000" i="1" dirty="0" err="1">
                    <a:latin typeface="Times New Roman" pitchFamily="18" charset="0"/>
                    <a:cs typeface="Arial" charset="0"/>
                  </a:rPr>
                  <a:t>n</a:t>
                </a:r>
                <a:r>
                  <a:rPr lang="en-US" sz="2000" baseline="30000" dirty="0" err="1">
                    <a:latin typeface="Times New Roman" pitchFamily="18" charset="0"/>
                    <a:cs typeface="Arial" charset="0"/>
                  </a:rPr>
                  <a:t>lg</a:t>
                </a:r>
                <a:r>
                  <a:rPr lang="en-US" sz="2000" baseline="30000" dirty="0">
                    <a:latin typeface="Times New Roman" pitchFamily="18" charset="0"/>
                    <a:cs typeface="Arial" charset="0"/>
                  </a:rPr>
                  <a:t>(7)</a:t>
                </a:r>
                <a:r>
                  <a:rPr lang="en-US" sz="2000" dirty="0">
                    <a:latin typeface="Times New Roman" pitchFamily="18" charset="0"/>
                    <a:cs typeface="Arial" charset="0"/>
                  </a:rPr>
                  <a:t>)</a:t>
                </a:r>
                <a:r>
                  <a:rPr lang="en-US" sz="2000" dirty="0">
                    <a:latin typeface="Arial" charset="0"/>
                    <a:cs typeface="Arial" charset="0"/>
                  </a:rPr>
                  <a:t> where </a:t>
                </a:r>
                <a:r>
                  <a:rPr lang="en-US" sz="2000" dirty="0" err="1">
                    <a:latin typeface="Times New Roman" pitchFamily="18" charset="0"/>
                    <a:cs typeface="Arial" charset="0"/>
                  </a:rPr>
                  <a:t>lg</a:t>
                </a:r>
                <a:r>
                  <a:rPr lang="en-US" sz="2000" dirty="0">
                    <a:latin typeface="Times New Roman" pitchFamily="18" charset="0"/>
                    <a:cs typeface="Arial" charset="0"/>
                  </a:rPr>
                  <a:t>(7) ≈  2.81</a:t>
                </a:r>
                <a:endParaRPr lang="en-US" sz="2000" baseline="30000" dirty="0">
                  <a:latin typeface="Times New Roman" pitchFamily="18" charset="0"/>
                  <a:cs typeface="Arial" charset="0"/>
                </a:endParaRPr>
              </a:p>
              <a:p>
                <a:pPr lvl="1"/>
                <a:endParaRPr lang="en-US" sz="2000" dirty="0">
                  <a:latin typeface="Arial" charset="0"/>
                  <a:cs typeface="Arial" charset="0"/>
                </a:endParaRPr>
              </a:p>
              <a:p>
                <a:pPr lvl="1"/>
                <a:r>
                  <a:rPr lang="en-US" sz="2000" dirty="0">
                    <a:latin typeface="Arial" charset="0"/>
                    <a:cs typeface="Arial" charset="0"/>
                  </a:rPr>
                  <a:t>Also, </a:t>
                </a:r>
                <a:r>
                  <a:rPr lang="en-US" sz="2000" i="1" dirty="0">
                    <a:latin typeface="Times New Roman" pitchFamily="18" charset="0"/>
                    <a:cs typeface="Arial" charset="0"/>
                  </a:rPr>
                  <a:t>n</a:t>
                </a:r>
                <a:r>
                  <a:rPr lang="en-US" sz="2000" i="1" baseline="30000" dirty="0">
                    <a:latin typeface="Times New Roman" pitchFamily="18" charset="0"/>
                    <a:cs typeface="Arial" charset="0"/>
                  </a:rPr>
                  <a:t>p</a:t>
                </a:r>
                <a:r>
                  <a:rPr lang="en-US" sz="2000" dirty="0">
                    <a:latin typeface="Times New Roman" pitchFamily="18" charset="0"/>
                    <a:cs typeface="Arial" charset="0"/>
                  </a:rPr>
                  <a:t> = </a:t>
                </a:r>
                <a:r>
                  <a:rPr lang="en-US" sz="2000" b="1" dirty="0">
                    <a:latin typeface="Times New Roman" pitchFamily="18" charset="0"/>
                    <a:cs typeface="Arial" charset="0"/>
                  </a:rPr>
                  <a:t>o</a:t>
                </a:r>
                <a:r>
                  <a:rPr lang="en-US" sz="2000" dirty="0">
                    <a:latin typeface="Times New Roman" pitchFamily="18" charset="0"/>
                    <a:cs typeface="Arial" charset="0"/>
                  </a:rPr>
                  <a:t>(ln(</a:t>
                </a:r>
                <a:r>
                  <a:rPr lang="en-US" sz="2000" i="1" dirty="0">
                    <a:latin typeface="Times New Roman" pitchFamily="18" charset="0"/>
                    <a:cs typeface="Arial" charset="0"/>
                  </a:rPr>
                  <a:t>n</a:t>
                </a:r>
                <a:r>
                  <a:rPr lang="en-US" sz="2000" dirty="0">
                    <a:latin typeface="Times New Roman" pitchFamily="18" charset="0"/>
                    <a:cs typeface="Arial" charset="0"/>
                  </a:rPr>
                  <a:t>)</a:t>
                </a:r>
                <a:r>
                  <a:rPr lang="en-US" sz="2000" i="1" dirty="0">
                    <a:latin typeface="Times New Roman" pitchFamily="18" charset="0"/>
                    <a:cs typeface="Arial" charset="0"/>
                  </a:rPr>
                  <a:t>n</a:t>
                </a:r>
                <a:r>
                  <a:rPr lang="en-US" sz="2000" i="1" baseline="30000" dirty="0">
                    <a:latin typeface="Times New Roman" pitchFamily="18" charset="0"/>
                    <a:cs typeface="Arial" charset="0"/>
                  </a:rPr>
                  <a:t>p</a:t>
                </a:r>
                <a:r>
                  <a:rPr lang="en-US" sz="2000" dirty="0">
                    <a:latin typeface="Times New Roman" pitchFamily="18" charset="0"/>
                    <a:cs typeface="Arial" charset="0"/>
                  </a:rPr>
                  <a:t>)</a:t>
                </a:r>
                <a:r>
                  <a:rPr lang="en-US" sz="2000" dirty="0">
                    <a:latin typeface="Arial" charset="0"/>
                    <a:cs typeface="Arial" charset="0"/>
                  </a:rPr>
                  <a:t>, but </a:t>
                </a:r>
                <a:r>
                  <a:rPr lang="en-US" sz="2000" dirty="0">
                    <a:latin typeface="Times New Roman" pitchFamily="18" charset="0"/>
                    <a:cs typeface="Arial" charset="0"/>
                  </a:rPr>
                  <a:t>ln(</a:t>
                </a:r>
                <a:r>
                  <a:rPr lang="en-US" sz="2000" i="1" dirty="0">
                    <a:latin typeface="Times New Roman" pitchFamily="18" charset="0"/>
                    <a:cs typeface="Arial" charset="0"/>
                  </a:rPr>
                  <a:t>n</a:t>
                </a:r>
                <a:r>
                  <a:rPr lang="en-US" sz="2000" dirty="0">
                    <a:latin typeface="Times New Roman" pitchFamily="18" charset="0"/>
                    <a:cs typeface="Arial" charset="0"/>
                  </a:rPr>
                  <a:t>)</a:t>
                </a:r>
                <a:r>
                  <a:rPr lang="en-US" sz="2000" i="1" dirty="0">
                    <a:latin typeface="Times New Roman" pitchFamily="18" charset="0"/>
                    <a:cs typeface="Arial" charset="0"/>
                  </a:rPr>
                  <a:t>n</a:t>
                </a:r>
                <a:r>
                  <a:rPr lang="en-US" sz="2000" i="1" baseline="30000" dirty="0">
                    <a:latin typeface="Times New Roman" pitchFamily="18" charset="0"/>
                    <a:cs typeface="Arial" charset="0"/>
                  </a:rPr>
                  <a:t>p</a:t>
                </a:r>
                <a:r>
                  <a:rPr lang="en-US" sz="2000" dirty="0">
                    <a:latin typeface="Times New Roman" pitchFamily="18" charset="0"/>
                    <a:cs typeface="Arial" charset="0"/>
                  </a:rPr>
                  <a:t> = </a:t>
                </a:r>
                <a:r>
                  <a:rPr lang="en-US" sz="2000" b="1" dirty="0">
                    <a:latin typeface="Times New Roman" pitchFamily="18" charset="0"/>
                    <a:cs typeface="Arial" charset="0"/>
                  </a:rPr>
                  <a:t>o</a:t>
                </a:r>
                <a:r>
                  <a:rPr lang="en-US" sz="2000" dirty="0">
                    <a:latin typeface="Times New Roman" pitchFamily="18" charset="0"/>
                    <a:cs typeface="Arial" charset="0"/>
                  </a:rPr>
                  <a:t>(</a:t>
                </a:r>
                <a:r>
                  <a:rPr lang="en-US" sz="2000" i="1" dirty="0">
                    <a:latin typeface="Times New Roman" pitchFamily="18" charset="0"/>
                    <a:cs typeface="Arial" charset="0"/>
                  </a:rPr>
                  <a:t>n</a:t>
                </a:r>
                <a:r>
                  <a:rPr lang="en-US" sz="2000" i="1" baseline="30000" dirty="0">
                    <a:latin typeface="Times New Roman" pitchFamily="18" charset="0"/>
                    <a:cs typeface="Arial" charset="0"/>
                  </a:rPr>
                  <a:t>q</a:t>
                </a:r>
                <a:r>
                  <a:rPr lang="en-US" sz="2000" dirty="0">
                    <a:latin typeface="Times New Roman" pitchFamily="18" charset="0"/>
                    <a:cs typeface="Arial" charset="0"/>
                  </a:rPr>
                  <a:t>)</a:t>
                </a:r>
                <a:endParaRPr lang="en-US" sz="2000" dirty="0">
                  <a:latin typeface="Arial" charset="0"/>
                  <a:cs typeface="Arial" charset="0"/>
                </a:endParaRPr>
              </a:p>
              <a:p>
                <a:pPr lvl="2"/>
                <a:r>
                  <a:rPr lang="en-US" sz="1800" i="1" dirty="0">
                    <a:latin typeface="Times New Roman" pitchFamily="18" charset="0"/>
                    <a:cs typeface="Arial" charset="0"/>
                  </a:rPr>
                  <a:t>n</a:t>
                </a:r>
                <a:r>
                  <a:rPr lang="en-US" sz="1800" i="1" baseline="30000" dirty="0">
                    <a:latin typeface="Times New Roman" pitchFamily="18" charset="0"/>
                    <a:cs typeface="Arial" charset="0"/>
                  </a:rPr>
                  <a:t>p</a:t>
                </a:r>
                <a:r>
                  <a:rPr lang="en-US" sz="1800" dirty="0">
                    <a:latin typeface="Arial" charset="0"/>
                    <a:cs typeface="Arial" charset="0"/>
                  </a:rPr>
                  <a:t> has a slower rate of growth than </a:t>
                </a:r>
                <a:r>
                  <a:rPr lang="en-US" sz="1800" dirty="0">
                    <a:latin typeface="Times New Roman" pitchFamily="18" charset="0"/>
                    <a:cs typeface="Arial" charset="0"/>
                  </a:rPr>
                  <a:t>ln(</a:t>
                </a:r>
                <a:r>
                  <a:rPr lang="en-US" sz="1800" i="1" dirty="0">
                    <a:latin typeface="Times New Roman" pitchFamily="18" charset="0"/>
                    <a:cs typeface="Arial" charset="0"/>
                  </a:rPr>
                  <a:t>n</a:t>
                </a:r>
                <a:r>
                  <a:rPr lang="en-US" sz="1800" dirty="0">
                    <a:latin typeface="Times New Roman" pitchFamily="18" charset="0"/>
                    <a:cs typeface="Arial" charset="0"/>
                  </a:rPr>
                  <a:t>)</a:t>
                </a:r>
                <a:r>
                  <a:rPr lang="en-US" sz="1800" i="1" dirty="0">
                    <a:latin typeface="Times New Roman" pitchFamily="18" charset="0"/>
                    <a:cs typeface="Arial" charset="0"/>
                  </a:rPr>
                  <a:t>n</a:t>
                </a:r>
                <a:r>
                  <a:rPr lang="en-US" sz="1800" i="1" baseline="30000" dirty="0">
                    <a:latin typeface="Times New Roman" pitchFamily="18" charset="0"/>
                    <a:cs typeface="Arial" charset="0"/>
                  </a:rPr>
                  <a:t>p</a:t>
                </a:r>
                <a:r>
                  <a:rPr lang="en-US" sz="1800" dirty="0">
                    <a:latin typeface="Arial" charset="0"/>
                    <a:cs typeface="Arial" charset="0"/>
                  </a:rPr>
                  <a:t>, but</a:t>
                </a:r>
              </a:p>
              <a:p>
                <a:pPr lvl="2"/>
                <a:r>
                  <a:rPr lang="en-US" sz="1800" dirty="0">
                    <a:latin typeface="Times New Roman" pitchFamily="18" charset="0"/>
                    <a:cs typeface="Arial" charset="0"/>
                  </a:rPr>
                  <a:t>ln(</a:t>
                </a:r>
                <a:r>
                  <a:rPr lang="en-US" sz="1800" i="1" dirty="0">
                    <a:latin typeface="Times New Roman" pitchFamily="18" charset="0"/>
                    <a:cs typeface="Arial" charset="0"/>
                  </a:rPr>
                  <a:t>n</a:t>
                </a:r>
                <a:r>
                  <a:rPr lang="en-US" sz="1800" dirty="0">
                    <a:latin typeface="Times New Roman" pitchFamily="18" charset="0"/>
                    <a:cs typeface="Arial" charset="0"/>
                  </a:rPr>
                  <a:t>)</a:t>
                </a:r>
                <a:r>
                  <a:rPr lang="en-US" sz="1800" i="1" dirty="0">
                    <a:latin typeface="Times New Roman" pitchFamily="18" charset="0"/>
                    <a:cs typeface="Arial" charset="0"/>
                  </a:rPr>
                  <a:t>n</a:t>
                </a:r>
                <a:r>
                  <a:rPr lang="en-US" sz="1800" i="1" baseline="30000" dirty="0">
                    <a:latin typeface="Times New Roman" pitchFamily="18" charset="0"/>
                    <a:cs typeface="Arial" charset="0"/>
                  </a:rPr>
                  <a:t>p</a:t>
                </a:r>
                <a:r>
                  <a:rPr lang="en-US" sz="1800" dirty="0">
                    <a:latin typeface="Arial" charset="0"/>
                    <a:cs typeface="Arial" charset="0"/>
                  </a:rPr>
                  <a:t> has a slower rate of growth than </a:t>
                </a:r>
                <a:r>
                  <a:rPr lang="en-US" sz="1800" i="1" dirty="0">
                    <a:latin typeface="Times New Roman" pitchFamily="18" charset="0"/>
                    <a:cs typeface="Arial" charset="0"/>
                  </a:rPr>
                  <a:t>n</a:t>
                </a:r>
                <a:r>
                  <a:rPr lang="en-US" sz="1800" i="1" baseline="30000" dirty="0">
                    <a:latin typeface="Times New Roman" pitchFamily="18" charset="0"/>
                    <a:cs typeface="Arial" charset="0"/>
                  </a:rPr>
                  <a:t>q</a:t>
                </a:r>
                <a:r>
                  <a:rPr lang="en-US" sz="1800" dirty="0">
                    <a:latin typeface="Arial" charset="0"/>
                    <a:cs typeface="Arial" charset="0"/>
                  </a:rPr>
                  <a:t> for </a:t>
                </a:r>
                <a:r>
                  <a:rPr lang="en-US" sz="1800" i="1" dirty="0">
                    <a:latin typeface="Times New Roman" pitchFamily="18" charset="0"/>
                    <a:cs typeface="Arial" charset="0"/>
                  </a:rPr>
                  <a:t>p</a:t>
                </a:r>
                <a:r>
                  <a:rPr lang="en-US" sz="1800" dirty="0">
                    <a:latin typeface="Times New Roman" pitchFamily="18" charset="0"/>
                    <a:cs typeface="Arial" charset="0"/>
                  </a:rPr>
                  <a:t> &lt; </a:t>
                </a:r>
                <a:r>
                  <a:rPr lang="en-US" sz="1800" i="1" dirty="0">
                    <a:latin typeface="Times New Roman" pitchFamily="18" charset="0"/>
                    <a:cs typeface="Arial" charset="0"/>
                  </a:rPr>
                  <a:t>q</a:t>
                </a:r>
              </a:p>
              <a:p>
                <a:pPr lvl="2"/>
                <a:r>
                  <a:rPr lang="en-US" sz="1800" dirty="0">
                    <a:latin typeface="Times New Roman" pitchFamily="18" charset="0"/>
                    <a:cs typeface="Arial" charset="0"/>
                  </a:rPr>
                  <a:t>Ex: </a:t>
                </a:r>
                <a:r>
                  <a:rPr lang="en-US" sz="1800" dirty="0">
                    <a:solidFill>
                      <a:srgbClr val="C00000"/>
                    </a:solidFill>
                    <a:latin typeface="Times New Roman" pitchFamily="18" charset="0"/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𝑛</m:t>
                    </m:r>
                    <m:func>
                      <m:funcPr>
                        <m:ctrlP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ln</m:t>
                        </m:r>
                      </m:fName>
                      <m:e>
                        <m: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𝑛</m:t>
                        </m:r>
                        <m: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=</m:t>
                        </m:r>
                        <m:r>
                          <a:rPr lang="en-US" sz="1800" b="1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𝐨</m:t>
                        </m:r>
                        <m: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Arial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Arial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Arial" charset="0"/>
                              </a:rPr>
                              <m:t>1.00000000001</m:t>
                            </m:r>
                          </m:sup>
                        </m:sSup>
                        <m: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1800" dirty="0">
                  <a:latin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573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Little-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dirty="0">
                <a:latin typeface="Arial" charset="0"/>
                <a:cs typeface="Arial" charset="0"/>
              </a:rPr>
              <a:t> as a Weak Ordering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If we restrict ourselves to functions </a:t>
            </a:r>
            <a:r>
              <a:rPr lang="en-US" dirty="0">
                <a:latin typeface="Times New Roman" pitchFamily="18" charset="0"/>
                <a:cs typeface="Arial" charset="0"/>
              </a:rPr>
              <a:t>f(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</a:t>
            </a:r>
            <a:r>
              <a:rPr lang="en-US" dirty="0">
                <a:latin typeface="Arial" charset="0"/>
                <a:cs typeface="Arial" charset="0"/>
              </a:rPr>
              <a:t>which are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i="1" baseline="30000" dirty="0">
                <a:latin typeface="Times New Roman" pitchFamily="18" charset="0"/>
                <a:cs typeface="Arial" charset="0"/>
              </a:rPr>
              <a:t>p</a:t>
            </a:r>
            <a:r>
              <a:rPr lang="en-US" dirty="0">
                <a:latin typeface="Times New Roman" pitchFamily="18" charset="0"/>
                <a:cs typeface="Arial" charset="0"/>
              </a:rPr>
              <a:t>) </a:t>
            </a:r>
            <a:r>
              <a:rPr lang="en-US" dirty="0">
                <a:latin typeface="Arial" charset="0"/>
                <a:cs typeface="Arial" charset="0"/>
              </a:rPr>
              <a:t>and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(ln(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i="1" baseline="30000" dirty="0">
                <a:latin typeface="Times New Roman" pitchFamily="18" charset="0"/>
                <a:cs typeface="Arial" charset="0"/>
              </a:rPr>
              <a:t>p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  <a:r>
              <a:rPr lang="en-US" dirty="0">
                <a:latin typeface="Arial" charset="0"/>
                <a:cs typeface="Arial" charset="0"/>
              </a:rPr>
              <a:t>, we note: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It is never true that </a:t>
            </a:r>
            <a:r>
              <a:rPr lang="en-US" dirty="0">
                <a:latin typeface="Times New Roman" pitchFamily="18" charset="0"/>
                <a:cs typeface="Arial" charset="0"/>
              </a:rPr>
              <a:t>f(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= </a:t>
            </a:r>
            <a:r>
              <a:rPr 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latin typeface="Times New Roman" pitchFamily="18" charset="0"/>
                <a:cs typeface="Arial" charset="0"/>
              </a:rPr>
              <a:t>(f(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))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If </a:t>
            </a:r>
            <a:r>
              <a:rPr lang="en-US" dirty="0">
                <a:latin typeface="Times New Roman" pitchFamily="18" charset="0"/>
                <a:cs typeface="Arial" charset="0"/>
              </a:rPr>
              <a:t>f(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≠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(g(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))</a:t>
            </a:r>
            <a:r>
              <a:rPr lang="en-US" dirty="0">
                <a:latin typeface="Arial" charset="0"/>
                <a:cs typeface="Arial" charset="0"/>
              </a:rPr>
              <a:t>, it follows that either </a:t>
            </a:r>
          </a:p>
          <a:p>
            <a:pPr lvl="1"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		</a:t>
            </a:r>
            <a:r>
              <a:rPr lang="en-US" dirty="0">
                <a:latin typeface="Times New Roman" pitchFamily="18" charset="0"/>
                <a:cs typeface="Arial" charset="0"/>
              </a:rPr>
              <a:t>f(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= </a:t>
            </a:r>
            <a:r>
              <a:rPr 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latin typeface="Times New Roman" pitchFamily="18" charset="0"/>
                <a:cs typeface="Arial" charset="0"/>
              </a:rPr>
              <a:t>(g(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)) </a:t>
            </a:r>
            <a:r>
              <a:rPr lang="en-US" dirty="0">
                <a:latin typeface="Arial" charset="0"/>
                <a:cs typeface="Arial" charset="0"/>
              </a:rPr>
              <a:t>or </a:t>
            </a:r>
            <a:r>
              <a:rPr lang="en-US" dirty="0">
                <a:latin typeface="Times New Roman" pitchFamily="18" charset="0"/>
                <a:cs typeface="Arial" charset="0"/>
              </a:rPr>
              <a:t>g(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= </a:t>
            </a:r>
            <a:r>
              <a:rPr 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latin typeface="Times New Roman" pitchFamily="18" charset="0"/>
                <a:cs typeface="Arial" charset="0"/>
              </a:rPr>
              <a:t>(f(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))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If </a:t>
            </a:r>
            <a:r>
              <a:rPr lang="en-US" dirty="0">
                <a:latin typeface="Times New Roman" pitchFamily="18" charset="0"/>
                <a:cs typeface="Arial" charset="0"/>
              </a:rPr>
              <a:t>f(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= </a:t>
            </a:r>
            <a:r>
              <a:rPr 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latin typeface="Times New Roman" pitchFamily="18" charset="0"/>
                <a:cs typeface="Arial" charset="0"/>
              </a:rPr>
              <a:t>(g(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))</a:t>
            </a:r>
            <a:r>
              <a:rPr lang="en-US" dirty="0">
                <a:latin typeface="Arial" charset="0"/>
                <a:cs typeface="Arial" charset="0"/>
              </a:rPr>
              <a:t> and </a:t>
            </a:r>
            <a:r>
              <a:rPr lang="en-US" dirty="0">
                <a:latin typeface="Times New Roman" pitchFamily="18" charset="0"/>
                <a:cs typeface="Arial" charset="0"/>
              </a:rPr>
              <a:t>g(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= </a:t>
            </a:r>
            <a:r>
              <a:rPr 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latin typeface="Times New Roman" pitchFamily="18" charset="0"/>
                <a:cs typeface="Arial" charset="0"/>
              </a:rPr>
              <a:t>(h(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))</a:t>
            </a:r>
            <a:r>
              <a:rPr lang="en-US" dirty="0">
                <a:latin typeface="Arial" charset="0"/>
                <a:cs typeface="Arial" charset="0"/>
              </a:rPr>
              <a:t>, it follows that </a:t>
            </a:r>
            <a:r>
              <a:rPr lang="en-US" dirty="0">
                <a:latin typeface="Times New Roman" pitchFamily="18" charset="0"/>
                <a:cs typeface="Arial" charset="0"/>
              </a:rPr>
              <a:t>f(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= </a:t>
            </a:r>
            <a:r>
              <a:rPr 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latin typeface="Times New Roman" pitchFamily="18" charset="0"/>
                <a:cs typeface="Arial" charset="0"/>
              </a:rPr>
              <a:t>(h(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))</a:t>
            </a:r>
            <a:r>
              <a:rPr lang="en-US" dirty="0">
                <a:latin typeface="Arial" charset="0"/>
                <a:cs typeface="Arial" charset="0"/>
              </a:rPr>
              <a:t> 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This defines a weak ordering!</a:t>
            </a:r>
          </a:p>
          <a:p>
            <a:pPr lvl="1"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 lvl="1"/>
            <a:endParaRPr lang="en-US" dirty="0">
              <a:latin typeface="Arial" charset="0"/>
              <a:cs typeface="Arial" charset="0"/>
            </a:endParaRPr>
          </a:p>
          <a:p>
            <a:pPr lvl="1"/>
            <a:endParaRPr lang="en-US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Little-</a:t>
            </a:r>
            <a:r>
              <a:rPr lang="en-US" b="1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>
                <a:latin typeface="Arial" charset="0"/>
                <a:cs typeface="Arial" charset="0"/>
              </a:rPr>
              <a:t> as a Weak Ordering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Graphically, we can shown this relationship by marking these against the real line</a:t>
            </a:r>
          </a:p>
        </p:txBody>
      </p:sp>
      <p:pic>
        <p:nvPicPr>
          <p:cNvPr id="59396" name="Picture 5" descr="ff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8163" y="3214688"/>
            <a:ext cx="8177212" cy="232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  <a:endParaRPr lang="en-US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Justification for analysis</a:t>
            </a:r>
          </a:p>
          <a:p>
            <a:r>
              <a:rPr lang="en-US" dirty="0"/>
              <a:t>Landau symbols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Run time of programs</a:t>
            </a:r>
          </a:p>
          <a:p>
            <a:r>
              <a:rPr lang="en-US" altLang="zh-CN" dirty="0"/>
              <a:t>Best-, worst-, and average-case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1726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CA" altLang="zh-CN" dirty="0">
                <a:latin typeface="Arial" charset="0"/>
                <a:cs typeface="Arial" charset="0"/>
              </a:rPr>
              <a:t>Algorithms Analysis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22531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639888"/>
            <a:ext cx="8229600" cy="4525962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The goal of algorithm analysis is to determine the asymptotic run time or memory requirements based on various parameters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None/>
            </a:pPr>
            <a:r>
              <a:rPr lang="en-CA" altLang="zh-CN" dirty="0">
                <a:latin typeface="Arial" charset="0"/>
                <a:cs typeface="Arial" charset="0"/>
              </a:rPr>
              <a:t>	We will use Landau symbols to describe the complexity of algorithms. E.g.,</a:t>
            </a:r>
            <a:endParaRPr lang="en-US" dirty="0">
              <a:latin typeface="Arial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cs typeface="Arial" charset="0"/>
              </a:rPr>
              <a:t>Given an array of size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Arial" charset="0"/>
                <a:cs typeface="Arial" charset="0"/>
              </a:rPr>
              <a:t>:</a:t>
            </a:r>
            <a:endParaRPr lang="en-US" sz="1400" dirty="0">
              <a:latin typeface="Arial" charset="0"/>
              <a:cs typeface="Arial" charset="0"/>
            </a:endParaRPr>
          </a:p>
          <a:p>
            <a:pPr lvl="2"/>
            <a:r>
              <a:rPr lang="en-US" dirty="0">
                <a:latin typeface="Arial" charset="0"/>
                <a:cs typeface="Arial" charset="0"/>
              </a:rPr>
              <a:t>Selection sort requires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2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  <a:r>
              <a:rPr lang="en-US" dirty="0">
                <a:latin typeface="Arial" charset="0"/>
                <a:cs typeface="Arial" charset="0"/>
              </a:rPr>
              <a:t> time </a:t>
            </a:r>
          </a:p>
          <a:p>
            <a:pPr lvl="2"/>
            <a:r>
              <a:rPr lang="en-US" dirty="0">
                <a:latin typeface="Arial" charset="0"/>
                <a:cs typeface="Arial" charset="0"/>
              </a:rPr>
              <a:t>Merge sort, quick sort, and heap sort all require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 </a:t>
            </a:r>
            <a:r>
              <a:rPr lang="en-US" dirty="0">
                <a:latin typeface="Times New Roman" pitchFamily="18" charset="0"/>
                <a:cs typeface="Arial" charset="0"/>
              </a:rPr>
              <a:t>ln(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))</a:t>
            </a:r>
            <a:r>
              <a:rPr lang="en-US" dirty="0">
                <a:latin typeface="Arial" charset="0"/>
                <a:cs typeface="Arial" charset="0"/>
              </a:rPr>
              <a:t> time</a:t>
            </a:r>
          </a:p>
          <a:p>
            <a:pPr lvl="1"/>
            <a:r>
              <a:rPr lang="en-US" sz="2000" dirty="0">
                <a:latin typeface="Arial" charset="0"/>
                <a:cs typeface="Arial" charset="0"/>
              </a:rPr>
              <a:t>However:</a:t>
            </a:r>
          </a:p>
          <a:p>
            <a:pPr lvl="2"/>
            <a:r>
              <a:rPr lang="en-US" dirty="0">
                <a:latin typeface="Arial" charset="0"/>
                <a:cs typeface="Arial" charset="0"/>
              </a:rPr>
              <a:t>Merge sort requires 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  <a:r>
              <a:rPr lang="en-US" dirty="0">
                <a:latin typeface="Arial" charset="0"/>
                <a:cs typeface="Arial" charset="0"/>
              </a:rPr>
              <a:t> additional memory </a:t>
            </a:r>
          </a:p>
          <a:p>
            <a:pPr lvl="2"/>
            <a:r>
              <a:rPr lang="en-US" dirty="0">
                <a:latin typeface="Arial" charset="0"/>
                <a:cs typeface="Arial" charset="0"/>
              </a:rPr>
              <a:t>Quick sort requires 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(ln(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))</a:t>
            </a:r>
            <a:r>
              <a:rPr lang="en-US" dirty="0">
                <a:latin typeface="Arial" charset="0"/>
                <a:cs typeface="Arial" charset="0"/>
              </a:rPr>
              <a:t> additional memory</a:t>
            </a:r>
          </a:p>
          <a:p>
            <a:pPr lvl="2"/>
            <a:r>
              <a:rPr lang="en-US" dirty="0">
                <a:latin typeface="Arial" charset="0"/>
                <a:cs typeface="Arial" charset="0"/>
              </a:rPr>
              <a:t>Heap sort requires 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(1)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altLang="zh-CN" dirty="0">
                <a:latin typeface="Arial" charset="0"/>
                <a:cs typeface="Arial" charset="0"/>
              </a:rPr>
              <a:t>additional </a:t>
            </a:r>
            <a:r>
              <a:rPr lang="en-US" dirty="0">
                <a:latin typeface="Arial" charset="0"/>
                <a:cs typeface="Arial" charset="0"/>
              </a:rPr>
              <a:t>memory </a:t>
            </a:r>
          </a:p>
          <a:p>
            <a:pPr lvl="2"/>
            <a:endParaRPr lang="en-US" sz="1800" dirty="0">
              <a:latin typeface="Arial" charset="0"/>
              <a:cs typeface="Arial" charset="0"/>
            </a:endParaRPr>
          </a:p>
          <a:p>
            <a:pPr lvl="2"/>
            <a:endParaRPr lang="en-US" sz="1800" dirty="0">
              <a:latin typeface="Arial" charset="0"/>
              <a:cs typeface="Arial" charset="0"/>
            </a:endParaRPr>
          </a:p>
          <a:p>
            <a:pPr lvl="2"/>
            <a:endParaRPr lang="en-US" sz="1800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7984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Arial" charset="0"/>
                <a:cs typeface="Arial" charset="0"/>
              </a:rPr>
              <a:t>Algorithms Analysis</a:t>
            </a:r>
          </a:p>
        </p:txBody>
      </p:sp>
      <p:sp>
        <p:nvSpPr>
          <p:cNvPr id="6041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r>
              <a:rPr lang="en-CA" dirty="0">
                <a:latin typeface="Arial" charset="0"/>
                <a:cs typeface="Arial" charset="0"/>
              </a:rPr>
              <a:t>	An algorithm is said to have </a:t>
            </a:r>
            <a:r>
              <a:rPr lang="en-CA" i="1" dirty="0">
                <a:latin typeface="Arial" charset="0"/>
                <a:cs typeface="Arial" charset="0"/>
              </a:rPr>
              <a:t>polynomial time complexity</a:t>
            </a:r>
            <a:r>
              <a:rPr lang="en-CA" dirty="0">
                <a:latin typeface="Arial" charset="0"/>
                <a:cs typeface="Arial" charset="0"/>
              </a:rPr>
              <a:t> if its run-time may be described by 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O(</a:t>
            </a:r>
            <a:r>
              <a:rPr lang="en-CA" i="1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 i="1" baseline="30000" dirty="0" err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CA" dirty="0">
                <a:latin typeface="Arial" charset="0"/>
                <a:cs typeface="Arial" charset="0"/>
              </a:rPr>
              <a:t> for some fixed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d 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≥ 0</a:t>
            </a:r>
          </a:p>
          <a:p>
            <a:pPr lvl="1"/>
            <a:r>
              <a:rPr lang="en-CA" dirty="0">
                <a:latin typeface="Arial" charset="0"/>
                <a:cs typeface="Arial" charset="0"/>
              </a:rPr>
              <a:t>We will consider such algorithms to be </a:t>
            </a:r>
            <a:r>
              <a:rPr lang="en-CA" i="1" dirty="0">
                <a:latin typeface="Arial" charset="0"/>
                <a:cs typeface="Arial" charset="0"/>
              </a:rPr>
              <a:t>efficient</a:t>
            </a:r>
            <a:endParaRPr lang="en-CA" dirty="0">
              <a:latin typeface="Arial" charset="0"/>
              <a:cs typeface="Arial" charset="0"/>
            </a:endParaRPr>
          </a:p>
          <a:p>
            <a:pPr lvl="1"/>
            <a:endParaRPr lang="en-CA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CA" dirty="0">
                <a:latin typeface="Arial" charset="0"/>
                <a:cs typeface="Arial" charset="0"/>
              </a:rPr>
              <a:t>	Problems that have no known polynomial-time algorithms are said to be </a:t>
            </a:r>
            <a:r>
              <a:rPr lang="en-CA" i="1" dirty="0">
                <a:latin typeface="Arial" charset="0"/>
                <a:cs typeface="Arial" charset="0"/>
              </a:rPr>
              <a:t>intractable</a:t>
            </a:r>
          </a:p>
          <a:p>
            <a:pPr lvl="1"/>
            <a:r>
              <a:rPr lang="en-CA" dirty="0">
                <a:latin typeface="Arial" charset="0"/>
                <a:cs typeface="Arial" charset="0"/>
              </a:rPr>
              <a:t>Traveling salesman problem:  find the shortest path that visits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 i="1" dirty="0">
                <a:latin typeface="Arial" charset="0"/>
                <a:cs typeface="Arial" charset="0"/>
              </a:rPr>
              <a:t> </a:t>
            </a:r>
            <a:r>
              <a:rPr lang="en-CA" dirty="0">
                <a:latin typeface="Arial" charset="0"/>
                <a:cs typeface="Arial" charset="0"/>
              </a:rPr>
              <a:t>cities</a:t>
            </a:r>
          </a:p>
          <a:p>
            <a:pPr lvl="1"/>
            <a:r>
              <a:rPr lang="en-CA" dirty="0">
                <a:latin typeface="Arial" charset="0"/>
                <a:cs typeface="Arial" charset="0"/>
              </a:rPr>
              <a:t>Best run time:  </a:t>
            </a:r>
            <a:r>
              <a:rPr lang="en-CA" dirty="0">
                <a:latin typeface="Symbol" pitchFamily="18" charset="2"/>
                <a:cs typeface="Times New Roman" pitchFamily="18" charset="0"/>
              </a:rPr>
              <a:t>Q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 baseline="30000" dirty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CA" i="1" baseline="30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lang="en-US" altLang="zh-CN" dirty="0">
                <a:latin typeface="Arial" charset="0"/>
                <a:cs typeface="Arial" charset="0"/>
              </a:rPr>
              <a:t>	In general, you don’t want to implement exponential-time or exponential-memory algorithms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CA" altLang="zh-CN" dirty="0">
                <a:latin typeface="Arial" charset="0"/>
                <a:cs typeface="Arial" charset="0"/>
              </a:rPr>
              <a:t>Algorithms Analysis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28675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639888"/>
            <a:ext cx="8229600" cy="4525962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CA" dirty="0">
                <a:latin typeface="Arial" charset="0"/>
                <a:cs typeface="Arial" charset="0"/>
              </a:rPr>
              <a:t>	To properly investigate the determination of run times asymptotically:</a:t>
            </a:r>
          </a:p>
          <a:p>
            <a:pPr lvl="1"/>
            <a:r>
              <a:rPr lang="en-CA" dirty="0">
                <a:latin typeface="Arial" charset="0"/>
                <a:cs typeface="Arial" charset="0"/>
              </a:rPr>
              <a:t>We will begin with machine instructions and basic operations</a:t>
            </a:r>
          </a:p>
          <a:p>
            <a:pPr lvl="1"/>
            <a:r>
              <a:rPr lang="en-CA" dirty="0">
                <a:latin typeface="Arial" charset="0"/>
                <a:cs typeface="Arial" charset="0"/>
              </a:rPr>
              <a:t>Control statements</a:t>
            </a:r>
          </a:p>
          <a:p>
            <a:pPr lvl="1"/>
            <a:r>
              <a:rPr lang="en-CA" dirty="0">
                <a:latin typeface="Arial" charset="0"/>
                <a:cs typeface="Arial" charset="0"/>
              </a:rPr>
              <a:t>Conditional-controlled loops</a:t>
            </a:r>
          </a:p>
          <a:p>
            <a:pPr lvl="1"/>
            <a:r>
              <a:rPr lang="en-CA" dirty="0">
                <a:latin typeface="Arial" charset="0"/>
                <a:cs typeface="Arial" charset="0"/>
              </a:rPr>
              <a:t>Functions</a:t>
            </a:r>
          </a:p>
          <a:p>
            <a:pPr lvl="1"/>
            <a:r>
              <a:rPr lang="en-CA" dirty="0">
                <a:latin typeface="Arial" charset="0"/>
                <a:cs typeface="Arial" charset="0"/>
              </a:rPr>
              <a:t>Recursive functions</a:t>
            </a:r>
            <a:endParaRPr lang="en-CA" sz="1400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661957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Machine Instructions</a:t>
            </a:r>
            <a:endParaRPr lang="en-US" sz="4000">
              <a:latin typeface="Arial" charset="0"/>
              <a:cs typeface="Arial" charset="0"/>
            </a:endParaRPr>
          </a:p>
        </p:txBody>
      </p:sp>
      <p:sp>
        <p:nvSpPr>
          <p:cNvPr id="29699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Given any processor, it is capable of performing only a limited number of operations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These operations are called </a:t>
            </a:r>
            <a:r>
              <a:rPr lang="en-US" i="1" dirty="0">
                <a:latin typeface="Arial" charset="0"/>
                <a:cs typeface="Arial" charset="0"/>
              </a:rPr>
              <a:t>instructions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The collection of instructions is called the </a:t>
            </a:r>
            <a:r>
              <a:rPr lang="en-US" i="1" dirty="0">
                <a:latin typeface="Arial" charset="0"/>
                <a:cs typeface="Arial" charset="0"/>
              </a:rPr>
              <a:t>instruction set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The exact set of instructions differs between processors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MIPS, ARM, x86, 6800, 68k</a:t>
            </a:r>
          </a:p>
          <a:p>
            <a:pPr>
              <a:buNone/>
            </a:pPr>
            <a:endParaRPr lang="en-US" altLang="zh-CN" dirty="0">
              <a:latin typeface="Arial" charset="0"/>
              <a:cs typeface="Arial" charset="0"/>
            </a:endParaRPr>
          </a:p>
          <a:p>
            <a:pPr>
              <a:buNone/>
            </a:pPr>
            <a:r>
              <a:rPr lang="en-US" altLang="zh-CN" dirty="0">
                <a:latin typeface="Arial" charset="0"/>
                <a:cs typeface="Arial" charset="0"/>
              </a:rPr>
              <a:t>	Any instruction runs in a fixed amount of time (an integral number of CPU cycles)</a:t>
            </a:r>
          </a:p>
          <a:p>
            <a:pPr>
              <a:buNone/>
            </a:pPr>
            <a:endParaRPr lang="en-US" altLang="zh-CN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7546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Implementation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050" y="1187314"/>
            <a:ext cx="4186808" cy="460648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Algorithm </a:t>
            </a:r>
            <a:r>
              <a:rPr lang="en-US" altLang="zh-CN" dirty="0"/>
              <a:t>1: Linear search</a:t>
            </a:r>
          </a:p>
          <a:p>
            <a:pPr lvl="1"/>
            <a:endParaRPr lang="zh-CN" altLang="en-US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043608" y="1591142"/>
            <a:ext cx="6452407" cy="1938992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altLang="en-US" dirty="0" err="1">
                <a:latin typeface="Courier New" charset="0"/>
              </a:rPr>
              <a:t>int</a:t>
            </a:r>
            <a:r>
              <a:rPr lang="en-US" altLang="en-US" dirty="0">
                <a:latin typeface="Courier New" charset="0"/>
              </a:rPr>
              <a:t> </a:t>
            </a:r>
            <a:r>
              <a:rPr lang="en-US" altLang="en-US" dirty="0" err="1">
                <a:latin typeface="Courier New" charset="0"/>
              </a:rPr>
              <a:t>lfind</a:t>
            </a:r>
            <a:r>
              <a:rPr lang="en-US" altLang="en-US" dirty="0">
                <a:latin typeface="Courier New" charset="0"/>
              </a:rPr>
              <a:t>(</a:t>
            </a:r>
            <a:r>
              <a:rPr lang="en-US" altLang="en-US" dirty="0" err="1">
                <a:latin typeface="Courier New" charset="0"/>
              </a:rPr>
              <a:t>int</a:t>
            </a:r>
            <a:r>
              <a:rPr lang="en-US" altLang="en-US" dirty="0">
                <a:latin typeface="Courier New" charset="0"/>
              </a:rPr>
              <a:t> key, </a:t>
            </a:r>
            <a:r>
              <a:rPr lang="en-US" altLang="en-US" dirty="0" err="1">
                <a:latin typeface="Courier New" charset="0"/>
              </a:rPr>
              <a:t>int</a:t>
            </a:r>
            <a:r>
              <a:rPr lang="en-US" altLang="en-US" dirty="0">
                <a:latin typeface="Courier New" charset="0"/>
              </a:rPr>
              <a:t> a[], </a:t>
            </a:r>
            <a:r>
              <a:rPr lang="en-US" altLang="en-US" dirty="0" err="1">
                <a:latin typeface="Courier New" charset="0"/>
              </a:rPr>
              <a:t>int</a:t>
            </a:r>
            <a:r>
              <a:rPr lang="en-US" altLang="en-US" dirty="0">
                <a:latin typeface="Courier New" charset="0"/>
              </a:rPr>
              <a:t> n)</a:t>
            </a:r>
          </a:p>
          <a:p>
            <a:pPr eaLnBrk="1" hangingPunct="1"/>
            <a:r>
              <a:rPr lang="en-US" altLang="en-US" dirty="0">
                <a:latin typeface="Courier New" charset="0"/>
              </a:rPr>
              <a:t>{  if (n==0) return –1;</a:t>
            </a:r>
          </a:p>
          <a:p>
            <a:pPr eaLnBrk="1" hangingPunct="1"/>
            <a:r>
              <a:rPr lang="en-US" altLang="en-US" dirty="0">
                <a:latin typeface="Courier New" charset="0"/>
              </a:rPr>
              <a:t>   if (key == a[n-1]) return n-1;</a:t>
            </a:r>
          </a:p>
          <a:p>
            <a:pPr eaLnBrk="1" hangingPunct="1"/>
            <a:r>
              <a:rPr lang="en-US" altLang="en-US" dirty="0">
                <a:latin typeface="Courier New" charset="0"/>
              </a:rPr>
              <a:t>   return </a:t>
            </a:r>
            <a:r>
              <a:rPr lang="en-US" altLang="en-US" dirty="0" err="1">
                <a:latin typeface="Courier New" charset="0"/>
              </a:rPr>
              <a:t>lfind</a:t>
            </a:r>
            <a:r>
              <a:rPr lang="en-US" altLang="en-US" dirty="0">
                <a:latin typeface="Courier New" charset="0"/>
              </a:rPr>
              <a:t>(key, a, n-1);</a:t>
            </a:r>
          </a:p>
          <a:p>
            <a:pPr eaLnBrk="1" hangingPunct="1"/>
            <a:r>
              <a:rPr lang="en-US" altLang="en-US" dirty="0">
                <a:latin typeface="Courier New" charset="0"/>
              </a:rPr>
              <a:t>}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57200" y="4221088"/>
            <a:ext cx="7879080" cy="2246769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dirty="0" err="1"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latin typeface="Courier New" panose="02070309020205020404" pitchFamily="49" charset="0"/>
                <a:ea typeface="宋体" panose="02010600030101010101" pitchFamily="2" charset="-122"/>
              </a:rPr>
              <a:t>bfind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dirty="0" err="1"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 key, </a:t>
            </a:r>
            <a:r>
              <a:rPr lang="en-US" altLang="zh-CN" dirty="0" err="1"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 a[], </a:t>
            </a:r>
            <a:r>
              <a:rPr lang="en-US" altLang="zh-CN" dirty="0" err="1"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 left, </a:t>
            </a:r>
            <a:r>
              <a:rPr lang="en-US" altLang="zh-CN" dirty="0" err="1"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 right)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{   if (left+1 == right) return –1;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    </a:t>
            </a:r>
            <a:r>
              <a:rPr lang="en-US" altLang="zh-CN" dirty="0" err="1"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 m = (left + right) / 2;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    if (key == a[m]) return m;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    if (key &lt; a[m]) return </a:t>
            </a:r>
            <a:r>
              <a:rPr lang="en-US" altLang="zh-CN" dirty="0" err="1">
                <a:latin typeface="Courier New" panose="02070309020205020404" pitchFamily="49" charset="0"/>
                <a:ea typeface="宋体" panose="02010600030101010101" pitchFamily="2" charset="-122"/>
              </a:rPr>
              <a:t>bfind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(key, a, left, m);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    else return </a:t>
            </a:r>
            <a:r>
              <a:rPr lang="en-US" altLang="zh-CN" dirty="0" err="1">
                <a:latin typeface="Courier New" panose="02070309020205020404" pitchFamily="49" charset="0"/>
                <a:ea typeface="宋体" panose="02010600030101010101" pitchFamily="2" charset="-122"/>
              </a:rPr>
              <a:t>bfind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(key, a, m, right);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57200" y="3760440"/>
            <a:ext cx="4186808" cy="460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Algorithm 2: Binary search (</a:t>
            </a:r>
            <a:r>
              <a:rPr lang="en-US" altLang="zh-CN" dirty="0">
                <a:hlinkClick r:id="rId2"/>
              </a:rPr>
              <a:t>demo</a:t>
            </a:r>
            <a:r>
              <a:rPr lang="en-US" altLang="zh-CN" dirty="0"/>
              <a:t>)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672082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Machine Instructions</a:t>
            </a:r>
          </a:p>
        </p:txBody>
      </p:sp>
      <p:sp>
        <p:nvSpPr>
          <p:cNvPr id="30723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Any instruction runs in a fixed amount of time (an integral number of CPU cycles)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An example on the </a:t>
            </a:r>
            <a:r>
              <a:rPr lang="en-US" dirty="0" err="1">
                <a:latin typeface="Arial" charset="0"/>
                <a:cs typeface="Arial" charset="0"/>
              </a:rPr>
              <a:t>Coldfire</a:t>
            </a:r>
            <a:r>
              <a:rPr lang="en-US" dirty="0">
                <a:latin typeface="Arial" charset="0"/>
                <a:cs typeface="Arial" charset="0"/>
              </a:rPr>
              <a:t> is:</a:t>
            </a:r>
          </a:p>
          <a:p>
            <a:pPr lvl="1" algn="ctr">
              <a:buFont typeface="Arial" charset="0"/>
              <a:buNone/>
            </a:pPr>
            <a:r>
              <a:rPr lang="en-US" b="1" dirty="0">
                <a:latin typeface="Consolas" pitchFamily="49" charset="0"/>
                <a:cs typeface="Arial" charset="0"/>
              </a:rPr>
              <a:t>0x068</a:t>
            </a:r>
            <a:r>
              <a:rPr lang="en-US" b="1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7</a:t>
            </a:r>
            <a:r>
              <a:rPr lang="en-US" b="1" dirty="0">
                <a:solidFill>
                  <a:srgbClr val="3333CC"/>
                </a:solidFill>
                <a:latin typeface="Consolas" pitchFamily="49" charset="0"/>
                <a:cs typeface="Arial" charset="0"/>
              </a:rPr>
              <a:t>0000000F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which adds </a:t>
            </a:r>
            <a:r>
              <a:rPr lang="en-US" dirty="0">
                <a:solidFill>
                  <a:srgbClr val="3333CC"/>
                </a:solidFill>
                <a:latin typeface="Arial" charset="0"/>
                <a:cs typeface="Arial" charset="0"/>
              </a:rPr>
              <a:t>15 </a:t>
            </a:r>
            <a:r>
              <a:rPr lang="en-US" dirty="0">
                <a:latin typeface="Arial" charset="0"/>
                <a:cs typeface="Arial" charset="0"/>
              </a:rPr>
              <a:t>to the </a:t>
            </a:r>
            <a:r>
              <a:rPr 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7</a:t>
            </a:r>
            <a:r>
              <a:rPr lang="en-US" baseline="30000" dirty="0">
                <a:latin typeface="Arial" charset="0"/>
                <a:cs typeface="Arial" charset="0"/>
              </a:rPr>
              <a:t>th</a:t>
            </a:r>
            <a:r>
              <a:rPr lang="en-US" dirty="0">
                <a:latin typeface="Arial" charset="0"/>
                <a:cs typeface="Arial" charset="0"/>
              </a:rPr>
              <a:t> data register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As humans are not good at hex, this can be programmed in assembly language as</a:t>
            </a:r>
          </a:p>
          <a:p>
            <a:pPr algn="ctr">
              <a:buFont typeface="Arial" charset="0"/>
              <a:buNone/>
            </a:pPr>
            <a:r>
              <a:rPr lang="en-US" sz="1800" b="1" dirty="0">
                <a:latin typeface="Consolas" pitchFamily="49" charset="0"/>
                <a:cs typeface="Arial" charset="0"/>
              </a:rPr>
              <a:t>ADDI.L </a:t>
            </a:r>
            <a:r>
              <a:rPr lang="en-US" sz="1800" b="1" dirty="0">
                <a:solidFill>
                  <a:srgbClr val="3333CC"/>
                </a:solidFill>
                <a:latin typeface="Consolas" pitchFamily="49" charset="0"/>
                <a:cs typeface="Arial" charset="0"/>
              </a:rPr>
              <a:t>#$F</a:t>
            </a:r>
            <a:r>
              <a:rPr lang="en-US" sz="1800" b="1" dirty="0">
                <a:latin typeface="Consolas" pitchFamily="49" charset="0"/>
                <a:cs typeface="Arial" charset="0"/>
              </a:rPr>
              <a:t>, D</a:t>
            </a:r>
            <a:r>
              <a:rPr lang="en-US" sz="1800" b="1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7</a:t>
            </a:r>
            <a:endParaRPr lang="en-US" sz="1800" dirty="0">
              <a:latin typeface="Consolas" pitchFamily="49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cs typeface="Arial" charset="0"/>
              </a:rPr>
              <a:t>More in ECE 222</a:t>
            </a:r>
          </a:p>
        </p:txBody>
      </p:sp>
    </p:spTree>
    <p:extLst>
      <p:ext uri="{BB962C8B-B14F-4D97-AF65-F5344CB8AC3E}">
        <p14:creationId xmlns:p14="http://schemas.microsoft.com/office/powerpoint/2010/main" val="79765097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Machine Instructions</a:t>
            </a:r>
          </a:p>
        </p:txBody>
      </p:sp>
      <p:sp>
        <p:nvSpPr>
          <p:cNvPr id="31747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Assembly language has an almost one-to-one translation to machine instructions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Assembly language is a low-level programming language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Other programming languages are higher-level:</a:t>
            </a:r>
          </a:p>
          <a:p>
            <a:pPr algn="ctr"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Fortran, Pascal, </a:t>
            </a:r>
            <a:r>
              <a:rPr lang="en-US" dirty="0" err="1">
                <a:latin typeface="Arial" charset="0"/>
                <a:cs typeface="Arial" charset="0"/>
              </a:rPr>
              <a:t>Matlab</a:t>
            </a:r>
            <a:r>
              <a:rPr lang="en-US" dirty="0">
                <a:latin typeface="Arial" charset="0"/>
                <a:cs typeface="Arial" charset="0"/>
              </a:rPr>
              <a:t>, Java, C++, and C#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The adjective “high” refers to the level of abstraction: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Java, C++, and C# have abstractions such as OO</a:t>
            </a:r>
          </a:p>
          <a:p>
            <a:pPr lvl="1"/>
            <a:r>
              <a:rPr lang="en-US" dirty="0" err="1">
                <a:latin typeface="Arial" charset="0"/>
                <a:cs typeface="Arial" charset="0"/>
              </a:rPr>
              <a:t>Matlab</a:t>
            </a:r>
            <a:r>
              <a:rPr lang="en-US" dirty="0">
                <a:latin typeface="Arial" charset="0"/>
                <a:cs typeface="Arial" charset="0"/>
              </a:rPr>
              <a:t> and Fortran have operations which do not map to relatively small number of machine instructions:</a:t>
            </a:r>
          </a:p>
          <a:p>
            <a:pPr lvl="2">
              <a:buFont typeface="Arial" charset="0"/>
              <a:buNone/>
            </a:pPr>
            <a:r>
              <a:rPr lang="en-US" dirty="0">
                <a:latin typeface="Consolas" pitchFamily="49" charset="0"/>
                <a:cs typeface="Arial" charset="0"/>
              </a:rPr>
              <a:t>	&gt;&gt; 1.27^2.9                   % 1.27**2.9 in Fortran</a:t>
            </a:r>
          </a:p>
          <a:p>
            <a:pPr lvl="2">
              <a:buFont typeface="Arial" charset="0"/>
              <a:buNone/>
            </a:pPr>
            <a:r>
              <a:rPr lang="en-US" dirty="0">
                <a:latin typeface="Consolas" pitchFamily="49" charset="0"/>
                <a:cs typeface="Arial" charset="0"/>
              </a:rPr>
              <a:t>	      2.0000036616123606774</a:t>
            </a:r>
            <a:endParaRPr lang="en-US" sz="2400" dirty="0">
              <a:latin typeface="Arial" charset="0"/>
              <a:cs typeface="Arial" charset="0"/>
            </a:endParaRPr>
          </a:p>
          <a:p>
            <a:endParaRPr lang="en-US" sz="2400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20660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Machine Instructions</a:t>
            </a:r>
          </a:p>
        </p:txBody>
      </p:sp>
      <p:sp>
        <p:nvSpPr>
          <p:cNvPr id="3277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The C programming language (C++ without objects and other abstractions) can be referred to as a mid-level programming language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There is abstraction, but the language is closely tied to the standard capabilities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There is a closer relationship between operators and machine instructions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Consider the operation </a:t>
            </a:r>
            <a:r>
              <a:rPr 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+= </a:t>
            </a:r>
            <a:r>
              <a:rPr lang="en-US" b="1" dirty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;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dirty="0">
                <a:latin typeface="Arial" charset="0"/>
                <a:cs typeface="Arial" charset="0"/>
              </a:rPr>
              <a:t>Assume that the compiler has already has the value of the variable </a:t>
            </a:r>
            <a:r>
              <a:rPr 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dirty="0">
                <a:latin typeface="Arial" charset="0"/>
                <a:cs typeface="Arial" charset="0"/>
              </a:rPr>
              <a:t> in register </a:t>
            </a:r>
            <a:r>
              <a:rPr lang="en-US" b="1" dirty="0">
                <a:latin typeface="Courier New" pitchFamily="49" charset="0"/>
                <a:cs typeface="Arial" charset="0"/>
              </a:rPr>
              <a:t>D1</a:t>
            </a:r>
            <a:r>
              <a:rPr lang="en-US" dirty="0">
                <a:latin typeface="Arial" charset="0"/>
                <a:cs typeface="Arial" charset="0"/>
              </a:rPr>
              <a:t> and perhaps </a:t>
            </a:r>
            <a:r>
              <a:rPr lang="en-US" b="1" dirty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dirty="0">
                <a:latin typeface="Arial" charset="0"/>
                <a:cs typeface="Arial" charset="0"/>
              </a:rPr>
              <a:t> is a variable stored at the location stored in address register </a:t>
            </a:r>
            <a:r>
              <a:rPr lang="en-US" b="1" dirty="0">
                <a:solidFill>
                  <a:srgbClr val="3333CC"/>
                </a:solidFill>
                <a:latin typeface="Courier New" pitchFamily="49" charset="0"/>
                <a:cs typeface="Arial" charset="0"/>
              </a:rPr>
              <a:t>A1</a:t>
            </a:r>
            <a:r>
              <a:rPr lang="en-US" dirty="0">
                <a:latin typeface="Arial" charset="0"/>
                <a:cs typeface="Arial" charset="0"/>
              </a:rPr>
              <a:t>, this is then converted to the single instruction</a:t>
            </a:r>
          </a:p>
          <a:p>
            <a:pPr lvl="1">
              <a:buFont typeface="Arial" charset="0"/>
              <a:buNone/>
            </a:pPr>
            <a:r>
              <a:rPr lang="en-US" b="1" dirty="0">
                <a:latin typeface="Courier New" pitchFamily="49" charset="0"/>
                <a:cs typeface="Arial" charset="0"/>
              </a:rPr>
              <a:t>				   ADD (</a:t>
            </a:r>
            <a:r>
              <a:rPr lang="en-US" b="1" dirty="0">
                <a:solidFill>
                  <a:srgbClr val="3333CC"/>
                </a:solidFill>
                <a:latin typeface="Courier New" pitchFamily="49" charset="0"/>
                <a:cs typeface="Arial" charset="0"/>
              </a:rPr>
              <a:t>A1</a:t>
            </a:r>
            <a:r>
              <a:rPr lang="en-US" b="1" dirty="0">
                <a:latin typeface="Courier New" pitchFamily="49" charset="0"/>
                <a:cs typeface="Arial" charset="0"/>
              </a:rPr>
              <a:t>), D1</a:t>
            </a:r>
          </a:p>
          <a:p>
            <a:pPr lvl="1"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endParaRPr lang="en-US" sz="2400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15551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Operators</a:t>
            </a:r>
          </a:p>
        </p:txBody>
      </p:sp>
      <p:sp>
        <p:nvSpPr>
          <p:cNvPr id="33795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latin typeface="Arial" charset="0"/>
                <a:cs typeface="Arial" charset="0"/>
              </a:rPr>
              <a:t>	There is a close relationship between basic operations and machine instructions, so we may assume each operation requires a fixed number of CPU cycles, i.e.,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(1)</a:t>
            </a:r>
            <a:r>
              <a:rPr lang="en-US" dirty="0">
                <a:latin typeface="Arial" charset="0"/>
                <a:cs typeface="Arial" charset="0"/>
              </a:rPr>
              <a:t> time:</a:t>
            </a:r>
          </a:p>
          <a:p>
            <a:pPr lvl="1"/>
            <a:endParaRPr lang="en-US" dirty="0">
              <a:latin typeface="Arial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cs typeface="Arial" charset="0"/>
              </a:rPr>
              <a:t>Variable assignment		 </a:t>
            </a:r>
            <a:r>
              <a:rPr lang="en-US" b="1" dirty="0">
                <a:latin typeface="Courier New" pitchFamily="49" charset="0"/>
                <a:cs typeface="Arial" charset="0"/>
              </a:rPr>
              <a:t>=</a:t>
            </a:r>
            <a:endParaRPr lang="en-US" dirty="0">
              <a:latin typeface="Arial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cs typeface="Arial" charset="0"/>
              </a:rPr>
              <a:t>Integer operations			 </a:t>
            </a:r>
            <a:r>
              <a:rPr lang="en-US" b="1" dirty="0">
                <a:latin typeface="Courier New" pitchFamily="49" charset="0"/>
                <a:cs typeface="Arial" charset="0"/>
              </a:rPr>
              <a:t>+ - * / % ++ --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Logical operations			 </a:t>
            </a:r>
            <a:r>
              <a:rPr lang="en-US" b="1" dirty="0">
                <a:latin typeface="Courier New" pitchFamily="49" charset="0"/>
                <a:cs typeface="Arial" charset="0"/>
              </a:rPr>
              <a:t>&amp;&amp; || !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Bitwise operations			 </a:t>
            </a:r>
            <a:r>
              <a:rPr lang="en-US" b="1" dirty="0">
                <a:latin typeface="Courier New" pitchFamily="49" charset="0"/>
                <a:cs typeface="Arial" charset="0"/>
              </a:rPr>
              <a:t>&amp; | ^ ~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Relational operations		 </a:t>
            </a:r>
            <a:r>
              <a:rPr lang="en-US" b="1" dirty="0">
                <a:latin typeface="Courier New" pitchFamily="49" charset="0"/>
                <a:cs typeface="Arial" charset="0"/>
              </a:rPr>
              <a:t>== != &lt; &lt;= &gt;= &gt;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Memory allocation and deallocation	 </a:t>
            </a:r>
            <a:r>
              <a:rPr lang="en-US" b="1" dirty="0">
                <a:latin typeface="Courier New" pitchFamily="49" charset="0"/>
                <a:cs typeface="Arial" charset="0"/>
              </a:rPr>
              <a:t>new delete</a:t>
            </a:r>
          </a:p>
          <a:p>
            <a:pPr lvl="1"/>
            <a:endParaRPr lang="en-US" sz="2000" dirty="0">
              <a:latin typeface="Arial" charset="0"/>
              <a:cs typeface="Arial" charset="0"/>
            </a:endParaRPr>
          </a:p>
          <a:p>
            <a:endParaRPr lang="en-US" sz="2400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60013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Operators</a:t>
            </a:r>
          </a:p>
        </p:txBody>
      </p:sp>
      <p:sp>
        <p:nvSpPr>
          <p:cNvPr id="34819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Of these, memory allocation and deallocation are the slowest by a significant factor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A quick test on </a:t>
            </a:r>
            <a:r>
              <a:rPr lang="en-US">
                <a:latin typeface="Consolas" pitchFamily="49" charset="0"/>
                <a:cs typeface="Arial" charset="0"/>
              </a:rPr>
              <a:t>eceunix</a:t>
            </a:r>
            <a:r>
              <a:rPr lang="en-US">
                <a:latin typeface="Arial" charset="0"/>
                <a:cs typeface="Arial" charset="0"/>
              </a:rPr>
              <a:t> shows a factor of over 100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They require communication with the operation system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This does not account for the time required to call the constructor and destructor</a:t>
            </a:r>
          </a:p>
          <a:p>
            <a:pPr>
              <a:buFont typeface="Arial" charset="0"/>
              <a:buNone/>
            </a:pPr>
            <a:endParaRPr lang="en-US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Note that after memory is allocated, the constructor is run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The constructor may not run in </a:t>
            </a:r>
            <a:r>
              <a:rPr lang="en-US" b="1">
                <a:latin typeface="Symbol" pitchFamily="18" charset="2"/>
                <a:cs typeface="Arial" charset="0"/>
              </a:rPr>
              <a:t>Q</a:t>
            </a:r>
            <a:r>
              <a:rPr lang="en-US">
                <a:latin typeface="Times New Roman" pitchFamily="18" charset="0"/>
                <a:cs typeface="Arial" charset="0"/>
              </a:rPr>
              <a:t>(1)</a:t>
            </a:r>
            <a:r>
              <a:rPr lang="en-US">
                <a:latin typeface="Arial" charset="0"/>
                <a:cs typeface="Arial" charset="0"/>
              </a:rPr>
              <a:t> time</a:t>
            </a: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22989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Blocks of Operations</a:t>
            </a:r>
          </a:p>
        </p:txBody>
      </p:sp>
      <p:sp>
        <p:nvSpPr>
          <p:cNvPr id="35843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507413" cy="452596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Each operation runs in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(1)</a:t>
            </a:r>
            <a:r>
              <a:rPr lang="en-US" dirty="0">
                <a:latin typeface="Arial" charset="0"/>
                <a:cs typeface="Arial" charset="0"/>
              </a:rPr>
              <a:t> time and therefore any fixed number</a:t>
            </a:r>
            <a:br>
              <a:rPr lang="en-US" dirty="0">
                <a:latin typeface="Arial" charset="0"/>
                <a:cs typeface="Arial" charset="0"/>
              </a:rPr>
            </a:br>
            <a:r>
              <a:rPr lang="en-US" dirty="0">
                <a:latin typeface="Arial" charset="0"/>
                <a:cs typeface="Arial" charset="0"/>
              </a:rPr>
              <a:t>of operations also run in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(1)</a:t>
            </a:r>
            <a:r>
              <a:rPr lang="en-US" dirty="0">
                <a:latin typeface="Arial" charset="0"/>
                <a:cs typeface="Arial" charset="0"/>
              </a:rPr>
              <a:t> time, for example: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 lvl="2">
              <a:buFont typeface="Arial" charset="0"/>
              <a:buNone/>
            </a:pPr>
            <a:r>
              <a:rPr lang="en-US" dirty="0">
                <a:latin typeface="Consolas" pitchFamily="49" charset="0"/>
                <a:cs typeface="Arial" charset="0"/>
              </a:rPr>
              <a:t>// Swap variables a and b</a:t>
            </a:r>
          </a:p>
          <a:p>
            <a:pPr lvl="2">
              <a:buFont typeface="Arial" charset="0"/>
              <a:buNone/>
            </a:pPr>
            <a:r>
              <a:rPr lang="en-US" dirty="0" err="1">
                <a:latin typeface="Consolas" pitchFamily="49" charset="0"/>
                <a:cs typeface="Arial" charset="0"/>
              </a:rPr>
              <a:t>int</a:t>
            </a:r>
            <a:r>
              <a:rPr lang="en-US" dirty="0">
                <a:latin typeface="Consolas" pitchFamily="49" charset="0"/>
                <a:cs typeface="Arial" charset="0"/>
              </a:rPr>
              <a:t> </a:t>
            </a:r>
            <a:r>
              <a:rPr lang="en-US" dirty="0" err="1">
                <a:latin typeface="Consolas" pitchFamily="49" charset="0"/>
                <a:cs typeface="Arial" charset="0"/>
              </a:rPr>
              <a:t>tmp</a:t>
            </a:r>
            <a:r>
              <a:rPr lang="en-US" dirty="0">
                <a:latin typeface="Consolas" pitchFamily="49" charset="0"/>
                <a:cs typeface="Arial" charset="0"/>
              </a:rPr>
              <a:t> = a;</a:t>
            </a:r>
          </a:p>
          <a:p>
            <a:pPr lvl="2">
              <a:buFont typeface="Arial" charset="0"/>
              <a:buNone/>
            </a:pPr>
            <a:r>
              <a:rPr lang="en-US" dirty="0">
                <a:latin typeface="Consolas" pitchFamily="49" charset="0"/>
                <a:cs typeface="Arial" charset="0"/>
              </a:rPr>
              <a:t>a = b;</a:t>
            </a:r>
          </a:p>
          <a:p>
            <a:pPr lvl="2">
              <a:buFont typeface="Arial" charset="0"/>
              <a:buNone/>
            </a:pPr>
            <a:r>
              <a:rPr lang="en-US" dirty="0">
                <a:latin typeface="Consolas" pitchFamily="49" charset="0"/>
                <a:cs typeface="Arial" charset="0"/>
              </a:rPr>
              <a:t>b = </a:t>
            </a:r>
            <a:r>
              <a:rPr lang="en-US" dirty="0" err="1">
                <a:latin typeface="Consolas" pitchFamily="49" charset="0"/>
                <a:cs typeface="Arial" charset="0"/>
              </a:rPr>
              <a:t>tmp</a:t>
            </a:r>
            <a:r>
              <a:rPr lang="en-US" dirty="0">
                <a:latin typeface="Consolas" pitchFamily="49" charset="0"/>
                <a:cs typeface="Arial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59950938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Blocks of Operations</a:t>
            </a:r>
          </a:p>
        </p:txBody>
      </p:sp>
      <p:sp>
        <p:nvSpPr>
          <p:cNvPr id="36867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Seldom will you find large blocks of operations without any additional control statements</a:t>
            </a:r>
          </a:p>
          <a:p>
            <a:pPr>
              <a:buFont typeface="Arial" charset="0"/>
              <a:buNone/>
            </a:pPr>
            <a:endParaRPr lang="en-US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This example rearranges an AVL tree structure</a:t>
            </a:r>
          </a:p>
          <a:p>
            <a:pPr lvl="1">
              <a:buFont typeface="Arial" charset="0"/>
              <a:buNone/>
            </a:pPr>
            <a:r>
              <a:rPr lang="en-US" sz="1600">
                <a:latin typeface="Consolas" pitchFamily="49" charset="0"/>
                <a:cs typeface="Arial" charset="0"/>
              </a:rPr>
              <a:t> Tree_node *lrl = left-&gt;right-&gt;left;</a:t>
            </a:r>
          </a:p>
          <a:p>
            <a:pPr>
              <a:buFont typeface="Arial" charset="0"/>
              <a:buNone/>
            </a:pPr>
            <a:r>
              <a:rPr lang="en-US" sz="1600">
                <a:latin typeface="Consolas" pitchFamily="49" charset="0"/>
                <a:cs typeface="Arial" charset="0"/>
              </a:rPr>
              <a:t>	  Tree_node *lrr = left-&gt;right-&gt;right;</a:t>
            </a:r>
          </a:p>
          <a:p>
            <a:pPr>
              <a:buFont typeface="Arial" charset="0"/>
              <a:buNone/>
            </a:pPr>
            <a:r>
              <a:rPr lang="en-US" sz="1600">
                <a:latin typeface="Consolas" pitchFamily="49" charset="0"/>
                <a:cs typeface="Arial" charset="0"/>
              </a:rPr>
              <a:t>	  parent = left-&gt;right;</a:t>
            </a:r>
          </a:p>
          <a:p>
            <a:pPr>
              <a:buFont typeface="Arial" charset="0"/>
              <a:buNone/>
            </a:pPr>
            <a:r>
              <a:rPr lang="en-US" sz="1600">
                <a:latin typeface="Consolas" pitchFamily="49" charset="0"/>
                <a:cs typeface="Arial" charset="0"/>
              </a:rPr>
              <a:t>	  parent-&gt;left  = left;</a:t>
            </a:r>
          </a:p>
          <a:p>
            <a:pPr>
              <a:buFont typeface="Arial" charset="0"/>
              <a:buNone/>
            </a:pPr>
            <a:r>
              <a:rPr lang="en-US" sz="1600">
                <a:latin typeface="Consolas" pitchFamily="49" charset="0"/>
                <a:cs typeface="Arial" charset="0"/>
              </a:rPr>
              <a:t> 	  parent-&gt;right = this;</a:t>
            </a:r>
          </a:p>
          <a:p>
            <a:pPr>
              <a:buFont typeface="Arial" charset="0"/>
              <a:buNone/>
            </a:pPr>
            <a:r>
              <a:rPr lang="en-US" sz="1600">
                <a:latin typeface="Consolas" pitchFamily="49" charset="0"/>
                <a:cs typeface="Arial" charset="0"/>
              </a:rPr>
              <a:t> 	  left-&gt;right = lrl;</a:t>
            </a:r>
          </a:p>
          <a:p>
            <a:pPr>
              <a:buFont typeface="Arial" charset="0"/>
              <a:buNone/>
            </a:pPr>
            <a:r>
              <a:rPr lang="en-US" sz="1600">
                <a:latin typeface="Consolas" pitchFamily="49" charset="0"/>
                <a:cs typeface="Arial" charset="0"/>
              </a:rPr>
              <a:t>	  left = lrr;</a:t>
            </a:r>
          </a:p>
          <a:p>
            <a:endParaRPr lang="en-US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Run time:  </a:t>
            </a:r>
            <a:r>
              <a:rPr lang="en-US" b="1">
                <a:latin typeface="Symbol" pitchFamily="18" charset="2"/>
                <a:cs typeface="Arial" charset="0"/>
              </a:rPr>
              <a:t>Q</a:t>
            </a:r>
            <a:r>
              <a:rPr lang="en-US">
                <a:latin typeface="Times New Roman" pitchFamily="18" charset="0"/>
                <a:cs typeface="Arial" charset="0"/>
              </a:rPr>
              <a:t>(1)</a:t>
            </a:r>
            <a:endParaRPr lang="en-US" b="1">
              <a:latin typeface="Consolas" pitchFamily="49" charset="0"/>
              <a:cs typeface="Arial" charset="0"/>
            </a:endParaRPr>
          </a:p>
        </p:txBody>
      </p:sp>
      <p:pic>
        <p:nvPicPr>
          <p:cNvPr id="36868" name="Picture 5" descr="x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3860800"/>
            <a:ext cx="3967163" cy="242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6992774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Blocks in Sequence</a:t>
            </a:r>
          </a:p>
        </p:txBody>
      </p:sp>
      <p:sp>
        <p:nvSpPr>
          <p:cNvPr id="3789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Suppose you have now analyzed a number of blocks of code run in sequence</a:t>
            </a:r>
          </a:p>
          <a:p>
            <a:pPr lvl="2">
              <a:buFont typeface="Arial" charset="0"/>
              <a:buNone/>
            </a:pPr>
            <a:endParaRPr lang="en-US" sz="1400" dirty="0">
              <a:latin typeface="Consolas" pitchFamily="49" charset="0"/>
              <a:cs typeface="Arial" charset="0"/>
            </a:endParaRPr>
          </a:p>
          <a:p>
            <a:pPr lvl="2">
              <a:buFont typeface="Arial" charset="0"/>
              <a:buNone/>
            </a:pPr>
            <a:r>
              <a:rPr lang="en-US" sz="1400" dirty="0">
                <a:latin typeface="Consolas" pitchFamily="49" charset="0"/>
                <a:cs typeface="Arial" charset="0"/>
              </a:rPr>
              <a:t>template &lt;typename T&gt;</a:t>
            </a:r>
          </a:p>
          <a:p>
            <a:pPr lvl="2">
              <a:buFont typeface="Arial" charset="0"/>
              <a:buNone/>
            </a:pPr>
            <a:r>
              <a:rPr lang="en-US" sz="1400" dirty="0">
                <a:latin typeface="Consolas" pitchFamily="49" charset="0"/>
                <a:cs typeface="Arial" charset="0"/>
              </a:rPr>
              <a:t>void </a:t>
            </a:r>
            <a:r>
              <a:rPr lang="en-US" sz="1400" dirty="0" err="1">
                <a:latin typeface="Consolas" pitchFamily="49" charset="0"/>
                <a:cs typeface="Arial" charset="0"/>
              </a:rPr>
              <a:t>update_capacity</a:t>
            </a:r>
            <a:r>
              <a:rPr lang="en-US" sz="1400" dirty="0">
                <a:latin typeface="Consolas" pitchFamily="49" charset="0"/>
                <a:cs typeface="Arial" charset="0"/>
              </a:rPr>
              <a:t>( </a:t>
            </a:r>
            <a:r>
              <a:rPr lang="en-US" sz="1400" dirty="0" err="1">
                <a:latin typeface="Consolas" pitchFamily="49" charset="0"/>
                <a:cs typeface="Arial" charset="0"/>
              </a:rPr>
              <a:t>int</a:t>
            </a:r>
            <a:r>
              <a:rPr lang="en-US" sz="1400" dirty="0">
                <a:latin typeface="Consolas" pitchFamily="49" charset="0"/>
                <a:cs typeface="Arial" charset="0"/>
              </a:rPr>
              <a:t> delta ) {</a:t>
            </a:r>
          </a:p>
          <a:p>
            <a:pPr lvl="2">
              <a:buFont typeface="Arial" charset="0"/>
              <a:buNone/>
            </a:pPr>
            <a:r>
              <a:rPr lang="en-US" sz="1400" dirty="0">
                <a:latin typeface="Consolas" pitchFamily="49" charset="0"/>
                <a:cs typeface="Arial" charset="0"/>
              </a:rPr>
              <a:t>	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T *</a:t>
            </a:r>
            <a:r>
              <a:rPr lang="en-US" sz="14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array_old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 = array;</a:t>
            </a:r>
          </a:p>
          <a:p>
            <a:pPr lvl="2">
              <a:buFont typeface="Arial" charset="0"/>
              <a:buNone/>
            </a:pP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	</a:t>
            </a:r>
            <a:r>
              <a:rPr lang="en-US" sz="14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int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capacity_old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 = </a:t>
            </a:r>
            <a:r>
              <a:rPr lang="en-US" sz="14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array_capacity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;</a:t>
            </a:r>
            <a:br>
              <a:rPr lang="en-US" sz="14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</a:br>
            <a:r>
              <a:rPr lang="en-US" sz="14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array_capacity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 += delta;</a:t>
            </a:r>
          </a:p>
          <a:p>
            <a:pPr lvl="2">
              <a:buFont typeface="Arial" charset="0"/>
              <a:buNone/>
            </a:pP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	array = new T[</a:t>
            </a:r>
            <a:r>
              <a:rPr lang="en-US" sz="14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array_capacity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];</a:t>
            </a:r>
          </a:p>
          <a:p>
            <a:pPr lvl="2">
              <a:buFont typeface="Arial" charset="0"/>
              <a:buNone/>
            </a:pPr>
            <a:endParaRPr lang="en-US" sz="1400" dirty="0">
              <a:latin typeface="Consolas" pitchFamily="49" charset="0"/>
              <a:cs typeface="Arial" charset="0"/>
            </a:endParaRPr>
          </a:p>
          <a:p>
            <a:pPr lvl="2">
              <a:buFont typeface="Arial" charset="0"/>
              <a:buNone/>
            </a:pPr>
            <a:r>
              <a:rPr lang="en-US" sz="1400" dirty="0">
                <a:latin typeface="Consolas" pitchFamily="49" charset="0"/>
                <a:cs typeface="Arial" charset="0"/>
              </a:rPr>
              <a:t>	</a:t>
            </a:r>
            <a:r>
              <a:rPr lang="en-US" sz="1400" dirty="0">
                <a:solidFill>
                  <a:srgbClr val="3333CC"/>
                </a:solidFill>
                <a:latin typeface="Consolas" pitchFamily="49" charset="0"/>
                <a:cs typeface="Arial" charset="0"/>
              </a:rPr>
              <a:t>for ( </a:t>
            </a:r>
            <a:r>
              <a:rPr lang="en-US" sz="1400" dirty="0" err="1">
                <a:solidFill>
                  <a:srgbClr val="3333CC"/>
                </a:solidFill>
                <a:latin typeface="Consolas" pitchFamily="49" charset="0"/>
                <a:cs typeface="Arial" charset="0"/>
              </a:rPr>
              <a:t>int</a:t>
            </a:r>
            <a:r>
              <a:rPr lang="en-US" sz="1400" dirty="0">
                <a:solidFill>
                  <a:srgbClr val="3333CC"/>
                </a:solidFill>
                <a:latin typeface="Consolas" pitchFamily="49" charset="0"/>
                <a:cs typeface="Arial" charset="0"/>
              </a:rPr>
              <a:t> </a:t>
            </a:r>
            <a:r>
              <a:rPr lang="en-US" sz="1400" dirty="0" err="1">
                <a:solidFill>
                  <a:srgbClr val="3333CC"/>
                </a:solidFill>
                <a:latin typeface="Consolas" pitchFamily="49" charset="0"/>
                <a:cs typeface="Arial" charset="0"/>
              </a:rPr>
              <a:t>i</a:t>
            </a:r>
            <a:r>
              <a:rPr lang="en-US" sz="1400" dirty="0">
                <a:solidFill>
                  <a:srgbClr val="3333CC"/>
                </a:solidFill>
                <a:latin typeface="Consolas" pitchFamily="49" charset="0"/>
                <a:cs typeface="Arial" charset="0"/>
              </a:rPr>
              <a:t> = 0; </a:t>
            </a:r>
            <a:r>
              <a:rPr lang="en-US" sz="1400" dirty="0" err="1">
                <a:solidFill>
                  <a:srgbClr val="3333CC"/>
                </a:solidFill>
                <a:latin typeface="Consolas" pitchFamily="49" charset="0"/>
                <a:cs typeface="Arial" charset="0"/>
              </a:rPr>
              <a:t>i</a:t>
            </a:r>
            <a:r>
              <a:rPr lang="en-US" sz="1400" dirty="0">
                <a:solidFill>
                  <a:srgbClr val="3333CC"/>
                </a:solidFill>
                <a:latin typeface="Consolas" pitchFamily="49" charset="0"/>
                <a:cs typeface="Arial" charset="0"/>
              </a:rPr>
              <a:t> &lt; </a:t>
            </a:r>
            <a:r>
              <a:rPr lang="en-US" sz="1400" dirty="0" err="1">
                <a:solidFill>
                  <a:srgbClr val="3333CC"/>
                </a:solidFill>
                <a:latin typeface="Consolas" pitchFamily="49" charset="0"/>
                <a:cs typeface="Arial" charset="0"/>
              </a:rPr>
              <a:t>capacity_old</a:t>
            </a:r>
            <a:r>
              <a:rPr lang="en-US" sz="1400" dirty="0">
                <a:solidFill>
                  <a:srgbClr val="3333CC"/>
                </a:solidFill>
                <a:latin typeface="Consolas" pitchFamily="49" charset="0"/>
                <a:cs typeface="Arial" charset="0"/>
              </a:rPr>
              <a:t>; ++</a:t>
            </a:r>
            <a:r>
              <a:rPr lang="en-US" sz="1400" dirty="0" err="1">
                <a:solidFill>
                  <a:srgbClr val="3333CC"/>
                </a:solidFill>
                <a:latin typeface="Consolas" pitchFamily="49" charset="0"/>
                <a:cs typeface="Arial" charset="0"/>
              </a:rPr>
              <a:t>i</a:t>
            </a:r>
            <a:r>
              <a:rPr lang="en-US" sz="1400" dirty="0">
                <a:solidFill>
                  <a:srgbClr val="3333CC"/>
                </a:solidFill>
                <a:latin typeface="Consolas" pitchFamily="49" charset="0"/>
                <a:cs typeface="Arial" charset="0"/>
              </a:rPr>
              <a:t> ) {</a:t>
            </a:r>
          </a:p>
          <a:p>
            <a:pPr lvl="2">
              <a:buFont typeface="Arial" charset="0"/>
              <a:buNone/>
            </a:pPr>
            <a:r>
              <a:rPr lang="en-US" sz="1400" dirty="0">
                <a:solidFill>
                  <a:srgbClr val="3333CC"/>
                </a:solidFill>
                <a:latin typeface="Consolas" pitchFamily="49" charset="0"/>
                <a:cs typeface="Arial" charset="0"/>
              </a:rPr>
              <a:t>		array[</a:t>
            </a:r>
            <a:r>
              <a:rPr lang="en-US" sz="1400" dirty="0" err="1">
                <a:solidFill>
                  <a:srgbClr val="3333CC"/>
                </a:solidFill>
                <a:latin typeface="Consolas" pitchFamily="49" charset="0"/>
                <a:cs typeface="Arial" charset="0"/>
              </a:rPr>
              <a:t>i</a:t>
            </a:r>
            <a:r>
              <a:rPr lang="en-US" sz="1400" dirty="0">
                <a:solidFill>
                  <a:srgbClr val="3333CC"/>
                </a:solidFill>
                <a:latin typeface="Consolas" pitchFamily="49" charset="0"/>
                <a:cs typeface="Arial" charset="0"/>
              </a:rPr>
              <a:t>] = </a:t>
            </a:r>
            <a:r>
              <a:rPr lang="en-US" sz="1400" dirty="0" err="1">
                <a:solidFill>
                  <a:srgbClr val="3333CC"/>
                </a:solidFill>
                <a:latin typeface="Consolas" pitchFamily="49" charset="0"/>
                <a:cs typeface="Arial" charset="0"/>
              </a:rPr>
              <a:t>array_old</a:t>
            </a:r>
            <a:r>
              <a:rPr lang="en-US" sz="1400" dirty="0">
                <a:solidFill>
                  <a:srgbClr val="3333CC"/>
                </a:solidFill>
                <a:latin typeface="Consolas" pitchFamily="49" charset="0"/>
                <a:cs typeface="Arial" charset="0"/>
              </a:rPr>
              <a:t>[</a:t>
            </a:r>
            <a:r>
              <a:rPr lang="en-US" sz="1400" dirty="0" err="1">
                <a:solidFill>
                  <a:srgbClr val="3333CC"/>
                </a:solidFill>
                <a:latin typeface="Consolas" pitchFamily="49" charset="0"/>
                <a:cs typeface="Arial" charset="0"/>
              </a:rPr>
              <a:t>i</a:t>
            </a:r>
            <a:r>
              <a:rPr lang="en-US" sz="1400" dirty="0">
                <a:solidFill>
                  <a:srgbClr val="3333CC"/>
                </a:solidFill>
                <a:latin typeface="Consolas" pitchFamily="49" charset="0"/>
                <a:cs typeface="Arial" charset="0"/>
              </a:rPr>
              <a:t>];</a:t>
            </a:r>
          </a:p>
          <a:p>
            <a:pPr lvl="2">
              <a:buFont typeface="Arial" charset="0"/>
              <a:buNone/>
            </a:pPr>
            <a:r>
              <a:rPr lang="en-US" sz="1400" dirty="0">
                <a:solidFill>
                  <a:srgbClr val="3333CC"/>
                </a:solidFill>
                <a:latin typeface="Consolas" pitchFamily="49" charset="0"/>
                <a:cs typeface="Arial" charset="0"/>
              </a:rPr>
              <a:t>	}</a:t>
            </a:r>
          </a:p>
          <a:p>
            <a:pPr lvl="2">
              <a:buFont typeface="Arial" charset="0"/>
              <a:buNone/>
            </a:pPr>
            <a:endParaRPr lang="en-US" sz="1400" dirty="0">
              <a:latin typeface="Consolas" pitchFamily="49" charset="0"/>
              <a:cs typeface="Arial" charset="0"/>
            </a:endParaRPr>
          </a:p>
          <a:p>
            <a:pPr lvl="2">
              <a:buFont typeface="Arial" charset="0"/>
              <a:buNone/>
            </a:pPr>
            <a:r>
              <a:rPr lang="en-US" sz="1400" dirty="0">
                <a:solidFill>
                  <a:srgbClr val="7030A0"/>
                </a:solidFill>
                <a:latin typeface="Consolas" pitchFamily="49" charset="0"/>
                <a:cs typeface="Arial" charset="0"/>
              </a:rPr>
              <a:t>	delete[] </a:t>
            </a:r>
            <a:r>
              <a:rPr lang="en-US" sz="1400" dirty="0" err="1">
                <a:solidFill>
                  <a:srgbClr val="7030A0"/>
                </a:solidFill>
                <a:latin typeface="Consolas" pitchFamily="49" charset="0"/>
                <a:cs typeface="Arial" charset="0"/>
              </a:rPr>
              <a:t>array_old</a:t>
            </a:r>
            <a:r>
              <a:rPr lang="en-US" sz="1400" dirty="0">
                <a:solidFill>
                  <a:srgbClr val="7030A0"/>
                </a:solidFill>
                <a:latin typeface="Consolas" pitchFamily="49" charset="0"/>
                <a:cs typeface="Arial" charset="0"/>
              </a:rPr>
              <a:t>;</a:t>
            </a:r>
          </a:p>
          <a:p>
            <a:pPr lvl="2">
              <a:buFont typeface="Arial" charset="0"/>
              <a:buNone/>
            </a:pPr>
            <a:r>
              <a:rPr lang="en-US" sz="1400" dirty="0">
                <a:latin typeface="Consolas" pitchFamily="49" charset="0"/>
                <a:cs typeface="Arial" charset="0"/>
              </a:rPr>
              <a:t>}</a:t>
            </a:r>
          </a:p>
          <a:p>
            <a:pPr lvl="2">
              <a:buFont typeface="Arial" charset="0"/>
              <a:buNone/>
            </a:pPr>
            <a:endParaRPr lang="en-US" sz="1400" dirty="0">
              <a:latin typeface="Consolas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To calculate the total run time, add the entries:  </a:t>
            </a:r>
            <a:r>
              <a:rPr lang="en-CA" b="1" dirty="0">
                <a:latin typeface="Symbol" pitchFamily="18" charset="2"/>
                <a:cs typeface="Arial" charset="0"/>
              </a:rPr>
              <a:t>Q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(1 +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+ 1) = </a:t>
            </a:r>
            <a:r>
              <a:rPr lang="en-CA" b="1" dirty="0">
                <a:solidFill>
                  <a:srgbClr val="000000"/>
                </a:solidFill>
                <a:latin typeface="Symbol" pitchFamily="18" charset="2"/>
                <a:cs typeface="Arial" charset="0"/>
              </a:rPr>
              <a:t>Q</a:t>
            </a:r>
            <a:r>
              <a:rPr lang="en-CA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CA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sz="240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sz="400" b="1" dirty="0">
              <a:latin typeface="Consolas" pitchFamily="49" charset="0"/>
              <a:cs typeface="Arial" charset="0"/>
            </a:endParaRPr>
          </a:p>
        </p:txBody>
      </p:sp>
      <p:sp>
        <p:nvSpPr>
          <p:cNvPr id="37892" name="TextBox 4"/>
          <p:cNvSpPr txBox="1">
            <a:spLocks noChangeArrowheads="1"/>
          </p:cNvSpPr>
          <p:nvPr/>
        </p:nvSpPr>
        <p:spPr bwMode="auto">
          <a:xfrm>
            <a:off x="6950075" y="2854325"/>
            <a:ext cx="6461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 b="1">
                <a:solidFill>
                  <a:srgbClr val="FF0000"/>
                </a:solidFill>
                <a:latin typeface="Symbol" pitchFamily="18" charset="2"/>
              </a:rPr>
              <a:t>Q</a:t>
            </a:r>
            <a:r>
              <a:rPr lang="en-CA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(1)</a:t>
            </a:r>
          </a:p>
        </p:txBody>
      </p:sp>
      <p:sp>
        <p:nvSpPr>
          <p:cNvPr id="37893" name="TextBox 7"/>
          <p:cNvSpPr txBox="1">
            <a:spLocks noChangeArrowheads="1"/>
          </p:cNvSpPr>
          <p:nvPr/>
        </p:nvSpPr>
        <p:spPr bwMode="auto">
          <a:xfrm>
            <a:off x="6948488" y="4427538"/>
            <a:ext cx="6254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 b="1">
                <a:solidFill>
                  <a:srgbClr val="3333CC"/>
                </a:solidFill>
                <a:latin typeface="Symbol" pitchFamily="18" charset="2"/>
              </a:rPr>
              <a:t>Q</a:t>
            </a:r>
            <a:r>
              <a:rPr lang="en-CA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CA" i="1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37894" name="TextBox 11"/>
          <p:cNvSpPr txBox="1">
            <a:spLocks noChangeArrowheads="1"/>
          </p:cNvSpPr>
          <p:nvPr/>
        </p:nvSpPr>
        <p:spPr bwMode="auto">
          <a:xfrm>
            <a:off x="6948488" y="5219700"/>
            <a:ext cx="683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rgbClr val="7030A0"/>
                </a:solidFill>
                <a:latin typeface="Symbol" pitchFamily="18" charset="2"/>
              </a:rPr>
              <a:t>Q</a:t>
            </a:r>
            <a:r>
              <a:rPr lang="en-CA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(1) </a:t>
            </a:r>
          </a:p>
        </p:txBody>
      </p:sp>
    </p:spTree>
    <p:extLst>
      <p:ext uri="{BB962C8B-B14F-4D97-AF65-F5344CB8AC3E}">
        <p14:creationId xmlns:p14="http://schemas.microsoft.com/office/powerpoint/2010/main" val="2051190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Blocks in Sequence</a:t>
            </a:r>
          </a:p>
        </p:txBody>
      </p:sp>
      <p:sp>
        <p:nvSpPr>
          <p:cNvPr id="38915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sz="1000" b="1" dirty="0">
                <a:latin typeface="Consolas" pitchFamily="49" charset="0"/>
                <a:cs typeface="Arial" charset="0"/>
              </a:rPr>
              <a:t>template &lt;</a:t>
            </a:r>
            <a:r>
              <a:rPr lang="en-US" sz="1000" b="1" dirty="0" err="1">
                <a:latin typeface="Consolas" pitchFamily="49" charset="0"/>
                <a:cs typeface="Arial" charset="0"/>
              </a:rPr>
              <a:t>int</a:t>
            </a:r>
            <a:r>
              <a:rPr lang="en-US" sz="1000" b="1" dirty="0">
                <a:latin typeface="Consolas" pitchFamily="49" charset="0"/>
                <a:cs typeface="Arial" charset="0"/>
              </a:rPr>
              <a:t> M, </a:t>
            </a:r>
            <a:r>
              <a:rPr lang="en-US" sz="1000" b="1" dirty="0" err="1">
                <a:latin typeface="Consolas" pitchFamily="49" charset="0"/>
                <a:cs typeface="Arial" charset="0"/>
              </a:rPr>
              <a:t>int</a:t>
            </a:r>
            <a:r>
              <a:rPr lang="en-US" sz="1000" b="1" dirty="0">
                <a:latin typeface="Consolas" pitchFamily="49" charset="0"/>
                <a:cs typeface="Arial" charset="0"/>
              </a:rPr>
              <a:t> N&gt;</a:t>
            </a:r>
          </a:p>
          <a:p>
            <a:pPr>
              <a:buFont typeface="Arial" charset="0"/>
              <a:buNone/>
            </a:pPr>
            <a:r>
              <a:rPr lang="en-US" sz="1000" b="1" dirty="0">
                <a:latin typeface="Consolas" pitchFamily="49" charset="0"/>
                <a:cs typeface="Arial" charset="0"/>
              </a:rPr>
              <a:t>Matrix&lt;M, N&gt; &amp;Matrix&lt;M, N&gt;::operator= ( Matrix&lt;M, N&gt; </a:t>
            </a:r>
            <a:r>
              <a:rPr lang="en-US" sz="1000" b="1" dirty="0" err="1">
                <a:latin typeface="Consolas" pitchFamily="49" charset="0"/>
                <a:cs typeface="Arial" charset="0"/>
              </a:rPr>
              <a:t>const</a:t>
            </a:r>
            <a:r>
              <a:rPr lang="en-US" sz="1000" b="1" dirty="0">
                <a:latin typeface="Consolas" pitchFamily="49" charset="0"/>
                <a:cs typeface="Arial" charset="0"/>
              </a:rPr>
              <a:t> &amp;A ) {</a:t>
            </a:r>
          </a:p>
          <a:p>
            <a:pPr>
              <a:buFont typeface="Arial" charset="0"/>
              <a:buNone/>
            </a:pPr>
            <a:r>
              <a:rPr lang="en-US" sz="1000" b="1" dirty="0">
                <a:latin typeface="Consolas" pitchFamily="49" charset="0"/>
                <a:cs typeface="Arial" charset="0"/>
              </a:rPr>
              <a:t>	if ( &amp;A == this ) {</a:t>
            </a:r>
          </a:p>
          <a:p>
            <a:pPr>
              <a:buFont typeface="Arial" charset="0"/>
              <a:buNone/>
            </a:pPr>
            <a:r>
              <a:rPr lang="en-US" sz="1000" b="1" dirty="0">
                <a:latin typeface="Consolas" pitchFamily="49" charset="0"/>
                <a:cs typeface="Arial" charset="0"/>
              </a:rPr>
              <a:t>		return *this;</a:t>
            </a:r>
          </a:p>
          <a:p>
            <a:pPr>
              <a:buFont typeface="Arial" charset="0"/>
              <a:buNone/>
            </a:pPr>
            <a:r>
              <a:rPr lang="en-US" sz="1000" b="1" dirty="0">
                <a:latin typeface="Consolas" pitchFamily="49" charset="0"/>
                <a:cs typeface="Arial" charset="0"/>
              </a:rPr>
              <a:t>	}</a:t>
            </a:r>
          </a:p>
          <a:p>
            <a:pPr>
              <a:buFont typeface="Arial" charset="0"/>
              <a:buNone/>
            </a:pPr>
            <a:endParaRPr lang="en-US" sz="1000" b="1" dirty="0">
              <a:latin typeface="Consolas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000" b="1" dirty="0">
                <a:latin typeface="Consolas" pitchFamily="49" charset="0"/>
                <a:cs typeface="Arial" charset="0"/>
              </a:rPr>
              <a:t>	if ( capacity != </a:t>
            </a:r>
            <a:r>
              <a:rPr lang="en-US" sz="1000" b="1" dirty="0" err="1">
                <a:latin typeface="Consolas" pitchFamily="49" charset="0"/>
                <a:cs typeface="Arial" charset="0"/>
              </a:rPr>
              <a:t>A.capacity</a:t>
            </a:r>
            <a:r>
              <a:rPr lang="en-US" sz="1000" b="1" dirty="0">
                <a:latin typeface="Consolas" pitchFamily="49" charset="0"/>
                <a:cs typeface="Arial" charset="0"/>
              </a:rPr>
              <a:t> ) {</a:t>
            </a:r>
          </a:p>
          <a:p>
            <a:pPr>
              <a:buFont typeface="Arial" charset="0"/>
              <a:buNone/>
            </a:pPr>
            <a:r>
              <a:rPr lang="en-US" sz="1000" b="1" dirty="0">
                <a:latin typeface="Consolas" pitchFamily="49" charset="0"/>
                <a:cs typeface="Arial" charset="0"/>
              </a:rPr>
              <a:t>		delete [] </a:t>
            </a:r>
            <a:r>
              <a:rPr lang="en-US" sz="1000" b="1" dirty="0" err="1">
                <a:latin typeface="Consolas" pitchFamily="49" charset="0"/>
                <a:cs typeface="Arial" charset="0"/>
              </a:rPr>
              <a:t>column_index</a:t>
            </a:r>
            <a:r>
              <a:rPr lang="en-US" sz="1000" b="1" dirty="0">
                <a:latin typeface="Consolas" pitchFamily="49" charset="0"/>
                <a:cs typeface="Arial" charset="0"/>
              </a:rPr>
              <a:t>;</a:t>
            </a:r>
          </a:p>
          <a:p>
            <a:pPr>
              <a:buFont typeface="Arial" charset="0"/>
              <a:buNone/>
            </a:pPr>
            <a:r>
              <a:rPr lang="en-US" sz="1000" b="1" dirty="0">
                <a:latin typeface="Consolas" pitchFamily="49" charset="0"/>
                <a:cs typeface="Arial" charset="0"/>
              </a:rPr>
              <a:t>		delete [] </a:t>
            </a:r>
            <a:r>
              <a:rPr lang="en-US" sz="1000" b="1" dirty="0" err="1">
                <a:latin typeface="Consolas" pitchFamily="49" charset="0"/>
                <a:cs typeface="Arial" charset="0"/>
              </a:rPr>
              <a:t>off_diagonal</a:t>
            </a:r>
            <a:r>
              <a:rPr lang="en-US" sz="1000" b="1" dirty="0">
                <a:latin typeface="Consolas" pitchFamily="49" charset="0"/>
                <a:cs typeface="Arial" charset="0"/>
              </a:rPr>
              <a:t>;</a:t>
            </a:r>
          </a:p>
          <a:p>
            <a:pPr>
              <a:buFont typeface="Arial" charset="0"/>
              <a:buNone/>
            </a:pPr>
            <a:r>
              <a:rPr lang="en-US" sz="1000" b="1" dirty="0">
                <a:latin typeface="Consolas" pitchFamily="49" charset="0"/>
                <a:cs typeface="Arial" charset="0"/>
              </a:rPr>
              <a:t>		capacity = </a:t>
            </a:r>
            <a:r>
              <a:rPr lang="en-US" sz="1000" b="1" dirty="0" err="1">
                <a:latin typeface="Consolas" pitchFamily="49" charset="0"/>
                <a:cs typeface="Arial" charset="0"/>
              </a:rPr>
              <a:t>A.capacity</a:t>
            </a:r>
            <a:r>
              <a:rPr lang="en-US" sz="1000" b="1" dirty="0">
                <a:latin typeface="Consolas" pitchFamily="49" charset="0"/>
                <a:cs typeface="Arial" charset="0"/>
              </a:rPr>
              <a:t>;</a:t>
            </a:r>
          </a:p>
          <a:p>
            <a:pPr>
              <a:buFont typeface="Arial" charset="0"/>
              <a:buNone/>
            </a:pPr>
            <a:r>
              <a:rPr lang="en-US" sz="1000" b="1" dirty="0">
                <a:latin typeface="Consolas" pitchFamily="49" charset="0"/>
                <a:cs typeface="Arial" charset="0"/>
              </a:rPr>
              <a:t>		</a:t>
            </a:r>
            <a:r>
              <a:rPr lang="en-US" sz="1000" b="1" dirty="0" err="1">
                <a:latin typeface="Consolas" pitchFamily="49" charset="0"/>
                <a:cs typeface="Arial" charset="0"/>
              </a:rPr>
              <a:t>column_index</a:t>
            </a:r>
            <a:r>
              <a:rPr lang="en-US" sz="1000" b="1" dirty="0">
                <a:latin typeface="Consolas" pitchFamily="49" charset="0"/>
                <a:cs typeface="Arial" charset="0"/>
              </a:rPr>
              <a:t> = new </a:t>
            </a:r>
            <a:r>
              <a:rPr lang="en-US" sz="1000" b="1" dirty="0" err="1">
                <a:latin typeface="Consolas" pitchFamily="49" charset="0"/>
                <a:cs typeface="Arial" charset="0"/>
              </a:rPr>
              <a:t>int</a:t>
            </a:r>
            <a:r>
              <a:rPr lang="en-US" sz="1000" b="1" dirty="0">
                <a:latin typeface="Consolas" pitchFamily="49" charset="0"/>
                <a:cs typeface="Arial" charset="0"/>
              </a:rPr>
              <a:t>[capacity];</a:t>
            </a:r>
          </a:p>
          <a:p>
            <a:pPr>
              <a:buFont typeface="Arial" charset="0"/>
              <a:buNone/>
            </a:pPr>
            <a:r>
              <a:rPr lang="en-US" sz="1000" b="1" dirty="0">
                <a:latin typeface="Consolas" pitchFamily="49" charset="0"/>
                <a:cs typeface="Arial" charset="0"/>
              </a:rPr>
              <a:t>		</a:t>
            </a:r>
            <a:r>
              <a:rPr lang="en-US" sz="1000" b="1" dirty="0" err="1">
                <a:latin typeface="Consolas" pitchFamily="49" charset="0"/>
                <a:cs typeface="Arial" charset="0"/>
              </a:rPr>
              <a:t>off_diagonal</a:t>
            </a:r>
            <a:r>
              <a:rPr lang="en-US" sz="1000" b="1" dirty="0">
                <a:latin typeface="Consolas" pitchFamily="49" charset="0"/>
                <a:cs typeface="Arial" charset="0"/>
              </a:rPr>
              <a:t> = new double[capacity];</a:t>
            </a:r>
          </a:p>
          <a:p>
            <a:pPr>
              <a:buFont typeface="Arial" charset="0"/>
              <a:buNone/>
            </a:pPr>
            <a:r>
              <a:rPr lang="en-US" sz="1000" b="1" dirty="0">
                <a:latin typeface="Consolas" pitchFamily="49" charset="0"/>
                <a:cs typeface="Arial" charset="0"/>
              </a:rPr>
              <a:t>	}</a:t>
            </a:r>
          </a:p>
          <a:p>
            <a:pPr>
              <a:buFont typeface="Arial" charset="0"/>
              <a:buNone/>
            </a:pPr>
            <a:endParaRPr lang="en-US" sz="1000" b="1" dirty="0">
              <a:latin typeface="Consolas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000" b="1" dirty="0">
                <a:latin typeface="Consolas" pitchFamily="49" charset="0"/>
                <a:cs typeface="Arial" charset="0"/>
              </a:rPr>
              <a:t>	for ( </a:t>
            </a:r>
            <a:r>
              <a:rPr lang="en-US" sz="1000" b="1" dirty="0" err="1">
                <a:latin typeface="Consolas" pitchFamily="49" charset="0"/>
                <a:cs typeface="Arial" charset="0"/>
              </a:rPr>
              <a:t>int</a:t>
            </a:r>
            <a:r>
              <a:rPr lang="en-US" sz="1000" b="1" dirty="0">
                <a:latin typeface="Consolas" pitchFamily="49" charset="0"/>
                <a:cs typeface="Arial" charset="0"/>
              </a:rPr>
              <a:t> </a:t>
            </a:r>
            <a:r>
              <a:rPr lang="en-US" sz="1000" b="1" dirty="0" err="1">
                <a:latin typeface="Consolas" pitchFamily="49" charset="0"/>
                <a:cs typeface="Arial" charset="0"/>
              </a:rPr>
              <a:t>i</a:t>
            </a:r>
            <a:r>
              <a:rPr lang="en-US" sz="1000" b="1" dirty="0">
                <a:latin typeface="Consolas" pitchFamily="49" charset="0"/>
                <a:cs typeface="Arial" charset="0"/>
              </a:rPr>
              <a:t> = 0; </a:t>
            </a:r>
            <a:r>
              <a:rPr lang="en-US" sz="1000" b="1" dirty="0" err="1">
                <a:latin typeface="Consolas" pitchFamily="49" charset="0"/>
                <a:cs typeface="Arial" charset="0"/>
              </a:rPr>
              <a:t>i</a:t>
            </a:r>
            <a:r>
              <a:rPr lang="en-US" sz="1000" b="1" dirty="0">
                <a:latin typeface="Consolas" pitchFamily="49" charset="0"/>
                <a:cs typeface="Arial" charset="0"/>
              </a:rPr>
              <a:t> &lt; </a:t>
            </a:r>
            <a:r>
              <a:rPr lang="en-US" sz="1000" b="1" dirty="0" err="1">
                <a:latin typeface="Consolas" pitchFamily="49" charset="0"/>
                <a:cs typeface="Arial" charset="0"/>
              </a:rPr>
              <a:t>minMN</a:t>
            </a:r>
            <a:r>
              <a:rPr lang="en-US" sz="1000" b="1" dirty="0">
                <a:latin typeface="Consolas" pitchFamily="49" charset="0"/>
                <a:cs typeface="Arial" charset="0"/>
              </a:rPr>
              <a:t>; ++</a:t>
            </a:r>
            <a:r>
              <a:rPr lang="en-US" sz="1000" b="1" dirty="0" err="1">
                <a:latin typeface="Consolas" pitchFamily="49" charset="0"/>
                <a:cs typeface="Arial" charset="0"/>
              </a:rPr>
              <a:t>i</a:t>
            </a:r>
            <a:r>
              <a:rPr lang="en-US" sz="1000" b="1" dirty="0">
                <a:latin typeface="Consolas" pitchFamily="49" charset="0"/>
                <a:cs typeface="Arial" charset="0"/>
              </a:rPr>
              <a:t> ) {</a:t>
            </a:r>
          </a:p>
          <a:p>
            <a:pPr>
              <a:buFont typeface="Arial" charset="0"/>
              <a:buNone/>
            </a:pPr>
            <a:r>
              <a:rPr lang="en-US" sz="1000" b="1" dirty="0">
                <a:latin typeface="Consolas" pitchFamily="49" charset="0"/>
                <a:cs typeface="Arial" charset="0"/>
              </a:rPr>
              <a:t>		diagonal[</a:t>
            </a:r>
            <a:r>
              <a:rPr lang="en-US" sz="1000" b="1" dirty="0" err="1">
                <a:latin typeface="Consolas" pitchFamily="49" charset="0"/>
                <a:cs typeface="Arial" charset="0"/>
              </a:rPr>
              <a:t>i</a:t>
            </a:r>
            <a:r>
              <a:rPr lang="en-US" sz="1000" b="1" dirty="0">
                <a:latin typeface="Consolas" pitchFamily="49" charset="0"/>
                <a:cs typeface="Arial" charset="0"/>
              </a:rPr>
              <a:t>] = </a:t>
            </a:r>
            <a:r>
              <a:rPr lang="en-US" sz="1000" b="1" dirty="0" err="1">
                <a:latin typeface="Consolas" pitchFamily="49" charset="0"/>
                <a:cs typeface="Arial" charset="0"/>
              </a:rPr>
              <a:t>A.diagonal</a:t>
            </a:r>
            <a:r>
              <a:rPr lang="en-US" sz="1000" b="1" dirty="0">
                <a:latin typeface="Consolas" pitchFamily="49" charset="0"/>
                <a:cs typeface="Arial" charset="0"/>
              </a:rPr>
              <a:t>[</a:t>
            </a:r>
            <a:r>
              <a:rPr lang="en-US" sz="1000" b="1" dirty="0" err="1">
                <a:latin typeface="Consolas" pitchFamily="49" charset="0"/>
                <a:cs typeface="Arial" charset="0"/>
              </a:rPr>
              <a:t>i</a:t>
            </a:r>
            <a:r>
              <a:rPr lang="en-US" sz="1000" b="1" dirty="0">
                <a:latin typeface="Consolas" pitchFamily="49" charset="0"/>
                <a:cs typeface="Arial" charset="0"/>
              </a:rPr>
              <a:t>];</a:t>
            </a:r>
          </a:p>
          <a:p>
            <a:pPr>
              <a:buFont typeface="Arial" charset="0"/>
              <a:buNone/>
            </a:pPr>
            <a:r>
              <a:rPr lang="en-US" sz="1000" b="1" dirty="0">
                <a:latin typeface="Consolas" pitchFamily="49" charset="0"/>
                <a:cs typeface="Arial" charset="0"/>
              </a:rPr>
              <a:t>	}</a:t>
            </a:r>
          </a:p>
          <a:p>
            <a:pPr>
              <a:buFont typeface="Arial" charset="0"/>
              <a:buNone/>
            </a:pPr>
            <a:endParaRPr lang="en-US" sz="1000" b="1" dirty="0">
              <a:latin typeface="Consolas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000" b="1" dirty="0">
                <a:latin typeface="Consolas" pitchFamily="49" charset="0"/>
                <a:cs typeface="Arial" charset="0"/>
              </a:rPr>
              <a:t>	for ( </a:t>
            </a:r>
            <a:r>
              <a:rPr lang="en-US" sz="1000" b="1" dirty="0" err="1">
                <a:latin typeface="Consolas" pitchFamily="49" charset="0"/>
                <a:cs typeface="Arial" charset="0"/>
              </a:rPr>
              <a:t>int</a:t>
            </a:r>
            <a:r>
              <a:rPr lang="en-US" sz="1000" b="1" dirty="0">
                <a:latin typeface="Consolas" pitchFamily="49" charset="0"/>
                <a:cs typeface="Arial" charset="0"/>
              </a:rPr>
              <a:t> </a:t>
            </a:r>
            <a:r>
              <a:rPr lang="en-US" sz="1000" b="1" dirty="0" err="1">
                <a:latin typeface="Consolas" pitchFamily="49" charset="0"/>
                <a:cs typeface="Arial" charset="0"/>
              </a:rPr>
              <a:t>i</a:t>
            </a:r>
            <a:r>
              <a:rPr lang="en-US" sz="1000" b="1" dirty="0">
                <a:latin typeface="Consolas" pitchFamily="49" charset="0"/>
                <a:cs typeface="Arial" charset="0"/>
              </a:rPr>
              <a:t> = 0; </a:t>
            </a:r>
            <a:r>
              <a:rPr lang="en-US" sz="1000" b="1" dirty="0" err="1">
                <a:latin typeface="Consolas" pitchFamily="49" charset="0"/>
                <a:cs typeface="Arial" charset="0"/>
              </a:rPr>
              <a:t>i</a:t>
            </a:r>
            <a:r>
              <a:rPr lang="en-US" sz="1000" b="1" dirty="0">
                <a:latin typeface="Consolas" pitchFamily="49" charset="0"/>
                <a:cs typeface="Arial" charset="0"/>
              </a:rPr>
              <a:t> &lt;= M; ++</a:t>
            </a:r>
            <a:r>
              <a:rPr lang="en-US" sz="1000" b="1" dirty="0" err="1">
                <a:latin typeface="Consolas" pitchFamily="49" charset="0"/>
                <a:cs typeface="Arial" charset="0"/>
              </a:rPr>
              <a:t>i</a:t>
            </a:r>
            <a:r>
              <a:rPr lang="en-US" sz="1000" b="1" dirty="0">
                <a:latin typeface="Consolas" pitchFamily="49" charset="0"/>
                <a:cs typeface="Arial" charset="0"/>
              </a:rPr>
              <a:t> ) {</a:t>
            </a:r>
          </a:p>
          <a:p>
            <a:pPr>
              <a:buFont typeface="Arial" charset="0"/>
              <a:buNone/>
            </a:pPr>
            <a:r>
              <a:rPr lang="en-US" sz="1000" b="1" dirty="0">
                <a:latin typeface="Consolas" pitchFamily="49" charset="0"/>
                <a:cs typeface="Arial" charset="0"/>
              </a:rPr>
              <a:t>		</a:t>
            </a:r>
            <a:r>
              <a:rPr lang="en-US" sz="1000" b="1" dirty="0" err="1">
                <a:latin typeface="Consolas" pitchFamily="49" charset="0"/>
                <a:cs typeface="Arial" charset="0"/>
              </a:rPr>
              <a:t>row_index</a:t>
            </a:r>
            <a:r>
              <a:rPr lang="en-US" sz="1000" b="1" dirty="0">
                <a:latin typeface="Consolas" pitchFamily="49" charset="0"/>
                <a:cs typeface="Arial" charset="0"/>
              </a:rPr>
              <a:t>[</a:t>
            </a:r>
            <a:r>
              <a:rPr lang="en-US" sz="1000" b="1" dirty="0" err="1">
                <a:latin typeface="Consolas" pitchFamily="49" charset="0"/>
                <a:cs typeface="Arial" charset="0"/>
              </a:rPr>
              <a:t>i</a:t>
            </a:r>
            <a:r>
              <a:rPr lang="en-US" sz="1000" b="1" dirty="0">
                <a:latin typeface="Consolas" pitchFamily="49" charset="0"/>
                <a:cs typeface="Arial" charset="0"/>
              </a:rPr>
              <a:t>] = </a:t>
            </a:r>
            <a:r>
              <a:rPr lang="en-US" sz="1000" b="1" dirty="0" err="1">
                <a:latin typeface="Consolas" pitchFamily="49" charset="0"/>
                <a:cs typeface="Arial" charset="0"/>
              </a:rPr>
              <a:t>A.row_index</a:t>
            </a:r>
            <a:r>
              <a:rPr lang="en-US" sz="1000" b="1" dirty="0">
                <a:latin typeface="Consolas" pitchFamily="49" charset="0"/>
                <a:cs typeface="Arial" charset="0"/>
              </a:rPr>
              <a:t>[</a:t>
            </a:r>
            <a:r>
              <a:rPr lang="en-US" sz="1000" b="1" dirty="0" err="1">
                <a:latin typeface="Consolas" pitchFamily="49" charset="0"/>
                <a:cs typeface="Arial" charset="0"/>
              </a:rPr>
              <a:t>i</a:t>
            </a:r>
            <a:r>
              <a:rPr lang="en-US" sz="1000" b="1" dirty="0">
                <a:latin typeface="Consolas" pitchFamily="49" charset="0"/>
                <a:cs typeface="Arial" charset="0"/>
              </a:rPr>
              <a:t>];</a:t>
            </a:r>
          </a:p>
          <a:p>
            <a:pPr>
              <a:buFont typeface="Arial" charset="0"/>
              <a:buNone/>
            </a:pPr>
            <a:r>
              <a:rPr lang="en-US" sz="1000" b="1" dirty="0">
                <a:latin typeface="Consolas" pitchFamily="49" charset="0"/>
                <a:cs typeface="Arial" charset="0"/>
              </a:rPr>
              <a:t>	}</a:t>
            </a:r>
          </a:p>
          <a:p>
            <a:pPr>
              <a:buFont typeface="Arial" charset="0"/>
              <a:buNone/>
            </a:pPr>
            <a:endParaRPr lang="en-US" sz="1000" b="1" dirty="0">
              <a:latin typeface="Consolas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000" b="1" dirty="0">
                <a:latin typeface="Consolas" pitchFamily="49" charset="0"/>
                <a:cs typeface="Arial" charset="0"/>
              </a:rPr>
              <a:t>	for ( </a:t>
            </a:r>
            <a:r>
              <a:rPr lang="en-US" sz="1000" b="1" dirty="0" err="1">
                <a:latin typeface="Consolas" pitchFamily="49" charset="0"/>
                <a:cs typeface="Arial" charset="0"/>
              </a:rPr>
              <a:t>int</a:t>
            </a:r>
            <a:r>
              <a:rPr lang="en-US" sz="1000" b="1" dirty="0">
                <a:latin typeface="Consolas" pitchFamily="49" charset="0"/>
                <a:cs typeface="Arial" charset="0"/>
              </a:rPr>
              <a:t> </a:t>
            </a:r>
            <a:r>
              <a:rPr lang="en-US" sz="1000" b="1" dirty="0" err="1">
                <a:latin typeface="Consolas" pitchFamily="49" charset="0"/>
                <a:cs typeface="Arial" charset="0"/>
              </a:rPr>
              <a:t>i</a:t>
            </a:r>
            <a:r>
              <a:rPr lang="en-US" sz="1000" b="1" dirty="0">
                <a:latin typeface="Consolas" pitchFamily="49" charset="0"/>
                <a:cs typeface="Arial" charset="0"/>
              </a:rPr>
              <a:t> = 0; </a:t>
            </a:r>
            <a:r>
              <a:rPr lang="en-US" sz="1000" b="1" dirty="0" err="1">
                <a:latin typeface="Consolas" pitchFamily="49" charset="0"/>
                <a:cs typeface="Arial" charset="0"/>
              </a:rPr>
              <a:t>i</a:t>
            </a:r>
            <a:r>
              <a:rPr lang="en-US" sz="1000" b="1" dirty="0">
                <a:latin typeface="Consolas" pitchFamily="49" charset="0"/>
                <a:cs typeface="Arial" charset="0"/>
              </a:rPr>
              <a:t> &lt; </a:t>
            </a:r>
            <a:r>
              <a:rPr lang="en-US" sz="1000" b="1" dirty="0" err="1">
                <a:latin typeface="Consolas" pitchFamily="49" charset="0"/>
                <a:cs typeface="Arial" charset="0"/>
              </a:rPr>
              <a:t>A.size</a:t>
            </a:r>
            <a:r>
              <a:rPr lang="en-US" sz="1000" b="1" dirty="0">
                <a:latin typeface="Consolas" pitchFamily="49" charset="0"/>
                <a:cs typeface="Arial" charset="0"/>
              </a:rPr>
              <a:t>(); ++</a:t>
            </a:r>
            <a:r>
              <a:rPr lang="en-US" sz="1000" b="1" dirty="0" err="1">
                <a:latin typeface="Consolas" pitchFamily="49" charset="0"/>
                <a:cs typeface="Arial" charset="0"/>
              </a:rPr>
              <a:t>i</a:t>
            </a:r>
            <a:r>
              <a:rPr lang="en-US" sz="1000" b="1" dirty="0">
                <a:latin typeface="Consolas" pitchFamily="49" charset="0"/>
                <a:cs typeface="Arial" charset="0"/>
              </a:rPr>
              <a:t> ) {</a:t>
            </a:r>
          </a:p>
          <a:p>
            <a:pPr>
              <a:buFont typeface="Arial" charset="0"/>
              <a:buNone/>
            </a:pPr>
            <a:r>
              <a:rPr lang="en-US" sz="1000" b="1" dirty="0">
                <a:latin typeface="Consolas" pitchFamily="49" charset="0"/>
                <a:cs typeface="Arial" charset="0"/>
              </a:rPr>
              <a:t>		</a:t>
            </a:r>
            <a:r>
              <a:rPr lang="en-US" sz="1000" b="1" dirty="0" err="1">
                <a:latin typeface="Consolas" pitchFamily="49" charset="0"/>
                <a:cs typeface="Arial" charset="0"/>
              </a:rPr>
              <a:t>column_index</a:t>
            </a:r>
            <a:r>
              <a:rPr lang="en-US" sz="1000" b="1" dirty="0">
                <a:latin typeface="Consolas" pitchFamily="49" charset="0"/>
                <a:cs typeface="Arial" charset="0"/>
              </a:rPr>
              <a:t>[</a:t>
            </a:r>
            <a:r>
              <a:rPr lang="en-US" sz="1000" b="1" dirty="0" err="1">
                <a:latin typeface="Consolas" pitchFamily="49" charset="0"/>
                <a:cs typeface="Arial" charset="0"/>
              </a:rPr>
              <a:t>i</a:t>
            </a:r>
            <a:r>
              <a:rPr lang="en-US" sz="1000" b="1" dirty="0">
                <a:latin typeface="Consolas" pitchFamily="49" charset="0"/>
                <a:cs typeface="Arial" charset="0"/>
              </a:rPr>
              <a:t>] = </a:t>
            </a:r>
            <a:r>
              <a:rPr lang="en-US" sz="1000" b="1" dirty="0" err="1">
                <a:latin typeface="Consolas" pitchFamily="49" charset="0"/>
                <a:cs typeface="Arial" charset="0"/>
              </a:rPr>
              <a:t>A.column_index</a:t>
            </a:r>
            <a:r>
              <a:rPr lang="en-US" sz="1000" b="1" dirty="0">
                <a:latin typeface="Consolas" pitchFamily="49" charset="0"/>
                <a:cs typeface="Arial" charset="0"/>
              </a:rPr>
              <a:t>[</a:t>
            </a:r>
            <a:r>
              <a:rPr lang="en-US" sz="1000" b="1" dirty="0" err="1">
                <a:latin typeface="Consolas" pitchFamily="49" charset="0"/>
                <a:cs typeface="Arial" charset="0"/>
              </a:rPr>
              <a:t>i</a:t>
            </a:r>
            <a:r>
              <a:rPr lang="en-US" sz="1000" b="1" dirty="0">
                <a:latin typeface="Consolas" pitchFamily="49" charset="0"/>
                <a:cs typeface="Arial" charset="0"/>
              </a:rPr>
              <a:t>];</a:t>
            </a:r>
          </a:p>
          <a:p>
            <a:pPr>
              <a:buFont typeface="Arial" charset="0"/>
              <a:buNone/>
            </a:pPr>
            <a:r>
              <a:rPr lang="en-US" sz="1000" b="1" dirty="0">
                <a:latin typeface="Consolas" pitchFamily="49" charset="0"/>
                <a:cs typeface="Arial" charset="0"/>
              </a:rPr>
              <a:t>		</a:t>
            </a:r>
            <a:r>
              <a:rPr lang="en-US" sz="1000" b="1" dirty="0" err="1">
                <a:latin typeface="Consolas" pitchFamily="49" charset="0"/>
                <a:cs typeface="Arial" charset="0"/>
              </a:rPr>
              <a:t>off_diagonal</a:t>
            </a:r>
            <a:r>
              <a:rPr lang="en-US" sz="1000" b="1" dirty="0">
                <a:latin typeface="Consolas" pitchFamily="49" charset="0"/>
                <a:cs typeface="Arial" charset="0"/>
              </a:rPr>
              <a:t>[</a:t>
            </a:r>
            <a:r>
              <a:rPr lang="en-US" sz="1000" b="1" dirty="0" err="1">
                <a:latin typeface="Consolas" pitchFamily="49" charset="0"/>
                <a:cs typeface="Arial" charset="0"/>
              </a:rPr>
              <a:t>i</a:t>
            </a:r>
            <a:r>
              <a:rPr lang="en-US" sz="1000" b="1" dirty="0">
                <a:latin typeface="Consolas" pitchFamily="49" charset="0"/>
                <a:cs typeface="Arial" charset="0"/>
              </a:rPr>
              <a:t>] = </a:t>
            </a:r>
            <a:r>
              <a:rPr lang="en-US" sz="1000" b="1" dirty="0" err="1">
                <a:latin typeface="Consolas" pitchFamily="49" charset="0"/>
                <a:cs typeface="Arial" charset="0"/>
              </a:rPr>
              <a:t>A.off_diagonal</a:t>
            </a:r>
            <a:r>
              <a:rPr lang="en-US" sz="1000" b="1" dirty="0">
                <a:latin typeface="Consolas" pitchFamily="49" charset="0"/>
                <a:cs typeface="Arial" charset="0"/>
              </a:rPr>
              <a:t>[</a:t>
            </a:r>
            <a:r>
              <a:rPr lang="en-US" sz="1000" b="1" dirty="0" err="1">
                <a:latin typeface="Consolas" pitchFamily="49" charset="0"/>
                <a:cs typeface="Arial" charset="0"/>
              </a:rPr>
              <a:t>i</a:t>
            </a:r>
            <a:r>
              <a:rPr lang="en-US" sz="1000" b="1" dirty="0">
                <a:latin typeface="Consolas" pitchFamily="49" charset="0"/>
                <a:cs typeface="Arial" charset="0"/>
              </a:rPr>
              <a:t>];</a:t>
            </a:r>
          </a:p>
          <a:p>
            <a:pPr>
              <a:buFont typeface="Arial" charset="0"/>
              <a:buNone/>
            </a:pPr>
            <a:r>
              <a:rPr lang="en-US" sz="1000" b="1" dirty="0">
                <a:latin typeface="Consolas" pitchFamily="49" charset="0"/>
                <a:cs typeface="Arial" charset="0"/>
              </a:rPr>
              <a:t>	}</a:t>
            </a:r>
          </a:p>
          <a:p>
            <a:pPr>
              <a:buFont typeface="Arial" charset="0"/>
              <a:buNone/>
            </a:pPr>
            <a:endParaRPr lang="en-US" sz="1000" b="1" dirty="0">
              <a:latin typeface="Consolas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000" b="1" dirty="0">
                <a:latin typeface="Consolas" pitchFamily="49" charset="0"/>
                <a:cs typeface="Arial" charset="0"/>
              </a:rPr>
              <a:t>	return *this;</a:t>
            </a:r>
          </a:p>
          <a:p>
            <a:pPr>
              <a:buFont typeface="Arial" charset="0"/>
              <a:buNone/>
            </a:pPr>
            <a:r>
              <a:rPr lang="en-US" sz="1000" b="1" dirty="0">
                <a:latin typeface="Consolas" pitchFamily="49" charset="0"/>
                <a:cs typeface="Arial" charset="0"/>
              </a:rPr>
              <a:t>}</a:t>
            </a:r>
            <a:endParaRPr lang="en-US" sz="400" b="1" dirty="0">
              <a:latin typeface="Consolas" pitchFamily="49" charset="0"/>
              <a:cs typeface="Arial" charset="0"/>
            </a:endParaRPr>
          </a:p>
        </p:txBody>
      </p:sp>
      <p:sp>
        <p:nvSpPr>
          <p:cNvPr id="38916" name="TextBox 4"/>
          <p:cNvSpPr txBox="1">
            <a:spLocks noChangeArrowheads="1"/>
          </p:cNvSpPr>
          <p:nvPr/>
        </p:nvSpPr>
        <p:spPr bwMode="auto">
          <a:xfrm>
            <a:off x="4248942" y="1659207"/>
            <a:ext cx="6461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 b="1" dirty="0">
                <a:latin typeface="Symbol" pitchFamily="18" charset="2"/>
              </a:rPr>
              <a:t>Q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(1)</a:t>
            </a:r>
          </a:p>
        </p:txBody>
      </p:sp>
      <p:sp>
        <p:nvSpPr>
          <p:cNvPr id="38917" name="TextBox 5"/>
          <p:cNvSpPr txBox="1">
            <a:spLocks noChangeArrowheads="1"/>
          </p:cNvSpPr>
          <p:nvPr/>
        </p:nvSpPr>
        <p:spPr bwMode="auto">
          <a:xfrm>
            <a:off x="4252612" y="3017584"/>
            <a:ext cx="6461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 b="1" dirty="0">
                <a:latin typeface="Symbol" pitchFamily="18" charset="2"/>
              </a:rPr>
              <a:t>Q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(1)</a:t>
            </a:r>
          </a:p>
        </p:txBody>
      </p:sp>
      <p:sp>
        <p:nvSpPr>
          <p:cNvPr id="38918" name="TextBox 6"/>
          <p:cNvSpPr txBox="1">
            <a:spLocks noChangeArrowheads="1"/>
          </p:cNvSpPr>
          <p:nvPr/>
        </p:nvSpPr>
        <p:spPr bwMode="auto">
          <a:xfrm>
            <a:off x="3817140" y="3834036"/>
            <a:ext cx="15097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 b="1" dirty="0">
                <a:latin typeface="Symbol" pitchFamily="18" charset="2"/>
              </a:rPr>
              <a:t>Q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(min(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))</a:t>
            </a:r>
          </a:p>
        </p:txBody>
      </p:sp>
      <p:sp>
        <p:nvSpPr>
          <p:cNvPr id="38919" name="TextBox 7"/>
          <p:cNvSpPr txBox="1">
            <a:spLocks noChangeArrowheads="1"/>
          </p:cNvSpPr>
          <p:nvPr/>
        </p:nvSpPr>
        <p:spPr bwMode="auto">
          <a:xfrm>
            <a:off x="4259262" y="5399434"/>
            <a:ext cx="6254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 b="1" dirty="0">
                <a:latin typeface="Symbol" pitchFamily="18" charset="2"/>
              </a:rPr>
              <a:t>Q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38920" name="TextBox 8"/>
          <p:cNvSpPr txBox="1">
            <a:spLocks noChangeArrowheads="1"/>
          </p:cNvSpPr>
          <p:nvPr/>
        </p:nvSpPr>
        <p:spPr bwMode="auto">
          <a:xfrm>
            <a:off x="4248942" y="6126163"/>
            <a:ext cx="6461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 b="1" dirty="0">
                <a:latin typeface="Symbol" pitchFamily="18" charset="2"/>
              </a:rPr>
              <a:t>Q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(1)</a:t>
            </a:r>
          </a:p>
        </p:txBody>
      </p:sp>
      <p:sp>
        <p:nvSpPr>
          <p:cNvPr id="38921" name="TextBox 9"/>
          <p:cNvSpPr txBox="1">
            <a:spLocks noChangeArrowheads="1"/>
          </p:cNvSpPr>
          <p:nvPr/>
        </p:nvSpPr>
        <p:spPr bwMode="auto">
          <a:xfrm>
            <a:off x="4221160" y="4568490"/>
            <a:ext cx="7016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 b="1" dirty="0">
                <a:latin typeface="Symbol" pitchFamily="18" charset="2"/>
              </a:rPr>
              <a:t>Q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38922" name="TextBox 10"/>
          <p:cNvSpPr txBox="1">
            <a:spLocks noChangeArrowheads="1"/>
          </p:cNvSpPr>
          <p:nvPr/>
        </p:nvSpPr>
        <p:spPr bwMode="auto">
          <a:xfrm>
            <a:off x="5397822" y="1561082"/>
            <a:ext cx="34226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 b="1" dirty="0">
                <a:latin typeface="Symbol" pitchFamily="18" charset="2"/>
              </a:rPr>
              <a:t>Q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(1 + 1 + min(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) +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+ 1)</a:t>
            </a:r>
          </a:p>
          <a:p>
            <a:r>
              <a:rPr lang="en-CA" dirty="0">
                <a:latin typeface="Times New Roman" pitchFamily="18" charset="0"/>
                <a:cs typeface="Times New Roman" pitchFamily="18" charset="0"/>
              </a:rPr>
              <a:t>    = </a:t>
            </a:r>
            <a:r>
              <a:rPr lang="en-CA" b="1" dirty="0">
                <a:latin typeface="Symbol" pitchFamily="18" charset="2"/>
              </a:rPr>
              <a:t>Q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38923" name="TextBox 12"/>
          <p:cNvSpPr txBox="1">
            <a:spLocks noChangeArrowheads="1"/>
          </p:cNvSpPr>
          <p:nvPr/>
        </p:nvSpPr>
        <p:spPr bwMode="auto">
          <a:xfrm>
            <a:off x="5397822" y="2207194"/>
            <a:ext cx="366905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Note that 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min(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) ≤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M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cannot say anything about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dirty="0"/>
              <a:t> and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altLang="zh-CN" dirty="0"/>
              <a:t>As a convention, we keep both.</a:t>
            </a:r>
            <a:endParaRPr lang="en-CA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0377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22" grpId="0"/>
      <p:bldP spid="38923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Blocks in Sequence</a:t>
            </a:r>
          </a:p>
        </p:txBody>
      </p:sp>
      <p:sp>
        <p:nvSpPr>
          <p:cNvPr id="39939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Other examples: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Run three blocks of code which are </a:t>
            </a:r>
            <a:r>
              <a:rPr lang="en-CA" b="1" dirty="0">
                <a:latin typeface="Symbol" pitchFamily="18" charset="2"/>
                <a:cs typeface="Arial" charset="0"/>
              </a:rPr>
              <a:t>Q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(1)</a:t>
            </a:r>
            <a:r>
              <a:rPr lang="en-US" dirty="0">
                <a:latin typeface="Arial" charset="0"/>
                <a:cs typeface="Arial" charset="0"/>
              </a:rPr>
              <a:t>, </a:t>
            </a:r>
            <a:r>
              <a:rPr lang="en-CA" b="1" dirty="0">
                <a:latin typeface="Symbol" pitchFamily="18" charset="2"/>
                <a:cs typeface="Arial" charset="0"/>
              </a:rPr>
              <a:t>Q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dirty="0">
                <a:latin typeface="Arial" charset="0"/>
                <a:cs typeface="Arial" charset="0"/>
              </a:rPr>
              <a:t>, and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CA" b="1" dirty="0">
                <a:latin typeface="Symbol" pitchFamily="18" charset="2"/>
                <a:cs typeface="Arial" charset="0"/>
              </a:rPr>
              <a:t>Q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	Total run time </a:t>
            </a:r>
            <a:r>
              <a:rPr lang="en-CA" b="1" dirty="0">
                <a:latin typeface="Symbol" pitchFamily="18" charset="2"/>
                <a:cs typeface="Arial" charset="0"/>
              </a:rPr>
              <a:t>Q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(1 +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 + n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CA" b="1" dirty="0">
                <a:latin typeface="Symbol" pitchFamily="18" charset="2"/>
                <a:cs typeface="Arial" charset="0"/>
              </a:rPr>
              <a:t>Q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Run two blocks of code which are </a:t>
            </a:r>
            <a:r>
              <a:rPr lang="en-CA" b="1" dirty="0">
                <a:latin typeface="Symbol" pitchFamily="18" charset="2"/>
                <a:cs typeface="Arial" charset="0"/>
              </a:rPr>
              <a:t>Q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ln(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))</a:t>
            </a:r>
            <a:r>
              <a:rPr lang="en-US" dirty="0">
                <a:latin typeface="Arial" charset="0"/>
                <a:cs typeface="Arial" charset="0"/>
              </a:rPr>
              <a:t>, and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CA" b="1" dirty="0">
                <a:latin typeface="Symbol" pitchFamily="18" charset="2"/>
                <a:cs typeface="Arial" charset="0"/>
              </a:rPr>
              <a:t>Q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 baseline="30000" dirty="0">
                <a:latin typeface="Times New Roman" pitchFamily="18" charset="0"/>
                <a:cs typeface="Times New Roman" pitchFamily="18" charset="0"/>
              </a:rPr>
              <a:t>1.5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	Total run time </a:t>
            </a:r>
            <a:r>
              <a:rPr lang="en-CA" b="1" dirty="0">
                <a:latin typeface="Symbol" pitchFamily="18" charset="2"/>
                <a:cs typeface="Arial" charset="0"/>
              </a:rPr>
              <a:t>Q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ln(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) +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 baseline="30000" dirty="0">
                <a:latin typeface="Times New Roman" pitchFamily="18" charset="0"/>
                <a:cs typeface="Times New Roman" pitchFamily="18" charset="0"/>
              </a:rPr>
              <a:t>1.5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CA" b="1" dirty="0">
                <a:latin typeface="Symbol" pitchFamily="18" charset="2"/>
                <a:cs typeface="Arial" charset="0"/>
              </a:rPr>
              <a:t>Q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 baseline="30000" dirty="0">
                <a:latin typeface="Times New Roman" pitchFamily="18" charset="0"/>
                <a:cs typeface="Times New Roman" pitchFamily="18" charset="0"/>
              </a:rPr>
              <a:t>1.5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)</a:t>
            </a: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Recall this linear ordering from the previous topic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pPr lvl="1"/>
            <a:endParaRPr lang="en-US" dirty="0">
              <a:latin typeface="Arial" charset="0"/>
              <a:cs typeface="Arial" charset="0"/>
            </a:endParaRPr>
          </a:p>
          <a:p>
            <a:pPr lvl="1"/>
            <a:r>
              <a:rPr 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When considering a sum, take the dominant term</a:t>
            </a:r>
          </a:p>
        </p:txBody>
      </p:sp>
      <p:pic>
        <p:nvPicPr>
          <p:cNvPr id="39940" name="Picture 5" descr="ff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57375" y="4076700"/>
            <a:ext cx="5819775" cy="165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70237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Empirical comparison</a:t>
            </a:r>
            <a:endParaRPr lang="zh-CN" alt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69976" y="1417638"/>
            <a:ext cx="5867400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// create an array [0,1,2,</a:t>
            </a:r>
            <a:r>
              <a:rPr lang="is-I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…,n-1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]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for (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=0; 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&lt;n; 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++) a[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] = 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;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// search each item in the array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for (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=0; 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&lt;n; 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++) 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</a:rPr>
              <a:t>lfind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</a:rPr>
              <a:t>i,a,n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);</a:t>
            </a:r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5796136" y="2820154"/>
            <a:ext cx="2663825" cy="765175"/>
          </a:xfrm>
          <a:prstGeom prst="wedgeRoundRectCallout">
            <a:avLst>
              <a:gd name="adj1" fmla="val -67162"/>
              <a:gd name="adj2" fmla="val 620"/>
              <a:gd name="adj3" fmla="val 166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or</a:t>
            </a:r>
            <a:b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bfind(i,a,-1,n)</a:t>
            </a:r>
          </a:p>
        </p:txBody>
      </p:sp>
    </p:spTree>
    <p:extLst>
      <p:ext uri="{BB962C8B-B14F-4D97-AF65-F5344CB8AC3E}">
        <p14:creationId xmlns:p14="http://schemas.microsoft.com/office/powerpoint/2010/main" val="270188860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cs typeface="Arial" charset="0"/>
              </a:rPr>
              <a:t>Blocks in Sequence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6349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What if we have </a:t>
            </a:r>
            <a:r>
              <a:rPr 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both big O and big Theta</a:t>
            </a:r>
            <a:r>
              <a:rPr lang="en-US" dirty="0">
                <a:latin typeface="Arial" charset="0"/>
                <a:cs typeface="Arial" charset="0"/>
              </a:rPr>
              <a:t>?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if the leading term is big-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Arial" charset="0"/>
                <a:cs typeface="Arial" charset="0"/>
              </a:rPr>
              <a:t>, then the result must be big-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Arial" charset="0"/>
                <a:cs typeface="Arial" charset="0"/>
              </a:rPr>
              <a:t>, otherwise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if the leading term is big-</a:t>
            </a:r>
            <a:r>
              <a:rPr 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latin typeface="Arial" charset="0"/>
                <a:cs typeface="Arial" charset="0"/>
              </a:rPr>
              <a:t>, we can say the result is big-</a:t>
            </a:r>
            <a:r>
              <a:rPr 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latin typeface="Arial" charset="0"/>
                <a:cs typeface="Arial" charset="0"/>
              </a:rPr>
              <a:t>  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For example,</a:t>
            </a:r>
          </a:p>
          <a:p>
            <a:pPr lvl="1"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	</a:t>
            </a:r>
            <a:r>
              <a:rPr 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+ </a:t>
            </a:r>
            <a:r>
              <a:rPr 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2</a:t>
            </a:r>
            <a:r>
              <a:rPr lang="en-US" dirty="0">
                <a:latin typeface="Times New Roman" pitchFamily="18" charset="0"/>
                <a:cs typeface="Arial" charset="0"/>
              </a:rPr>
              <a:t>) + </a:t>
            </a:r>
            <a:r>
              <a:rPr 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4</a:t>
            </a:r>
            <a:r>
              <a:rPr lang="en-US" dirty="0">
                <a:latin typeface="Times New Roman" pitchFamily="18" charset="0"/>
                <a:cs typeface="Arial" charset="0"/>
              </a:rPr>
              <a:t>) = </a:t>
            </a:r>
            <a:r>
              <a:rPr 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 +</a:t>
            </a:r>
            <a:r>
              <a:rPr lang="en-US" i="1" dirty="0">
                <a:latin typeface="Times New Roman" pitchFamily="18" charset="0"/>
                <a:cs typeface="Arial" charset="0"/>
              </a:rPr>
              <a:t> n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2</a:t>
            </a:r>
            <a:r>
              <a:rPr lang="en-US" dirty="0">
                <a:latin typeface="Times New Roman" pitchFamily="18" charset="0"/>
                <a:cs typeface="Arial" charset="0"/>
              </a:rPr>
              <a:t> + 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4</a:t>
            </a:r>
            <a:r>
              <a:rPr lang="en-US" dirty="0">
                <a:latin typeface="Times New Roman" pitchFamily="18" charset="0"/>
                <a:cs typeface="Arial" charset="0"/>
              </a:rPr>
              <a:t>) = </a:t>
            </a:r>
            <a:r>
              <a:rPr 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4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</a:p>
          <a:p>
            <a:pPr lvl="1">
              <a:buFont typeface="Arial" charset="0"/>
              <a:buNone/>
            </a:pPr>
            <a:r>
              <a:rPr lang="en-US" dirty="0">
                <a:latin typeface="Times New Roman" pitchFamily="18" charset="0"/>
                <a:cs typeface="Arial" charset="0"/>
              </a:rPr>
              <a:t>		</a:t>
            </a:r>
            <a:r>
              <a:rPr 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+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2</a:t>
            </a:r>
            <a:r>
              <a:rPr lang="en-US" dirty="0">
                <a:latin typeface="Times New Roman" pitchFamily="18" charset="0"/>
                <a:cs typeface="Arial" charset="0"/>
              </a:rPr>
              <a:t>) =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2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</a:p>
          <a:p>
            <a:pPr lvl="1">
              <a:buFont typeface="Arial" charset="0"/>
              <a:buNone/>
            </a:pPr>
            <a:r>
              <a:rPr lang="en-US" dirty="0">
                <a:latin typeface="Times New Roman" pitchFamily="18" charset="0"/>
                <a:cs typeface="Arial" charset="0"/>
              </a:rPr>
              <a:t>		</a:t>
            </a:r>
            <a:r>
              <a:rPr 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2</a:t>
            </a:r>
            <a:r>
              <a:rPr lang="en-US" dirty="0">
                <a:latin typeface="Times New Roman" pitchFamily="18" charset="0"/>
                <a:cs typeface="Arial" charset="0"/>
              </a:rPr>
              <a:t>) +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= </a:t>
            </a:r>
            <a:r>
              <a:rPr 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2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</a:p>
          <a:p>
            <a:pPr lvl="1">
              <a:buFont typeface="Arial" charset="0"/>
              <a:buNone/>
            </a:pPr>
            <a:r>
              <a:rPr lang="en-US" dirty="0">
                <a:latin typeface="Times New Roman" pitchFamily="18" charset="0"/>
                <a:cs typeface="Arial" charset="0"/>
              </a:rPr>
              <a:t>		</a:t>
            </a:r>
            <a:r>
              <a:rPr 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2</a:t>
            </a:r>
            <a:r>
              <a:rPr lang="en-US" dirty="0">
                <a:latin typeface="Times New Roman" pitchFamily="18" charset="0"/>
                <a:cs typeface="Arial" charset="0"/>
              </a:rPr>
              <a:t>) +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2</a:t>
            </a:r>
            <a:r>
              <a:rPr lang="en-US" dirty="0">
                <a:latin typeface="Times New Roman" pitchFamily="18" charset="0"/>
                <a:cs typeface="Arial" charset="0"/>
              </a:rPr>
              <a:t>) =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2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4962575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Control Statements</a:t>
            </a:r>
            <a:endParaRPr lang="en-US" sz="4000">
              <a:latin typeface="Arial" charset="0"/>
              <a:cs typeface="Arial" charset="0"/>
            </a:endParaRPr>
          </a:p>
        </p:txBody>
      </p:sp>
      <p:sp>
        <p:nvSpPr>
          <p:cNvPr id="40963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Next we will look at the following control statements</a:t>
            </a:r>
          </a:p>
          <a:p>
            <a:pPr>
              <a:buFont typeface="Arial" charset="0"/>
              <a:buNone/>
            </a:pPr>
            <a:endParaRPr lang="en-US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These are statements which potentially alter the execution of instructions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Conditional statements</a:t>
            </a:r>
          </a:p>
          <a:p>
            <a:pPr lvl="2"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</a:t>
            </a:r>
            <a:r>
              <a:rPr lang="en-US" b="1">
                <a:latin typeface="Consolas" pitchFamily="49" charset="0"/>
                <a:cs typeface="Arial" charset="0"/>
              </a:rPr>
              <a:t>if</a:t>
            </a:r>
            <a:r>
              <a:rPr lang="en-US">
                <a:latin typeface="Arial" charset="0"/>
                <a:cs typeface="Arial" charset="0"/>
              </a:rPr>
              <a:t>, </a:t>
            </a:r>
            <a:r>
              <a:rPr lang="en-US" b="1">
                <a:latin typeface="Consolas" pitchFamily="49" charset="0"/>
                <a:cs typeface="Arial" charset="0"/>
              </a:rPr>
              <a:t>switch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Condition-controlled loops</a:t>
            </a:r>
          </a:p>
          <a:p>
            <a:pPr lvl="2"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</a:t>
            </a:r>
            <a:r>
              <a:rPr lang="en-US" b="1">
                <a:latin typeface="Consolas" pitchFamily="49" charset="0"/>
                <a:cs typeface="Arial" charset="0"/>
              </a:rPr>
              <a:t>for</a:t>
            </a:r>
            <a:r>
              <a:rPr lang="en-US">
                <a:latin typeface="Arial" charset="0"/>
                <a:cs typeface="Arial" charset="0"/>
              </a:rPr>
              <a:t>, </a:t>
            </a:r>
            <a:r>
              <a:rPr lang="en-US" b="1">
                <a:latin typeface="Consolas" pitchFamily="49" charset="0"/>
                <a:cs typeface="Arial" charset="0"/>
              </a:rPr>
              <a:t>while</a:t>
            </a:r>
            <a:r>
              <a:rPr lang="en-US">
                <a:latin typeface="Arial" charset="0"/>
                <a:cs typeface="Arial" charset="0"/>
              </a:rPr>
              <a:t>, </a:t>
            </a:r>
            <a:r>
              <a:rPr lang="en-US" b="1">
                <a:latin typeface="Consolas" pitchFamily="49" charset="0"/>
                <a:cs typeface="Arial" charset="0"/>
              </a:rPr>
              <a:t>do-while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Count-controlled loops</a:t>
            </a:r>
          </a:p>
          <a:p>
            <a:pPr lvl="2"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</a:t>
            </a:r>
            <a:r>
              <a:rPr lang="en-US" b="1">
                <a:latin typeface="Consolas" pitchFamily="49" charset="0"/>
                <a:cs typeface="Arial" charset="0"/>
              </a:rPr>
              <a:t>for i from 1 to 10 do ... end do;       # Maple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Collection-controlled loops</a:t>
            </a:r>
          </a:p>
          <a:p>
            <a:pPr lvl="2"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</a:t>
            </a:r>
            <a:r>
              <a:rPr lang="en-CA" b="1">
                <a:latin typeface="Consolas" pitchFamily="49" charset="0"/>
                <a:cs typeface="Arial" charset="0"/>
              </a:rPr>
              <a:t>foreach ( int i in array ) { ... }</a:t>
            </a:r>
            <a:r>
              <a:rPr lang="en-US" b="1">
                <a:latin typeface="Consolas" pitchFamily="49" charset="0"/>
                <a:cs typeface="Arial" charset="0"/>
              </a:rPr>
              <a:t>      // C#</a:t>
            </a:r>
          </a:p>
          <a:p>
            <a:pPr lvl="2">
              <a:buFont typeface="Arial" charset="0"/>
              <a:buNone/>
            </a:pPr>
            <a:endParaRPr lang="en-US" sz="1800" b="1">
              <a:latin typeface="Consolas" pitchFamily="49" charset="0"/>
              <a:cs typeface="Arial" charset="0"/>
            </a:endParaRPr>
          </a:p>
          <a:p>
            <a:pPr lvl="2">
              <a:buFont typeface="Arial" charset="0"/>
              <a:buNone/>
            </a:pPr>
            <a:endParaRPr lang="en-US" sz="1800" b="1">
              <a:latin typeface="Consolas" pitchFamily="49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158835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Control Statements</a:t>
            </a:r>
            <a:endParaRPr lang="en-US" sz="4000">
              <a:latin typeface="Arial" charset="0"/>
              <a:cs typeface="Arial" charset="0"/>
            </a:endParaRPr>
          </a:p>
        </p:txBody>
      </p:sp>
      <p:sp>
        <p:nvSpPr>
          <p:cNvPr id="41987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Given any collection of nested control statements, it is always necessary to work inside out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Determine the run times of the inner-most statements and work your way out</a:t>
            </a:r>
          </a:p>
          <a:p>
            <a:pPr lvl="1"/>
            <a:endParaRPr lang="en-US" sz="2000" dirty="0">
              <a:latin typeface="Arial" charset="0"/>
              <a:cs typeface="Arial" charset="0"/>
            </a:endParaRPr>
          </a:p>
          <a:p>
            <a:pPr lvl="2">
              <a:buNone/>
            </a:pPr>
            <a:r>
              <a:rPr lang="en-US" altLang="zh-CN" b="1" dirty="0">
                <a:latin typeface="Courier New" pitchFamily="49" charset="0"/>
                <a:cs typeface="Arial" charset="0"/>
              </a:rPr>
              <a:t>for(</a:t>
            </a:r>
            <a:r>
              <a:rPr lang="en-US" altLang="zh-CN" b="1" dirty="0" err="1">
                <a:latin typeface="Courier New" pitchFamily="49" charset="0"/>
                <a:cs typeface="Arial" charset="0"/>
              </a:rPr>
              <a:t>i</a:t>
            </a:r>
            <a:r>
              <a:rPr lang="en-US" altLang="zh-CN" b="1" dirty="0">
                <a:latin typeface="Courier New" pitchFamily="49" charset="0"/>
                <a:cs typeface="Arial" charset="0"/>
              </a:rPr>
              <a:t>=0; </a:t>
            </a:r>
            <a:r>
              <a:rPr lang="en-US" altLang="zh-CN" b="1" dirty="0" err="1">
                <a:latin typeface="Courier New" pitchFamily="49" charset="0"/>
                <a:cs typeface="Arial" charset="0"/>
              </a:rPr>
              <a:t>i</a:t>
            </a:r>
            <a:r>
              <a:rPr lang="en-US" altLang="zh-CN" b="1" dirty="0">
                <a:latin typeface="Courier New" pitchFamily="49" charset="0"/>
                <a:cs typeface="Arial" charset="0"/>
              </a:rPr>
              <a:t>&lt;n; </a:t>
            </a:r>
            <a:r>
              <a:rPr lang="en-US" altLang="zh-CN" b="1" dirty="0" err="1">
                <a:latin typeface="Courier New" pitchFamily="49" charset="0"/>
                <a:cs typeface="Arial" charset="0"/>
              </a:rPr>
              <a:t>i</a:t>
            </a:r>
            <a:r>
              <a:rPr lang="en-US" altLang="zh-CN" b="1" dirty="0">
                <a:latin typeface="Courier New" pitchFamily="49" charset="0"/>
                <a:cs typeface="Arial" charset="0"/>
              </a:rPr>
              <a:t>++) {</a:t>
            </a:r>
          </a:p>
          <a:p>
            <a:pPr lvl="2">
              <a:buNone/>
            </a:pPr>
            <a:r>
              <a:rPr lang="en-US" altLang="zh-CN" b="1" dirty="0">
                <a:latin typeface="Courier New" pitchFamily="49" charset="0"/>
                <a:cs typeface="Arial" charset="0"/>
              </a:rPr>
              <a:t>    // do something...</a:t>
            </a:r>
          </a:p>
          <a:p>
            <a:pPr lvl="2">
              <a:buNone/>
            </a:pPr>
            <a:r>
              <a:rPr lang="en-US" altLang="zh-CN" b="1" dirty="0">
                <a:latin typeface="Courier New" pitchFamily="49" charset="0"/>
                <a:cs typeface="Arial" charset="0"/>
              </a:rPr>
              <a:t>    for(j=0; j&lt;m; </a:t>
            </a:r>
            <a:r>
              <a:rPr lang="en-US" altLang="zh-CN" b="1" dirty="0" err="1">
                <a:latin typeface="Courier New" pitchFamily="49" charset="0"/>
                <a:cs typeface="Arial" charset="0"/>
              </a:rPr>
              <a:t>j++</a:t>
            </a:r>
            <a:r>
              <a:rPr lang="en-US" altLang="zh-CN" b="1" dirty="0">
                <a:latin typeface="Courier New" pitchFamily="49" charset="0"/>
                <a:cs typeface="Arial" charset="0"/>
              </a:rPr>
              <a:t>) {</a:t>
            </a:r>
          </a:p>
          <a:p>
            <a:pPr lvl="2">
              <a:buNone/>
            </a:pPr>
            <a:r>
              <a:rPr lang="en-US" altLang="zh-CN" b="1" dirty="0">
                <a:latin typeface="Courier New" pitchFamily="49" charset="0"/>
                <a:cs typeface="Arial" charset="0"/>
              </a:rPr>
              <a:t>        // do something else...</a:t>
            </a:r>
          </a:p>
          <a:p>
            <a:pPr lvl="2">
              <a:buNone/>
            </a:pPr>
            <a:r>
              <a:rPr lang="en-US" altLang="zh-CN" b="1" dirty="0">
                <a:latin typeface="Courier New" pitchFamily="49" charset="0"/>
                <a:cs typeface="Arial" charset="0"/>
              </a:rPr>
              <a:t>    }</a:t>
            </a:r>
          </a:p>
          <a:p>
            <a:pPr lvl="2">
              <a:buNone/>
            </a:pPr>
            <a:r>
              <a:rPr lang="en-US" altLang="zh-CN" b="1" dirty="0">
                <a:latin typeface="Courier New" pitchFamily="49" charset="0"/>
                <a:cs typeface="Arial" charset="0"/>
              </a:rPr>
              <a:t>}</a:t>
            </a:r>
          </a:p>
          <a:p>
            <a:pPr marL="457200" lvl="1" indent="0">
              <a:buNone/>
            </a:pPr>
            <a:endParaRPr lang="en-US" sz="2000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88851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Control Statements</a:t>
            </a:r>
          </a:p>
        </p:txBody>
      </p:sp>
      <p:sp>
        <p:nvSpPr>
          <p:cNvPr id="4301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Given</a:t>
            </a:r>
          </a:p>
          <a:p>
            <a:pPr lvl="2">
              <a:buFont typeface="Arial" charset="0"/>
              <a:buNone/>
            </a:pPr>
            <a:r>
              <a:rPr lang="en-US" b="1" dirty="0">
                <a:latin typeface="Courier New" pitchFamily="49" charset="0"/>
                <a:cs typeface="Arial" charset="0"/>
              </a:rPr>
              <a:t>if ( </a:t>
            </a:r>
            <a:r>
              <a:rPr lang="en-US" b="1" i="1" dirty="0">
                <a:latin typeface="Courier New" pitchFamily="49" charset="0"/>
                <a:cs typeface="Arial" charset="0"/>
              </a:rPr>
              <a:t>condition</a:t>
            </a:r>
            <a:r>
              <a:rPr lang="en-US" b="1" dirty="0">
                <a:latin typeface="Courier New" pitchFamily="49" charset="0"/>
                <a:cs typeface="Arial" charset="0"/>
              </a:rPr>
              <a:t> ) {</a:t>
            </a:r>
          </a:p>
          <a:p>
            <a:pPr lvl="2">
              <a:buFont typeface="Arial" charset="0"/>
              <a:buNone/>
            </a:pPr>
            <a:r>
              <a:rPr lang="en-US" b="1" dirty="0">
                <a:latin typeface="Courier New" pitchFamily="49" charset="0"/>
                <a:cs typeface="Arial" charset="0"/>
              </a:rPr>
              <a:t>    // true body</a:t>
            </a:r>
          </a:p>
          <a:p>
            <a:pPr lvl="2">
              <a:buFont typeface="Arial" charset="0"/>
              <a:buNone/>
            </a:pPr>
            <a:r>
              <a:rPr lang="en-US" b="1" dirty="0">
                <a:latin typeface="Courier New" pitchFamily="49" charset="0"/>
                <a:cs typeface="Arial" charset="0"/>
              </a:rPr>
              <a:t>} else {</a:t>
            </a:r>
          </a:p>
          <a:p>
            <a:pPr lvl="2">
              <a:buFont typeface="Arial" charset="0"/>
              <a:buNone/>
            </a:pPr>
            <a:r>
              <a:rPr lang="en-US" b="1" dirty="0">
                <a:latin typeface="Courier New" pitchFamily="49" charset="0"/>
                <a:cs typeface="Arial" charset="0"/>
              </a:rPr>
              <a:t>    // false body</a:t>
            </a:r>
          </a:p>
          <a:p>
            <a:pPr lvl="2">
              <a:buFont typeface="Arial" charset="0"/>
              <a:buNone/>
            </a:pPr>
            <a:r>
              <a:rPr lang="en-US" b="1" dirty="0">
                <a:latin typeface="Courier New" pitchFamily="49" charset="0"/>
                <a:cs typeface="Arial" charset="0"/>
              </a:rPr>
              <a:t>}</a:t>
            </a:r>
            <a:endParaRPr lang="en-US" sz="2800" b="1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The run time of a conditional statement is: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the run time of the condition (the test), plus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the run time of the body which is run</a:t>
            </a:r>
          </a:p>
          <a:p>
            <a:pPr lvl="1"/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In most cases, the run time of the condition is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(1)</a:t>
            </a: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001669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t>Control Statements</a:t>
            </a:r>
            <a:endParaRPr lang="en-US" sz="3600">
              <a:latin typeface="Arial" charset="0"/>
              <a:cs typeface="Arial" charset="0"/>
            </a:endParaRPr>
          </a:p>
        </p:txBody>
      </p:sp>
      <p:sp>
        <p:nvSpPr>
          <p:cNvPr id="44035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>
                <a:latin typeface="Arial" charset="0"/>
                <a:cs typeface="Arial" charset="0"/>
              </a:rPr>
              <a:t>	</a:t>
            </a:r>
            <a:r>
              <a:rPr lang="en-US">
                <a:latin typeface="Arial" charset="0"/>
                <a:cs typeface="Arial" charset="0"/>
              </a:rPr>
              <a:t>In some cases, it is easy to determine which statement must be run:</a:t>
            </a:r>
            <a:br>
              <a:rPr lang="en-US">
                <a:latin typeface="Arial" charset="0"/>
                <a:cs typeface="Arial" charset="0"/>
              </a:rPr>
            </a:br>
            <a:endParaRPr lang="en-US" sz="240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800">
                <a:latin typeface="Consolas" pitchFamily="49" charset="0"/>
                <a:cs typeface="Consolas" pitchFamily="49" charset="0"/>
              </a:rPr>
              <a:t>		int factorial ( int n ) {</a:t>
            </a:r>
          </a:p>
          <a:p>
            <a:pPr>
              <a:buFont typeface="Arial" charset="0"/>
              <a:buNone/>
            </a:pPr>
            <a:r>
              <a:rPr lang="en-US" sz="1800">
                <a:latin typeface="Consolas" pitchFamily="49" charset="0"/>
                <a:cs typeface="Consolas" pitchFamily="49" charset="0"/>
              </a:rPr>
              <a:t>			if ( n == 0 ) {</a:t>
            </a:r>
          </a:p>
          <a:p>
            <a:pPr>
              <a:buFont typeface="Arial" charset="0"/>
              <a:buNone/>
            </a:pPr>
            <a:r>
              <a:rPr lang="en-US" sz="1800">
                <a:latin typeface="Consolas" pitchFamily="49" charset="0"/>
                <a:cs typeface="Consolas" pitchFamily="49" charset="0"/>
              </a:rPr>
              <a:t>				return 1;</a:t>
            </a:r>
          </a:p>
          <a:p>
            <a:pPr>
              <a:buFont typeface="Arial" charset="0"/>
              <a:buNone/>
            </a:pPr>
            <a:r>
              <a:rPr lang="en-US" sz="1800">
                <a:latin typeface="Consolas" pitchFamily="49" charset="0"/>
                <a:cs typeface="Consolas" pitchFamily="49" charset="0"/>
              </a:rPr>
              <a:t>			} else {</a:t>
            </a:r>
          </a:p>
          <a:p>
            <a:pPr>
              <a:buFont typeface="Arial" charset="0"/>
              <a:buNone/>
            </a:pPr>
            <a:r>
              <a:rPr lang="en-US" sz="1800">
                <a:latin typeface="Consolas" pitchFamily="49" charset="0"/>
                <a:cs typeface="Consolas" pitchFamily="49" charset="0"/>
              </a:rPr>
              <a:t>				return n * factorial ( n – 1 );</a:t>
            </a:r>
          </a:p>
          <a:p>
            <a:pPr>
              <a:buFont typeface="Arial" charset="0"/>
              <a:buNone/>
            </a:pPr>
            <a:r>
              <a:rPr lang="en-US" sz="1800">
                <a:latin typeface="Consolas" pitchFamily="49" charset="0"/>
                <a:cs typeface="Consolas" pitchFamily="49" charset="0"/>
              </a:rPr>
              <a:t>			}</a:t>
            </a:r>
          </a:p>
          <a:p>
            <a:pPr>
              <a:buFont typeface="Arial" charset="0"/>
              <a:buNone/>
            </a:pPr>
            <a:r>
              <a:rPr lang="en-US" sz="1800">
                <a:latin typeface="Consolas" pitchFamily="49" charset="0"/>
                <a:cs typeface="Consolas" pitchFamily="49" charset="0"/>
              </a:rPr>
              <a:t>		}</a:t>
            </a:r>
          </a:p>
        </p:txBody>
      </p:sp>
    </p:spTree>
    <p:extLst>
      <p:ext uri="{BB962C8B-B14F-4D97-AF65-F5344CB8AC3E}">
        <p14:creationId xmlns:p14="http://schemas.microsoft.com/office/powerpoint/2010/main" val="287260177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t>Control Statements</a:t>
            </a:r>
            <a:endParaRPr lang="en-US" sz="3600">
              <a:latin typeface="Arial" charset="0"/>
              <a:cs typeface="Arial" charset="0"/>
            </a:endParaRPr>
          </a:p>
        </p:txBody>
      </p:sp>
      <p:sp>
        <p:nvSpPr>
          <p:cNvPr id="45059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In others, it is less obvious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Find the maximum entry in an array:</a:t>
            </a:r>
            <a:endParaRPr lang="en-US" sz="2000" dirty="0">
              <a:latin typeface="Arial" charset="0"/>
              <a:cs typeface="Arial" charset="0"/>
            </a:endParaRPr>
          </a:p>
          <a:p>
            <a:pPr lvl="1">
              <a:buFont typeface="Arial" charset="0"/>
              <a:buNone/>
            </a:pPr>
            <a:endParaRPr lang="en-US" sz="2000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find_max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*array,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n ) {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	    max = array[0];</a:t>
            </a:r>
          </a:p>
          <a:p>
            <a:pPr>
              <a:buFont typeface="Arial" charset="0"/>
              <a:buNone/>
            </a:pP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	    for (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= 1;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&lt; n; ++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) {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	        if ( array[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] &gt; max ) {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	            </a:t>
            </a:r>
            <a:r>
              <a:rPr lang="en-US" sz="1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max = array[</a:t>
            </a:r>
            <a:r>
              <a:rPr lang="en-US" sz="16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];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	        }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	    }</a:t>
            </a:r>
          </a:p>
          <a:p>
            <a:pPr>
              <a:buFont typeface="Arial" charset="0"/>
              <a:buNone/>
            </a:pP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	    return max;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	}</a:t>
            </a:r>
          </a:p>
        </p:txBody>
      </p:sp>
    </p:spTree>
    <p:extLst>
      <p:ext uri="{BB962C8B-B14F-4D97-AF65-F5344CB8AC3E}">
        <p14:creationId xmlns:p14="http://schemas.microsoft.com/office/powerpoint/2010/main" val="14127823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cs typeface="Arial" charset="0"/>
              </a:rPr>
              <a:t>Control Statements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46083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If we had information about the distribution of the entries of the array, we may be able to determine it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if the list is sorted (ascending) it will always be run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if the list is sorted (descending) it will never be run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if the list is randomly distributed, then??? We don’t know.</a:t>
            </a:r>
            <a:endParaRPr lang="en-US" sz="2000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24259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cs typeface="Arial" charset="0"/>
              </a:rPr>
              <a:t>Control Statements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Conditional</a:t>
            </a:r>
            <a:endParaRPr lang="en-US" altLang="zh-CN" sz="2400" b="1" dirty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zh-CN" sz="2400" b="1" dirty="0">
                <a:latin typeface="Courier New" panose="02070309020205020404" pitchFamily="49" charset="0"/>
              </a:rPr>
              <a:t>	</a:t>
            </a:r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if C then S1 else S2</a:t>
            </a:r>
          </a:p>
          <a:p>
            <a:pPr>
              <a:buFontTx/>
              <a:buNone/>
            </a:pPr>
            <a:endParaRPr lang="en-US" altLang="zh-CN" sz="2400" baseline="-25000" dirty="0"/>
          </a:p>
          <a:p>
            <a:r>
              <a:rPr lang="en-US" altLang="zh-CN" dirty="0"/>
              <a:t>Suppose you are doing a big O analysis</a:t>
            </a:r>
          </a:p>
          <a:p>
            <a:pPr lvl="1">
              <a:buFontTx/>
              <a:buNone/>
            </a:pPr>
            <a:r>
              <a:rPr lang="en-US" altLang="zh-CN" dirty="0"/>
              <a:t>Time(C) + Max(Time(S1),Time(S2)) or</a:t>
            </a:r>
          </a:p>
          <a:p>
            <a:pPr lvl="1">
              <a:buFontTx/>
              <a:buNone/>
            </a:pPr>
            <a:r>
              <a:rPr lang="en-US" altLang="zh-CN" dirty="0"/>
              <a:t>Time(C)+Time(S1)+Time(S2)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?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367112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>
                <a:latin typeface="Arial" charset="0"/>
                <a:cs typeface="Arial" charset="0"/>
              </a:rPr>
              <a:t>Conditional Statements</a:t>
            </a:r>
          </a:p>
        </p:txBody>
      </p:sp>
      <p:sp>
        <p:nvSpPr>
          <p:cNvPr id="102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>
                <a:latin typeface="Arial" charset="0"/>
                <a:cs typeface="Arial" charset="0"/>
              </a:rPr>
              <a:t>	Consider this example</a:t>
            </a:r>
          </a:p>
          <a:p>
            <a:pPr>
              <a:buFont typeface="Arial" charset="0"/>
              <a:buNone/>
            </a:pPr>
            <a:endParaRPr lang="en-CA" sz="1400">
              <a:latin typeface="Consolas" pitchFamily="49" charset="0"/>
              <a:cs typeface="Arial" charset="0"/>
            </a:endParaRPr>
          </a:p>
          <a:p>
            <a:pPr lvl="2">
              <a:buFont typeface="Arial" charset="0"/>
              <a:buNone/>
            </a:pPr>
            <a:r>
              <a:rPr lang="en-CA" sz="1400">
                <a:latin typeface="Consolas" pitchFamily="49" charset="0"/>
                <a:cs typeface="Arial" charset="0"/>
              </a:rPr>
              <a:t>void Disjoint_sets::clear() {</a:t>
            </a:r>
          </a:p>
          <a:p>
            <a:pPr lvl="2">
              <a:buFont typeface="Arial" charset="0"/>
              <a:buNone/>
            </a:pPr>
            <a:r>
              <a:rPr lang="en-CA" sz="1400">
                <a:latin typeface="Consolas" pitchFamily="49" charset="0"/>
                <a:cs typeface="Arial" charset="0"/>
              </a:rPr>
              <a:t>    </a:t>
            </a:r>
            <a:r>
              <a:rPr lang="en-CA" sz="140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if ( sets == n ) {</a:t>
            </a:r>
          </a:p>
          <a:p>
            <a:pPr lvl="2">
              <a:buFont typeface="Arial" charset="0"/>
              <a:buNone/>
            </a:pPr>
            <a:r>
              <a:rPr lang="en-CA" sz="140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        return;</a:t>
            </a:r>
          </a:p>
          <a:p>
            <a:pPr lvl="2">
              <a:buFont typeface="Arial" charset="0"/>
              <a:buNone/>
            </a:pPr>
            <a:r>
              <a:rPr lang="en-CA" sz="140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    }</a:t>
            </a:r>
          </a:p>
          <a:p>
            <a:pPr lvl="2">
              <a:buFont typeface="Arial" charset="0"/>
              <a:buNone/>
            </a:pPr>
            <a:endParaRPr lang="en-CA" sz="1400">
              <a:latin typeface="Consolas" pitchFamily="49" charset="0"/>
              <a:cs typeface="Arial" charset="0"/>
            </a:endParaRPr>
          </a:p>
          <a:p>
            <a:pPr lvl="2">
              <a:buFont typeface="Arial" charset="0"/>
              <a:buNone/>
            </a:pPr>
            <a:r>
              <a:rPr lang="en-CA" sz="1400">
                <a:solidFill>
                  <a:srgbClr val="00B0F0"/>
                </a:solidFill>
                <a:latin typeface="Consolas" pitchFamily="49" charset="0"/>
                <a:cs typeface="Arial" charset="0"/>
              </a:rPr>
              <a:t>    max_height = 0;</a:t>
            </a:r>
          </a:p>
          <a:p>
            <a:pPr lvl="2">
              <a:buFont typeface="Arial" charset="0"/>
              <a:buNone/>
            </a:pPr>
            <a:r>
              <a:rPr lang="en-CA" sz="1400">
                <a:solidFill>
                  <a:srgbClr val="00B0F0"/>
                </a:solidFill>
                <a:latin typeface="Consolas" pitchFamily="49" charset="0"/>
                <a:cs typeface="Arial" charset="0"/>
              </a:rPr>
              <a:t>    num_disjoint_sets = n;</a:t>
            </a:r>
          </a:p>
          <a:p>
            <a:pPr lvl="2">
              <a:buFont typeface="Arial" charset="0"/>
              <a:buNone/>
            </a:pPr>
            <a:endParaRPr lang="en-CA" sz="1400">
              <a:solidFill>
                <a:srgbClr val="7030A0"/>
              </a:solidFill>
              <a:latin typeface="Consolas" pitchFamily="49" charset="0"/>
              <a:cs typeface="Arial" charset="0"/>
            </a:endParaRPr>
          </a:p>
          <a:p>
            <a:pPr lvl="2">
              <a:buFont typeface="Arial" charset="0"/>
              <a:buNone/>
            </a:pPr>
            <a:r>
              <a:rPr lang="en-CA" sz="1400">
                <a:solidFill>
                  <a:srgbClr val="7030A0"/>
                </a:solidFill>
                <a:latin typeface="Consolas" pitchFamily="49" charset="0"/>
                <a:cs typeface="Arial" charset="0"/>
              </a:rPr>
              <a:t>    for ( int i = 0; i &lt; n; ++i ) {</a:t>
            </a:r>
          </a:p>
          <a:p>
            <a:pPr lvl="2">
              <a:buFont typeface="Arial" charset="0"/>
              <a:buNone/>
            </a:pPr>
            <a:r>
              <a:rPr lang="en-CA" sz="1400">
                <a:solidFill>
                  <a:srgbClr val="7030A0"/>
                </a:solidFill>
                <a:latin typeface="Consolas" pitchFamily="49" charset="0"/>
                <a:cs typeface="Arial" charset="0"/>
              </a:rPr>
              <a:t>        </a:t>
            </a:r>
            <a:r>
              <a:rPr lang="en-CA" sz="1400">
                <a:solidFill>
                  <a:srgbClr val="002060"/>
                </a:solidFill>
                <a:latin typeface="Consolas" pitchFamily="49" charset="0"/>
                <a:cs typeface="Arial" charset="0"/>
              </a:rPr>
              <a:t>parent[i] = i;</a:t>
            </a:r>
          </a:p>
          <a:p>
            <a:pPr lvl="2">
              <a:buFont typeface="Arial" charset="0"/>
              <a:buNone/>
            </a:pPr>
            <a:r>
              <a:rPr lang="en-CA" sz="1400">
                <a:solidFill>
                  <a:srgbClr val="002060"/>
                </a:solidFill>
                <a:latin typeface="Consolas" pitchFamily="49" charset="0"/>
                <a:cs typeface="Arial" charset="0"/>
              </a:rPr>
              <a:t>        tree_height[i] = 0;</a:t>
            </a:r>
          </a:p>
          <a:p>
            <a:pPr lvl="2">
              <a:buFont typeface="Arial" charset="0"/>
              <a:buNone/>
            </a:pPr>
            <a:r>
              <a:rPr lang="en-CA" sz="1400">
                <a:solidFill>
                  <a:srgbClr val="7030A0"/>
                </a:solidFill>
                <a:latin typeface="Consolas" pitchFamily="49" charset="0"/>
                <a:cs typeface="Arial" charset="0"/>
              </a:rPr>
              <a:t>    }</a:t>
            </a:r>
          </a:p>
          <a:p>
            <a:pPr lvl="2">
              <a:buFont typeface="Arial" charset="0"/>
              <a:buNone/>
            </a:pPr>
            <a:r>
              <a:rPr lang="en-CA" sz="1400">
                <a:latin typeface="Consolas" pitchFamily="49" charset="0"/>
                <a:cs typeface="Arial" charset="0"/>
              </a:rPr>
              <a:t>} </a:t>
            </a:r>
          </a:p>
        </p:txBody>
      </p:sp>
      <p:sp>
        <p:nvSpPr>
          <p:cNvPr id="1029" name="TextBox 4"/>
          <p:cNvSpPr txBox="1">
            <a:spLocks noChangeArrowheads="1"/>
          </p:cNvSpPr>
          <p:nvPr/>
        </p:nvSpPr>
        <p:spPr bwMode="auto">
          <a:xfrm>
            <a:off x="5643563" y="4487863"/>
            <a:ext cx="6461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 b="1">
                <a:solidFill>
                  <a:srgbClr val="7030A0"/>
                </a:solidFill>
                <a:latin typeface="Symbol" pitchFamily="18" charset="2"/>
              </a:rPr>
              <a:t>Q</a:t>
            </a:r>
            <a:r>
              <a:rPr lang="en-CA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CA" i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1030" name="TextBox 4"/>
          <p:cNvSpPr txBox="1">
            <a:spLocks noChangeArrowheads="1"/>
          </p:cNvSpPr>
          <p:nvPr/>
        </p:nvSpPr>
        <p:spPr bwMode="auto">
          <a:xfrm>
            <a:off x="5643563" y="3714750"/>
            <a:ext cx="6461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 b="1">
                <a:solidFill>
                  <a:srgbClr val="00B0F0"/>
                </a:solidFill>
                <a:latin typeface="Symbol" pitchFamily="18" charset="2"/>
              </a:rPr>
              <a:t>Q</a:t>
            </a:r>
            <a:r>
              <a:rPr lang="en-CA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(1)</a:t>
            </a:r>
          </a:p>
        </p:txBody>
      </p:sp>
      <p:sp>
        <p:nvSpPr>
          <p:cNvPr id="1031" name="TextBox 4"/>
          <p:cNvSpPr txBox="1">
            <a:spLocks noChangeArrowheads="1"/>
          </p:cNvSpPr>
          <p:nvPr/>
        </p:nvSpPr>
        <p:spPr bwMode="auto">
          <a:xfrm>
            <a:off x="5643563" y="2643188"/>
            <a:ext cx="6461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 b="1">
                <a:solidFill>
                  <a:srgbClr val="FF0000"/>
                </a:solidFill>
                <a:latin typeface="Symbol" pitchFamily="18" charset="2"/>
              </a:rPr>
              <a:t>Q</a:t>
            </a:r>
            <a:r>
              <a:rPr lang="en-CA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(1)</a:t>
            </a: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5265738" y="5357813"/>
          <a:ext cx="2992437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144" name="Equation" r:id="rId4" imgW="1739880" imgH="457200" progId="Equation.3">
                  <p:embed/>
                </p:oleObj>
              </mc:Choice>
              <mc:Fallback>
                <p:oleObj name="Equation" r:id="rId4" imgW="17398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5738" y="5357813"/>
                        <a:ext cx="2992437" cy="785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9934558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Condition-controlled Loops</a:t>
            </a:r>
          </a:p>
        </p:txBody>
      </p:sp>
      <p:sp>
        <p:nvSpPr>
          <p:cNvPr id="47107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The C++ for loop is a condition controlled statement:</a:t>
            </a:r>
          </a:p>
          <a:p>
            <a:pPr>
              <a:buFont typeface="Arial" charset="0"/>
              <a:buNone/>
            </a:pPr>
            <a:r>
              <a:rPr lang="en-US" sz="1800">
                <a:latin typeface="Consolas" pitchFamily="49" charset="0"/>
                <a:cs typeface="Arial" charset="0"/>
              </a:rPr>
              <a:t>	</a:t>
            </a:r>
            <a:r>
              <a:rPr lang="en-US" sz="1800" b="1">
                <a:latin typeface="Consolas" pitchFamily="49" charset="0"/>
                <a:cs typeface="Arial" charset="0"/>
              </a:rPr>
              <a:t>	</a:t>
            </a:r>
            <a:r>
              <a:rPr lang="en-US" sz="1800">
                <a:latin typeface="Consolas" pitchFamily="49" charset="0"/>
                <a:cs typeface="Arial" charset="0"/>
              </a:rPr>
              <a:t>for ( int i = 0; i &lt; N; ++i ) {</a:t>
            </a:r>
          </a:p>
          <a:p>
            <a:pPr>
              <a:buFont typeface="Arial" charset="0"/>
              <a:buNone/>
            </a:pPr>
            <a:r>
              <a:rPr lang="en-US" sz="1800">
                <a:latin typeface="Consolas" pitchFamily="49" charset="0"/>
                <a:cs typeface="Arial" charset="0"/>
              </a:rPr>
              <a:t>			// ...</a:t>
            </a:r>
          </a:p>
          <a:p>
            <a:pPr>
              <a:buFont typeface="Arial" charset="0"/>
              <a:buNone/>
            </a:pPr>
            <a:r>
              <a:rPr lang="en-US" sz="1800">
                <a:latin typeface="Consolas" pitchFamily="49" charset="0"/>
                <a:cs typeface="Arial" charset="0"/>
              </a:rPr>
              <a:t>		}</a:t>
            </a:r>
          </a:p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is identical to</a:t>
            </a:r>
          </a:p>
          <a:p>
            <a:pPr>
              <a:buFont typeface="Arial" charset="0"/>
              <a:buNone/>
            </a:pPr>
            <a:r>
              <a:rPr lang="en-US" sz="1800">
                <a:latin typeface="Consolas" pitchFamily="49" charset="0"/>
                <a:cs typeface="Arial" charset="0"/>
              </a:rPr>
              <a:t>		int i = 0;			// initialization</a:t>
            </a:r>
          </a:p>
          <a:p>
            <a:pPr>
              <a:buFont typeface="Arial" charset="0"/>
              <a:buNone/>
            </a:pPr>
            <a:r>
              <a:rPr lang="en-US" sz="1800">
                <a:latin typeface="Consolas" pitchFamily="49" charset="0"/>
                <a:cs typeface="Arial" charset="0"/>
              </a:rPr>
              <a:t>		while ( i &lt; N ) {		// condition</a:t>
            </a:r>
          </a:p>
          <a:p>
            <a:pPr>
              <a:buFont typeface="Arial" charset="0"/>
              <a:buNone/>
            </a:pPr>
            <a:r>
              <a:rPr lang="en-US" sz="1800">
                <a:latin typeface="Consolas" pitchFamily="49" charset="0"/>
                <a:cs typeface="Arial" charset="0"/>
              </a:rPr>
              <a:t>		    // ...</a:t>
            </a:r>
          </a:p>
          <a:p>
            <a:pPr>
              <a:buFont typeface="Arial" charset="0"/>
              <a:buNone/>
            </a:pPr>
            <a:r>
              <a:rPr lang="en-US" sz="1800">
                <a:latin typeface="Consolas" pitchFamily="49" charset="0"/>
                <a:cs typeface="Arial" charset="0"/>
              </a:rPr>
              <a:t>		    ++i;			// increment</a:t>
            </a:r>
          </a:p>
          <a:p>
            <a:pPr>
              <a:buFont typeface="Arial" charset="0"/>
              <a:buNone/>
            </a:pPr>
            <a:r>
              <a:rPr lang="en-US" sz="1800">
                <a:latin typeface="Consolas" pitchFamily="49" charset="0"/>
                <a:cs typeface="Arial" charset="0"/>
              </a:rPr>
              <a:t>		}</a:t>
            </a:r>
          </a:p>
          <a:p>
            <a:pPr>
              <a:buFont typeface="Arial" charset="0"/>
              <a:buNone/>
            </a:pPr>
            <a:endParaRPr lang="en-US" sz="180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558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Empirical comparison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aphicFrame>
        <p:nvGraphicFramePr>
          <p:cNvPr id="104452" name="Object 4"/>
          <p:cNvGraphicFramePr>
            <a:graphicFrameLocks noChangeAspect="1"/>
          </p:cNvGraphicFramePr>
          <p:nvPr/>
        </p:nvGraphicFramePr>
        <p:xfrm>
          <a:off x="336550" y="1981200"/>
          <a:ext cx="8807450" cy="449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621" name="Chart" r:id="rId3" imgW="5429707" imgH="2448154" progId="Excel.Chart.8">
                  <p:embed/>
                </p:oleObj>
              </mc:Choice>
              <mc:Fallback>
                <p:oleObj name="Chart" r:id="rId3" imgW="5429707" imgH="2448154" progId="Excel.Char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3368" r="8420"/>
                      <a:stretch>
                        <a:fillRect/>
                      </a:stretch>
                    </p:blipFill>
                    <p:spPr bwMode="auto">
                      <a:xfrm>
                        <a:off x="336550" y="1981200"/>
                        <a:ext cx="8807450" cy="449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2942687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Condition-controlled Loops</a:t>
            </a:r>
          </a:p>
        </p:txBody>
      </p:sp>
      <p:sp>
        <p:nvSpPr>
          <p:cNvPr id="4813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The initialization, condition, and increment usually are single statements running in </a:t>
            </a:r>
            <a:r>
              <a:rPr lang="en-US" b="1">
                <a:latin typeface="Symbol" pitchFamily="18" charset="2"/>
                <a:cs typeface="Arial" charset="0"/>
              </a:rPr>
              <a:t>Q</a:t>
            </a:r>
            <a:r>
              <a:rPr lang="en-US">
                <a:latin typeface="Times New Roman" pitchFamily="18" charset="0"/>
                <a:cs typeface="Arial" charset="0"/>
              </a:rPr>
              <a:t>(1)</a:t>
            </a:r>
            <a:endParaRPr lang="en-US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sz="1800">
              <a:latin typeface="Consolas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800">
                <a:latin typeface="Consolas" pitchFamily="49" charset="0"/>
                <a:cs typeface="Arial" charset="0"/>
              </a:rPr>
              <a:t>	</a:t>
            </a:r>
            <a:r>
              <a:rPr lang="en-US" sz="1800" b="1">
                <a:latin typeface="Consolas" pitchFamily="49" charset="0"/>
                <a:cs typeface="Arial" charset="0"/>
              </a:rPr>
              <a:t>	</a:t>
            </a:r>
            <a:r>
              <a:rPr lang="en-US" sz="1800">
                <a:latin typeface="Consolas" pitchFamily="49" charset="0"/>
                <a:cs typeface="Arial" charset="0"/>
              </a:rPr>
              <a:t>for ( int i = 0; i &lt; N; ++i ) {</a:t>
            </a:r>
          </a:p>
          <a:p>
            <a:pPr>
              <a:buFont typeface="Arial" charset="0"/>
              <a:buNone/>
            </a:pPr>
            <a:r>
              <a:rPr lang="en-US" sz="1800">
                <a:latin typeface="Consolas" pitchFamily="49" charset="0"/>
                <a:cs typeface="Arial" charset="0"/>
              </a:rPr>
              <a:t>			// ...</a:t>
            </a:r>
          </a:p>
          <a:p>
            <a:pPr>
              <a:buFont typeface="Arial" charset="0"/>
              <a:buNone/>
            </a:pPr>
            <a:r>
              <a:rPr lang="en-US" sz="1800">
                <a:latin typeface="Consolas" pitchFamily="49" charset="0"/>
                <a:cs typeface="Arial" charset="0"/>
              </a:rPr>
              <a:t>		}</a:t>
            </a:r>
          </a:p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</a:t>
            </a:r>
            <a:endParaRPr lang="en-US" sz="180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951474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t>Condition-controlled Loops</a:t>
            </a:r>
            <a:endParaRPr lang="en-US" sz="3600">
              <a:latin typeface="Arial" charset="0"/>
              <a:cs typeface="Arial" charset="0"/>
            </a:endParaRPr>
          </a:p>
        </p:txBody>
      </p:sp>
      <p:sp>
        <p:nvSpPr>
          <p:cNvPr id="50179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If the body does not depend on the variable (in this example, </a:t>
            </a:r>
            <a:r>
              <a:rPr lang="en-US" sz="1800" b="1">
                <a:latin typeface="Courier New" pitchFamily="49" charset="0"/>
                <a:cs typeface="Arial" charset="0"/>
              </a:rPr>
              <a:t>i</a:t>
            </a:r>
            <a:r>
              <a:rPr lang="en-US">
                <a:latin typeface="Arial" charset="0"/>
                <a:cs typeface="Arial" charset="0"/>
              </a:rPr>
              <a:t>), then the run time of </a:t>
            </a:r>
          </a:p>
          <a:p>
            <a:pPr>
              <a:buFont typeface="Arial" charset="0"/>
              <a:buNone/>
            </a:pPr>
            <a:r>
              <a:rPr lang="en-US" sz="1600" b="1">
                <a:latin typeface="Courier New" pitchFamily="49" charset="0"/>
                <a:cs typeface="Arial" charset="0"/>
              </a:rPr>
              <a:t>     for ( int i = 0; i &lt; n; ++i ) {</a:t>
            </a:r>
          </a:p>
          <a:p>
            <a:pPr>
              <a:buFont typeface="Arial" charset="0"/>
              <a:buNone/>
            </a:pPr>
            <a:r>
              <a:rPr lang="en-US" sz="1600" b="1">
                <a:latin typeface="Courier New" pitchFamily="49" charset="0"/>
                <a:cs typeface="Arial" charset="0"/>
              </a:rPr>
              <a:t>         // code which is Theta(f(n))</a:t>
            </a:r>
            <a:endParaRPr lang="en-US" sz="160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600" b="1">
                <a:latin typeface="Courier New" pitchFamily="49" charset="0"/>
                <a:cs typeface="Arial" charset="0"/>
              </a:rPr>
              <a:t>     }</a:t>
            </a:r>
          </a:p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is </a:t>
            </a:r>
            <a:r>
              <a:rPr lang="en-US" b="1">
                <a:latin typeface="Symbol" pitchFamily="18" charset="2"/>
                <a:cs typeface="Arial" charset="0"/>
              </a:rPr>
              <a:t>Q</a:t>
            </a:r>
            <a:r>
              <a:rPr lang="en-US">
                <a:latin typeface="Times New Roman" pitchFamily="18" charset="0"/>
                <a:cs typeface="Arial" charset="0"/>
              </a:rPr>
              <a:t>(</a:t>
            </a:r>
            <a:r>
              <a:rPr lang="en-US" i="1">
                <a:latin typeface="Times New Roman" pitchFamily="18" charset="0"/>
                <a:cs typeface="Arial" charset="0"/>
              </a:rPr>
              <a:t>n </a:t>
            </a:r>
            <a:r>
              <a:rPr lang="en-US">
                <a:latin typeface="Times New Roman" pitchFamily="18" charset="0"/>
                <a:cs typeface="Arial" charset="0"/>
              </a:rPr>
              <a:t>f(</a:t>
            </a:r>
            <a:r>
              <a:rPr lang="en-US" i="1">
                <a:latin typeface="Times New Roman" pitchFamily="18" charset="0"/>
                <a:cs typeface="Arial" charset="0"/>
              </a:rPr>
              <a:t>n</a:t>
            </a:r>
            <a:r>
              <a:rPr lang="en-US">
                <a:latin typeface="Times New Roman" pitchFamily="18" charset="0"/>
                <a:cs typeface="Arial" charset="0"/>
              </a:rPr>
              <a:t>))</a:t>
            </a:r>
            <a:endParaRPr lang="en-US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If the body is </a:t>
            </a:r>
            <a:r>
              <a:rPr lang="en-US" b="1">
                <a:latin typeface="Times New Roman" pitchFamily="18" charset="0"/>
                <a:cs typeface="Arial" charset="0"/>
              </a:rPr>
              <a:t>O</a:t>
            </a:r>
            <a:r>
              <a:rPr lang="en-US">
                <a:latin typeface="Times New Roman" pitchFamily="18" charset="0"/>
                <a:cs typeface="Arial" charset="0"/>
              </a:rPr>
              <a:t>(f(</a:t>
            </a:r>
            <a:r>
              <a:rPr lang="en-US" i="1">
                <a:latin typeface="Times New Roman" pitchFamily="18" charset="0"/>
                <a:cs typeface="Arial" charset="0"/>
              </a:rPr>
              <a:t>n</a:t>
            </a:r>
            <a:r>
              <a:rPr lang="en-US">
                <a:latin typeface="Times New Roman" pitchFamily="18" charset="0"/>
                <a:cs typeface="Arial" charset="0"/>
              </a:rPr>
              <a:t>))</a:t>
            </a:r>
            <a:r>
              <a:rPr lang="en-US">
                <a:latin typeface="Arial" charset="0"/>
                <a:cs typeface="Arial" charset="0"/>
              </a:rPr>
              <a:t>, then the run time of the loop is </a:t>
            </a:r>
            <a:r>
              <a:rPr lang="en-US" b="1">
                <a:latin typeface="Times New Roman" pitchFamily="18" charset="0"/>
                <a:cs typeface="Arial" charset="0"/>
              </a:rPr>
              <a:t>O</a:t>
            </a:r>
            <a:r>
              <a:rPr lang="en-US">
                <a:latin typeface="Times New Roman" pitchFamily="18" charset="0"/>
                <a:cs typeface="Arial" charset="0"/>
              </a:rPr>
              <a:t>(</a:t>
            </a:r>
            <a:r>
              <a:rPr lang="en-US" i="1">
                <a:latin typeface="Times New Roman" pitchFamily="18" charset="0"/>
                <a:cs typeface="Arial" charset="0"/>
              </a:rPr>
              <a:t>n </a:t>
            </a:r>
            <a:r>
              <a:rPr lang="en-US">
                <a:latin typeface="Times New Roman" pitchFamily="18" charset="0"/>
                <a:cs typeface="Arial" charset="0"/>
              </a:rPr>
              <a:t>f(</a:t>
            </a:r>
            <a:r>
              <a:rPr lang="en-US" i="1">
                <a:latin typeface="Times New Roman" pitchFamily="18" charset="0"/>
                <a:cs typeface="Arial" charset="0"/>
              </a:rPr>
              <a:t>n</a:t>
            </a:r>
            <a:r>
              <a:rPr lang="en-US">
                <a:latin typeface="Times New Roman" pitchFamily="18" charset="0"/>
                <a:cs typeface="Arial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405009534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t>Condition-controlled Loops</a:t>
            </a:r>
            <a:endParaRPr lang="en-US" sz="3600">
              <a:latin typeface="Arial" charset="0"/>
              <a:cs typeface="Arial" charset="0"/>
            </a:endParaRPr>
          </a:p>
        </p:txBody>
      </p:sp>
      <p:sp>
        <p:nvSpPr>
          <p:cNvPr id="51203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For example,</a:t>
            </a:r>
          </a:p>
          <a:p>
            <a:pPr>
              <a:buFont typeface="Arial" charset="0"/>
              <a:buNone/>
            </a:pPr>
            <a:r>
              <a:rPr lang="en-US" sz="1400" b="1" dirty="0">
                <a:latin typeface="Courier New" pitchFamily="49" charset="0"/>
                <a:cs typeface="Arial" charset="0"/>
              </a:rPr>
              <a:t>     </a:t>
            </a:r>
            <a:r>
              <a:rPr lang="en-US" sz="1400" b="1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400" b="1" dirty="0">
                <a:latin typeface="Courier New" pitchFamily="49" charset="0"/>
                <a:cs typeface="Arial" charset="0"/>
              </a:rPr>
              <a:t> sum = 0; </a:t>
            </a:r>
          </a:p>
          <a:p>
            <a:pPr>
              <a:buFont typeface="Arial" charset="0"/>
              <a:buNone/>
            </a:pPr>
            <a:r>
              <a:rPr lang="en-US" sz="1400" b="1" dirty="0">
                <a:latin typeface="Courier New" pitchFamily="49" charset="0"/>
                <a:cs typeface="Arial" charset="0"/>
              </a:rPr>
              <a:t>     for ( </a:t>
            </a:r>
            <a:r>
              <a:rPr lang="en-US" sz="1400" b="1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400" b="1" dirty="0">
                <a:latin typeface="Courier New" pitchFamily="49" charset="0"/>
                <a:cs typeface="Arial" charset="0"/>
              </a:rPr>
              <a:t> </a:t>
            </a:r>
            <a:r>
              <a:rPr lang="en-US" sz="1400" b="1" dirty="0" err="1">
                <a:latin typeface="Courier New" pitchFamily="49" charset="0"/>
                <a:cs typeface="Arial" charset="0"/>
              </a:rPr>
              <a:t>i</a:t>
            </a:r>
            <a:r>
              <a:rPr lang="en-US" sz="1400" b="1" dirty="0">
                <a:latin typeface="Courier New" pitchFamily="49" charset="0"/>
                <a:cs typeface="Arial" charset="0"/>
              </a:rPr>
              <a:t> = 0; </a:t>
            </a:r>
            <a:r>
              <a:rPr lang="en-US" sz="1400" b="1" dirty="0" err="1">
                <a:latin typeface="Courier New" pitchFamily="49" charset="0"/>
                <a:cs typeface="Arial" charset="0"/>
              </a:rPr>
              <a:t>i</a:t>
            </a:r>
            <a:r>
              <a:rPr lang="en-US" sz="1400" b="1" dirty="0">
                <a:latin typeface="Courier New" pitchFamily="49" charset="0"/>
                <a:cs typeface="Arial" charset="0"/>
              </a:rPr>
              <a:t> &lt; n; ++</a:t>
            </a:r>
            <a:r>
              <a:rPr lang="en-US" sz="1400" b="1" dirty="0" err="1">
                <a:latin typeface="Courier New" pitchFamily="49" charset="0"/>
                <a:cs typeface="Arial" charset="0"/>
              </a:rPr>
              <a:t>i</a:t>
            </a:r>
            <a:r>
              <a:rPr lang="en-US" sz="1400" b="1" dirty="0">
                <a:latin typeface="Courier New" pitchFamily="49" charset="0"/>
                <a:cs typeface="Arial" charset="0"/>
              </a:rPr>
              <a:t> ) {</a:t>
            </a:r>
          </a:p>
          <a:p>
            <a:pPr>
              <a:buFont typeface="Arial" charset="0"/>
              <a:buNone/>
            </a:pPr>
            <a:r>
              <a:rPr lang="en-US" sz="1400" b="1" dirty="0">
                <a:latin typeface="Courier New" pitchFamily="49" charset="0"/>
                <a:cs typeface="Arial" charset="0"/>
              </a:rPr>
              <a:t>         sum += 1;     // Theta(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1</a:t>
            </a:r>
            <a:r>
              <a:rPr lang="en-US" sz="1400" b="1" dirty="0">
                <a:latin typeface="Courier New" pitchFamily="49" charset="0"/>
                <a:cs typeface="Arial" charset="0"/>
              </a:rPr>
              <a:t>)</a:t>
            </a:r>
            <a:endParaRPr lang="en-US" sz="1400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400" b="1" dirty="0">
                <a:latin typeface="Courier New" pitchFamily="49" charset="0"/>
                <a:cs typeface="Arial" charset="0"/>
              </a:rPr>
              <a:t>     }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This code has run time</a:t>
            </a:r>
          </a:p>
          <a:p>
            <a:pPr>
              <a:buFont typeface="Arial" charset="0"/>
              <a:buNone/>
            </a:pPr>
            <a:r>
              <a:rPr lang="en-US" b="1" dirty="0">
                <a:latin typeface="Symbol" pitchFamily="18" charset="2"/>
                <a:cs typeface="Arial" charset="0"/>
              </a:rPr>
              <a:t>		Q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n·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1</a:t>
            </a:r>
            <a:r>
              <a:rPr lang="en-US" dirty="0">
                <a:latin typeface="Times New Roman" pitchFamily="18" charset="0"/>
                <a:cs typeface="Arial" charset="0"/>
              </a:rPr>
              <a:t>) =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</a:p>
          <a:p>
            <a:pPr>
              <a:buFont typeface="Arial" charset="0"/>
              <a:buNone/>
            </a:pPr>
            <a:endParaRPr lang="en-US" dirty="0">
              <a:latin typeface="Times New Roman" pitchFamily="18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851044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Condition-controlled Loops</a:t>
            </a:r>
            <a:endParaRPr lang="en-US" sz="3600" dirty="0">
              <a:latin typeface="Arial" charset="0"/>
              <a:cs typeface="Arial" charset="0"/>
            </a:endParaRPr>
          </a:p>
        </p:txBody>
      </p:sp>
      <p:sp>
        <p:nvSpPr>
          <p:cNvPr id="52227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Another example</a:t>
            </a:r>
          </a:p>
          <a:p>
            <a:pPr>
              <a:buFont typeface="Arial" charset="0"/>
              <a:buNone/>
            </a:pPr>
            <a:r>
              <a:rPr lang="en-US" sz="1400" b="1" dirty="0">
                <a:latin typeface="Courier New" pitchFamily="49" charset="0"/>
                <a:cs typeface="Arial" charset="0"/>
              </a:rPr>
              <a:t>       </a:t>
            </a:r>
            <a:r>
              <a:rPr lang="en-US" sz="1400" b="1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400" b="1" dirty="0">
                <a:latin typeface="Courier New" pitchFamily="49" charset="0"/>
                <a:cs typeface="Arial" charset="0"/>
              </a:rPr>
              <a:t> sum = 0; </a:t>
            </a:r>
          </a:p>
          <a:p>
            <a:pPr>
              <a:buFont typeface="Arial" charset="0"/>
              <a:buNone/>
            </a:pPr>
            <a:r>
              <a:rPr lang="en-US" sz="1400" b="1" dirty="0">
                <a:latin typeface="Courier New" pitchFamily="49" charset="0"/>
                <a:cs typeface="Arial" charset="0"/>
              </a:rPr>
              <a:t>       for ( </a:t>
            </a:r>
            <a:r>
              <a:rPr lang="en-US" sz="1400" b="1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400" b="1" dirty="0">
                <a:latin typeface="Courier New" pitchFamily="49" charset="0"/>
                <a:cs typeface="Arial" charset="0"/>
              </a:rPr>
              <a:t> </a:t>
            </a:r>
            <a:r>
              <a:rPr lang="en-US" sz="1400" b="1" dirty="0" err="1">
                <a:latin typeface="Courier New" pitchFamily="49" charset="0"/>
                <a:cs typeface="Arial" charset="0"/>
              </a:rPr>
              <a:t>i</a:t>
            </a:r>
            <a:r>
              <a:rPr lang="en-US" sz="1400" b="1" dirty="0">
                <a:latin typeface="Courier New" pitchFamily="49" charset="0"/>
                <a:cs typeface="Arial" charset="0"/>
              </a:rPr>
              <a:t> = 0; </a:t>
            </a:r>
            <a:r>
              <a:rPr lang="en-US" sz="1400" b="1" dirty="0" err="1">
                <a:latin typeface="Courier New" pitchFamily="49" charset="0"/>
                <a:cs typeface="Arial" charset="0"/>
              </a:rPr>
              <a:t>i</a:t>
            </a:r>
            <a:r>
              <a:rPr lang="en-US" sz="1400" b="1" dirty="0">
                <a:latin typeface="Courier New" pitchFamily="49" charset="0"/>
                <a:cs typeface="Arial" charset="0"/>
              </a:rPr>
              <a:t> &lt;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n</a:t>
            </a:r>
            <a:r>
              <a:rPr lang="en-US" sz="1400" b="1" dirty="0">
                <a:latin typeface="Courier New" pitchFamily="49" charset="0"/>
                <a:cs typeface="Arial" charset="0"/>
              </a:rPr>
              <a:t>; ++</a:t>
            </a:r>
            <a:r>
              <a:rPr lang="en-US" sz="1400" b="1" dirty="0" err="1">
                <a:latin typeface="Courier New" pitchFamily="49" charset="0"/>
                <a:cs typeface="Arial" charset="0"/>
              </a:rPr>
              <a:t>i</a:t>
            </a:r>
            <a:r>
              <a:rPr lang="en-US" sz="1400" b="1" dirty="0">
                <a:latin typeface="Courier New" pitchFamily="49" charset="0"/>
                <a:cs typeface="Arial" charset="0"/>
              </a:rPr>
              <a:t> ) { </a:t>
            </a:r>
          </a:p>
          <a:p>
            <a:pPr>
              <a:buFont typeface="Arial" charset="0"/>
              <a:buNone/>
            </a:pPr>
            <a:r>
              <a:rPr lang="en-US" sz="1400" b="1" dirty="0">
                <a:latin typeface="Courier New" pitchFamily="49" charset="0"/>
                <a:cs typeface="Arial" charset="0"/>
              </a:rPr>
              <a:t>           for ( </a:t>
            </a:r>
            <a:r>
              <a:rPr lang="en-US" sz="1400" b="1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400" b="1" dirty="0">
                <a:latin typeface="Courier New" pitchFamily="49" charset="0"/>
                <a:cs typeface="Arial" charset="0"/>
              </a:rPr>
              <a:t> j = 0; j &lt; n; ++j ) {</a:t>
            </a:r>
          </a:p>
          <a:p>
            <a:pPr>
              <a:buFont typeface="Arial" charset="0"/>
              <a:buNone/>
            </a:pPr>
            <a:r>
              <a:rPr lang="en-US" sz="1400" b="1" dirty="0">
                <a:latin typeface="Courier New" pitchFamily="49" charset="0"/>
                <a:cs typeface="Arial" charset="0"/>
              </a:rPr>
              <a:t>               sum += 1;     // Theta(1)</a:t>
            </a:r>
          </a:p>
          <a:p>
            <a:pPr>
              <a:buFont typeface="Arial" charset="0"/>
              <a:buNone/>
            </a:pPr>
            <a:r>
              <a:rPr lang="en-US" sz="1400" b="1" dirty="0">
                <a:latin typeface="Courier New" pitchFamily="49" charset="0"/>
                <a:cs typeface="Arial" charset="0"/>
              </a:rPr>
              <a:t>           }</a:t>
            </a:r>
            <a:endParaRPr lang="en-US" sz="1400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400" b="1" dirty="0">
                <a:latin typeface="Courier New" pitchFamily="49" charset="0"/>
                <a:cs typeface="Arial" charset="0"/>
              </a:rPr>
              <a:t>       }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The previous example showed that the inner loop is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  <a:r>
              <a:rPr lang="en-US" dirty="0">
                <a:latin typeface="Arial" charset="0"/>
                <a:cs typeface="Arial" charset="0"/>
              </a:rPr>
              <a:t>, thus the outer loop is</a:t>
            </a:r>
          </a:p>
          <a:p>
            <a:pPr>
              <a:buFont typeface="Arial" charset="0"/>
              <a:buNone/>
            </a:pPr>
            <a:r>
              <a:rPr lang="en-US" b="1" dirty="0">
                <a:latin typeface="Symbol" pitchFamily="18" charset="2"/>
                <a:cs typeface="Arial" charset="0"/>
              </a:rPr>
              <a:t>		Q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 err="1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dirty="0" err="1">
                <a:latin typeface="Times New Roman" pitchFamily="18" charset="0"/>
                <a:cs typeface="Arial" charset="0"/>
              </a:rPr>
              <a:t>·</a:t>
            </a:r>
            <a:r>
              <a:rPr lang="en-US" i="1" dirty="0" err="1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=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2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90019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Analysis of Repetition Statements</a:t>
            </a:r>
          </a:p>
        </p:txBody>
      </p:sp>
      <p:sp>
        <p:nvSpPr>
          <p:cNvPr id="5325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Suppose with each loop, we use a linear search an array of size </a:t>
            </a:r>
            <a:r>
              <a:rPr lang="en-US" i="1" dirty="0">
                <a:latin typeface="Times New Roman" pitchFamily="18" charset="0"/>
                <a:cs typeface="Arial" charset="0"/>
              </a:rPr>
              <a:t>m</a:t>
            </a:r>
            <a:r>
              <a:rPr lang="en-US" dirty="0">
                <a:latin typeface="Arial" charset="0"/>
                <a:cs typeface="Arial" charset="0"/>
              </a:rPr>
              <a:t>:</a:t>
            </a:r>
          </a:p>
          <a:p>
            <a:pPr>
              <a:buFont typeface="Arial" charset="0"/>
              <a:buNone/>
            </a:pPr>
            <a:r>
              <a:rPr lang="en-US" sz="1400" b="1" dirty="0">
                <a:latin typeface="Courier New" pitchFamily="49" charset="0"/>
                <a:cs typeface="Arial" charset="0"/>
              </a:rPr>
              <a:t>       for ( </a:t>
            </a:r>
            <a:r>
              <a:rPr lang="en-US" sz="1400" b="1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400" b="1" dirty="0">
                <a:latin typeface="Courier New" pitchFamily="49" charset="0"/>
                <a:cs typeface="Arial" charset="0"/>
              </a:rPr>
              <a:t> </a:t>
            </a:r>
            <a:r>
              <a:rPr lang="en-US" sz="1400" b="1" dirty="0" err="1">
                <a:latin typeface="Courier New" pitchFamily="49" charset="0"/>
                <a:cs typeface="Arial" charset="0"/>
              </a:rPr>
              <a:t>i</a:t>
            </a:r>
            <a:r>
              <a:rPr lang="en-US" sz="1400" b="1" dirty="0">
                <a:latin typeface="Courier New" pitchFamily="49" charset="0"/>
                <a:cs typeface="Arial" charset="0"/>
              </a:rPr>
              <a:t> = 0; </a:t>
            </a:r>
            <a:r>
              <a:rPr lang="en-US" sz="1400" b="1" dirty="0" err="1">
                <a:latin typeface="Courier New" pitchFamily="49" charset="0"/>
                <a:cs typeface="Arial" charset="0"/>
              </a:rPr>
              <a:t>i</a:t>
            </a:r>
            <a:r>
              <a:rPr lang="en-US" sz="1400" b="1" dirty="0">
                <a:latin typeface="Courier New" pitchFamily="49" charset="0"/>
                <a:cs typeface="Arial" charset="0"/>
              </a:rPr>
              <a:t> &lt;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n</a:t>
            </a:r>
            <a:r>
              <a:rPr lang="en-US" sz="1400" b="1" dirty="0">
                <a:latin typeface="Courier New" pitchFamily="49" charset="0"/>
                <a:cs typeface="Arial" charset="0"/>
              </a:rPr>
              <a:t>; ++</a:t>
            </a:r>
            <a:r>
              <a:rPr lang="en-US" sz="1400" b="1" dirty="0" err="1">
                <a:latin typeface="Courier New" pitchFamily="49" charset="0"/>
                <a:cs typeface="Arial" charset="0"/>
              </a:rPr>
              <a:t>i</a:t>
            </a:r>
            <a:r>
              <a:rPr lang="en-US" sz="1400" b="1" dirty="0">
                <a:latin typeface="Courier New" pitchFamily="49" charset="0"/>
                <a:cs typeface="Arial" charset="0"/>
              </a:rPr>
              <a:t> ) { </a:t>
            </a:r>
          </a:p>
          <a:p>
            <a:pPr>
              <a:buFont typeface="Arial" charset="0"/>
              <a:buNone/>
            </a:pPr>
            <a:r>
              <a:rPr lang="en-US" sz="1400" b="1" dirty="0">
                <a:latin typeface="Courier New" pitchFamily="49" charset="0"/>
                <a:cs typeface="Arial" charset="0"/>
              </a:rPr>
              <a:t>		    // search through an array of size m</a:t>
            </a:r>
          </a:p>
          <a:p>
            <a:pPr>
              <a:buFont typeface="Arial" charset="0"/>
              <a:buNone/>
            </a:pPr>
            <a:r>
              <a:rPr lang="en-US" sz="1400" b="1" dirty="0">
                <a:latin typeface="Courier New" pitchFamily="49" charset="0"/>
                <a:cs typeface="Arial" charset="0"/>
              </a:rPr>
              <a:t>		    // O( m );</a:t>
            </a:r>
            <a:endParaRPr lang="en-US" sz="1400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400" b="1" dirty="0">
                <a:latin typeface="Courier New" pitchFamily="49" charset="0"/>
                <a:cs typeface="Arial" charset="0"/>
              </a:rPr>
              <a:t>       }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The inner loop is </a:t>
            </a:r>
            <a:r>
              <a:rPr 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m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  <a:r>
              <a:rPr lang="en-US" dirty="0">
                <a:latin typeface="Arial" charset="0"/>
                <a:cs typeface="Arial" charset="0"/>
              </a:rPr>
              <a:t> and thus the outer loop is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		 </a:t>
            </a:r>
            <a:r>
              <a:rPr 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 </a:t>
            </a:r>
            <a:r>
              <a:rPr lang="en-US" i="1" dirty="0">
                <a:latin typeface="Times New Roman" pitchFamily="18" charset="0"/>
                <a:cs typeface="Arial" charset="0"/>
              </a:rPr>
              <a:t>m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  <a:r>
              <a:rPr lang="en-US" dirty="0">
                <a:latin typeface="Arial" charset="0"/>
                <a:cs typeface="Arial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2884863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Arial" charset="0"/>
                <a:cs typeface="Arial" charset="0"/>
              </a:rPr>
              <a:t>Condition-controlled Loops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3076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Another example</a:t>
            </a:r>
          </a:p>
          <a:p>
            <a:pPr>
              <a:buFont typeface="Arial" charset="0"/>
              <a:buNone/>
            </a:pPr>
            <a:r>
              <a:rPr lang="en-US" sz="1400" b="1" dirty="0">
                <a:latin typeface="Courier New" pitchFamily="49" charset="0"/>
                <a:cs typeface="Arial" charset="0"/>
              </a:rPr>
              <a:t>	    </a:t>
            </a:r>
            <a:r>
              <a:rPr lang="en-US" sz="1400" b="1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400" b="1" dirty="0">
                <a:latin typeface="Courier New" pitchFamily="49" charset="0"/>
                <a:cs typeface="Arial" charset="0"/>
              </a:rPr>
              <a:t> sum = 0; </a:t>
            </a:r>
          </a:p>
          <a:p>
            <a:pPr>
              <a:buFont typeface="Arial" charset="0"/>
              <a:buNone/>
            </a:pPr>
            <a:r>
              <a:rPr lang="en-US" sz="1400" b="1" dirty="0">
                <a:latin typeface="Courier New" pitchFamily="49" charset="0"/>
                <a:cs typeface="Arial" charset="0"/>
              </a:rPr>
              <a:t>	    for ( </a:t>
            </a:r>
            <a:r>
              <a:rPr lang="en-US" sz="1400" b="1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400" b="1" dirty="0">
                <a:latin typeface="Courier New" pitchFamily="49" charset="0"/>
                <a:cs typeface="Arial" charset="0"/>
              </a:rPr>
              <a:t> </a:t>
            </a:r>
            <a:r>
              <a:rPr lang="en-US" sz="1400" b="1" dirty="0" err="1">
                <a:latin typeface="Courier New" pitchFamily="49" charset="0"/>
                <a:cs typeface="Arial" charset="0"/>
              </a:rPr>
              <a:t>i</a:t>
            </a:r>
            <a:r>
              <a:rPr lang="en-US" sz="1400" b="1" dirty="0">
                <a:latin typeface="Courier New" pitchFamily="49" charset="0"/>
                <a:cs typeface="Arial" charset="0"/>
              </a:rPr>
              <a:t> = 0; </a:t>
            </a:r>
            <a:r>
              <a:rPr lang="en-US" sz="1400" b="1" dirty="0" err="1">
                <a:latin typeface="Courier New" pitchFamily="49" charset="0"/>
                <a:cs typeface="Arial" charset="0"/>
              </a:rPr>
              <a:t>i</a:t>
            </a:r>
            <a:r>
              <a:rPr lang="en-US" sz="1400" b="1" dirty="0">
                <a:latin typeface="Courier New" pitchFamily="49" charset="0"/>
                <a:cs typeface="Arial" charset="0"/>
              </a:rPr>
              <a:t> &lt; n; ++</a:t>
            </a:r>
            <a:r>
              <a:rPr lang="en-US" sz="1400" b="1" dirty="0" err="1">
                <a:latin typeface="Courier New" pitchFamily="49" charset="0"/>
                <a:cs typeface="Arial" charset="0"/>
              </a:rPr>
              <a:t>i</a:t>
            </a:r>
            <a:r>
              <a:rPr lang="en-US" sz="1400" b="1" dirty="0">
                <a:latin typeface="Courier New" pitchFamily="49" charset="0"/>
                <a:cs typeface="Arial" charset="0"/>
              </a:rPr>
              <a:t> ) {</a:t>
            </a:r>
          </a:p>
          <a:p>
            <a:pPr>
              <a:buFont typeface="Arial" charset="0"/>
              <a:buNone/>
            </a:pPr>
            <a:r>
              <a:rPr lang="en-US" sz="1400" b="1" dirty="0">
                <a:latin typeface="Courier New" pitchFamily="49" charset="0"/>
                <a:cs typeface="Arial" charset="0"/>
              </a:rPr>
              <a:t>	        for ( </a:t>
            </a:r>
            <a:r>
              <a:rPr lang="en-US" sz="1400" b="1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400" b="1" dirty="0">
                <a:latin typeface="Courier New" pitchFamily="49" charset="0"/>
                <a:cs typeface="Arial" charset="0"/>
              </a:rPr>
              <a:t> j = 0; j &lt;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i</a:t>
            </a:r>
            <a:r>
              <a:rPr lang="en-US" sz="1400" b="1" dirty="0">
                <a:latin typeface="Courier New" pitchFamily="49" charset="0"/>
                <a:cs typeface="Arial" charset="0"/>
              </a:rPr>
              <a:t>; ++j ) {</a:t>
            </a:r>
          </a:p>
          <a:p>
            <a:pPr>
              <a:buFont typeface="Arial" charset="0"/>
              <a:buNone/>
            </a:pPr>
            <a:r>
              <a:rPr lang="en-US" sz="1400" b="1" dirty="0">
                <a:latin typeface="Courier New" pitchFamily="49" charset="0"/>
                <a:cs typeface="Arial" charset="0"/>
              </a:rPr>
              <a:t>	            sum += </a:t>
            </a:r>
            <a:r>
              <a:rPr lang="en-US" sz="1400" b="1" dirty="0" err="1">
                <a:latin typeface="Courier New" pitchFamily="49" charset="0"/>
                <a:cs typeface="Arial" charset="0"/>
              </a:rPr>
              <a:t>i</a:t>
            </a:r>
            <a:r>
              <a:rPr lang="en-US" sz="1400" b="1" dirty="0">
                <a:latin typeface="Courier New" pitchFamily="49" charset="0"/>
                <a:cs typeface="Arial" charset="0"/>
              </a:rPr>
              <a:t> + j;</a:t>
            </a:r>
          </a:p>
          <a:p>
            <a:pPr>
              <a:buFont typeface="Arial" charset="0"/>
              <a:buNone/>
            </a:pPr>
            <a:r>
              <a:rPr lang="en-US" sz="1400" b="1" dirty="0">
                <a:latin typeface="Courier New" pitchFamily="49" charset="0"/>
                <a:cs typeface="Arial" charset="0"/>
              </a:rPr>
              <a:t>	        }</a:t>
            </a:r>
          </a:p>
          <a:p>
            <a:pPr>
              <a:buFont typeface="Arial" charset="0"/>
              <a:buNone/>
            </a:pPr>
            <a:r>
              <a:rPr lang="en-US" sz="1400" b="1" dirty="0">
                <a:latin typeface="Courier New" pitchFamily="49" charset="0"/>
                <a:cs typeface="Arial" charset="0"/>
              </a:rPr>
              <a:t>	    }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The inner loop is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 err="1">
                <a:latin typeface="Times New Roman" pitchFamily="18" charset="0"/>
                <a:cs typeface="Arial" charset="0"/>
              </a:rPr>
              <a:t>i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  <a:r>
              <a:rPr lang="en-US" dirty="0">
                <a:latin typeface="Arial" charset="0"/>
                <a:cs typeface="Arial" charset="0"/>
              </a:rPr>
              <a:t>, hence the outer is</a:t>
            </a:r>
            <a:endParaRPr lang="en-US" dirty="0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0280004"/>
              </p:ext>
            </p:extLst>
          </p:nvPr>
        </p:nvGraphicFramePr>
        <p:xfrm>
          <a:off x="2608263" y="4653136"/>
          <a:ext cx="3927475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94" name="Equation" r:id="rId4" imgW="1917360" imgH="457200" progId="Equation.3">
                  <p:embed/>
                </p:oleObj>
              </mc:Choice>
              <mc:Fallback>
                <p:oleObj name="Equation" r:id="rId4" imgW="19173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8263" y="4653136"/>
                        <a:ext cx="3927475" cy="939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60100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Analysis of Repetition Statements</a:t>
            </a:r>
          </a:p>
        </p:txBody>
      </p:sp>
      <p:sp>
        <p:nvSpPr>
          <p:cNvPr id="54275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Final example: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	    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sum = 0; 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	     for (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= 0;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&lt; n; ++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) {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	         for (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j = 0; j &lt;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; ++j ) {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	             for (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k = 0; k &lt; j; ++k ) {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	                 sum +=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+ j + k;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	             }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	         }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	     }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From inside to out:</a:t>
            </a:r>
          </a:p>
          <a:p>
            <a:pPr lvl="1"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	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(1)</a:t>
            </a:r>
          </a:p>
          <a:p>
            <a:pPr lvl="1"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	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j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</a:p>
          <a:p>
            <a:pPr lvl="1">
              <a:buFont typeface="Symbol" pitchFamily="18" charset="2"/>
              <a:buNone/>
            </a:pPr>
            <a:r>
              <a:rPr lang="en-US" b="1" dirty="0">
                <a:latin typeface="Symbol" pitchFamily="18" charset="2"/>
                <a:cs typeface="Arial" charset="0"/>
              </a:rPr>
              <a:t>		Q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i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2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</a:p>
          <a:p>
            <a:pPr lvl="1">
              <a:buFont typeface="Arial" charset="0"/>
              <a:buNone/>
            </a:pPr>
            <a:r>
              <a:rPr lang="en-US" b="1" dirty="0">
                <a:latin typeface="Symbol" pitchFamily="18" charset="2"/>
                <a:cs typeface="Arial" charset="0"/>
              </a:rPr>
              <a:t>		Q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3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19736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Control Statements</a:t>
            </a:r>
          </a:p>
        </p:txBody>
      </p:sp>
      <p:sp>
        <p:nvSpPr>
          <p:cNvPr id="55299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>
                <a:latin typeface="Arial" charset="0"/>
                <a:cs typeface="Arial" charset="0"/>
              </a:rPr>
              <a:t>	</a:t>
            </a:r>
            <a:r>
              <a:rPr lang="en-US">
                <a:latin typeface="Arial" charset="0"/>
                <a:cs typeface="Arial" charset="0"/>
              </a:rPr>
              <a:t>Switch statements appear to be nested if statements:</a:t>
            </a:r>
          </a:p>
          <a:p>
            <a:pPr>
              <a:buFont typeface="Arial" charset="0"/>
              <a:buNone/>
            </a:pPr>
            <a:endParaRPr lang="en-US" sz="1800" b="1">
              <a:latin typeface="Courier New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800" b="1">
                <a:latin typeface="Consolas" pitchFamily="49" charset="0"/>
                <a:cs typeface="Consolas" pitchFamily="49" charset="0"/>
              </a:rPr>
              <a:t>	</a:t>
            </a:r>
            <a:r>
              <a:rPr lang="en-US" sz="1800">
                <a:latin typeface="Consolas" pitchFamily="49" charset="0"/>
                <a:cs typeface="Consolas" pitchFamily="49" charset="0"/>
              </a:rPr>
              <a:t>switch( i ) {</a:t>
            </a:r>
          </a:p>
          <a:p>
            <a:pPr>
              <a:buFont typeface="Arial" charset="0"/>
              <a:buNone/>
            </a:pPr>
            <a:r>
              <a:rPr lang="en-US" sz="1800">
                <a:latin typeface="Consolas" pitchFamily="49" charset="0"/>
                <a:cs typeface="Consolas" pitchFamily="49" charset="0"/>
              </a:rPr>
              <a:t>		case 1:   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/* do stuff */ </a:t>
            </a:r>
            <a:r>
              <a:rPr lang="en-US" sz="1800">
                <a:latin typeface="Consolas" pitchFamily="49" charset="0"/>
                <a:cs typeface="Consolas" pitchFamily="49" charset="0"/>
              </a:rPr>
              <a:t>break;</a:t>
            </a:r>
          </a:p>
          <a:p>
            <a:pPr>
              <a:buFont typeface="Arial" charset="0"/>
              <a:buNone/>
            </a:pPr>
            <a:r>
              <a:rPr lang="en-US" sz="1800">
                <a:latin typeface="Consolas" pitchFamily="49" charset="0"/>
                <a:cs typeface="Consolas" pitchFamily="49" charset="0"/>
              </a:rPr>
              <a:t>		case 2:   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/* do other stuff */ </a:t>
            </a:r>
            <a:r>
              <a:rPr lang="en-US" sz="1800">
                <a:latin typeface="Consolas" pitchFamily="49" charset="0"/>
                <a:cs typeface="Consolas" pitchFamily="49" charset="0"/>
              </a:rPr>
              <a:t>break;</a:t>
            </a:r>
          </a:p>
          <a:p>
            <a:pPr>
              <a:buFont typeface="Arial" charset="0"/>
              <a:buNone/>
            </a:pPr>
            <a:r>
              <a:rPr lang="en-US" sz="1800">
                <a:latin typeface="Consolas" pitchFamily="49" charset="0"/>
                <a:cs typeface="Consolas" pitchFamily="49" charset="0"/>
              </a:rPr>
              <a:t>		case 3:   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/* do even more stuff */ </a:t>
            </a:r>
            <a:r>
              <a:rPr lang="en-US" sz="1800">
                <a:latin typeface="Consolas" pitchFamily="49" charset="0"/>
                <a:cs typeface="Consolas" pitchFamily="49" charset="0"/>
              </a:rPr>
              <a:t>break;</a:t>
            </a:r>
          </a:p>
          <a:p>
            <a:pPr>
              <a:buFont typeface="Arial" charset="0"/>
              <a:buNone/>
            </a:pPr>
            <a:r>
              <a:rPr lang="en-US" sz="1800">
                <a:latin typeface="Consolas" pitchFamily="49" charset="0"/>
                <a:cs typeface="Consolas" pitchFamily="49" charset="0"/>
              </a:rPr>
              <a:t>		case 4:   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/* well, do stuff */ </a:t>
            </a:r>
            <a:r>
              <a:rPr lang="en-US" sz="1800">
                <a:latin typeface="Consolas" pitchFamily="49" charset="0"/>
                <a:cs typeface="Consolas" pitchFamily="49" charset="0"/>
              </a:rPr>
              <a:t>break;</a:t>
            </a:r>
          </a:p>
          <a:p>
            <a:pPr>
              <a:buFont typeface="Arial" charset="0"/>
              <a:buNone/>
            </a:pPr>
            <a:r>
              <a:rPr lang="en-US" sz="1800">
                <a:latin typeface="Consolas" pitchFamily="49" charset="0"/>
                <a:cs typeface="Consolas" pitchFamily="49" charset="0"/>
              </a:rPr>
              <a:t>		case 5:   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/* tired yet? */ </a:t>
            </a:r>
            <a:r>
              <a:rPr lang="en-US" sz="1800">
                <a:latin typeface="Consolas" pitchFamily="49" charset="0"/>
                <a:cs typeface="Consolas" pitchFamily="49" charset="0"/>
              </a:rPr>
              <a:t>break;</a:t>
            </a:r>
          </a:p>
          <a:p>
            <a:pPr>
              <a:buFont typeface="Arial" charset="0"/>
              <a:buNone/>
            </a:pPr>
            <a:r>
              <a:rPr lang="en-US" sz="1800">
                <a:latin typeface="Consolas" pitchFamily="49" charset="0"/>
                <a:cs typeface="Consolas" pitchFamily="49" charset="0"/>
              </a:rPr>
              <a:t>		default:  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/* do default stuff */</a:t>
            </a:r>
          </a:p>
          <a:p>
            <a:pPr>
              <a:buFont typeface="Arial" charset="0"/>
              <a:buNone/>
            </a:pPr>
            <a:r>
              <a:rPr lang="en-US" sz="1800">
                <a:latin typeface="Consolas" pitchFamily="49" charset="0"/>
                <a:cs typeface="Consolas" pitchFamily="49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393062228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Control Statements</a:t>
            </a:r>
          </a:p>
        </p:txBody>
      </p:sp>
      <p:sp>
        <p:nvSpPr>
          <p:cNvPr id="56323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Thus, a switch statement would appear to run in </a:t>
            </a:r>
            <a:r>
              <a:rPr lang="en-US" b="1">
                <a:latin typeface="Times New Roman" pitchFamily="18" charset="0"/>
                <a:cs typeface="Arial" charset="0"/>
              </a:rPr>
              <a:t>O</a:t>
            </a:r>
            <a:r>
              <a:rPr lang="en-US">
                <a:latin typeface="Times New Roman" pitchFamily="18" charset="0"/>
                <a:cs typeface="Arial" charset="0"/>
              </a:rPr>
              <a:t>(</a:t>
            </a:r>
            <a:r>
              <a:rPr lang="en-US" i="1">
                <a:latin typeface="Times New Roman" pitchFamily="18" charset="0"/>
                <a:cs typeface="Arial" charset="0"/>
              </a:rPr>
              <a:t>n</a:t>
            </a:r>
            <a:r>
              <a:rPr lang="en-US">
                <a:latin typeface="Times New Roman" pitchFamily="18" charset="0"/>
                <a:cs typeface="Arial" charset="0"/>
              </a:rPr>
              <a:t>)</a:t>
            </a:r>
            <a:r>
              <a:rPr lang="en-US">
                <a:latin typeface="Arial" charset="0"/>
                <a:cs typeface="Arial" charset="0"/>
              </a:rPr>
              <a:t> time where </a:t>
            </a:r>
            <a:r>
              <a:rPr lang="en-US" i="1">
                <a:latin typeface="Times New Roman" pitchFamily="18" charset="0"/>
                <a:cs typeface="Arial" charset="0"/>
              </a:rPr>
              <a:t>n </a:t>
            </a:r>
            <a:r>
              <a:rPr lang="en-US">
                <a:latin typeface="Arial" charset="0"/>
                <a:cs typeface="Arial" charset="0"/>
              </a:rPr>
              <a:t>is the number of cases, the same as nested if statements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Why then not use:</a:t>
            </a:r>
          </a:p>
          <a:p>
            <a:pPr>
              <a:buFont typeface="Arial" charset="0"/>
              <a:buNone/>
            </a:pPr>
            <a:endParaRPr lang="en-US" sz="1800">
              <a:latin typeface="Courier New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800">
                <a:latin typeface="Consolas" pitchFamily="49" charset="0"/>
                <a:cs typeface="Consolas" pitchFamily="49" charset="0"/>
              </a:rPr>
              <a:t>		if ( i == 1 ) { 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/* do stuff */ </a:t>
            </a:r>
            <a:r>
              <a:rPr lang="en-US" sz="180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Font typeface="Arial" charset="0"/>
              <a:buNone/>
            </a:pPr>
            <a:r>
              <a:rPr lang="en-US" sz="1800">
                <a:latin typeface="Consolas" pitchFamily="49" charset="0"/>
                <a:cs typeface="Consolas" pitchFamily="49" charset="0"/>
              </a:rPr>
              <a:t>		else if ( i == 2 ) { 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/* do other stuff */ </a:t>
            </a:r>
            <a:r>
              <a:rPr lang="en-US" sz="180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Font typeface="Arial" charset="0"/>
              <a:buNone/>
            </a:pPr>
            <a:r>
              <a:rPr lang="en-US" sz="1800">
                <a:latin typeface="Consolas" pitchFamily="49" charset="0"/>
                <a:cs typeface="Consolas" pitchFamily="49" charset="0"/>
              </a:rPr>
              <a:t>		else if ( i == 3 ) { 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/* do even more stuff *</a:t>
            </a:r>
            <a:r>
              <a:rPr lang="en-US" sz="180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en-US" sz="1800">
                <a:latin typeface="Consolas" pitchFamily="49" charset="0"/>
                <a:cs typeface="Consolas" pitchFamily="49" charset="0"/>
              </a:rPr>
              <a:t> }</a:t>
            </a:r>
          </a:p>
          <a:p>
            <a:pPr>
              <a:buFont typeface="Arial" charset="0"/>
              <a:buNone/>
            </a:pPr>
            <a:r>
              <a:rPr lang="en-US" sz="1800">
                <a:latin typeface="Consolas" pitchFamily="49" charset="0"/>
                <a:cs typeface="Consolas" pitchFamily="49" charset="0"/>
              </a:rPr>
              <a:t>		else if ( i == 4 ) { 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/* well, do stuff */ </a:t>
            </a:r>
            <a:r>
              <a:rPr lang="en-US" sz="180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Font typeface="Arial" charset="0"/>
              <a:buNone/>
            </a:pPr>
            <a:r>
              <a:rPr lang="en-US" sz="1800">
                <a:latin typeface="Consolas" pitchFamily="49" charset="0"/>
                <a:cs typeface="Consolas" pitchFamily="49" charset="0"/>
              </a:rPr>
              <a:t>		else if ( i == 5 ) { 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/* tired yet? */ </a:t>
            </a:r>
            <a:r>
              <a:rPr lang="en-US" sz="180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Font typeface="Arial" charset="0"/>
              <a:buNone/>
            </a:pPr>
            <a:r>
              <a:rPr lang="en-US" sz="1800">
                <a:latin typeface="Consolas" pitchFamily="49" charset="0"/>
                <a:cs typeface="Consolas" pitchFamily="49" charset="0"/>
              </a:rPr>
              <a:t>		else { 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/* do default stuff */ </a:t>
            </a:r>
            <a:r>
              <a:rPr lang="en-US" sz="180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9177534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Control Statements</a:t>
            </a:r>
          </a:p>
        </p:txBody>
      </p:sp>
      <p:sp>
        <p:nvSpPr>
          <p:cNvPr id="57347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>
                <a:latin typeface="Arial" charset="0"/>
                <a:cs typeface="Arial" charset="0"/>
              </a:rPr>
              <a:t>	</a:t>
            </a:r>
            <a:r>
              <a:rPr lang="en-US">
                <a:latin typeface="Arial" charset="0"/>
                <a:cs typeface="Arial" charset="0"/>
              </a:rPr>
              <a:t>Question:</a:t>
            </a:r>
          </a:p>
          <a:p>
            <a:pPr lvl="1"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Why would you introduce something into</a:t>
            </a:r>
          </a:p>
          <a:p>
            <a:pPr lvl="1"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programming language which is redundant?</a:t>
            </a:r>
          </a:p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</a:t>
            </a:r>
          </a:p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There are reasons for this: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your name is Larry Wall and you are creating the Perl (</a:t>
            </a:r>
            <a:r>
              <a:rPr lang="en-US" b="1">
                <a:latin typeface="Arial" charset="0"/>
                <a:cs typeface="Arial" charset="0"/>
              </a:rPr>
              <a:t>not</a:t>
            </a:r>
            <a:r>
              <a:rPr lang="en-US">
                <a:latin typeface="Arial" charset="0"/>
                <a:cs typeface="Arial" charset="0"/>
              </a:rPr>
              <a:t> PERL) programming language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you are introducing software engineering constructs, for example, classes</a:t>
            </a:r>
          </a:p>
        </p:txBody>
      </p:sp>
    </p:spTree>
    <p:extLst>
      <p:ext uri="{BB962C8B-B14F-4D97-AF65-F5344CB8AC3E}">
        <p14:creationId xmlns:p14="http://schemas.microsoft.com/office/powerpoint/2010/main" val="108290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Empirical comparison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aphicFrame>
        <p:nvGraphicFramePr>
          <p:cNvPr id="10547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8901213"/>
              </p:ext>
            </p:extLst>
          </p:nvPr>
        </p:nvGraphicFramePr>
        <p:xfrm>
          <a:off x="342900" y="1442800"/>
          <a:ext cx="8458200" cy="4846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645" name="Chart" r:id="rId3" imgW="5477256" imgH="2877007" progId="Excel.Chart.8">
                  <p:embed/>
                </p:oleObj>
              </mc:Choice>
              <mc:Fallback>
                <p:oleObj name="Chart" r:id="rId3" imgW="5477256" imgH="2877007" progId="Excel.Char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8347"/>
                      <a:stretch>
                        <a:fillRect/>
                      </a:stretch>
                    </p:blipFill>
                    <p:spPr bwMode="auto">
                      <a:xfrm>
                        <a:off x="342900" y="1442800"/>
                        <a:ext cx="8458200" cy="4846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3406380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Control Statements</a:t>
            </a:r>
          </a:p>
        </p:txBody>
      </p:sp>
      <p:sp>
        <p:nvSpPr>
          <p:cNvPr id="5837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However, switch statements were included in the original C language...  why?</a:t>
            </a:r>
          </a:p>
          <a:p>
            <a:pPr>
              <a:buFont typeface="Arial" charset="0"/>
              <a:buNone/>
            </a:pPr>
            <a:endParaRPr lang="en-US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First, you may recall that the cases must be actual values, either: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integers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characters</a:t>
            </a:r>
          </a:p>
          <a:p>
            <a:pPr>
              <a:buFont typeface="Arial" charset="0"/>
              <a:buNone/>
            </a:pPr>
            <a:endParaRPr lang="en-US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For example, you cannot have a case with a variable, e.g.,</a:t>
            </a:r>
          </a:p>
          <a:p>
            <a:pPr lvl="1"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</a:t>
            </a:r>
            <a:r>
              <a:rPr lang="en-US" sz="1600" b="1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case n: /* do something */ break;  //bad</a:t>
            </a:r>
          </a:p>
        </p:txBody>
      </p:sp>
    </p:spTree>
    <p:extLst>
      <p:ext uri="{BB962C8B-B14F-4D97-AF65-F5344CB8AC3E}">
        <p14:creationId xmlns:p14="http://schemas.microsoft.com/office/powerpoint/2010/main" val="118817740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Control Statements</a:t>
            </a:r>
          </a:p>
        </p:txBody>
      </p:sp>
      <p:sp>
        <p:nvSpPr>
          <p:cNvPr id="59395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The compiler looks at the different cases and calculates an appropriate jump</a:t>
            </a:r>
          </a:p>
          <a:p>
            <a:pPr>
              <a:buFont typeface="Arial" charset="0"/>
              <a:buNone/>
            </a:pPr>
            <a:endParaRPr lang="en-US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For example, assume: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the cases are 0, 1, 2, 3, 4, 5, 6, 7, 8, 9, 10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each case requires a maximum of 24 bytes (for example, six instructions)</a:t>
            </a:r>
          </a:p>
          <a:p>
            <a:pPr>
              <a:buFont typeface="Arial" charset="0"/>
              <a:buNone/>
            </a:pPr>
            <a:endParaRPr lang="en-US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Then the compiler simply makes a jump size based on the variable, jumping ahead either 0, 24, 48, 72, ..., or 240 instructions</a:t>
            </a:r>
          </a:p>
        </p:txBody>
      </p:sp>
    </p:spTree>
    <p:extLst>
      <p:ext uri="{BB962C8B-B14F-4D97-AF65-F5344CB8AC3E}">
        <p14:creationId xmlns:p14="http://schemas.microsoft.com/office/powerpoint/2010/main" val="271375355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4" name="Picture 2" descr="z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8718" y="2997671"/>
            <a:ext cx="3487738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515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Functions</a:t>
            </a:r>
            <a:endParaRPr lang="en-US" sz="3200" dirty="0">
              <a:latin typeface="Arial" charset="0"/>
              <a:cs typeface="Arial" charset="0"/>
            </a:endParaRPr>
          </a:p>
        </p:txBody>
      </p:sp>
      <p:sp>
        <p:nvSpPr>
          <p:cNvPr id="64516" name="Rectangle 4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A function (or subroutine) is code which has been separated out: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repeated operations</a:t>
            </a:r>
          </a:p>
          <a:p>
            <a:pPr lvl="2"/>
            <a:r>
              <a:rPr lang="en-US" dirty="0">
                <a:latin typeface="Arial" charset="0"/>
                <a:cs typeface="Arial" charset="0"/>
              </a:rPr>
              <a:t>e.g., mathematical functions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to group related tasks</a:t>
            </a:r>
          </a:p>
          <a:p>
            <a:pPr lvl="2"/>
            <a:r>
              <a:rPr lang="en-US" dirty="0">
                <a:latin typeface="Arial" charset="0"/>
                <a:cs typeface="Arial" charset="0"/>
              </a:rPr>
              <a:t>e.g., initialization</a:t>
            </a:r>
          </a:p>
          <a:p>
            <a:pPr lvl="1">
              <a:buNone/>
            </a:pPr>
            <a:endParaRPr lang="en-US" altLang="zh-CN" dirty="0">
              <a:latin typeface="Arial" charset="0"/>
              <a:cs typeface="Arial" charset="0"/>
            </a:endParaRPr>
          </a:p>
          <a:p>
            <a:pPr marL="342900" lvl="1" indent="-342900">
              <a:buNone/>
            </a:pPr>
            <a:r>
              <a:rPr lang="en-US" altLang="zh-CN" sz="2000" dirty="0">
                <a:latin typeface="Arial" charset="0"/>
                <a:cs typeface="Arial" charset="0"/>
              </a:rPr>
              <a:t>	</a:t>
            </a:r>
            <a:endParaRPr lang="en-US" sz="2000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19002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Functions</a:t>
            </a:r>
          </a:p>
        </p:txBody>
      </p:sp>
      <p:sp>
        <p:nvSpPr>
          <p:cNvPr id="65539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Because a subroutine (function) can be called from anywhere, we must: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prepare the appropriate environment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deal with arguments (parameters)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jump to the subroutine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execute the subroutine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deal with the return value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clean up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pPr marL="342900" lvl="1" indent="-342900">
              <a:buNone/>
            </a:pPr>
            <a:r>
              <a:rPr lang="en-US" altLang="zh-CN" sz="2000" dirty="0">
                <a:solidFill>
                  <a:prstClr val="black"/>
                </a:solidFill>
                <a:latin typeface="Arial" charset="0"/>
                <a:cs typeface="Arial" charset="0"/>
              </a:rPr>
              <a:t>	We will assume that the overhead required to make a function call and to return is </a:t>
            </a:r>
            <a:r>
              <a:rPr lang="en-US" altLang="zh-CN" sz="2000" b="1" dirty="0">
                <a:solidFill>
                  <a:prstClr val="black"/>
                </a:solidFill>
                <a:latin typeface="Symbol" pitchFamily="18" charset="2"/>
                <a:cs typeface="Arial" charset="0"/>
              </a:rPr>
              <a:t>Q</a:t>
            </a:r>
            <a:r>
              <a:rPr lang="en-US" altLang="zh-CN" sz="2000" dirty="0">
                <a:solidFill>
                  <a:prstClr val="black"/>
                </a:solidFill>
                <a:latin typeface="Arial" charset="0"/>
                <a:cs typeface="Arial" charset="0"/>
              </a:rPr>
              <a:t>(1).</a:t>
            </a:r>
          </a:p>
          <a:p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135881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Functions</a:t>
            </a:r>
            <a:endParaRPr lang="en-US" sz="3200">
              <a:latin typeface="Arial" charset="0"/>
              <a:cs typeface="Arial" charset="0"/>
            </a:endParaRPr>
          </a:p>
        </p:txBody>
      </p:sp>
      <p:sp>
        <p:nvSpPr>
          <p:cNvPr id="66563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Fortunately, this is such a common task that all modern processors have instructions that perform most of these steps in one instruction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Thus, we will assume that the overhead required to make a function call and to return is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(1) </a:t>
            </a:r>
            <a:r>
              <a:rPr lang="en-US" dirty="0">
                <a:latin typeface="Arial" charset="0"/>
                <a:cs typeface="Arial" charset="0"/>
              </a:rPr>
              <a:t>an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We will discuss this later (stacks/ECE 222)</a:t>
            </a:r>
          </a:p>
        </p:txBody>
      </p:sp>
    </p:spTree>
    <p:extLst>
      <p:ext uri="{BB962C8B-B14F-4D97-AF65-F5344CB8AC3E}">
        <p14:creationId xmlns:p14="http://schemas.microsoft.com/office/powerpoint/2010/main" val="388429737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Functions</a:t>
            </a:r>
          </a:p>
        </p:txBody>
      </p:sp>
      <p:sp>
        <p:nvSpPr>
          <p:cNvPr id="67587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>
                <a:latin typeface="Arial" charset="0"/>
                <a:cs typeface="Arial" charset="0"/>
              </a:rPr>
              <a:t>	</a:t>
            </a:r>
            <a:r>
              <a:rPr lang="en-US">
                <a:latin typeface="Arial" charset="0"/>
                <a:cs typeface="Arial" charset="0"/>
              </a:rPr>
              <a:t>Because any function requires the overhead of a function call and return, we will always assume that</a:t>
            </a:r>
          </a:p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	</a:t>
            </a:r>
            <a:r>
              <a:rPr lang="en-US">
                <a:latin typeface="Times New Roman" pitchFamily="18" charset="0"/>
                <a:cs typeface="Arial" charset="0"/>
              </a:rPr>
              <a:t>T</a:t>
            </a:r>
            <a:r>
              <a:rPr lang="en-US" baseline="-25000">
                <a:latin typeface="Times New Roman" pitchFamily="18" charset="0"/>
                <a:cs typeface="Arial" charset="0"/>
              </a:rPr>
              <a:t>f</a:t>
            </a:r>
            <a:r>
              <a:rPr lang="en-US">
                <a:latin typeface="Times New Roman" pitchFamily="18" charset="0"/>
                <a:cs typeface="Arial" charset="0"/>
              </a:rPr>
              <a:t> = </a:t>
            </a:r>
            <a:r>
              <a:rPr lang="en-US">
                <a:latin typeface="Symbol" pitchFamily="18" charset="2"/>
                <a:cs typeface="Arial" charset="0"/>
              </a:rPr>
              <a:t>W</a:t>
            </a:r>
            <a:r>
              <a:rPr lang="en-US">
                <a:latin typeface="Times New Roman" pitchFamily="18" charset="0"/>
                <a:cs typeface="Arial" charset="0"/>
              </a:rPr>
              <a:t>(1)</a:t>
            </a:r>
          </a:p>
          <a:p>
            <a:pPr>
              <a:buFont typeface="Arial" charset="0"/>
              <a:buNone/>
            </a:pPr>
            <a:endParaRPr lang="en-US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That is, it is impossible for any function call to have a zero run time</a:t>
            </a:r>
          </a:p>
        </p:txBody>
      </p:sp>
    </p:spTree>
    <p:extLst>
      <p:ext uri="{BB962C8B-B14F-4D97-AF65-F5344CB8AC3E}">
        <p14:creationId xmlns:p14="http://schemas.microsoft.com/office/powerpoint/2010/main" val="218546958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Functions</a:t>
            </a:r>
            <a:endParaRPr lang="en-US" sz="4800" dirty="0">
              <a:latin typeface="Arial" charset="0"/>
              <a:cs typeface="Arial" charset="0"/>
            </a:endParaRPr>
          </a:p>
        </p:txBody>
      </p:sp>
      <p:sp>
        <p:nvSpPr>
          <p:cNvPr id="6861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Given a function </a:t>
            </a:r>
            <a:r>
              <a:rPr lang="en-US" dirty="0">
                <a:latin typeface="Times New Roman" pitchFamily="18" charset="0"/>
                <a:cs typeface="Arial" charset="0"/>
              </a:rPr>
              <a:t>f(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  <a:r>
              <a:rPr lang="en-US" dirty="0">
                <a:latin typeface="Arial" charset="0"/>
                <a:cs typeface="Arial" charset="0"/>
              </a:rPr>
              <a:t> (the run time of which depends on 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Arial" charset="0"/>
                <a:cs typeface="Arial" charset="0"/>
              </a:rPr>
              <a:t>) we will associate the run time of </a:t>
            </a:r>
            <a:r>
              <a:rPr lang="en-US" dirty="0">
                <a:latin typeface="Times New Roman" pitchFamily="18" charset="0"/>
                <a:cs typeface="Arial" charset="0"/>
              </a:rPr>
              <a:t>f(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  <a:r>
              <a:rPr lang="en-US" dirty="0">
                <a:latin typeface="Arial" charset="0"/>
                <a:cs typeface="Arial" charset="0"/>
              </a:rPr>
              <a:t> by some function </a:t>
            </a:r>
            <a:r>
              <a:rPr lang="en-US" dirty="0" err="1">
                <a:latin typeface="Times New Roman" pitchFamily="18" charset="0"/>
                <a:cs typeface="Arial" charset="0"/>
              </a:rPr>
              <a:t>T</a:t>
            </a:r>
            <a:r>
              <a:rPr lang="en-US" baseline="-25000" dirty="0" err="1">
                <a:latin typeface="Times New Roman" pitchFamily="18" charset="0"/>
                <a:cs typeface="Arial" charset="0"/>
              </a:rPr>
              <a:t>f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We may write this as </a:t>
            </a:r>
            <a:r>
              <a:rPr lang="en-US" dirty="0">
                <a:latin typeface="Times New Roman" pitchFamily="18" charset="0"/>
                <a:cs typeface="Arial" charset="0"/>
              </a:rPr>
              <a:t>T(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This includes the time required to both call and return from the function</a:t>
            </a:r>
            <a:endParaRPr lang="en-US" dirty="0">
              <a:latin typeface="Times New Roman" pitchFamily="18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060131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Functions</a:t>
            </a:r>
            <a:endParaRPr lang="en-US" sz="4000" dirty="0">
              <a:latin typeface="Arial" charset="0"/>
              <a:cs typeface="Arial" charset="0"/>
            </a:endParaRPr>
          </a:p>
        </p:txBody>
      </p:sp>
      <p:sp>
        <p:nvSpPr>
          <p:cNvPr id="69635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>
                <a:latin typeface="Arial" charset="0"/>
                <a:cs typeface="Arial" charset="0"/>
              </a:rPr>
              <a:t>	</a:t>
            </a:r>
            <a:r>
              <a:rPr lang="en-US">
                <a:latin typeface="Arial" charset="0"/>
                <a:cs typeface="Arial" charset="0"/>
              </a:rPr>
              <a:t>Consider this function:</a:t>
            </a:r>
            <a:endParaRPr lang="en-US" sz="240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200" b="1">
                <a:latin typeface="Courier New" pitchFamily="49" charset="0"/>
                <a:cs typeface="Arial" charset="0"/>
              </a:rPr>
              <a:t>		</a:t>
            </a:r>
            <a:r>
              <a:rPr lang="en-US" sz="1200" b="1">
                <a:latin typeface="Consolas" pitchFamily="49" charset="0"/>
                <a:cs typeface="Consolas" pitchFamily="49" charset="0"/>
              </a:rPr>
              <a:t>void Disjoint_sets::set_union( int m, int n ) {</a:t>
            </a:r>
          </a:p>
          <a:p>
            <a:pPr>
              <a:buFont typeface="Arial" charset="0"/>
              <a:buNone/>
            </a:pPr>
            <a:r>
              <a:rPr lang="en-US" sz="1200" b="1">
                <a:latin typeface="Consolas" pitchFamily="49" charset="0"/>
                <a:cs typeface="Consolas" pitchFamily="49" charset="0"/>
              </a:rPr>
              <a:t>			</a:t>
            </a:r>
            <a:r>
              <a:rPr lang="en-US" sz="1200" b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m = find( m );</a:t>
            </a:r>
          </a:p>
          <a:p>
            <a:pPr>
              <a:buFont typeface="Arial" charset="0"/>
              <a:buNone/>
            </a:pPr>
            <a:r>
              <a:rPr lang="en-US" sz="1200" b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			n = find( n );</a:t>
            </a:r>
          </a:p>
          <a:p>
            <a:pPr>
              <a:buFont typeface="Arial" charset="0"/>
              <a:buNone/>
            </a:pPr>
            <a:endParaRPr lang="en-US" sz="1200" b="1">
              <a:latin typeface="Consolas" pitchFamily="49" charset="0"/>
              <a:cs typeface="Consolas" pitchFamily="49" charset="0"/>
            </a:endParaRPr>
          </a:p>
          <a:p>
            <a:pPr>
              <a:buFont typeface="Arial" charset="0"/>
              <a:buNone/>
            </a:pPr>
            <a:r>
              <a:rPr lang="en-US" sz="12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if ( m == n ) {</a:t>
            </a:r>
          </a:p>
          <a:p>
            <a:pPr>
              <a:buFont typeface="Arial" charset="0"/>
              <a:buNone/>
            </a:pPr>
            <a:r>
              <a:rPr lang="en-US" sz="12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	return;</a:t>
            </a:r>
          </a:p>
          <a:p>
            <a:pPr>
              <a:buFont typeface="Arial" charset="0"/>
              <a:buNone/>
            </a:pPr>
            <a:r>
              <a:rPr lang="en-US" sz="12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}</a:t>
            </a:r>
          </a:p>
          <a:p>
            <a:pPr>
              <a:buFont typeface="Arial" charset="0"/>
              <a:buNone/>
            </a:pPr>
            <a:endParaRPr lang="en-US" sz="1200" b="1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pPr>
              <a:buFont typeface="Arial" charset="0"/>
              <a:buNone/>
            </a:pPr>
            <a:r>
              <a:rPr lang="en-US" sz="12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--num_disjoint_sets;</a:t>
            </a:r>
          </a:p>
          <a:p>
            <a:pPr>
              <a:buFont typeface="Arial" charset="0"/>
              <a:buNone/>
            </a:pPr>
            <a:endParaRPr lang="en-US" sz="1200" b="1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pPr>
              <a:buFont typeface="Arial" charset="0"/>
              <a:buNone/>
            </a:pPr>
            <a:r>
              <a:rPr lang="en-US" sz="12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if ( tree_height[m] &gt;= tree_height[n] ) {</a:t>
            </a:r>
          </a:p>
          <a:p>
            <a:pPr>
              <a:buFont typeface="Arial" charset="0"/>
              <a:buNone/>
            </a:pPr>
            <a:r>
              <a:rPr lang="en-US" sz="12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    parent[n] = m;</a:t>
            </a:r>
          </a:p>
          <a:p>
            <a:pPr>
              <a:buFont typeface="Arial" charset="0"/>
              <a:buNone/>
            </a:pPr>
            <a:endParaRPr lang="en-US" sz="1200" b="1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pPr>
              <a:buFont typeface="Arial" charset="0"/>
              <a:buNone/>
            </a:pPr>
            <a:r>
              <a:rPr lang="en-US" sz="12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    if ( tree_height[m] == tree_height[n] ) {</a:t>
            </a:r>
          </a:p>
          <a:p>
            <a:pPr>
              <a:buFont typeface="Arial" charset="0"/>
              <a:buNone/>
            </a:pPr>
            <a:r>
              <a:rPr lang="en-US" sz="12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        ++( tree_height[m] );</a:t>
            </a:r>
          </a:p>
          <a:p>
            <a:pPr>
              <a:buFont typeface="Arial" charset="0"/>
              <a:buNone/>
            </a:pPr>
            <a:r>
              <a:rPr lang="en-US" sz="12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        max_height = std::max( max_height, tree_height[m] );</a:t>
            </a:r>
          </a:p>
          <a:p>
            <a:pPr>
              <a:buFont typeface="Arial" charset="0"/>
              <a:buNone/>
            </a:pPr>
            <a:r>
              <a:rPr lang="en-US" sz="12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    }</a:t>
            </a:r>
          </a:p>
          <a:p>
            <a:pPr>
              <a:buFont typeface="Arial" charset="0"/>
              <a:buNone/>
            </a:pPr>
            <a:r>
              <a:rPr lang="en-US" sz="12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} else {</a:t>
            </a:r>
          </a:p>
          <a:p>
            <a:pPr>
              <a:buFont typeface="Arial" charset="0"/>
              <a:buNone/>
            </a:pPr>
            <a:r>
              <a:rPr lang="en-US" sz="12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    parent[m] = n;</a:t>
            </a:r>
          </a:p>
          <a:p>
            <a:pPr>
              <a:buFont typeface="Arial" charset="0"/>
              <a:buNone/>
            </a:pPr>
            <a:r>
              <a:rPr lang="en-US" sz="12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}</a:t>
            </a:r>
          </a:p>
          <a:p>
            <a:pPr>
              <a:buFont typeface="Arial" charset="0"/>
              <a:buNone/>
            </a:pPr>
            <a:r>
              <a:rPr lang="en-US" sz="1200" b="1">
                <a:latin typeface="Consolas" pitchFamily="49" charset="0"/>
                <a:cs typeface="Consolas" pitchFamily="49" charset="0"/>
              </a:rPr>
              <a:t>		} </a:t>
            </a:r>
          </a:p>
        </p:txBody>
      </p:sp>
      <p:sp>
        <p:nvSpPr>
          <p:cNvPr id="69636" name="TextBox 4"/>
          <p:cNvSpPr txBox="1">
            <a:spLocks noChangeArrowheads="1"/>
          </p:cNvSpPr>
          <p:nvPr/>
        </p:nvSpPr>
        <p:spPr bwMode="auto">
          <a:xfrm>
            <a:off x="7454900" y="4714875"/>
            <a:ext cx="6461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 b="1">
                <a:solidFill>
                  <a:srgbClr val="FF0000"/>
                </a:solidFill>
                <a:latin typeface="Symbol" pitchFamily="18" charset="2"/>
              </a:rPr>
              <a:t>Q</a:t>
            </a:r>
            <a:r>
              <a:rPr lang="en-CA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(1)</a:t>
            </a:r>
          </a:p>
        </p:txBody>
      </p:sp>
      <p:sp>
        <p:nvSpPr>
          <p:cNvPr id="69637" name="TextBox 4"/>
          <p:cNvSpPr txBox="1">
            <a:spLocks noChangeArrowheads="1"/>
          </p:cNvSpPr>
          <p:nvPr/>
        </p:nvSpPr>
        <p:spPr bwMode="auto">
          <a:xfrm>
            <a:off x="5572125" y="2286000"/>
            <a:ext cx="6889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2T</a:t>
            </a:r>
            <a:r>
              <a:rPr lang="en-CA" baseline="-2500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find</a:t>
            </a:r>
            <a:endParaRPr lang="en-CA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9638" name="TextBox 5"/>
          <p:cNvSpPr txBox="1">
            <a:spLocks noChangeArrowheads="1"/>
          </p:cNvSpPr>
          <p:nvPr/>
        </p:nvSpPr>
        <p:spPr bwMode="auto">
          <a:xfrm>
            <a:off x="6084168" y="1600200"/>
            <a:ext cx="22875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CA" baseline="-25000" dirty="0" err="1">
                <a:latin typeface="Times New Roman" pitchFamily="18" charset="0"/>
                <a:cs typeface="Times New Roman" pitchFamily="18" charset="0"/>
              </a:rPr>
              <a:t>set_union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CA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2T</a:t>
            </a:r>
            <a:r>
              <a:rPr lang="en-CA" baseline="-25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find</a:t>
            </a:r>
            <a:r>
              <a:rPr lang="en-CA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CA" b="1" dirty="0">
                <a:solidFill>
                  <a:srgbClr val="FF0000"/>
                </a:solidFill>
                <a:latin typeface="Symbol" pitchFamily="18" charset="2"/>
              </a:rPr>
              <a:t>Q</a:t>
            </a:r>
            <a:r>
              <a:rPr lang="en-CA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(1)</a:t>
            </a:r>
          </a:p>
        </p:txBody>
      </p:sp>
      <p:sp>
        <p:nvSpPr>
          <p:cNvPr id="7" name="Oval 6"/>
          <p:cNvSpPr/>
          <p:nvPr/>
        </p:nvSpPr>
        <p:spPr>
          <a:xfrm>
            <a:off x="2209800" y="2071688"/>
            <a:ext cx="1714500" cy="785812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5780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8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Recursive Functions</a:t>
            </a:r>
            <a:endParaRPr lang="en-US" sz="4000" dirty="0">
              <a:latin typeface="Arial" charset="0"/>
              <a:cs typeface="Arial" charset="0"/>
            </a:endParaRPr>
          </a:p>
        </p:txBody>
      </p:sp>
      <p:sp>
        <p:nvSpPr>
          <p:cNvPr id="70659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>
                <a:latin typeface="Arial" charset="0"/>
                <a:cs typeface="Arial" charset="0"/>
              </a:rPr>
              <a:t>	</a:t>
            </a:r>
            <a:r>
              <a:rPr lang="en-US">
                <a:latin typeface="Arial" charset="0"/>
                <a:cs typeface="Arial" charset="0"/>
              </a:rPr>
              <a:t>A function is relatively simple (and boring) if it simply performs operations and calls other functions</a:t>
            </a:r>
          </a:p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</a:t>
            </a:r>
          </a:p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Most interesting functions designed to solve problems usually end up calling themselves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Such a function is said to be </a:t>
            </a:r>
            <a:r>
              <a:rPr lang="en-US" i="1">
                <a:latin typeface="Arial" charset="0"/>
                <a:cs typeface="Arial" charset="0"/>
              </a:rPr>
              <a:t>recursive</a:t>
            </a:r>
          </a:p>
        </p:txBody>
      </p:sp>
    </p:spTree>
    <p:extLst>
      <p:ext uri="{BB962C8B-B14F-4D97-AF65-F5344CB8AC3E}">
        <p14:creationId xmlns:p14="http://schemas.microsoft.com/office/powerpoint/2010/main" val="46444098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Recursive Functions</a:t>
            </a:r>
            <a:endParaRPr lang="en-US" sz="4000" dirty="0">
              <a:latin typeface="Arial" charset="0"/>
              <a:cs typeface="Arial" charset="0"/>
            </a:endParaRPr>
          </a:p>
        </p:txBody>
      </p:sp>
      <p:sp>
        <p:nvSpPr>
          <p:cNvPr id="410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>
                <a:latin typeface="Arial" charset="0"/>
                <a:cs typeface="Arial" charset="0"/>
              </a:rPr>
              <a:t>	</a:t>
            </a:r>
            <a:r>
              <a:rPr lang="en-US">
                <a:latin typeface="Arial" charset="0"/>
                <a:cs typeface="Arial" charset="0"/>
              </a:rPr>
              <a:t>As an example, we could implement the factorial function recursively:</a:t>
            </a:r>
          </a:p>
          <a:p>
            <a:pPr>
              <a:buFont typeface="Arial" charset="0"/>
              <a:buNone/>
            </a:pPr>
            <a:endParaRPr lang="en-US" sz="1800" b="1">
              <a:latin typeface="Courier New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600">
                <a:latin typeface="Consolas" pitchFamily="49" charset="0"/>
                <a:cs typeface="Consolas" pitchFamily="49" charset="0"/>
              </a:rPr>
              <a:t>		int factorial( int n ) {</a:t>
            </a:r>
          </a:p>
          <a:p>
            <a:pPr>
              <a:buFont typeface="Arial" charset="0"/>
              <a:buNone/>
            </a:pPr>
            <a:r>
              <a:rPr lang="en-US" sz="1600">
                <a:latin typeface="Consolas" pitchFamily="49" charset="0"/>
                <a:cs typeface="Consolas" pitchFamily="49" charset="0"/>
              </a:rPr>
              <a:t>		    if ( n &lt;= 1 ) {</a:t>
            </a:r>
          </a:p>
          <a:p>
            <a:pPr>
              <a:buFont typeface="Arial" charset="0"/>
              <a:buNone/>
            </a:pPr>
            <a:r>
              <a:rPr lang="en-US" sz="1600">
                <a:latin typeface="Consolas" pitchFamily="49" charset="0"/>
                <a:cs typeface="Consolas" pitchFamily="49" charset="0"/>
              </a:rPr>
              <a:t>		        return 1;</a:t>
            </a:r>
          </a:p>
          <a:p>
            <a:pPr>
              <a:buFont typeface="Arial" charset="0"/>
              <a:buNone/>
            </a:pPr>
            <a:r>
              <a:rPr lang="en-US" sz="1600">
                <a:latin typeface="Consolas" pitchFamily="49" charset="0"/>
                <a:cs typeface="Consolas" pitchFamily="49" charset="0"/>
              </a:rPr>
              <a:t>		    } else {</a:t>
            </a:r>
          </a:p>
          <a:p>
            <a:pPr>
              <a:buFont typeface="Arial" charset="0"/>
              <a:buNone/>
            </a:pPr>
            <a:r>
              <a:rPr lang="en-US" sz="1600">
                <a:latin typeface="Consolas" pitchFamily="49" charset="0"/>
                <a:cs typeface="Consolas" pitchFamily="49" charset="0"/>
              </a:rPr>
              <a:t>		        return n * factorial( n – 1 );</a:t>
            </a:r>
          </a:p>
          <a:p>
            <a:pPr>
              <a:buFont typeface="Arial" charset="0"/>
              <a:buNone/>
            </a:pPr>
            <a:r>
              <a:rPr lang="en-US" sz="1600">
                <a:latin typeface="Consolas" pitchFamily="49" charset="0"/>
                <a:cs typeface="Consolas" pitchFamily="49" charset="0"/>
              </a:rPr>
              <a:t>		    }</a:t>
            </a:r>
          </a:p>
          <a:p>
            <a:pPr>
              <a:buFont typeface="Arial" charset="0"/>
              <a:buNone/>
            </a:pPr>
            <a:r>
              <a:rPr lang="en-US" sz="1600">
                <a:latin typeface="Consolas" pitchFamily="49" charset="0"/>
                <a:cs typeface="Consolas" pitchFamily="49" charset="0"/>
              </a:rPr>
              <a:t>		}</a:t>
            </a:r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8964868"/>
              </p:ext>
            </p:extLst>
          </p:nvPr>
        </p:nvGraphicFramePr>
        <p:xfrm>
          <a:off x="6227763" y="3212976"/>
          <a:ext cx="633412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320" name="Equation" r:id="rId4" imgW="317160" imgH="203040" progId="Equation.DSMT4">
                  <p:embed/>
                </p:oleObj>
              </mc:Choice>
              <mc:Fallback>
                <p:oleObj name="Equation" r:id="rId4" imgW="3171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7763" y="3212976"/>
                        <a:ext cx="633412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5508183"/>
              </p:ext>
            </p:extLst>
          </p:nvPr>
        </p:nvGraphicFramePr>
        <p:xfrm>
          <a:off x="6247779" y="3789363"/>
          <a:ext cx="1852613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321" name="Equation" r:id="rId6" imgW="927000" imgH="228600" progId="Equation.DSMT4">
                  <p:embed/>
                </p:oleObj>
              </mc:Choice>
              <mc:Fallback>
                <p:oleObj name="Equation" r:id="rId6" imgW="9270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7779" y="3789363"/>
                        <a:ext cx="1852613" cy="455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59259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649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9709210"/>
              </p:ext>
            </p:extLst>
          </p:nvPr>
        </p:nvGraphicFramePr>
        <p:xfrm>
          <a:off x="228600" y="1172989"/>
          <a:ext cx="8915400" cy="564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69" name="Chart" r:id="rId3" imgW="5191354" imgH="3191256" progId="Excel.Chart.8">
                  <p:embed/>
                </p:oleObj>
              </mc:Choice>
              <mc:Fallback>
                <p:oleObj name="Chart" r:id="rId3" imgW="5191354" imgH="3191256" progId="Excel.Char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12329"/>
                      <a:stretch>
                        <a:fillRect/>
                      </a:stretch>
                    </p:blipFill>
                    <p:spPr bwMode="auto">
                      <a:xfrm>
                        <a:off x="228600" y="1172989"/>
                        <a:ext cx="8915400" cy="5640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dirty="0"/>
              <a:t>Empirical comparison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395757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Recursive Functions</a:t>
            </a:r>
            <a:endParaRPr lang="en-US" sz="3200" dirty="0">
              <a:latin typeface="Arial" charset="0"/>
              <a:cs typeface="Arial" charset="0"/>
            </a:endParaRPr>
          </a:p>
        </p:txBody>
      </p:sp>
      <p:sp>
        <p:nvSpPr>
          <p:cNvPr id="71683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The analysis of the run time of this function yields a recurrence relation:</a:t>
            </a:r>
          </a:p>
          <a:p>
            <a:pPr>
              <a:buFont typeface="Arial" charset="0"/>
              <a:buNone/>
            </a:pPr>
            <a:r>
              <a:rPr lang="en-US" dirty="0">
                <a:latin typeface="Times New Roman" pitchFamily="18" charset="0"/>
                <a:cs typeface="Arial" charset="0"/>
              </a:rPr>
              <a:t>		T</a:t>
            </a:r>
            <a:r>
              <a:rPr lang="en-US" baseline="-25000" dirty="0">
                <a:latin typeface="Times New Roman" pitchFamily="18" charset="0"/>
                <a:cs typeface="Arial" charset="0"/>
              </a:rPr>
              <a:t>!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= T</a:t>
            </a:r>
            <a:r>
              <a:rPr lang="en-US" baseline="-25000" dirty="0">
                <a:latin typeface="Times New Roman" pitchFamily="18" charset="0"/>
                <a:cs typeface="Arial" charset="0"/>
              </a:rPr>
              <a:t>!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dirty="0">
                <a:latin typeface="Times New Roman" pitchFamily="18" charset="0"/>
                <a:cs typeface="Arial" charset="0"/>
              </a:rPr>
              <a:t> 1) +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(1)         T</a:t>
            </a:r>
            <a:r>
              <a:rPr lang="en-US" baseline="-25000" dirty="0">
                <a:latin typeface="Times New Roman" pitchFamily="18" charset="0"/>
                <a:cs typeface="Arial" charset="0"/>
              </a:rPr>
              <a:t>!</a:t>
            </a:r>
            <a:r>
              <a:rPr lang="en-US" dirty="0">
                <a:latin typeface="Times New Roman" pitchFamily="18" charset="0"/>
                <a:cs typeface="Arial" charset="0"/>
              </a:rPr>
              <a:t>(1) =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(1)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This recurrence relation has Landau symbols…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Replace each Landau symbol with a representative function:</a:t>
            </a:r>
          </a:p>
          <a:p>
            <a:pPr lvl="1">
              <a:buFont typeface="Arial" charset="0"/>
              <a:buNone/>
            </a:pPr>
            <a:r>
              <a:rPr lang="en-US" sz="2000" dirty="0">
                <a:latin typeface="Times New Roman" pitchFamily="18" charset="0"/>
                <a:cs typeface="Arial" charset="0"/>
              </a:rPr>
              <a:t>		T</a:t>
            </a:r>
            <a:r>
              <a:rPr lang="en-US" sz="2000" baseline="-25000" dirty="0">
                <a:latin typeface="Times New Roman" pitchFamily="18" charset="0"/>
                <a:cs typeface="Arial" charset="0"/>
              </a:rPr>
              <a:t>!</a:t>
            </a:r>
            <a:r>
              <a:rPr lang="en-US" sz="2000" dirty="0">
                <a:latin typeface="Times New Roman" pitchFamily="18" charset="0"/>
                <a:cs typeface="Arial" charset="0"/>
              </a:rPr>
              <a:t>(</a:t>
            </a:r>
            <a:r>
              <a:rPr lang="en-US" sz="2000" i="1" dirty="0">
                <a:latin typeface="Times New Roman" pitchFamily="18" charset="0"/>
                <a:cs typeface="Arial" charset="0"/>
              </a:rPr>
              <a:t>n</a:t>
            </a:r>
            <a:r>
              <a:rPr lang="en-US" sz="2000" dirty="0">
                <a:latin typeface="Times New Roman" pitchFamily="18" charset="0"/>
                <a:cs typeface="Arial" charset="0"/>
              </a:rPr>
              <a:t>) = T</a:t>
            </a:r>
            <a:r>
              <a:rPr lang="en-US" sz="2000" baseline="-25000" dirty="0">
                <a:latin typeface="Times New Roman" pitchFamily="18" charset="0"/>
                <a:cs typeface="Arial" charset="0"/>
              </a:rPr>
              <a:t>!</a:t>
            </a:r>
            <a:r>
              <a:rPr lang="en-US" sz="2000" dirty="0">
                <a:latin typeface="Times New Roman" pitchFamily="18" charset="0"/>
                <a:cs typeface="Arial" charset="0"/>
              </a:rPr>
              <a:t>(</a:t>
            </a:r>
            <a:r>
              <a:rPr lang="en-US" sz="2000" i="1" dirty="0">
                <a:latin typeface="Times New Roman" pitchFamily="18" charset="0"/>
                <a:cs typeface="Arial" charset="0"/>
              </a:rPr>
              <a:t>n</a:t>
            </a:r>
            <a:r>
              <a:rPr lang="en-US" sz="2000" dirty="0">
                <a:latin typeface="Times New Roman" pitchFamily="18" charset="0"/>
                <a:cs typeface="Arial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sz="2000" dirty="0">
                <a:latin typeface="Times New Roman" pitchFamily="18" charset="0"/>
                <a:cs typeface="Arial" charset="0"/>
              </a:rPr>
              <a:t> 1) + 1         T</a:t>
            </a:r>
            <a:r>
              <a:rPr lang="en-US" sz="2000" baseline="-25000" dirty="0">
                <a:latin typeface="Times New Roman" pitchFamily="18" charset="0"/>
                <a:cs typeface="Arial" charset="0"/>
              </a:rPr>
              <a:t>!</a:t>
            </a:r>
            <a:r>
              <a:rPr lang="en-US" sz="2000" dirty="0">
                <a:latin typeface="Times New Roman" pitchFamily="18" charset="0"/>
                <a:cs typeface="Arial" charset="0"/>
              </a:rPr>
              <a:t>(1) = 1</a:t>
            </a:r>
          </a:p>
          <a:p>
            <a:pPr lvl="1"/>
            <a:endParaRPr lang="en-US" dirty="0">
              <a:latin typeface="Arial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cs typeface="Arial" charset="0"/>
              </a:rPr>
              <a:t>Then it is easy to prove that </a:t>
            </a:r>
            <a:r>
              <a:rPr lang="en-US" altLang="zh-CN" sz="2000" dirty="0">
                <a:latin typeface="Times New Roman" pitchFamily="18" charset="0"/>
                <a:cs typeface="Arial" charset="0"/>
              </a:rPr>
              <a:t>T</a:t>
            </a:r>
            <a:r>
              <a:rPr lang="en-US" altLang="zh-CN" sz="2000" baseline="-25000" dirty="0">
                <a:latin typeface="Times New Roman" pitchFamily="18" charset="0"/>
                <a:cs typeface="Arial" charset="0"/>
              </a:rPr>
              <a:t>!</a:t>
            </a:r>
            <a:r>
              <a:rPr lang="en-US" altLang="zh-CN" sz="2000" dirty="0">
                <a:latin typeface="Times New Roman" pitchFamily="18" charset="0"/>
                <a:cs typeface="Arial" charset="0"/>
              </a:rPr>
              <a:t>(</a:t>
            </a:r>
            <a:r>
              <a:rPr lang="en-US" altLang="zh-CN" sz="2000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zh-CN" sz="2000" dirty="0">
                <a:latin typeface="Times New Roman" pitchFamily="18" charset="0"/>
                <a:cs typeface="Arial" charset="0"/>
              </a:rPr>
              <a:t>) = </a:t>
            </a:r>
            <a:r>
              <a:rPr lang="en-US" altLang="zh-CN" sz="2000" b="1" dirty="0">
                <a:latin typeface="Symbol" pitchFamily="18" charset="2"/>
                <a:cs typeface="Arial" charset="0"/>
              </a:rPr>
              <a:t>Q</a:t>
            </a:r>
            <a:r>
              <a:rPr lang="en-US" altLang="zh-CN" sz="2000" dirty="0">
                <a:latin typeface="Times New Roman" pitchFamily="18" charset="0"/>
                <a:cs typeface="Arial" charset="0"/>
              </a:rPr>
              <a:t>(</a:t>
            </a:r>
            <a:r>
              <a:rPr lang="en-US" altLang="zh-CN" sz="2000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zh-CN" sz="2000" dirty="0">
                <a:latin typeface="Times New Roman" pitchFamily="18" charset="0"/>
                <a:cs typeface="Arial" charset="0"/>
              </a:rPr>
              <a:t>)</a:t>
            </a:r>
          </a:p>
          <a:p>
            <a:pPr lvl="1"/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871938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Recursive Functions</a:t>
            </a:r>
            <a:endParaRPr lang="en-US" sz="3200" dirty="0">
              <a:latin typeface="Arial" charset="0"/>
              <a:cs typeface="Arial" charset="0"/>
            </a:endParaRPr>
          </a:p>
        </p:txBody>
      </p:sp>
      <p:sp>
        <p:nvSpPr>
          <p:cNvPr id="192515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Suppose we want to sort a array of 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Arial" charset="0"/>
                <a:cs typeface="Arial" charset="0"/>
              </a:rPr>
              <a:t> items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We could: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go through the list and find the largest item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swap the last entry in the list with that largest item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then, go on and sort the rest of the array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This is called </a:t>
            </a:r>
            <a:r>
              <a:rPr lang="en-US" i="1" dirty="0">
                <a:latin typeface="Arial" charset="0"/>
                <a:cs typeface="Arial" charset="0"/>
              </a:rPr>
              <a:t>selection sort</a:t>
            </a:r>
          </a:p>
        </p:txBody>
      </p:sp>
    </p:spTree>
    <p:extLst>
      <p:ext uri="{BB962C8B-B14F-4D97-AF65-F5344CB8AC3E}">
        <p14:creationId xmlns:p14="http://schemas.microsoft.com/office/powerpoint/2010/main" val="2281409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t>Recursive Functions</a:t>
            </a:r>
            <a:endParaRPr lang="en-US" sz="3200">
              <a:latin typeface="Arial" charset="0"/>
              <a:cs typeface="Arial" charset="0"/>
            </a:endParaRPr>
          </a:p>
        </p:txBody>
      </p:sp>
      <p:sp>
        <p:nvSpPr>
          <p:cNvPr id="77827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1200" b="1">
                <a:latin typeface="Courier New" pitchFamily="49" charset="0"/>
                <a:cs typeface="Arial" charset="0"/>
              </a:rPr>
              <a:t>void sort( int * array, int n ) {</a:t>
            </a:r>
          </a:p>
          <a:p>
            <a:pPr>
              <a:buFont typeface="Arial" charset="0"/>
              <a:buNone/>
            </a:pPr>
            <a:r>
              <a:rPr lang="en-US" sz="1200" b="1">
                <a:latin typeface="Courier New" pitchFamily="49" charset="0"/>
                <a:cs typeface="Arial" charset="0"/>
              </a:rPr>
              <a:t>    if ( n &lt;= 1 ) {</a:t>
            </a:r>
          </a:p>
          <a:p>
            <a:pPr>
              <a:buFont typeface="Arial" charset="0"/>
              <a:buNone/>
            </a:pPr>
            <a:r>
              <a:rPr lang="en-US" sz="1200" b="1">
                <a:latin typeface="Courier New" pitchFamily="49" charset="0"/>
                <a:cs typeface="Arial" charset="0"/>
              </a:rPr>
              <a:t>        return;                        // special case:  0 or 1 items are always sorted</a:t>
            </a:r>
          </a:p>
          <a:p>
            <a:pPr>
              <a:buFont typeface="Arial" charset="0"/>
              <a:buNone/>
            </a:pPr>
            <a:r>
              <a:rPr lang="en-US" sz="1200" b="1">
                <a:latin typeface="Courier New" pitchFamily="49" charset="0"/>
                <a:cs typeface="Arial" charset="0"/>
              </a:rPr>
              <a:t>    }</a:t>
            </a:r>
          </a:p>
          <a:p>
            <a:pPr>
              <a:buFont typeface="Arial" charset="0"/>
              <a:buNone/>
            </a:pPr>
            <a:endParaRPr lang="en-US" sz="1200" b="1">
              <a:latin typeface="Courier New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200" b="1">
                <a:latin typeface="Courier New" pitchFamily="49" charset="0"/>
                <a:cs typeface="Arial" charset="0"/>
              </a:rPr>
              <a:t>    int posn = 0;                      // assume the first entry is the smallest</a:t>
            </a:r>
          </a:p>
          <a:p>
            <a:pPr>
              <a:buFont typeface="Arial" charset="0"/>
              <a:buNone/>
            </a:pPr>
            <a:r>
              <a:rPr lang="en-US" sz="1200" b="1">
                <a:latin typeface="Courier New" pitchFamily="49" charset="0"/>
                <a:cs typeface="Arial" charset="0"/>
              </a:rPr>
              <a:t>    int max = array[posn];</a:t>
            </a:r>
          </a:p>
          <a:p>
            <a:pPr>
              <a:buFont typeface="Arial" charset="0"/>
              <a:buNone/>
            </a:pPr>
            <a:endParaRPr lang="en-US" sz="1200" b="1">
              <a:latin typeface="Courier New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200" b="1">
                <a:latin typeface="Courier New" pitchFamily="49" charset="0"/>
                <a:cs typeface="Arial" charset="0"/>
              </a:rPr>
              <a:t>    for ( int i = 1; i &lt; n; ++i ) {    // search through the remaining entries</a:t>
            </a:r>
          </a:p>
          <a:p>
            <a:pPr>
              <a:buFont typeface="Arial" charset="0"/>
              <a:buNone/>
            </a:pPr>
            <a:r>
              <a:rPr lang="en-US" sz="1200" b="1">
                <a:latin typeface="Courier New" pitchFamily="49" charset="0"/>
                <a:cs typeface="Arial" charset="0"/>
              </a:rPr>
              <a:t>        if ( array[i] &gt; max ) {        // if a larger one is found</a:t>
            </a:r>
          </a:p>
          <a:p>
            <a:pPr>
              <a:buFont typeface="Arial" charset="0"/>
              <a:buNone/>
            </a:pPr>
            <a:r>
              <a:rPr lang="en-US" sz="1200" b="1">
                <a:latin typeface="Courier New" pitchFamily="49" charset="0"/>
                <a:cs typeface="Arial" charset="0"/>
              </a:rPr>
              <a:t>            posn = i;                  // update both the position and value</a:t>
            </a:r>
          </a:p>
          <a:p>
            <a:pPr>
              <a:buFont typeface="Arial" charset="0"/>
              <a:buNone/>
            </a:pPr>
            <a:r>
              <a:rPr lang="en-US" sz="1200" b="1">
                <a:latin typeface="Courier New" pitchFamily="49" charset="0"/>
                <a:cs typeface="Arial" charset="0"/>
              </a:rPr>
              <a:t>            max = array[posn];</a:t>
            </a:r>
          </a:p>
          <a:p>
            <a:pPr>
              <a:buFont typeface="Arial" charset="0"/>
              <a:buNone/>
            </a:pPr>
            <a:r>
              <a:rPr lang="en-US" sz="1200" b="1">
                <a:latin typeface="Courier New" pitchFamily="49" charset="0"/>
                <a:cs typeface="Arial" charset="0"/>
              </a:rPr>
              <a:t>        }</a:t>
            </a:r>
          </a:p>
          <a:p>
            <a:pPr>
              <a:buFont typeface="Arial" charset="0"/>
              <a:buNone/>
            </a:pPr>
            <a:r>
              <a:rPr lang="en-US" sz="1200" b="1">
                <a:latin typeface="Courier New" pitchFamily="49" charset="0"/>
                <a:cs typeface="Arial" charset="0"/>
              </a:rPr>
              <a:t>    }</a:t>
            </a:r>
          </a:p>
          <a:p>
            <a:pPr>
              <a:buFont typeface="Arial" charset="0"/>
              <a:buNone/>
            </a:pPr>
            <a:endParaRPr lang="en-US" sz="1200" b="1">
              <a:latin typeface="Courier New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200" b="1">
                <a:latin typeface="Courier New" pitchFamily="49" charset="0"/>
                <a:cs typeface="Arial" charset="0"/>
              </a:rPr>
              <a:t>    int tmp = array[n - 1];            // swap the largest entry with the last</a:t>
            </a:r>
          </a:p>
          <a:p>
            <a:pPr>
              <a:buFont typeface="Arial" charset="0"/>
              <a:buNone/>
            </a:pPr>
            <a:r>
              <a:rPr lang="en-US" sz="1200" b="1">
                <a:latin typeface="Courier New" pitchFamily="49" charset="0"/>
                <a:cs typeface="Arial" charset="0"/>
              </a:rPr>
              <a:t>    array[n - 1] = array[posn];</a:t>
            </a:r>
          </a:p>
          <a:p>
            <a:pPr>
              <a:buFont typeface="Arial" charset="0"/>
              <a:buNone/>
            </a:pPr>
            <a:r>
              <a:rPr lang="en-US" sz="1200" b="1">
                <a:latin typeface="Courier New" pitchFamily="49" charset="0"/>
                <a:cs typeface="Arial" charset="0"/>
              </a:rPr>
              <a:t>    array[posn] = tmp;</a:t>
            </a:r>
          </a:p>
          <a:p>
            <a:pPr>
              <a:buFont typeface="Arial" charset="0"/>
              <a:buNone/>
            </a:pPr>
            <a:endParaRPr lang="en-US" sz="1200" b="1">
              <a:latin typeface="Courier New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200" b="1">
                <a:latin typeface="Courier New" pitchFamily="49" charset="0"/>
                <a:cs typeface="Arial" charset="0"/>
              </a:rPr>
              <a:t>    sort( array, n </a:t>
            </a:r>
            <a:r>
              <a:rPr lang="en-US" sz="1200" b="1">
                <a:latin typeface="Arial" charset="0"/>
                <a:cs typeface="Arial" charset="0"/>
              </a:rPr>
              <a:t>–</a:t>
            </a:r>
            <a:r>
              <a:rPr lang="en-US" sz="1200" b="1">
                <a:latin typeface="Courier New" pitchFamily="49" charset="0"/>
                <a:cs typeface="Arial" charset="0"/>
              </a:rPr>
              <a:t> 1 );              // sort everything else</a:t>
            </a:r>
          </a:p>
          <a:p>
            <a:pPr>
              <a:buFont typeface="Arial" charset="0"/>
              <a:buNone/>
            </a:pPr>
            <a:r>
              <a:rPr lang="en-US" sz="1200" b="1">
                <a:latin typeface="Courier New" pitchFamily="49" charset="0"/>
                <a:cs typeface="Arial" charset="0"/>
              </a:rPr>
              <a:t>}</a:t>
            </a:r>
            <a:endParaRPr lang="en-US" b="1">
              <a:latin typeface="Courier New" pitchFamily="49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488094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t>Recursive Functions</a:t>
            </a:r>
            <a:endParaRPr lang="en-US" sz="3200">
              <a:latin typeface="Arial" charset="0"/>
              <a:cs typeface="Arial" charset="0"/>
            </a:endParaRPr>
          </a:p>
        </p:txBody>
      </p:sp>
      <p:sp>
        <p:nvSpPr>
          <p:cNvPr id="7885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We could call this function as follows:</a:t>
            </a:r>
            <a:endParaRPr lang="en-US" sz="2400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b="1" dirty="0">
              <a:latin typeface="Courier New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array[7] = {5, 8, 3, 6, 2, 4, 7};</a:t>
            </a:r>
          </a:p>
          <a:p>
            <a:pPr>
              <a:buFont typeface="Arial" charset="0"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		sort( array, 7 );   // sort an array of seven items</a:t>
            </a:r>
          </a:p>
        </p:txBody>
      </p:sp>
      <p:pic>
        <p:nvPicPr>
          <p:cNvPr id="78852" name="Picture 4" descr="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94100" y="3230563"/>
            <a:ext cx="1392238" cy="284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24609798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t>Recursive Functions</a:t>
            </a:r>
            <a:endParaRPr lang="en-US" sz="3200">
              <a:latin typeface="Arial" charset="0"/>
              <a:cs typeface="Arial" charset="0"/>
            </a:endParaRPr>
          </a:p>
        </p:txBody>
      </p:sp>
      <p:sp>
        <p:nvSpPr>
          <p:cNvPr id="79875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The first call finds the largest element</a:t>
            </a:r>
          </a:p>
        </p:txBody>
      </p:sp>
      <p:pic>
        <p:nvPicPr>
          <p:cNvPr id="79876" name="Picture 4" descr="s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94100" y="3224213"/>
            <a:ext cx="1392238" cy="286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4878019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898" name="Picture 2" descr="s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94100" y="3222625"/>
            <a:ext cx="1392238" cy="287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0899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Recursive Functions</a:t>
            </a:r>
          </a:p>
        </p:txBody>
      </p:sp>
      <p:sp>
        <p:nvSpPr>
          <p:cNvPr id="80900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The next call finds the 2</a:t>
            </a:r>
            <a:r>
              <a:rPr lang="en-US" baseline="30000" dirty="0">
                <a:latin typeface="Arial" charset="0"/>
                <a:cs typeface="Arial" charset="0"/>
              </a:rPr>
              <a:t>nd</a:t>
            </a:r>
            <a:r>
              <a:rPr lang="en-US" dirty="0">
                <a:latin typeface="Arial" charset="0"/>
                <a:cs typeface="Arial" charset="0"/>
              </a:rPr>
              <a:t>-largest element</a:t>
            </a:r>
          </a:p>
        </p:txBody>
      </p:sp>
    </p:spTree>
    <p:extLst>
      <p:ext uri="{BB962C8B-B14F-4D97-AF65-F5344CB8AC3E}">
        <p14:creationId xmlns:p14="http://schemas.microsoft.com/office/powerpoint/2010/main" val="8107049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22" name="Picture 2" descr="s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94100" y="3224213"/>
            <a:ext cx="1392238" cy="286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23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Recursive Functions</a:t>
            </a:r>
          </a:p>
        </p:txBody>
      </p:sp>
      <p:sp>
        <p:nvSpPr>
          <p:cNvPr id="81924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The third finds the 3</a:t>
            </a:r>
            <a:r>
              <a:rPr lang="en-US" baseline="30000" dirty="0">
                <a:latin typeface="Arial" charset="0"/>
                <a:cs typeface="Arial" charset="0"/>
              </a:rPr>
              <a:t>rd</a:t>
            </a:r>
            <a:r>
              <a:rPr lang="en-US" dirty="0">
                <a:latin typeface="Arial" charset="0"/>
                <a:cs typeface="Arial" charset="0"/>
              </a:rPr>
              <a:t>-largest</a:t>
            </a:r>
          </a:p>
        </p:txBody>
      </p:sp>
    </p:spTree>
    <p:extLst>
      <p:ext uri="{BB962C8B-B14F-4D97-AF65-F5344CB8AC3E}">
        <p14:creationId xmlns:p14="http://schemas.microsoft.com/office/powerpoint/2010/main" val="15807301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946" name="Picture 2" descr="s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94100" y="3224213"/>
            <a:ext cx="1392238" cy="286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947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Recursive Functions</a:t>
            </a:r>
          </a:p>
        </p:txBody>
      </p:sp>
      <p:sp>
        <p:nvSpPr>
          <p:cNvPr id="82948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And the 4</a:t>
            </a:r>
            <a:r>
              <a:rPr lang="en-US" baseline="30000" dirty="0">
                <a:latin typeface="Arial" charset="0"/>
                <a:cs typeface="Arial" charset="0"/>
              </a:rPr>
              <a:t>th</a:t>
            </a: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24508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970" name="Picture 2" descr="s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94100" y="3222625"/>
            <a:ext cx="1392238" cy="287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3971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Recursive Functions</a:t>
            </a:r>
          </a:p>
        </p:txBody>
      </p:sp>
      <p:sp>
        <p:nvSpPr>
          <p:cNvPr id="83972" name="Rectangle 4"/>
          <p:cNvSpPr>
            <a:spLocks noGrp="1"/>
          </p:cNvSpPr>
          <p:nvPr>
            <p:ph type="body" idx="4294967295"/>
          </p:nvPr>
        </p:nvSpPr>
        <p:spPr>
          <a:xfrm>
            <a:off x="457200" y="1652788"/>
            <a:ext cx="8229600" cy="452596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And the 5</a:t>
            </a:r>
            <a:r>
              <a:rPr lang="en-US" baseline="30000" dirty="0">
                <a:latin typeface="Arial" charset="0"/>
                <a:cs typeface="Arial" charset="0"/>
              </a:rPr>
              <a:t>th</a:t>
            </a: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965516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994" name="Picture 2" descr="s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94100" y="3222625"/>
            <a:ext cx="1392238" cy="287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4995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Recursive Functions</a:t>
            </a:r>
          </a:p>
        </p:txBody>
      </p:sp>
      <p:sp>
        <p:nvSpPr>
          <p:cNvPr id="84996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Finally the 6</a:t>
            </a:r>
            <a:r>
              <a:rPr lang="en-US" baseline="30000" dirty="0">
                <a:latin typeface="Arial" charset="0"/>
                <a:cs typeface="Arial" charset="0"/>
              </a:rPr>
              <a:t>th</a:t>
            </a: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08526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35746</TotalTime>
  <Words>8139</Words>
  <Application>Microsoft Macintosh PowerPoint</Application>
  <PresentationFormat>On-screen Show (4:3)</PresentationFormat>
  <Paragraphs>1119</Paragraphs>
  <Slides>126</Slides>
  <Notes>112</Notes>
  <HiddenSlides>41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126</vt:i4>
      </vt:variant>
    </vt:vector>
  </HeadingPairs>
  <TitlesOfParts>
    <vt:vector size="137" baseType="lpstr">
      <vt:lpstr>Arial</vt:lpstr>
      <vt:lpstr>Calibri</vt:lpstr>
      <vt:lpstr>Cambria Math</vt:lpstr>
      <vt:lpstr>Consolas</vt:lpstr>
      <vt:lpstr>Courier New</vt:lpstr>
      <vt:lpstr>Symbol</vt:lpstr>
      <vt:lpstr>Times New Roman</vt:lpstr>
      <vt:lpstr>Wingdings</vt:lpstr>
      <vt:lpstr>Custom Design</vt:lpstr>
      <vt:lpstr>Chart</vt:lpstr>
      <vt:lpstr>Equation</vt:lpstr>
      <vt:lpstr>Algorithm Analysis</vt:lpstr>
      <vt:lpstr>Outline</vt:lpstr>
      <vt:lpstr>Comparing algorithms</vt:lpstr>
      <vt:lpstr>Example</vt:lpstr>
      <vt:lpstr>Implementation</vt:lpstr>
      <vt:lpstr>Empirical comparison</vt:lpstr>
      <vt:lpstr>Empirical comparison</vt:lpstr>
      <vt:lpstr>Empirical comparison</vt:lpstr>
      <vt:lpstr>Empirical comparison</vt:lpstr>
      <vt:lpstr>PowerPoint Presentation</vt:lpstr>
      <vt:lpstr>Analytical comparison</vt:lpstr>
      <vt:lpstr>Asymptotic Analysis</vt:lpstr>
      <vt:lpstr>Asymptotic Analysis</vt:lpstr>
      <vt:lpstr>Outline</vt:lpstr>
      <vt:lpstr>Quadratic Growth</vt:lpstr>
      <vt:lpstr>Quadratic Growth</vt:lpstr>
      <vt:lpstr>Quadratic Growth</vt:lpstr>
      <vt:lpstr>Polynomial Growth</vt:lpstr>
      <vt:lpstr>Polynomial Growth</vt:lpstr>
      <vt:lpstr>Polynomial Growth</vt:lpstr>
      <vt:lpstr>Weak ordering</vt:lpstr>
      <vt:lpstr>Weak ordering</vt:lpstr>
      <vt:lpstr>Some Assumptions</vt:lpstr>
      <vt:lpstr>Landau Symbols</vt:lpstr>
      <vt:lpstr>Landau Symbols</vt:lpstr>
      <vt:lpstr>Landau Symbols</vt:lpstr>
      <vt:lpstr>Landau Symbols</vt:lpstr>
      <vt:lpstr>Landau Symbols</vt:lpstr>
      <vt:lpstr>Landau Symbols</vt:lpstr>
      <vt:lpstr>Landau Symbols</vt:lpstr>
      <vt:lpstr>Landau Symbols</vt:lpstr>
      <vt:lpstr>Landau Symbols</vt:lpstr>
      <vt:lpstr>Big-Q as an Equivalence Relation</vt:lpstr>
      <vt:lpstr>Big-Q as an Equivalence Relation</vt:lpstr>
      <vt:lpstr>Big-Q as an Equivalence Relation</vt:lpstr>
      <vt:lpstr>Big-Q as an Equivalence Relation</vt:lpstr>
      <vt:lpstr>Empirical comparison</vt:lpstr>
      <vt:lpstr>Empirical comparison plot</vt:lpstr>
      <vt:lpstr>Logarithms and Exponentials</vt:lpstr>
      <vt:lpstr>Logarithms and Exponentials</vt:lpstr>
      <vt:lpstr>Little-o as a Weak Ordering</vt:lpstr>
      <vt:lpstr>Little-o as a Weak Ordering</vt:lpstr>
      <vt:lpstr>Little-o as a Weak Ordering</vt:lpstr>
      <vt:lpstr>Little-o as a Weak Ordering</vt:lpstr>
      <vt:lpstr>Outline</vt:lpstr>
      <vt:lpstr>Algorithms Analysis</vt:lpstr>
      <vt:lpstr>Algorithms Analysis</vt:lpstr>
      <vt:lpstr>Algorithms Analysis</vt:lpstr>
      <vt:lpstr>Machine Instructions</vt:lpstr>
      <vt:lpstr>Machine Instructions</vt:lpstr>
      <vt:lpstr>Machine Instructions</vt:lpstr>
      <vt:lpstr>Machine Instructions</vt:lpstr>
      <vt:lpstr>Operators</vt:lpstr>
      <vt:lpstr>Operators</vt:lpstr>
      <vt:lpstr>Blocks of Operations</vt:lpstr>
      <vt:lpstr>Blocks of Operations</vt:lpstr>
      <vt:lpstr>Blocks in Sequence</vt:lpstr>
      <vt:lpstr>Blocks in Sequence</vt:lpstr>
      <vt:lpstr>Blocks in Sequence</vt:lpstr>
      <vt:lpstr>Blocks in Sequence</vt:lpstr>
      <vt:lpstr>Control Statements</vt:lpstr>
      <vt:lpstr>Control Statements</vt:lpstr>
      <vt:lpstr>Control Statements</vt:lpstr>
      <vt:lpstr>Control Statements</vt:lpstr>
      <vt:lpstr>Control Statements</vt:lpstr>
      <vt:lpstr>Control Statements</vt:lpstr>
      <vt:lpstr>Control Statements</vt:lpstr>
      <vt:lpstr>Conditional Statements</vt:lpstr>
      <vt:lpstr>Condition-controlled Loops</vt:lpstr>
      <vt:lpstr>Condition-controlled Loops</vt:lpstr>
      <vt:lpstr>Condition-controlled Loops</vt:lpstr>
      <vt:lpstr>Condition-controlled Loops</vt:lpstr>
      <vt:lpstr>Condition-controlled Loops</vt:lpstr>
      <vt:lpstr>Analysis of Repetition Statements</vt:lpstr>
      <vt:lpstr>Condition-controlled Loops</vt:lpstr>
      <vt:lpstr>Analysis of Repetition Statements</vt:lpstr>
      <vt:lpstr>Control Statements</vt:lpstr>
      <vt:lpstr>Control Statements</vt:lpstr>
      <vt:lpstr>Control Statements</vt:lpstr>
      <vt:lpstr>Control Statements</vt:lpstr>
      <vt:lpstr>Control Statements</vt:lpstr>
      <vt:lpstr>Functions</vt:lpstr>
      <vt:lpstr>Functions</vt:lpstr>
      <vt:lpstr>Functions</vt:lpstr>
      <vt:lpstr>Functions</vt:lpstr>
      <vt:lpstr>Functions</vt:lpstr>
      <vt:lpstr>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Outline</vt:lpstr>
      <vt:lpstr>Cases</vt:lpstr>
      <vt:lpstr>Cases</vt:lpstr>
      <vt:lpstr>Cases</vt:lpstr>
      <vt:lpstr>Cases</vt:lpstr>
      <vt:lpstr>Cases</vt:lpstr>
      <vt:lpstr>Cases</vt:lpstr>
      <vt:lpstr>Cases</vt:lpstr>
      <vt:lpstr>Cases</vt:lpstr>
      <vt:lpstr>Cases</vt:lpstr>
      <vt:lpstr>Cases</vt:lpstr>
      <vt:lpstr>Cases</vt:lpstr>
      <vt:lpstr>Cases</vt:lpstr>
      <vt:lpstr>Cases</vt:lpstr>
      <vt:lpstr>Cases</vt:lpstr>
      <vt:lpstr>Cases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ECE 250 Algorithms and Data Structures</dc:title>
  <dc:creator>dwharder</dc:creator>
  <cp:lastModifiedBy>hongjiang wei</cp:lastModifiedBy>
  <cp:revision>1403</cp:revision>
  <dcterms:created xsi:type="dcterms:W3CDTF">2009-09-11T23:00:44Z</dcterms:created>
  <dcterms:modified xsi:type="dcterms:W3CDTF">2021-09-21T04:02:11Z</dcterms:modified>
</cp:coreProperties>
</file>