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2" r:id="rId6"/>
    <p:sldId id="263" r:id="rId7"/>
    <p:sldId id="261" r:id="rId8"/>
    <p:sldId id="264" r:id="rId9"/>
    <p:sldId id="265" r:id="rId10"/>
    <p:sldId id="271" r:id="rId11"/>
    <p:sldId id="272" r:id="rId12"/>
    <p:sldId id="266" r:id="rId13"/>
    <p:sldId id="267" r:id="rId14"/>
    <p:sldId id="269" r:id="rId15"/>
    <p:sldId id="268" r:id="rId16"/>
    <p:sldId id="270"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54076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01244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7416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63331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52346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68224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98872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62031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107044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415575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049E7E7-0D9D-4512-9CD5-5E660471E072}"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146342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9E7E7-0D9D-4512-9CD5-5E660471E072}" type="datetimeFigureOut">
              <a:rPr lang="zh-CN" altLang="en-US" smtClean="0"/>
              <a:t>2018/3/28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393E5-50A8-4CE1-AB0D-58E7054FB343}" type="slidenum">
              <a:rPr lang="zh-CN" altLang="en-US" smtClean="0"/>
              <a:t>‹#›</a:t>
            </a:fld>
            <a:endParaRPr lang="zh-CN" altLang="en-US"/>
          </a:p>
        </p:txBody>
      </p:sp>
    </p:spTree>
    <p:extLst>
      <p:ext uri="{BB962C8B-B14F-4D97-AF65-F5344CB8AC3E}">
        <p14:creationId xmlns:p14="http://schemas.microsoft.com/office/powerpoint/2010/main" val="208842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信号与系统</a:t>
            </a:r>
            <a:endParaRPr lang="zh-CN" altLang="en-US" dirty="0"/>
          </a:p>
        </p:txBody>
      </p:sp>
      <p:sp>
        <p:nvSpPr>
          <p:cNvPr id="3" name="副标题 2"/>
          <p:cNvSpPr>
            <a:spLocks noGrp="1"/>
          </p:cNvSpPr>
          <p:nvPr>
            <p:ph type="subTitle" idx="1"/>
          </p:nvPr>
        </p:nvSpPr>
        <p:spPr/>
        <p:txBody>
          <a:bodyPr/>
          <a:lstStyle/>
          <a:p>
            <a:r>
              <a:rPr lang="zh-CN" altLang="en-US" dirty="0" smtClean="0"/>
              <a:t>第三次习题课</a:t>
            </a:r>
            <a:endParaRPr lang="en-US" altLang="zh-CN" dirty="0" smtClean="0"/>
          </a:p>
          <a:p>
            <a:r>
              <a:rPr lang="zh-CN" altLang="en-US" dirty="0"/>
              <a:t>严兆</a:t>
            </a:r>
            <a:r>
              <a:rPr lang="zh-CN" altLang="en-US" dirty="0" smtClean="0"/>
              <a:t>辉</a:t>
            </a:r>
            <a:endParaRPr lang="zh-CN" altLang="en-US" dirty="0"/>
          </a:p>
        </p:txBody>
      </p:sp>
    </p:spTree>
    <p:extLst>
      <p:ext uri="{BB962C8B-B14F-4D97-AF65-F5344CB8AC3E}">
        <p14:creationId xmlns:p14="http://schemas.microsoft.com/office/powerpoint/2010/main" val="324844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比较一下周期方波和</a:t>
            </a:r>
            <a:r>
              <a:rPr lang="en-US" altLang="zh-CN" dirty="0" smtClean="0"/>
              <a:t>sine</a:t>
            </a:r>
            <a:r>
              <a:rPr lang="zh-CN" altLang="en-US" dirty="0" smtClean="0"/>
              <a:t>信号的谐波成分</a:t>
            </a:r>
            <a:endParaRPr lang="zh-CN" altLang="en-US" dirty="0"/>
          </a:p>
        </p:txBody>
      </p:sp>
      <p:pic>
        <p:nvPicPr>
          <p:cNvPr id="7" name="内容占位符 6"/>
          <p:cNvPicPr>
            <a:picLocks noGrp="1" noChangeAspect="1"/>
          </p:cNvPicPr>
          <p:nvPr>
            <p:ph idx="1"/>
          </p:nvPr>
        </p:nvPicPr>
        <p:blipFill>
          <a:blip r:embed="rId2"/>
          <a:stretch>
            <a:fillRect/>
          </a:stretch>
        </p:blipFill>
        <p:spPr>
          <a:xfrm>
            <a:off x="908078" y="5027203"/>
            <a:ext cx="7592236" cy="1007384"/>
          </a:xfrm>
          <a:prstGeom prst="rect">
            <a:avLst/>
          </a:prstGeom>
        </p:spPr>
      </p:pic>
      <p:pic>
        <p:nvPicPr>
          <p:cNvPr id="6" name="图片 5"/>
          <p:cNvPicPr>
            <a:picLocks noChangeAspect="1"/>
          </p:cNvPicPr>
          <p:nvPr/>
        </p:nvPicPr>
        <p:blipFill>
          <a:blip r:embed="rId3"/>
          <a:stretch>
            <a:fillRect/>
          </a:stretch>
        </p:blipFill>
        <p:spPr>
          <a:xfrm>
            <a:off x="613757" y="1853442"/>
            <a:ext cx="7886557" cy="3173761"/>
          </a:xfrm>
          <a:prstGeom prst="rect">
            <a:avLst/>
          </a:prstGeom>
        </p:spPr>
      </p:pic>
    </p:spTree>
    <p:extLst>
      <p:ext uri="{BB962C8B-B14F-4D97-AF65-F5344CB8AC3E}">
        <p14:creationId xmlns:p14="http://schemas.microsoft.com/office/powerpoint/2010/main" val="168046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比较一下周期方波和</a:t>
            </a:r>
            <a:r>
              <a:rPr lang="en-US" altLang="zh-CN" dirty="0"/>
              <a:t>sine</a:t>
            </a:r>
            <a:r>
              <a:rPr lang="zh-CN" altLang="en-US" dirty="0"/>
              <a:t>信号的谐波成分</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𝑡</m:t>
                            </m:r>
                          </m:e>
                        </m:d>
                      </m:e>
                    </m:func>
                  </m:oMath>
                </a14:m>
                <a:endParaRPr lang="en-US" altLang="zh-CN" b="0" dirty="0" smtClean="0"/>
              </a:p>
              <a:p>
                <a:pPr marL="0" indent="0">
                  <a:buNone/>
                </a:pP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𝑗</m:t>
                        </m:r>
                      </m:den>
                    </m:f>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𝑗</m:t>
                        </m:r>
                      </m:den>
                    </m:f>
                  </m:oMath>
                </a14:m>
                <a:endParaRPr lang="en-US" altLang="zh-CN" b="0" dirty="0" smtClean="0"/>
              </a:p>
              <a:p>
                <a:pPr marL="0" indent="0">
                  <a:buNone/>
                </a:pPr>
                <a:endParaRPr lang="en-US" altLang="zh-CN" dirty="0" smtClean="0"/>
              </a:p>
              <a:p>
                <a:pPr marL="0" indent="0">
                  <a:buNone/>
                </a:pPr>
                <a:r>
                  <a:rPr lang="zh-CN" altLang="en-US" dirty="0" smtClean="0"/>
                  <a:t>方波中有无穷多的谐波成分，因为其不连续点处函数值的变化速度太快，需要无穷多的高频成分去逼近。</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944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LTI</a:t>
            </a:r>
            <a:r>
              <a:rPr lang="zh-CN" altLang="en-US" dirty="0" smtClean="0"/>
              <a:t>系统对复指数信号的响应</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用卷积来分析</a:t>
                </a:r>
                <a:r>
                  <a:rPr lang="en-US" altLang="zh-CN" dirty="0" smtClean="0"/>
                  <a:t>LTI</a:t>
                </a:r>
                <a:r>
                  <a:rPr lang="zh-CN" altLang="en-US" dirty="0" smtClean="0"/>
                  <a:t>系统是基于将信号分解成一组单位移位冲激信号的线性组合的方法。</a:t>
                </a:r>
                <a:endParaRPr lang="en-US" altLang="zh-CN" dirty="0" smtClean="0"/>
              </a:p>
              <a:p>
                <a:r>
                  <a:rPr lang="zh-CN" altLang="en-US" dirty="0" smtClean="0"/>
                  <a:t>之后我们仍然是通过将信号分解为一组基本信号的线性组合的方式，但是所用的基本信号不再是冲激信号，而是复指数信号。</a:t>
                </a:r>
                <a:endParaRPr lang="en-US" altLang="zh-CN" dirty="0" smtClean="0"/>
              </a:p>
              <a:p>
                <a:pPr>
                  <a:spcAft>
                    <a:spcPts val="1200"/>
                  </a:spcAft>
                </a:pPr>
                <a:r>
                  <a:rPr lang="en-US" altLang="zh-CN" dirty="0" smtClean="0"/>
                  <a:t>LTI</a:t>
                </a:r>
                <a:r>
                  <a:rPr lang="zh-CN" altLang="en-US" dirty="0" smtClean="0"/>
                  <a:t>系统对这些基本信号的线性组合所得到的输入信号的响应就是这些对这些基本信号单个响应的线性组合。</a:t>
                </a:r>
                <a:endParaRPr lang="en-US" altLang="zh-CN"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limUpp>
                        <m:limUppPr>
                          <m:ctrlPr>
                            <a:rPr lang="en-US" altLang="zh-CN" b="0" i="1" smtClean="0">
                              <a:latin typeface="Cambria Math" panose="02040503050406030204" pitchFamily="18" charset="0"/>
                              <a:ea typeface="Cambria Math" panose="02040503050406030204" pitchFamily="18" charset="0"/>
                            </a:rPr>
                          </m:ctrlPr>
                        </m:limUppPr>
                        <m:e>
                          <m:r>
                            <a:rPr lang="en-US" altLang="zh-CN" i="1">
                              <a:latin typeface="Cambria Math" panose="02040503050406030204" pitchFamily="18" charset="0"/>
                              <a:ea typeface="Cambria Math" panose="02040503050406030204" pitchFamily="18" charset="0"/>
                            </a:rPr>
                            <m:t>⟶</m:t>
                          </m:r>
                        </m:e>
                        <m:lim>
                          <m:r>
                            <a:rPr lang="en-US" altLang="zh-CN" b="0" i="1" smtClean="0">
                              <a:latin typeface="Cambria Math" panose="02040503050406030204" pitchFamily="18" charset="0"/>
                              <a:ea typeface="Cambria Math" panose="02040503050406030204" pitchFamily="18" charset="0"/>
                            </a:rPr>
                            <m:t>𝑆</m:t>
                          </m:r>
                        </m:lim>
                      </m:limUpp>
                      <m:nary>
                        <m:naryPr>
                          <m:chr m:val="∑"/>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𝑘</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e>
                      </m:nary>
                    </m:oMath>
                  </m:oMathPara>
                </a14:m>
                <a:endParaRPr lang="en-US" altLang="zh-CN" b="0" dirty="0" smtClean="0">
                  <a:ea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403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LTI</a:t>
            </a:r>
            <a:r>
              <a:rPr lang="zh-CN" altLang="en-US" dirty="0"/>
              <a:t>系统对复指数信号的响应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spcAft>
                    <a:spcPts val="600"/>
                  </a:spcAft>
                </a:pPr>
                <a:r>
                  <a:rPr lang="zh-CN" altLang="en-US" dirty="0" smtClean="0"/>
                  <a:t>这里所用的基本信号是复指数信号，也是</a:t>
                </a:r>
                <a:r>
                  <a:rPr lang="en-US" altLang="zh-CN" dirty="0" smtClean="0"/>
                  <a:t>LTI</a:t>
                </a:r>
                <a:r>
                  <a:rPr lang="zh-CN" altLang="en-US" dirty="0" smtClean="0"/>
                  <a:t>系统的</a:t>
                </a:r>
                <a:r>
                  <a:rPr lang="en-US" altLang="zh-CN" dirty="0" err="1" smtClean="0"/>
                  <a:t>eigenfunctions</a:t>
                </a:r>
                <a:endParaRPr lang="en-US" altLang="zh-CN"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𝑒</m:t>
                          </m:r>
                        </m:e>
                        <m:sup>
                          <m:r>
                            <a:rPr lang="en-US" altLang="zh-CN" b="0" i="1" smtClean="0">
                              <a:solidFill>
                                <a:srgbClr val="FF0000"/>
                              </a:solidFill>
                              <a:latin typeface="Cambria Math" panose="02040503050406030204" pitchFamily="18" charset="0"/>
                            </a:rPr>
                            <m:t>𝑠𝑡</m:t>
                          </m:r>
                        </m:sup>
                      </m:sSup>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𝐻</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𝑠</m:t>
                          </m:r>
                        </m:e>
                      </m:d>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𝑒</m:t>
                          </m:r>
                        </m:e>
                        <m:sup>
                          <m:r>
                            <a:rPr lang="en-US" altLang="zh-CN" b="0" i="1" smtClean="0">
                              <a:solidFill>
                                <a:srgbClr val="FF0000"/>
                              </a:solidFill>
                              <a:latin typeface="Cambria Math" panose="02040503050406030204" pitchFamily="18" charset="0"/>
                            </a:rPr>
                            <m:t>𝑠𝑡</m:t>
                          </m:r>
                        </m:sup>
                      </m:sSup>
                    </m:oMath>
                  </m:oMathPara>
                </a14:m>
                <a:endParaRPr lang="en-US" altLang="zh-CN" b="0"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𝑛</m:t>
                          </m:r>
                        </m:sup>
                      </m:sSup>
                    </m:oMath>
                  </m:oMathPara>
                </a14:m>
                <a:endParaRPr lang="en-US" altLang="zh-CN" b="0"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𝜏</m:t>
                              </m:r>
                            </m:sup>
                          </m:sSup>
                          <m:r>
                            <a:rPr lang="en-US" altLang="zh-CN" b="0" i="1" smtClean="0">
                              <a:latin typeface="Cambria Math" panose="02040503050406030204" pitchFamily="18" charset="0"/>
                            </a:rPr>
                            <m:t>𝑑</m:t>
                          </m:r>
                          <m:r>
                            <a:rPr lang="en-US" altLang="zh-CN" b="0" i="1" smtClean="0">
                              <a:latin typeface="Cambria Math" panose="02040503050406030204" pitchFamily="18" charset="0"/>
                            </a:rPr>
                            <m:t>𝜏</m:t>
                          </m:r>
                        </m:e>
                      </m:nary>
                    </m:oMath>
                  </m:oMathPara>
                </a14:m>
                <a:endParaRPr lang="en-US" altLang="zh-CN" b="0"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h</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e>
                      </m:nary>
                    </m:oMath>
                  </m:oMathPara>
                </a14:m>
                <a:endParaRPr lang="en-US" altLang="zh-CN" b="0" dirty="0" smtClean="0"/>
              </a:p>
              <a:p>
                <a:pPr marL="457200" lvl="1" indent="0">
                  <a:spcAft>
                    <a:spcPts val="600"/>
                  </a:spcAft>
                  <a:buNone/>
                </a:pPr>
                <a:r>
                  <a:rPr lang="zh-CN" altLang="en-US" dirty="0" smtClean="0"/>
                  <a:t>假设</a:t>
                </a:r>
                <a:r>
                  <a:rPr lang="en-US" altLang="zh-CN" dirty="0" smtClean="0"/>
                  <a:t>H(s)</a:t>
                </a:r>
                <a:r>
                  <a:rPr lang="zh-CN" altLang="en-US" dirty="0" smtClean="0"/>
                  <a:t>都存在，那么</a:t>
                </a:r>
                <a:endParaRPr lang="en-US" altLang="zh-CN" dirty="0" smtClean="0"/>
              </a:p>
              <a:p>
                <a:pPr marL="457200" lvl="1" indent="0">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𝑡</m:t>
                              </m:r>
                            </m:sup>
                          </m:sSup>
                        </m:e>
                      </m:nary>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𝑡</m:t>
                              </m:r>
                            </m:sup>
                          </m:sSup>
                        </m:e>
                      </m:nary>
                    </m:oMath>
                  </m:oMathPara>
                </a14:m>
                <a:endParaRPr lang="en-US" altLang="zh-CN" b="0" dirty="0" smtClean="0"/>
              </a:p>
              <a:p>
                <a:pPr marL="457200" lvl="1" indent="0">
                  <a:spcAft>
                    <a:spcPts val="600"/>
                  </a:spcAft>
                  <a:buNone/>
                </a:pPr>
                <a:r>
                  <a:rPr lang="zh-CN" altLang="en-US" dirty="0" smtClean="0"/>
                  <a:t>这里的</a:t>
                </a:r>
                <a:r>
                  <a:rPr lang="en-US" altLang="zh-CN" dirty="0" err="1" smtClean="0"/>
                  <a:t>s,z</a:t>
                </a:r>
                <a:r>
                  <a:rPr lang="zh-CN" altLang="en-US" dirty="0" smtClean="0"/>
                  <a:t>都可以是任意复数，但是傅里叶分析只考虑</a:t>
                </a:r>
                <a:r>
                  <a:rPr lang="en-US" altLang="zh-CN" dirty="0" smtClean="0"/>
                  <a:t>:</a:t>
                </a:r>
              </a:p>
              <a:p>
                <a:pPr marL="457200" lvl="1" indent="0">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r>
                        <a:rPr lang="en-US" altLang="zh-CN" b="0" i="1" smtClean="0">
                          <a:latin typeface="Cambria Math" panose="02040503050406030204" pitchFamily="18" charset="0"/>
                        </a:rPr>
                        <m:t>, </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sup>
                      </m:sSup>
                    </m:oMath>
                  </m:oMathPara>
                </a14:m>
                <a:endParaRPr lang="en-US" altLang="zh-CN" b="0" dirty="0" smtClean="0"/>
              </a:p>
              <a:p>
                <a:pPr marL="457200" lvl="1" indent="0">
                  <a:buNone/>
                </a:pPr>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96"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31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LTI</a:t>
            </a:r>
            <a:r>
              <a:rPr lang="zh-CN" altLang="en-US" dirty="0"/>
              <a:t>系统对复指数信号的响应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频率响应</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e>
                    </m:d>
                  </m:oMath>
                </a14:m>
                <a:endParaRPr lang="en-US" altLang="zh-CN" b="0" dirty="0" smtClean="0"/>
              </a:p>
              <a:p>
                <a:pPr marL="457200" lvl="1" indent="0">
                  <a:buNone/>
                </a:pPr>
                <a:r>
                  <a:rPr lang="zh-CN" altLang="en-US" dirty="0" smtClean="0"/>
                  <a:t>傅里叶分析中</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r>
                      <a:rPr lang="zh-CN" altLang="en-US" i="1">
                        <a:latin typeface="Cambria Math" panose="02040503050406030204" pitchFamily="18" charset="0"/>
                      </a:rPr>
                      <m:t>，</m:t>
                    </m:r>
                  </m:oMath>
                </a14:m>
                <a:r>
                  <a:rPr lang="zh-CN" altLang="en-US" dirty="0" smtClean="0"/>
                  <a:t>则有：</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sup>
                      </m:sSup>
                      <m:groupChr>
                        <m:groupChrPr>
                          <m:chr m:val="→"/>
                          <m:vertJc m:val="bot"/>
                          <m:ctrlPr>
                            <a:rPr lang="en-US" altLang="zh-CN" b="0" i="1" smtClean="0">
                              <a:latin typeface="Cambria Math" panose="02040503050406030204" pitchFamily="18" charset="0"/>
                            </a:rPr>
                          </m:ctrlPr>
                        </m:groupChrPr>
                        <m:e>
                          <m:r>
                            <a:rPr lang="en-US" altLang="zh-CN" b="0" i="1" smtClean="0">
                              <a:latin typeface="Cambria Math" panose="02040503050406030204" pitchFamily="18" charset="0"/>
                            </a:rPr>
                            <m:t>𝐿𝑇𝐼</m:t>
                          </m:r>
                        </m:e>
                      </m:groupCh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sup>
                      </m:sSup>
                    </m:oMath>
                  </m:oMathPara>
                </a14:m>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𝜔</m:t>
                          </m:r>
                        </m:e>
                      </m:d>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𝜔</m:t>
                              </m:r>
                              <m:r>
                                <a:rPr lang="en-US" altLang="zh-CN" i="1">
                                  <a:latin typeface="Cambria Math" panose="02040503050406030204" pitchFamily="18" charset="0"/>
                                </a:rPr>
                                <m:t>𝑡</m:t>
                              </m:r>
                            </m:sup>
                          </m:sSup>
                          <m:r>
                            <a:rPr lang="en-US" altLang="zh-CN" i="1">
                              <a:latin typeface="Cambria Math" panose="02040503050406030204" pitchFamily="18" charset="0"/>
                            </a:rPr>
                            <m:t>𝑑𝑡</m:t>
                          </m:r>
                        </m:e>
                      </m:nary>
                    </m:oMath>
                  </m:oMathPara>
                </a14:m>
                <a:endParaRPr lang="en-US" altLang="zh-CN" dirty="0"/>
              </a:p>
              <a:p>
                <a:pPr marL="457200" lvl="1" indent="0">
                  <a:buNone/>
                </a:pPr>
                <a:r>
                  <a:rPr lang="zh-CN" altLang="en-US" dirty="0"/>
                  <a:t>又</a:t>
                </a:r>
                <a:r>
                  <a:rPr lang="zh-CN" altLang="en-US" dirty="0" smtClean="0"/>
                  <a:t>有</a:t>
                </a:r>
                <a:endParaRPr lang="en-US" altLang="zh-CN"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𝜔</m:t>
                              </m:r>
                            </m:e>
                          </m:d>
                        </m:sup>
                      </m:sSup>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𝜔</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en-US" altLang="zh-CN" i="1">
                              <a:latin typeface="Cambria Math" panose="02040503050406030204" pitchFamily="18" charset="0"/>
                            </a:rPr>
                            <m:t>𝜔</m:t>
                          </m:r>
                          <m:r>
                            <a:rPr lang="en-US" altLang="zh-CN" i="1">
                              <a:latin typeface="Cambria Math" panose="02040503050406030204" pitchFamily="18" charset="0"/>
                            </a:rPr>
                            <m:t>𝑡</m:t>
                          </m:r>
                        </m:sup>
                      </m:sSup>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𝜔</m:t>
                              </m:r>
                            </m:e>
                          </m:d>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𝜔</m:t>
                              </m:r>
                            </m:e>
                          </m:d>
                          <m:r>
                            <a:rPr lang="en-US" altLang="zh-CN" b="0" i="1" smtClean="0">
                              <a:latin typeface="Cambria Math" panose="02040503050406030204" pitchFamily="18" charset="0"/>
                            </a:rPr>
                            <m:t>)</m:t>
                          </m:r>
                        </m:sup>
                      </m:sSup>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190539" y="4552691"/>
            <a:ext cx="4146602" cy="1972800"/>
          </a:xfrm>
          <a:prstGeom prst="rect">
            <a:avLst/>
          </a:prstGeom>
        </p:spPr>
      </p:pic>
      <p:pic>
        <p:nvPicPr>
          <p:cNvPr id="5" name="图片 4"/>
          <p:cNvPicPr>
            <a:picLocks noChangeAspect="1"/>
          </p:cNvPicPr>
          <p:nvPr/>
        </p:nvPicPr>
        <p:blipFill>
          <a:blip r:embed="rId4"/>
          <a:stretch>
            <a:fillRect/>
          </a:stretch>
        </p:blipFill>
        <p:spPr>
          <a:xfrm>
            <a:off x="6096000" y="4675278"/>
            <a:ext cx="4259117" cy="1850213"/>
          </a:xfrm>
          <a:prstGeom prst="rect">
            <a:avLst/>
          </a:prstGeom>
        </p:spPr>
      </p:pic>
    </p:spTree>
    <p:extLst>
      <p:ext uri="{BB962C8B-B14F-4D97-AF65-F5344CB8AC3E}">
        <p14:creationId xmlns:p14="http://schemas.microsoft.com/office/powerpoint/2010/main" val="1479622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LTI</a:t>
            </a:r>
            <a:r>
              <a:rPr lang="zh-CN" altLang="en-US" dirty="0" smtClean="0"/>
              <a:t>系统对周期信号的</a:t>
            </a:r>
            <a:r>
              <a:rPr lang="zh-CN" altLang="en-US" dirty="0"/>
              <a:t>响应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228600" lvl="1">
                  <a:spcBef>
                    <a:spcPts val="1000"/>
                  </a:spcBef>
                </a:pPr>
                <a:r>
                  <a:rPr lang="zh-CN" altLang="en-US" dirty="0" smtClean="0"/>
                  <a:t>将周期信号</a:t>
                </a:r>
                <a:r>
                  <a:rPr lang="en-US" altLang="zh-CN" dirty="0" smtClean="0"/>
                  <a:t>x(t)</a:t>
                </a:r>
                <a:r>
                  <a:rPr lang="zh-CN" altLang="en-US" dirty="0" smtClean="0"/>
                  <a:t>分解为傅里叶级数表示</a:t>
                </a:r>
                <a:endParaRPr lang="en-US" altLang="zh-CN" dirty="0" smtClean="0"/>
              </a:p>
              <a:p>
                <a:pPr marL="457200" lvl="2" indent="0">
                  <a:spcBef>
                    <a:spcPts val="1000"/>
                  </a:spcBef>
                  <a:spcAft>
                    <a:spcPts val="600"/>
                  </a:spcAft>
                  <a:buNone/>
                </a:pPr>
                <a:r>
                  <a:rPr lang="zh-CN" altLang="en-US" dirty="0" smtClean="0"/>
                  <a:t>即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=0, ±1, ±2,…</m:t>
                    </m:r>
                  </m:oMath>
                </a14:m>
                <a:endParaRPr lang="en-US" altLang="zh-CN" b="0" dirty="0" smtClean="0"/>
              </a:p>
              <a:p>
                <a:pPr marL="457200" lvl="2" indent="0">
                  <a:spcBef>
                    <a:spcPts val="100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ctrlPr>
                            <a:rPr lang="x-IV_mathan" altLang="zh-CN" i="1">
                              <a:latin typeface="Cambria Math" panose="02040503050406030204" pitchFamily="18" charset="0"/>
                            </a:rPr>
                          </m:ctrlPr>
                        </m:naryPr>
                        <m:sub>
                          <m:r>
                            <a:rPr lang="x-IV_mathan" altLang="zh-CN">
                              <a:latin typeface="Cambria Math" panose="02040503050406030204" pitchFamily="18" charset="0"/>
                            </a:rPr>
                            <m:t>𝑘</m:t>
                          </m:r>
                          <m:r>
                            <a:rPr lang="x-IV_mathan" altLang="zh-CN">
                              <a:latin typeface="Cambria Math" panose="02040503050406030204" pitchFamily="18" charset="0"/>
                            </a:rPr>
                            <m:t>=−∞</m:t>
                          </m:r>
                        </m:sub>
                        <m:sup>
                          <m:r>
                            <a:rPr lang="x-IV_mathan" altLang="zh-CN">
                              <a:latin typeface="Cambria Math" panose="02040503050406030204" pitchFamily="18" charset="0"/>
                            </a:rPr>
                            <m:t>∞</m:t>
                          </m:r>
                        </m:sup>
                        <m:e>
                          <m:sSub>
                            <m:sSubPr>
                              <m:ctrlPr>
                                <a:rPr lang="x-IV_matha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x-IV_mathan" altLang="zh-CN">
                                  <a:latin typeface="Cambria Math" panose="02040503050406030204" pitchFamily="18" charset="0"/>
                                </a:rPr>
                                <m:t>𝑘</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𝜔</m:t>
                                  </m:r>
                                </m:e>
                                <m:sub>
                                  <m:r>
                                    <a:rPr lang="en-US" altLang="zh-CN" b="0" i="0" smtClean="0">
                                      <a:latin typeface="Cambria Math" panose="02040503050406030204" pitchFamily="18" charset="0"/>
                                    </a:rPr>
                                    <m:t>0</m:t>
                                  </m:r>
                                </m:sub>
                              </m:sSub>
                              <m:r>
                                <a:rPr lang="x-IV_mathan" altLang="zh-CN">
                                  <a:latin typeface="Cambria Math" panose="02040503050406030204" pitchFamily="18" charset="0"/>
                                </a:rPr>
                                <m:t>𝑡</m:t>
                              </m:r>
                            </m:sup>
                          </m:sSup>
                        </m:e>
                      </m:nary>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ctrlPr>
                            <a:rPr lang="x-IV_mathan" altLang="zh-CN" i="1">
                              <a:latin typeface="Cambria Math" panose="02040503050406030204" pitchFamily="18" charset="0"/>
                            </a:rPr>
                          </m:ctrlPr>
                        </m:naryPr>
                        <m:sub>
                          <m:r>
                            <a:rPr lang="x-IV_mathan" altLang="zh-CN">
                              <a:latin typeface="Cambria Math" panose="02040503050406030204" pitchFamily="18" charset="0"/>
                            </a:rPr>
                            <m:t>𝑘</m:t>
                          </m:r>
                          <m:r>
                            <a:rPr lang="x-IV_mathan" altLang="zh-CN">
                              <a:latin typeface="Cambria Math" panose="02040503050406030204" pitchFamily="18" charset="0"/>
                            </a:rPr>
                            <m:t>=−∞</m:t>
                          </m:r>
                        </m:sub>
                        <m:sup>
                          <m:r>
                            <a:rPr lang="x-IV_mathan" altLang="zh-CN">
                              <a:latin typeface="Cambria Math" panose="02040503050406030204" pitchFamily="18" charset="0"/>
                            </a:rPr>
                            <m:t>∞</m:t>
                          </m:r>
                        </m:sup>
                        <m:e>
                          <m:sSub>
                            <m:sSubPr>
                              <m:ctrlPr>
                                <a:rPr lang="x-IV_matha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x-IV_mathan" altLang="zh-CN">
                                  <a:latin typeface="Cambria Math" panose="02040503050406030204" pitchFamily="18" charset="0"/>
                                </a:rPr>
                                <m:t>𝑘</m:t>
                              </m:r>
                            </m:sub>
                          </m:sSub>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𝑗𝑘</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0</m:t>
                                  </m:r>
                                </m:sub>
                              </m:sSub>
                            </m:sup>
                          </m:sSup>
                          <m:r>
                            <a:rPr lang="en-US" altLang="zh-CN" b="0" i="1" smtClean="0">
                              <a:latin typeface="Cambria Math" panose="02040503050406030204" pitchFamily="18" charset="0"/>
                            </a:rPr>
                            <m:t>)</m:t>
                          </m:r>
                        </m:e>
                      </m:nary>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𝑡</m:t>
                          </m:r>
                        </m:sup>
                      </m:sSup>
                    </m:oMath>
                  </m:oMathPara>
                </a14:m>
                <a:endParaRPr lang="en-US" altLang="zh-CN" dirty="0" smtClean="0"/>
              </a:p>
              <a:p>
                <a:pPr marL="0" lvl="1" indent="0">
                  <a:spcBef>
                    <a:spcPts val="1000"/>
                  </a:spcBef>
                  <a:buNone/>
                </a:pPr>
                <a:endParaRPr lang="en-US" altLang="zh-CN" dirty="0" smtClean="0"/>
              </a:p>
              <a:p>
                <a:pPr marL="228600" lvl="1">
                  <a:spcBef>
                    <a:spcPts val="1000"/>
                  </a:spcBef>
                </a:pPr>
                <a:r>
                  <a:rPr lang="zh-CN" altLang="en-US" dirty="0" smtClean="0"/>
                  <a:t>可见：</a:t>
                </a:r>
                <a:endParaRPr lang="en-US" altLang="zh-CN" dirty="0" smtClean="0"/>
              </a:p>
              <a:p>
                <a:pPr marL="457200" lvl="2" indent="0">
                  <a:spcBef>
                    <a:spcPts val="1000"/>
                  </a:spcBef>
                  <a:buNone/>
                </a:pPr>
                <a:r>
                  <a:rPr lang="zh-CN" altLang="en-US" dirty="0" smtClean="0"/>
                  <a:t>如果</a:t>
                </a:r>
                <a:r>
                  <a:rPr lang="zh-CN" altLang="en-US" dirty="0"/>
                  <a:t>某个信号经过一个</a:t>
                </a:r>
                <a:r>
                  <a:rPr lang="en-US" altLang="zh-CN" dirty="0"/>
                  <a:t>LTI</a:t>
                </a:r>
                <a:r>
                  <a:rPr lang="zh-CN" altLang="en-US" dirty="0"/>
                  <a:t>系统，得到的</a:t>
                </a:r>
                <a:r>
                  <a:rPr lang="zh-CN" altLang="en-US" dirty="0" smtClean="0"/>
                  <a:t>输出中不可能出现新的频率成分；</a:t>
                </a:r>
                <a:endParaRPr lang="en-US" altLang="zh-CN" dirty="0" smtClean="0"/>
              </a:p>
              <a:p>
                <a:pPr marL="457200" lvl="2" indent="0">
                  <a:spcBef>
                    <a:spcPts val="1000"/>
                  </a:spcBef>
                  <a:buNone/>
                </a:pPr>
                <a:r>
                  <a:rPr lang="zh-CN" altLang="en-US" dirty="0" smtClean="0"/>
                  <a:t>输出信号的某频率成分的幅度是输入信号中相同频率成分幅度的倍数（注意这个倍数可以是复数）。</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990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pic>
        <p:nvPicPr>
          <p:cNvPr id="4" name="内容占位符 3"/>
          <p:cNvPicPr>
            <a:picLocks noGrp="1" noChangeAspect="1"/>
          </p:cNvPicPr>
          <p:nvPr>
            <p:ph idx="1"/>
          </p:nvPr>
        </p:nvPicPr>
        <p:blipFill>
          <a:blip r:embed="rId2"/>
          <a:stretch>
            <a:fillRect/>
          </a:stretch>
        </p:blipFill>
        <p:spPr>
          <a:xfrm>
            <a:off x="954837" y="365125"/>
            <a:ext cx="9401175" cy="20478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02" y="2413000"/>
            <a:ext cx="9849196" cy="4272106"/>
          </a:xfrm>
          <a:prstGeom prst="rect">
            <a:avLst/>
          </a:prstGeom>
        </p:spPr>
      </p:pic>
    </p:spTree>
    <p:extLst>
      <p:ext uri="{BB962C8B-B14F-4D97-AF65-F5344CB8AC3E}">
        <p14:creationId xmlns:p14="http://schemas.microsoft.com/office/powerpoint/2010/main" val="107936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648" y="3358976"/>
            <a:ext cx="10515600" cy="2082658"/>
          </a:xfrm>
        </p:spPr>
      </p:pic>
      <p:pic>
        <p:nvPicPr>
          <p:cNvPr id="4" name="图片 3"/>
          <p:cNvPicPr>
            <a:picLocks noChangeAspect="1"/>
          </p:cNvPicPr>
          <p:nvPr/>
        </p:nvPicPr>
        <p:blipFill>
          <a:blip r:embed="rId3"/>
          <a:stretch>
            <a:fillRect/>
          </a:stretch>
        </p:blipFill>
        <p:spPr>
          <a:xfrm>
            <a:off x="896648" y="365125"/>
            <a:ext cx="8604799" cy="2009504"/>
          </a:xfrm>
          <a:prstGeom prst="rect">
            <a:avLst/>
          </a:prstGeom>
        </p:spPr>
      </p:pic>
    </p:spTree>
    <p:extLst>
      <p:ext uri="{BB962C8B-B14F-4D97-AF65-F5344CB8AC3E}">
        <p14:creationId xmlns:p14="http://schemas.microsoft.com/office/powerpoint/2010/main" val="258953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8689"/>
            <a:ext cx="10515600" cy="2584467"/>
          </a:xfrm>
        </p:spPr>
      </p:pic>
      <p:pic>
        <p:nvPicPr>
          <p:cNvPr id="4" name="图片 3"/>
          <p:cNvPicPr>
            <a:picLocks noChangeAspect="1"/>
          </p:cNvPicPr>
          <p:nvPr/>
        </p:nvPicPr>
        <p:blipFill>
          <a:blip r:embed="rId3"/>
          <a:stretch>
            <a:fillRect/>
          </a:stretch>
        </p:blipFill>
        <p:spPr>
          <a:xfrm>
            <a:off x="942282" y="415131"/>
            <a:ext cx="9010650" cy="1343025"/>
          </a:xfrm>
          <a:prstGeom prst="rect">
            <a:avLst/>
          </a:prstGeom>
        </p:spPr>
      </p:pic>
    </p:spTree>
    <p:extLst>
      <p:ext uri="{BB962C8B-B14F-4D97-AF65-F5344CB8AC3E}">
        <p14:creationId xmlns:p14="http://schemas.microsoft.com/office/powerpoint/2010/main" val="410508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99047"/>
            <a:ext cx="10515600" cy="2320378"/>
          </a:xfrm>
        </p:spPr>
      </p:pic>
      <p:pic>
        <p:nvPicPr>
          <p:cNvPr id="4" name="图片 3"/>
          <p:cNvPicPr>
            <a:picLocks noChangeAspect="1"/>
          </p:cNvPicPr>
          <p:nvPr/>
        </p:nvPicPr>
        <p:blipFill>
          <a:blip r:embed="rId3"/>
          <a:stretch>
            <a:fillRect/>
          </a:stretch>
        </p:blipFill>
        <p:spPr>
          <a:xfrm>
            <a:off x="838200" y="434254"/>
            <a:ext cx="8229600" cy="1666875"/>
          </a:xfrm>
          <a:prstGeom prst="rect">
            <a:avLst/>
          </a:prstGeom>
        </p:spPr>
      </p:pic>
    </p:spTree>
    <p:extLst>
      <p:ext uri="{BB962C8B-B14F-4D97-AF65-F5344CB8AC3E}">
        <p14:creationId xmlns:p14="http://schemas.microsoft.com/office/powerpoint/2010/main" val="147483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smtClean="0"/>
                  <a:t>学过的向量</a:t>
                </a:r>
                <a:endParaRPr lang="en-US" altLang="zh-CN" dirty="0" smtClean="0"/>
              </a:p>
              <a:p>
                <a:pPr lvl="1"/>
                <a:r>
                  <a:rPr lang="zh-CN" altLang="en-US" dirty="0"/>
                  <a:t>有</a:t>
                </a:r>
                <a:r>
                  <a:rPr lang="zh-CN" altLang="en-US" dirty="0" smtClean="0"/>
                  <a:t>大小和方向的量，用带</a:t>
                </a:r>
                <a:r>
                  <a:rPr lang="zh-CN" altLang="en-US" dirty="0"/>
                  <a:t>箭头的</a:t>
                </a:r>
                <a:r>
                  <a:rPr lang="zh-CN" altLang="en-US" dirty="0" smtClean="0"/>
                  <a:t>线段表示</a:t>
                </a:r>
                <a:endParaRPr lang="en-US" altLang="zh-CN" dirty="0" smtClean="0"/>
              </a:p>
              <a:p>
                <a:pPr lvl="1"/>
                <a:r>
                  <a:rPr lang="zh-CN" altLang="en-US" dirty="0" smtClean="0"/>
                  <a:t>直角坐标系中，可以将空间中的一个点和一个向量一一对应。</a:t>
                </a:r>
                <a:endParaRPr lang="en-US" altLang="zh-CN" dirty="0"/>
              </a:p>
              <a:p>
                <a:r>
                  <a:rPr lang="zh-CN" altLang="en-US" dirty="0" smtClean="0"/>
                  <a:t>向量的运算</a:t>
                </a:r>
                <a:endParaRPr lang="en-US" altLang="zh-CN" dirty="0" smtClean="0"/>
              </a:p>
              <a:p>
                <a:pPr lvl="1"/>
                <a:r>
                  <a:rPr lang="zh-CN" altLang="en-US" dirty="0"/>
                  <a:t>两</a:t>
                </a:r>
                <a:r>
                  <a:rPr lang="zh-CN" altLang="en-US" dirty="0" smtClean="0"/>
                  <a:t>个向量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smtClean="0"/>
                  <a:t>的线性组合：</a:t>
                </a:r>
                <a14:m>
                  <m:oMath xmlns:m="http://schemas.openxmlformats.org/officeDocument/2006/math">
                    <m:r>
                      <a:rPr lang="en-US" altLang="zh-CN" i="1" dirty="0"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𝑏𝑦</m:t>
                    </m:r>
                  </m:oMath>
                </a14:m>
                <a:endParaRPr lang="en-US" altLang="zh-CN" dirty="0" smtClean="0"/>
              </a:p>
              <a:p>
                <a:pPr lvl="1"/>
                <a:r>
                  <a:rPr lang="zh-CN" altLang="en-US" dirty="0" smtClean="0"/>
                  <a:t>向量的内积：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nary>
                  </m:oMath>
                </a14:m>
                <a:r>
                  <a:rPr lang="zh-CN" altLang="en-US" dirty="0" smtClean="0"/>
                  <a:t>；   </a:t>
                </a:r>
                <a:endParaRPr lang="en-US" altLang="zh-CN" dirty="0" smtClean="0"/>
              </a:p>
              <a:p>
                <a:pPr lvl="2"/>
                <a:r>
                  <a:rPr lang="zh-CN" altLang="en-US" dirty="0" smtClean="0"/>
                  <a:t>向量的长度</a:t>
                </a:r>
                <a:r>
                  <a:rPr lang="zh-CN" altLang="en-US" dirty="0"/>
                  <a:t>：</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e>
                      <m:sub>
                        <m:r>
                          <a:rPr lang="en-US" altLang="zh-CN" i="1">
                            <a:latin typeface="Cambria Math" panose="02040503050406030204" pitchFamily="18" charset="0"/>
                          </a:rPr>
                          <m:t>2</m:t>
                        </m:r>
                      </m:sub>
                    </m:sSub>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𝑇</m:t>
                            </m:r>
                          </m:sup>
                        </m:sSup>
                        <m:r>
                          <a:rPr lang="en-US" altLang="zh-CN" i="1">
                            <a:latin typeface="Cambria Math" panose="02040503050406030204" pitchFamily="18" charset="0"/>
                          </a:rPr>
                          <m:t>𝑥</m:t>
                        </m:r>
                      </m:e>
                    </m:rad>
                  </m:oMath>
                </a14:m>
                <a:endParaRPr lang="en-US" altLang="zh-CN" dirty="0" smtClean="0"/>
              </a:p>
              <a:p>
                <a:pPr lvl="2"/>
                <a:r>
                  <a:rPr lang="zh-CN" altLang="en-US" dirty="0"/>
                  <a:t>几何</a:t>
                </a:r>
                <a:r>
                  <a:rPr lang="zh-CN" altLang="en-US" dirty="0" smtClean="0"/>
                  <a:t>意义：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r>
                      <a:rPr lang="en-US" altLang="zh-CN" i="1">
                        <a:latin typeface="Cambria Math" panose="02040503050406030204" pitchFamily="18" charset="0"/>
                      </a:rPr>
                      <m:t>𝑣</m:t>
                    </m:r>
                  </m:oMath>
                </a14:m>
                <a:r>
                  <a:rPr lang="en-US" altLang="zh-CN" dirty="0" smtClean="0"/>
                  <a:t> = </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𝑢</m:t>
                            </m:r>
                          </m:e>
                        </m:d>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𝑣</m:t>
                            </m:r>
                          </m:e>
                        </m:d>
                      </m:e>
                      <m:sub>
                        <m:r>
                          <a:rPr lang="en-US" altLang="zh-CN" i="1">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𝑐𝑜𝑠</m:t>
                    </m:r>
                    <m:r>
                      <a:rPr lang="en-US" altLang="zh-CN" b="0" i="1" smtClean="0">
                        <a:latin typeface="Cambria Math" panose="02040503050406030204" pitchFamily="18" charset="0"/>
                      </a:rPr>
                      <m:t>𝜃</m:t>
                    </m:r>
                  </m:oMath>
                </a14:m>
                <a:endParaRPr lang="en-US" altLang="zh-CN" dirty="0" smtClean="0"/>
              </a:p>
              <a:p>
                <a:r>
                  <a:rPr lang="zh-CN" altLang="en-US" dirty="0" smtClean="0"/>
                  <a:t>向量的一些特性：</a:t>
                </a:r>
                <a:endParaRPr lang="en-US" altLang="zh-CN" dirty="0" smtClean="0"/>
              </a:p>
              <a:p>
                <a:pPr lvl="1"/>
                <a:r>
                  <a:rPr lang="zh-CN" altLang="en-US" dirty="0" smtClean="0"/>
                  <a:t>线性无关：</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oMath>
                </a14:m>
                <a:r>
                  <a:rPr lang="en-US" altLang="zh-CN" dirty="0" smtClean="0"/>
                  <a:t>0</a:t>
                </a:r>
                <a:r>
                  <a:rPr lang="zh-CN" altLang="en-US" dirty="0" smtClean="0"/>
                  <a:t>    </a:t>
                </a:r>
                <a:r>
                  <a:rPr lang="en-US" altLang="zh-CN" dirty="0" smtClean="0"/>
                  <a:t>only happens when all a’s are zero.</a:t>
                </a:r>
              </a:p>
              <a:p>
                <a:pPr lvl="1"/>
                <a:r>
                  <a:rPr lang="zh-CN" altLang="en-US" dirty="0" smtClean="0"/>
                  <a:t>正交：</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𝑦</m:t>
                    </m:r>
                    <m:r>
                      <a:rPr lang="en-US" altLang="zh-CN" b="0" i="1" smtClean="0">
                        <a:latin typeface="Cambria Math" panose="02040503050406030204" pitchFamily="18" charset="0"/>
                      </a:rPr>
                      <m: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endParaRPr lang="en-US" altLang="zh-CN" dirty="0" smtClean="0"/>
              </a:p>
              <a:p>
                <a:pPr lvl="1"/>
                <a:endParaRPr lang="en-US" altLang="zh-CN" dirty="0" smtClean="0"/>
              </a:p>
              <a:p>
                <a:pPr marL="457200" lvl="1" indent="0">
                  <a:buNone/>
                </a:pPr>
                <a:endParaRPr lang="en-US" altLang="zh-CN" dirty="0" smtClean="0"/>
              </a:p>
              <a:p>
                <a:pPr lvl="1"/>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101" b="-1821"/>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1629" y="365125"/>
            <a:ext cx="2286000" cy="2162175"/>
          </a:xfrm>
          <a:prstGeom prst="rect">
            <a:avLst/>
          </a:prstGeom>
        </p:spPr>
      </p:pic>
    </p:spTree>
    <p:extLst>
      <p:ext uri="{BB962C8B-B14F-4D97-AF65-F5344CB8AC3E}">
        <p14:creationId xmlns:p14="http://schemas.microsoft.com/office/powerpoint/2010/main" val="38019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smtClean="0"/>
                  <a:t>欧几里得空间</a:t>
                </a:r>
                <a14:m>
                  <m:oMath xmlns:m="http://schemas.openxmlformats.org/officeDocument/2006/math">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zh-CN" altLang="en-US" dirty="0" smtClean="0"/>
                  <a:t>：</a:t>
                </a:r>
                <a:endParaRPr lang="en-US" altLang="zh-CN" dirty="0" smtClean="0"/>
              </a:p>
              <a:p>
                <a:pPr marL="0" indent="0">
                  <a:buNone/>
                </a:pPr>
                <a:r>
                  <a:rPr lang="en-US" altLang="zh-CN" dirty="0"/>
                  <a:t>	</a:t>
                </a:r>
                <a:r>
                  <a:rPr lang="en-US" altLang="zh-CN" dirty="0" smtClean="0"/>
                  <a:t>1. Definition : 	The space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oMath>
                </a14:m>
                <a:r>
                  <a:rPr lang="en-US" altLang="zh-CN" dirty="0" smtClean="0"/>
                  <a:t> consists all column vectors v </a:t>
                </a:r>
              </a:p>
              <a:p>
                <a:pPr marL="0" indent="0">
                  <a:buNone/>
                </a:pPr>
                <a:r>
                  <a:rPr lang="en-US" altLang="zh-CN" dirty="0"/>
                  <a:t>	</a:t>
                </a:r>
                <a:r>
                  <a:rPr lang="en-US" altLang="zh-CN" dirty="0" smtClean="0"/>
                  <a:t>	 	with n components.</a:t>
                </a:r>
              </a:p>
              <a:p>
                <a:pPr marL="0" indent="0">
                  <a:lnSpc>
                    <a:spcPct val="120000"/>
                  </a:lnSpc>
                  <a:spcAft>
                    <a:spcPts val="600"/>
                  </a:spcAft>
                  <a:buNone/>
                </a:pPr>
                <a:r>
                  <a:rPr lang="en-US" altLang="zh-CN" dirty="0" smtClean="0"/>
                  <a:t>	2. </a:t>
                </a:r>
                <a:r>
                  <a:rPr lang="zh-CN" altLang="en-US" dirty="0" smtClean="0"/>
                  <a:t>子空间：</a:t>
                </a:r>
                <a:r>
                  <a:rPr lang="en-US" altLang="zh-CN" dirty="0" smtClean="0"/>
                  <a:t>	A </a:t>
                </a:r>
                <a:r>
                  <a:rPr lang="en-US" altLang="zh-CN" i="1" dirty="0"/>
                  <a:t>subspace </a:t>
                </a:r>
                <a:r>
                  <a:rPr lang="en-US" altLang="zh-CN" dirty="0"/>
                  <a:t>of a vector space is a nonempty 	</a:t>
                </a:r>
                <a:r>
                  <a:rPr lang="en-US" altLang="zh-CN" dirty="0" smtClean="0"/>
                  <a:t>					subset </a:t>
                </a:r>
                <a:r>
                  <a:rPr lang="en-US" altLang="zh-CN" dirty="0"/>
                  <a:t>that satisfies the </a:t>
                </a:r>
                <a:r>
                  <a:rPr lang="en-US" altLang="zh-CN" dirty="0" smtClean="0"/>
                  <a:t>requirements for </a:t>
                </a:r>
                <a:r>
                  <a:rPr lang="en-US" altLang="zh-CN" dirty="0"/>
                  <a:t>a </a:t>
                </a:r>
                <a:r>
                  <a:rPr lang="en-US" altLang="zh-CN" dirty="0" smtClean="0"/>
                  <a:t>vector</a:t>
                </a:r>
                <a:r>
                  <a:rPr lang="en-US" altLang="zh-CN" dirty="0"/>
                  <a:t>	</a:t>
                </a:r>
                <a:r>
                  <a:rPr lang="en-US" altLang="zh-CN" dirty="0" smtClean="0"/>
                  <a:t>				space</a:t>
                </a:r>
                <a:r>
                  <a:rPr lang="en-US" altLang="zh-CN" dirty="0"/>
                  <a:t>: </a:t>
                </a:r>
                <a:r>
                  <a:rPr lang="en-US" altLang="zh-CN" i="1" dirty="0"/>
                  <a:t>Linear combinations stay in the </a:t>
                </a:r>
                <a:r>
                  <a:rPr lang="en-US" altLang="zh-CN" i="1" dirty="0" smtClean="0"/>
                  <a:t>subspace</a:t>
                </a:r>
                <a:r>
                  <a:rPr lang="en-US" altLang="zh-CN" dirty="0" smtClean="0"/>
                  <a:t>.</a:t>
                </a:r>
              </a:p>
              <a:p>
                <a:pPr marL="2800350" lvl="5" indent="-514350">
                  <a:buFont typeface="+mj-lt"/>
                  <a:buAutoNum type="alphaLcParenR"/>
                </a:pPr>
                <a:r>
                  <a:rPr lang="en-US" altLang="zh-CN" sz="2600" dirty="0" smtClean="0"/>
                  <a:t>If </a:t>
                </a:r>
                <a:r>
                  <a:rPr lang="en-US" altLang="zh-CN" sz="2600" dirty="0"/>
                  <a:t>we add any vectors </a:t>
                </a:r>
                <a:r>
                  <a:rPr lang="en-US" altLang="zh-CN" sz="2600" i="1" dirty="0"/>
                  <a:t>x </a:t>
                </a:r>
                <a:r>
                  <a:rPr lang="en-US" altLang="zh-CN" sz="2600" dirty="0"/>
                  <a:t>and </a:t>
                </a:r>
                <a:r>
                  <a:rPr lang="en-US" altLang="zh-CN" sz="2600" i="1" dirty="0"/>
                  <a:t>y </a:t>
                </a:r>
                <a:r>
                  <a:rPr lang="en-US" altLang="zh-CN" sz="2600" dirty="0"/>
                  <a:t>in the subspace, </a:t>
                </a:r>
                <a:endParaRPr lang="en-US" altLang="zh-CN" sz="2600" dirty="0" smtClean="0"/>
              </a:p>
              <a:p>
                <a:pPr marL="0" indent="0">
                  <a:buNone/>
                </a:pPr>
                <a:r>
                  <a:rPr lang="en-US" altLang="zh-CN" sz="2600" i="1" dirty="0"/>
                  <a:t>	</a:t>
                </a:r>
                <a:r>
                  <a:rPr lang="en-US" altLang="zh-CN" sz="2600" i="1" dirty="0" smtClean="0"/>
                  <a:t>		</a:t>
                </a:r>
                <a:r>
                  <a:rPr lang="en-US" altLang="zh-CN" sz="2600" i="1" dirty="0" err="1" smtClean="0"/>
                  <a:t>x</a:t>
                </a:r>
                <a:r>
                  <a:rPr lang="en-US" altLang="zh-CN" sz="2600" dirty="0" err="1" smtClean="0"/>
                  <a:t>+</a:t>
                </a:r>
                <a:r>
                  <a:rPr lang="en-US" altLang="zh-CN" sz="2600" i="1" dirty="0" err="1" smtClean="0"/>
                  <a:t>y</a:t>
                </a:r>
                <a:r>
                  <a:rPr lang="en-US" altLang="zh-CN" sz="2600" i="1" dirty="0" smtClean="0"/>
                  <a:t> </a:t>
                </a:r>
                <a:r>
                  <a:rPr lang="en-US" altLang="zh-CN" sz="2600" dirty="0"/>
                  <a:t>is </a:t>
                </a:r>
                <a:r>
                  <a:rPr lang="en-US" altLang="zh-CN" sz="2600" i="1" dirty="0"/>
                  <a:t>in the </a:t>
                </a:r>
                <a:r>
                  <a:rPr lang="en-US" altLang="zh-CN" sz="2600" i="1" dirty="0" smtClean="0"/>
                  <a:t>subspace</a:t>
                </a:r>
              </a:p>
              <a:p>
                <a:pPr marL="2800350" lvl="5" indent="-514350">
                  <a:buFont typeface="+mj-lt"/>
                  <a:buAutoNum type="alphaLcParenR" startAt="2"/>
                </a:pPr>
                <a:r>
                  <a:rPr lang="en-US" altLang="zh-CN" sz="2800" dirty="0"/>
                  <a:t>If we multiply any vector </a:t>
                </a:r>
                <a:r>
                  <a:rPr lang="en-US" altLang="zh-CN" sz="2800" i="1" dirty="0"/>
                  <a:t>x </a:t>
                </a:r>
                <a:r>
                  <a:rPr lang="en-US" altLang="zh-CN" sz="2800" dirty="0"/>
                  <a:t>in the subspace by any scalar </a:t>
                </a:r>
                <a:r>
                  <a:rPr lang="en-US" altLang="zh-CN" sz="2800" i="1" dirty="0"/>
                  <a:t>c</a:t>
                </a:r>
                <a:r>
                  <a:rPr lang="en-US" altLang="zh-CN" sz="2800" dirty="0"/>
                  <a:t>, </a:t>
                </a:r>
                <a:r>
                  <a:rPr lang="en-US" altLang="zh-CN" sz="2800" i="1" dirty="0"/>
                  <a:t>cx </a:t>
                </a:r>
                <a:r>
                  <a:rPr lang="en-US" altLang="zh-CN" sz="2800" dirty="0"/>
                  <a:t>is </a:t>
                </a:r>
                <a:r>
                  <a:rPr lang="en-US" altLang="zh-CN" sz="2800" i="1" dirty="0"/>
                  <a:t>in the subspace</a:t>
                </a:r>
                <a:r>
                  <a:rPr lang="en-US" altLang="zh-CN" sz="2800" dirty="0"/>
                  <a:t>.</a:t>
                </a:r>
                <a:endParaRPr lang="en-US" altLang="zh-CN" sz="2800" i="1" dirty="0" smtClean="0">
                  <a:latin typeface="Cambria Math" panose="02040503050406030204" pitchFamily="18" charset="0"/>
                </a:endParaRPr>
              </a:p>
              <a:p>
                <a:pPr marL="0" indent="0">
                  <a:buNone/>
                </a:pPr>
                <a:r>
                  <a:rPr lang="en-US" altLang="zh-CN" dirty="0"/>
                  <a:t>	</a:t>
                </a:r>
                <a:r>
                  <a:rPr lang="zh-CN" altLang="en-US" dirty="0" smtClean="0"/>
                  <a:t>可见，包含</a:t>
                </a:r>
                <a:r>
                  <a:rPr lang="en-US" altLang="zh-CN" dirty="0" smtClean="0"/>
                  <a:t>v</a:t>
                </a:r>
                <a:r>
                  <a:rPr lang="zh-CN" altLang="en-US" dirty="0" smtClean="0"/>
                  <a:t>和</a:t>
                </a:r>
                <a:r>
                  <a:rPr lang="en-US" altLang="zh-CN" dirty="0" smtClean="0"/>
                  <a:t>w</a:t>
                </a:r>
                <a:r>
                  <a:rPr lang="zh-CN" altLang="en-US" dirty="0" smtClean="0"/>
                  <a:t>的子空间中，一定包含有向量</a:t>
                </a:r>
                <a:r>
                  <a:rPr lang="en-US" altLang="zh-CN" dirty="0" smtClean="0"/>
                  <a:t>v</a:t>
                </a:r>
                <a:r>
                  <a:rPr lang="zh-CN" altLang="en-US" dirty="0" smtClean="0"/>
                  <a:t>和</a:t>
                </a:r>
                <a:r>
                  <a:rPr lang="en-US" altLang="zh-CN" dirty="0" smtClean="0"/>
                  <a:t>w</a:t>
                </a:r>
                <a:r>
                  <a:rPr lang="zh-CN" altLang="en-US" dirty="0" smtClean="0"/>
                  <a:t>的线性组合</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96" t="-2661"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506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Span</a:t>
                </a:r>
              </a:p>
              <a:p>
                <a:pPr marL="685800" lvl="2">
                  <a:spcBef>
                    <a:spcPts val="1000"/>
                  </a:spcBef>
                </a:pPr>
                <a:r>
                  <a:rPr lang="en-US" altLang="zh-CN" dirty="0" smtClean="0"/>
                  <a:t>A set of vectors span a space if their linear combination fill the space.</a:t>
                </a:r>
              </a:p>
              <a:p>
                <a:r>
                  <a:rPr lang="en-US" altLang="zh-CN" dirty="0" smtClean="0"/>
                  <a:t>Basis</a:t>
                </a:r>
              </a:p>
              <a:p>
                <a:pPr lvl="1"/>
                <a:r>
                  <a:rPr lang="en-US" altLang="zh-CN" dirty="0" smtClean="0"/>
                  <a:t>A basis of a vector space V is a sequence of vectors with two properties:</a:t>
                </a:r>
              </a:p>
              <a:p>
                <a:pPr lvl="2"/>
                <a:r>
                  <a:rPr lang="en-US" altLang="zh-CN" dirty="0" smtClean="0"/>
                  <a:t>The basis vectors are linearly independent. (Not to many vectors)</a:t>
                </a:r>
              </a:p>
              <a:p>
                <a:pPr lvl="2"/>
                <a:r>
                  <a:rPr lang="en-US" altLang="zh-CN" dirty="0" smtClean="0"/>
                  <a:t>They span the space V. (Not to few vectors)</a:t>
                </a:r>
              </a:p>
              <a:p>
                <a:pPr marL="914400" lvl="2" indent="0">
                  <a:buNone/>
                </a:pPr>
                <a:r>
                  <a:rPr lang="zh-CN" altLang="en-US" dirty="0" smtClean="0"/>
                  <a:t>例如：三维空间的一组基</a:t>
                </a:r>
                <a:r>
                  <a:rPr lang="en-US" altLang="zh-CN" dirty="0"/>
                  <a:t> </a:t>
                </a:r>
                <a:r>
                  <a:rPr lang="en-US" altLang="zh-CN" dirty="0" smtClean="0"/>
                  <a:t>(1,0,0), (0,1,0), (0,0,1)</a:t>
                </a:r>
                <a:endParaRPr lang="en-US" altLang="zh-CN" dirty="0"/>
              </a:p>
              <a:p>
                <a:r>
                  <a:rPr lang="en-US" altLang="zh-CN" dirty="0" smtClean="0"/>
                  <a:t>Dimension of a vector space</a:t>
                </a:r>
              </a:p>
              <a:p>
                <a:pPr marL="457200" lvl="1" indent="0">
                  <a:buNone/>
                </a:pPr>
                <a:r>
                  <a:rPr lang="en-US" altLang="zh-CN" dirty="0"/>
                  <a:t>Any two bases for a vector space V contain the same number of vectors.</a:t>
                </a:r>
              </a:p>
              <a:p>
                <a:pPr marL="457200" lvl="1" indent="0">
                  <a:buNone/>
                </a:pPr>
                <a:r>
                  <a:rPr lang="en-US" altLang="zh-CN" dirty="0"/>
                  <a:t>This number, which is shared by all bases and expresses the number of</a:t>
                </a:r>
              </a:p>
              <a:p>
                <a:pPr marL="457200" lvl="1" indent="0">
                  <a:buNone/>
                </a:pPr>
                <a:r>
                  <a:rPr lang="en-US" altLang="zh-CN" dirty="0" smtClean="0"/>
                  <a:t>“degrees </a:t>
                </a:r>
                <a:r>
                  <a:rPr lang="en-US" altLang="zh-CN" dirty="0"/>
                  <a:t>of freedom” of the space, is the </a:t>
                </a:r>
                <a:r>
                  <a:rPr lang="en-US" altLang="zh-CN" i="1" dirty="0"/>
                  <a:t>dimension </a:t>
                </a:r>
                <a:r>
                  <a:rPr lang="en-US" altLang="zh-CN" dirty="0"/>
                  <a:t>of V.</a:t>
                </a:r>
                <a:endParaRPr lang="en-US" altLang="zh-CN" dirty="0" smtClean="0"/>
              </a:p>
              <a:p>
                <a:pPr marL="457200" lvl="1" indent="0">
                  <a:buNone/>
                </a:pPr>
                <a:r>
                  <a:rPr lang="en-US" altLang="zh-CN" dirty="0" smtClean="0"/>
                  <a:t>e.g. The dimension of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oMath>
                </a14:m>
                <a:r>
                  <a:rPr lang="en-US" altLang="zh-CN" dirty="0" smtClean="0"/>
                  <a:t> is n.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103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a:t>
            </a:r>
            <a:endParaRPr lang="zh-CN" altLang="en-US" dirty="0"/>
          </a:p>
        </p:txBody>
      </p:sp>
      <p:sp>
        <p:nvSpPr>
          <p:cNvPr id="3" name="内容占位符 2"/>
          <p:cNvSpPr>
            <a:spLocks noGrp="1"/>
          </p:cNvSpPr>
          <p:nvPr>
            <p:ph idx="1"/>
          </p:nvPr>
        </p:nvSpPr>
        <p:spPr/>
        <p:txBody>
          <a:bodyPr/>
          <a:lstStyle/>
          <a:p>
            <a:r>
              <a:rPr lang="zh-CN" altLang="en-US" dirty="0" smtClean="0"/>
              <a:t>向量空间的一组标准正交基</a:t>
            </a:r>
            <a:endParaRPr lang="en-US" altLang="zh-CN" dirty="0" smtClean="0"/>
          </a:p>
          <a:p>
            <a:pPr marL="457200" lvl="1" indent="0">
              <a:buNone/>
            </a:pPr>
            <a:endParaRPr lang="zh-CN" altLang="en-US" dirty="0"/>
          </a:p>
        </p:txBody>
      </p:sp>
      <p:pic>
        <p:nvPicPr>
          <p:cNvPr id="4" name="图片 3"/>
          <p:cNvPicPr>
            <a:picLocks noChangeAspect="1"/>
          </p:cNvPicPr>
          <p:nvPr/>
        </p:nvPicPr>
        <p:blipFill>
          <a:blip r:embed="rId2"/>
          <a:stretch>
            <a:fillRect/>
          </a:stretch>
        </p:blipFill>
        <p:spPr>
          <a:xfrm>
            <a:off x="1610226" y="2334877"/>
            <a:ext cx="6629400" cy="1514475"/>
          </a:xfrm>
          <a:prstGeom prst="rect">
            <a:avLst/>
          </a:prstGeom>
        </p:spPr>
      </p:pic>
      <p:pic>
        <p:nvPicPr>
          <p:cNvPr id="5" name="图片 4"/>
          <p:cNvPicPr>
            <a:picLocks noChangeAspect="1"/>
          </p:cNvPicPr>
          <p:nvPr/>
        </p:nvPicPr>
        <p:blipFill>
          <a:blip r:embed="rId3"/>
          <a:stretch>
            <a:fillRect/>
          </a:stretch>
        </p:blipFill>
        <p:spPr>
          <a:xfrm>
            <a:off x="1610226" y="3984289"/>
            <a:ext cx="5543550" cy="1781175"/>
          </a:xfrm>
          <a:prstGeom prst="rect">
            <a:avLst/>
          </a:prstGeom>
        </p:spPr>
      </p:pic>
    </p:spTree>
    <p:extLst>
      <p:ext uri="{BB962C8B-B14F-4D97-AF65-F5344CB8AC3E}">
        <p14:creationId xmlns:p14="http://schemas.microsoft.com/office/powerpoint/2010/main" val="15694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smtClean="0"/>
                  <a:t>向量的正交分解：将向量投影在一组正交基上</a:t>
                </a:r>
                <a:endParaRPr lang="en-US" altLang="zh-CN" dirty="0" smtClean="0"/>
              </a:p>
              <a:p>
                <a:endParaRPr lang="en-US" altLang="zh-CN" dirty="0"/>
              </a:p>
              <a:p>
                <a:pPr marL="0" indent="0">
                  <a:buNone/>
                </a:pPr>
                <a:r>
                  <a:rPr lang="en-US" altLang="zh-CN" dirty="0" smtClean="0"/>
                  <a:t>	</a:t>
                </a:r>
                <a:r>
                  <a:rPr lang="zh-CN" altLang="en-US" dirty="0" smtClean="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就是向量</a:t>
                </a:r>
                <a:r>
                  <a:rPr lang="en-US" altLang="zh-CN" dirty="0" smtClean="0"/>
                  <a:t>b</a:t>
                </a:r>
                <a:r>
                  <a:rPr lang="zh-CN" altLang="en-US" dirty="0" smtClean="0"/>
                  <a:t>在这组正交基上的坐标</a:t>
                </a:r>
                <a:endParaRPr lang="en-US" altLang="zh-CN" dirty="0" smtClean="0"/>
              </a:p>
              <a:p>
                <a:r>
                  <a:rPr lang="zh-CN" altLang="en-US" dirty="0" smtClean="0"/>
                  <a:t>求解坐标</a:t>
                </a:r>
                <a:endParaRPr lang="en-US" altLang="zh-CN" dirty="0" smtClean="0"/>
              </a:p>
              <a:p>
                <a:pPr marL="457200" lvl="1" indent="0">
                  <a:buNone/>
                </a:pPr>
                <a:r>
                  <a:rPr lang="zh-CN" altLang="en-US" dirty="0" smtClean="0"/>
                  <a:t>由于这组基相互正交，有：</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d>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d>
                        </m:den>
                      </m:f>
                    </m:oMath>
                  </m:oMathPara>
                </a14:m>
                <a:endParaRPr lang="en-US" altLang="zh-CN" dirty="0"/>
              </a:p>
              <a:p>
                <a:r>
                  <a:rPr lang="zh-CN" altLang="en-US" dirty="0" smtClean="0"/>
                  <a:t>向量的长度</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e>
                          </m:nary>
                        </m:e>
                      </m:rad>
                    </m:oMath>
                  </m:oMathPara>
                </a14:m>
                <a:endParaRPr lang="en-US" altLang="zh-CN" dirty="0" smtClean="0"/>
              </a:p>
              <a:p>
                <a:pPr marL="457200" lvl="1" indent="0">
                  <a:buNone/>
                </a:pPr>
                <a:endParaRPr lang="en-US" altLang="zh-CN" dirty="0" smtClean="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696" t="-2661"/>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1502193" y="2344904"/>
            <a:ext cx="6834047" cy="478506"/>
          </a:xfrm>
          <a:prstGeom prst="rect">
            <a:avLst/>
          </a:prstGeom>
        </p:spPr>
      </p:pic>
    </p:spTree>
    <p:extLst>
      <p:ext uri="{BB962C8B-B14F-4D97-AF65-F5344CB8AC3E}">
        <p14:creationId xmlns:p14="http://schemas.microsoft.com/office/powerpoint/2010/main" val="156182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更抽象的向量</a:t>
            </a:r>
            <a:endParaRPr lang="zh-CN" altLang="en-US" dirty="0"/>
          </a:p>
        </p:txBody>
      </p:sp>
      <p:sp>
        <p:nvSpPr>
          <p:cNvPr id="3" name="内容占位符 2"/>
          <p:cNvSpPr>
            <a:spLocks noGrp="1"/>
          </p:cNvSpPr>
          <p:nvPr>
            <p:ph idx="1"/>
          </p:nvPr>
        </p:nvSpPr>
        <p:spPr/>
        <p:txBody>
          <a:bodyPr/>
          <a:lstStyle/>
          <a:p>
            <a:r>
              <a:rPr lang="zh-CN" altLang="en-US" dirty="0" smtClean="0"/>
              <a:t>抽象的向量</a:t>
            </a:r>
            <a:endParaRPr lang="en-US" altLang="zh-CN" dirty="0" smtClean="0"/>
          </a:p>
          <a:p>
            <a:pPr marL="457200" lvl="1" indent="0">
              <a:buNone/>
            </a:pPr>
            <a:r>
              <a:rPr lang="zh-CN" altLang="en-US" dirty="0" smtClean="0"/>
              <a:t>简单的说向量可以是任何东西，只要 </a:t>
            </a:r>
            <a:endParaRPr lang="en-US" altLang="zh-CN" dirty="0" smtClean="0"/>
          </a:p>
          <a:p>
            <a:pPr marL="457200" lvl="1" indent="0">
              <a:buNone/>
            </a:pPr>
            <a:r>
              <a:rPr lang="en-US" altLang="zh-CN" dirty="0" smtClean="0"/>
              <a:t>1. </a:t>
            </a:r>
            <a:r>
              <a:rPr lang="zh-CN" altLang="en-US" dirty="0" smtClean="0"/>
              <a:t>两个向量的和还是一个向量</a:t>
            </a:r>
            <a:endParaRPr lang="en-US" altLang="zh-CN" dirty="0" smtClean="0"/>
          </a:p>
          <a:p>
            <a:pPr marL="457200" lvl="1" indent="0">
              <a:buNone/>
            </a:pPr>
            <a:r>
              <a:rPr lang="en-US" altLang="zh-CN" dirty="0" smtClean="0"/>
              <a:t>2. </a:t>
            </a:r>
            <a:r>
              <a:rPr lang="zh-CN" altLang="en-US" dirty="0" smtClean="0"/>
              <a:t>一个向量的数乘还是一个向量</a:t>
            </a:r>
            <a:endParaRPr lang="en-US" altLang="zh-CN" dirty="0" smtClean="0"/>
          </a:p>
          <a:p>
            <a:pPr marL="457200" lvl="1" indent="0">
              <a:buNone/>
            </a:pPr>
            <a:endParaRPr lang="en-US" altLang="zh-CN" dirty="0" smtClean="0"/>
          </a:p>
          <a:p>
            <a:pPr marL="457200" lvl="1" indent="0">
              <a:buNone/>
            </a:pPr>
            <a:r>
              <a:rPr lang="en-US" altLang="zh-CN" dirty="0" smtClean="0"/>
              <a:t>e.g. n</a:t>
            </a:r>
            <a:r>
              <a:rPr lang="zh-CN" altLang="en-US" dirty="0" smtClean="0"/>
              <a:t>阶方阵</a:t>
            </a:r>
            <a:r>
              <a:rPr lang="en-US" altLang="zh-CN" dirty="0" smtClean="0"/>
              <a:t>; </a:t>
            </a:r>
            <a:r>
              <a:rPr lang="zh-CN" altLang="en-US" dirty="0" smtClean="0"/>
              <a:t>相同周期的周期函数；</a:t>
            </a:r>
            <a:endParaRPr lang="en-US" altLang="zh-CN" dirty="0" smtClean="0"/>
          </a:p>
        </p:txBody>
      </p:sp>
    </p:spTree>
    <p:extLst>
      <p:ext uri="{BB962C8B-B14F-4D97-AF65-F5344CB8AC3E}">
        <p14:creationId xmlns:p14="http://schemas.microsoft.com/office/powerpoint/2010/main" val="17486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周期为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oMath>
                </a14:m>
                <a:r>
                  <a:rPr lang="zh-CN" altLang="en-US" dirty="0" smtClean="0"/>
                  <a:t>的函数构成的向量空间</a:t>
                </a:r>
                <a:r>
                  <a:rPr lang="en-US" altLang="zh-CN" dirty="0" smtClean="0"/>
                  <a:t>S</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smtClean="0"/>
                  <a:t>S</a:t>
                </a:r>
                <a:r>
                  <a:rPr lang="zh-CN" altLang="en-US" dirty="0" smtClean="0"/>
                  <a:t>上函数的内积</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sub>
                        <m:sup/>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𝑑𝑡</m:t>
                          </m:r>
                        </m:e>
                      </m:nary>
                    </m:oMath>
                  </m:oMathPara>
                </a14:m>
                <a:endParaRPr lang="en-US" altLang="zh-CN" dirty="0" smtClean="0"/>
              </a:p>
              <a:p>
                <a:r>
                  <a:rPr lang="en-US" altLang="zh-CN" dirty="0" smtClean="0"/>
                  <a:t>S</a:t>
                </a:r>
                <a:r>
                  <a:rPr lang="zh-CN" altLang="en-US" dirty="0" smtClean="0"/>
                  <a:t>上的一组正交基</a:t>
                </a:r>
                <a:endParaRPr lang="en-US" altLang="zh-CN" dirty="0" smtClean="0"/>
              </a:p>
              <a:p>
                <a:pPr lvl="1"/>
                <a:r>
                  <a:rPr lang="zh-CN" altLang="en-US" dirty="0" smtClean="0"/>
                  <a:t>指数形式的一组完备正交基</a:t>
                </a:r>
                <a:endParaRPr lang="en-US" altLang="zh-CN" dirty="0" smtClean="0"/>
              </a:p>
              <a:p>
                <a:pPr marL="457200" lvl="1" indent="0" algn="ctr">
                  <a:buNone/>
                </a:pPr>
                <a:r>
                  <a:rPr lang="en-US" altLang="zh-CN" dirty="0" smtClean="0"/>
                  <a:t>	</a:t>
                </a:r>
                <a14:m>
                  <m:oMath xmlns:m="http://schemas.openxmlformats.org/officeDocument/2006/math">
                    <m:sSubSup>
                      <m:sSubSupPr>
                        <m:ctrlPr>
                          <a:rPr lang="x-IV_mathan" altLang="zh-CN" i="1">
                            <a:latin typeface="Cambria Math" panose="02040503050406030204" pitchFamily="18" charset="0"/>
                          </a:rPr>
                        </m:ctrlPr>
                      </m:sSubSupPr>
                      <m:e>
                        <m:d>
                          <m:dPr>
                            <m:begChr m:val="{"/>
                            <m:endChr m:val="}"/>
                            <m:ctrlPr>
                              <a:rPr lang="x-IV_mathan" altLang="zh-CN" i="1">
                                <a:latin typeface="Cambria Math" panose="02040503050406030204" pitchFamily="18" charset="0"/>
                              </a:rPr>
                            </m:ctrlPr>
                          </m:dPr>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jk</m:t>
                                    </m:r>
                                    <m:r>
                                      <a:rPr lang="x-IV_mathan" altLang="zh-CN">
                                        <a:latin typeface="Cambria Math" panose="02040503050406030204" pitchFamily="18" charset="0"/>
                                      </a:rPr>
                                      <m:t>𝜔</m:t>
                                    </m:r>
                                  </m:e>
                                  <m:sub>
                                    <m:r>
                                      <a:rPr lang="en-US" altLang="zh-CN" i="1">
                                        <a:latin typeface="Cambria Math" panose="02040503050406030204" pitchFamily="18" charset="0"/>
                                      </a:rPr>
                                      <m:t>0</m:t>
                                    </m:r>
                                  </m:sub>
                                </m:sSub>
                                <m:r>
                                  <a:rPr lang="x-IV_mathan" altLang="zh-CN">
                                    <a:latin typeface="Cambria Math" panose="02040503050406030204" pitchFamily="18" charset="0"/>
                                  </a:rPr>
                                  <m:t>𝑡</m:t>
                                </m:r>
                              </m:sup>
                            </m:sSup>
                          </m:e>
                        </m:d>
                      </m:e>
                      <m:sub>
                        <m:r>
                          <m:rPr>
                            <m:sty m:val="p"/>
                          </m:rPr>
                          <a:rPr lang="en-US" altLang="zh-CN" b="0" i="0" smtClean="0">
                            <a:latin typeface="Cambria Math" panose="02040503050406030204" pitchFamily="18" charset="0"/>
                          </a:rPr>
                          <m:t>k</m:t>
                        </m:r>
                        <m:r>
                          <a:rPr lang="x-IV_mathan" altLang="zh-CN">
                            <a:latin typeface="Cambria Math" panose="02040503050406030204" pitchFamily="18" charset="0"/>
                          </a:rPr>
                          <m:t>=−∞</m:t>
                        </m:r>
                      </m:sub>
                      <m:sup>
                        <m:r>
                          <a:rPr lang="x-IV_mathan" altLang="zh-CN">
                            <a:latin typeface="Cambria Math" panose="02040503050406030204" pitchFamily="18" charset="0"/>
                          </a:rPr>
                          <m:t>∞</m:t>
                        </m:r>
                      </m:sup>
                    </m:sSubSup>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d>
                          <m:dPr>
                            <m:begChr m:val="{"/>
                            <m:endChr m:val="}"/>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m:rPr>
                                    <m:sty m:val="p"/>
                                  </m:rPr>
                                  <a:rPr lang="en-US" altLang="zh-CN" b="0" i="0" smtClean="0">
                                    <a:latin typeface="Cambria Math" panose="02040503050406030204" pitchFamily="18" charset="0"/>
                                  </a:rPr>
                                  <m:t>k</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e>
                        </m:d>
                      </m:e>
                      <m:sub>
                        <m:r>
                          <m:rPr>
                            <m:sty m:val="p"/>
                          </m:rPr>
                          <a:rPr lang="en-US" altLang="zh-CN" b="0" i="0" smtClean="0">
                            <a:latin typeface="Cambria Math" panose="02040503050406030204" pitchFamily="18" charset="0"/>
                          </a:rPr>
                          <m:t>k</m:t>
                        </m:r>
                        <m:r>
                          <a:rPr lang="x-IV_mathan" altLang="zh-CN">
                            <a:latin typeface="Cambria Math" panose="02040503050406030204" pitchFamily="18" charset="0"/>
                          </a:rPr>
                          <m:t>=−∞</m:t>
                        </m:r>
                      </m:sub>
                      <m:sup>
                        <m:r>
                          <a:rPr lang="x-IV_mathan" altLang="zh-CN">
                            <a:latin typeface="Cambria Math" panose="02040503050406030204" pitchFamily="18" charset="0"/>
                          </a:rPr>
                          <m:t>∞</m:t>
                        </m:r>
                      </m:sup>
                    </m:sSub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0</m:t>
                            </m:r>
                          </m:sub>
                        </m:sSub>
                      </m:den>
                    </m:f>
                  </m:oMath>
                </a14:m>
                <a:endParaRPr lang="en-US" altLang="zh-CN" i="1" dirty="0">
                  <a:latin typeface="Cambria Math" panose="02040503050406030204" pitchFamily="18" charset="0"/>
                </a:endParaRPr>
              </a:p>
              <a:p>
                <a:pPr marL="914400" lvl="2" indent="0" algn="ctr">
                  <a:buNone/>
                </a:pPr>
                <a14:m>
                  <m:oMath xmlns:m="http://schemas.openxmlformats.org/officeDocument/2006/math">
                    <m:d>
                      <m:dPr>
                        <m:begChr m:val="⟨"/>
                        <m:endChr m:val="⟩"/>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m:rPr>
                                <m:sty m:val="p"/>
                              </m:rPr>
                              <a:rPr lang="x-IV_mathan" altLang="zh-CN">
                                <a:latin typeface="Cambria Math" panose="02040503050406030204" pitchFamily="18" charset="0"/>
                              </a:rPr>
                              <m:t>i</m:t>
                            </m:r>
                          </m:sub>
                        </m:sSub>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m:rPr>
                                <m:sty m:val="p"/>
                              </m:rPr>
                              <a:rPr lang="x-IV_mathan" altLang="zh-CN">
                                <a:latin typeface="Cambria Math" panose="02040503050406030204" pitchFamily="18" charset="0"/>
                              </a:rPr>
                              <m:t>j</m:t>
                            </m:r>
                          </m:sub>
                        </m:sSub>
                      </m:e>
                    </m:d>
                    <m:r>
                      <a:rPr lang="x-IV_mathan" altLang="zh-CN">
                        <a:latin typeface="Cambria Math" panose="02040503050406030204" pitchFamily="18" charset="0"/>
                      </a:rPr>
                      <m:t>=</m:t>
                    </m:r>
                    <m:nary>
                      <m:naryPr>
                        <m:ctrlPr>
                          <a:rPr lang="x-IV_mathan" altLang="zh-CN" i="1">
                            <a:latin typeface="Cambria Math" panose="02040503050406030204" pitchFamily="18" charset="0"/>
                          </a:rPr>
                        </m:ctrlPr>
                      </m:naryPr>
                      <m:sub>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𝑡</m:t>
                            </m:r>
                          </m:e>
                          <m:sub>
                            <m:r>
                              <a:rPr lang="x-IV_mathan" altLang="zh-CN">
                                <a:latin typeface="Cambria Math" panose="02040503050406030204" pitchFamily="18" charset="0"/>
                              </a:rPr>
                              <m:t>0</m:t>
                            </m:r>
                          </m:sub>
                        </m:sSub>
                      </m:sub>
                      <m:sup>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𝑡</m:t>
                            </m:r>
                          </m:e>
                          <m:sub>
                            <m:r>
                              <a:rPr lang="x-IV_mathan" altLang="zh-CN">
                                <a:latin typeface="Cambria Math" panose="02040503050406030204" pitchFamily="18" charset="0"/>
                              </a:rPr>
                              <m:t>0</m:t>
                            </m:r>
                          </m:sub>
                        </m:sSub>
                        <m:r>
                          <a:rPr lang="x-IV_mathan"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𝑇</m:t>
                            </m:r>
                          </m:e>
                          <m:sub>
                            <m:r>
                              <a:rPr lang="en-US" altLang="zh-CN" b="0" i="0" smtClean="0">
                                <a:latin typeface="Cambria Math" panose="02040503050406030204" pitchFamily="18" charset="0"/>
                              </a:rPr>
                              <m:t>0</m:t>
                            </m:r>
                          </m:sub>
                        </m:sSub>
                      </m:sup>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a:rPr lang="x-IV_mathan" altLang="zh-CN">
                                <a:latin typeface="Cambria Math" panose="02040503050406030204" pitchFamily="18" charset="0"/>
                              </a:rPr>
                              <m:t>𝑖</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𝜙</m:t>
                            </m:r>
                          </m:e>
                          <m:sub>
                            <m:r>
                              <a:rPr lang="x-IV_mathan" altLang="zh-CN">
                                <a:latin typeface="Cambria Math" panose="02040503050406030204" pitchFamily="18" charset="0"/>
                              </a:rPr>
                              <m:t>𝑗</m:t>
                            </m:r>
                          </m:sub>
                          <m:sup>
                            <m:r>
                              <a:rPr lang="x-IV_mathan" altLang="zh-CN">
                                <a:latin typeface="Cambria Math" panose="02040503050406030204" pitchFamily="18" charset="0"/>
                              </a:rPr>
                              <m:t>∗</m:t>
                            </m:r>
                          </m:sup>
                        </m:sSubSup>
                        <m:r>
                          <a:rPr lang="x-IV_mathan" altLang="zh-CN">
                            <a:latin typeface="Cambria Math" panose="02040503050406030204" pitchFamily="18" charset="0"/>
                          </a:rPr>
                          <m:t>(</m:t>
                        </m:r>
                        <m:r>
                          <a:rPr lang="x-IV_mathan" altLang="zh-CN">
                            <a:latin typeface="Cambria Math" panose="02040503050406030204" pitchFamily="18" charset="0"/>
                          </a:rPr>
                          <m:t>𝑡</m:t>
                        </m:r>
                        <m:r>
                          <a:rPr lang="x-IV_mathan" altLang="zh-CN">
                            <a:latin typeface="Cambria Math" panose="02040503050406030204" pitchFamily="18" charset="0"/>
                          </a:rPr>
                          <m:t>)</m:t>
                        </m:r>
                        <m:r>
                          <a:rPr lang="x-IV_mathan" altLang="zh-CN">
                            <a:latin typeface="Cambria Math" panose="02040503050406030204" pitchFamily="18" charset="0"/>
                          </a:rPr>
                          <m:t>𝑑𝑡</m:t>
                        </m:r>
                      </m:e>
                    </m:nary>
                    <m:r>
                      <a:rPr lang="x-IV_mathan" altLang="zh-CN">
                        <a:latin typeface="Cambria Math" panose="02040503050406030204" pitchFamily="18" charset="0"/>
                      </a:rPr>
                      <m:t>=</m:t>
                    </m:r>
                    <m:sSub>
                      <m:sSubPr>
                        <m:ctrlPr>
                          <a:rPr lang="en-US" altLang="zh-CN" i="1">
                            <a:latin typeface="Cambria Math" panose="02040503050406030204" pitchFamily="18" charset="0"/>
                          </a:rPr>
                        </m:ctrlPr>
                      </m:sSubPr>
                      <m:e>
                        <m:r>
                          <a:rPr lang="x-IV_mathan" altLang="zh-CN">
                            <a:latin typeface="Cambria Math" panose="02040503050406030204" pitchFamily="18" charset="0"/>
                          </a:rPr>
                          <m:t>𝑇</m:t>
                        </m:r>
                      </m:e>
                      <m:sub>
                        <m:r>
                          <a:rPr lang="en-US" altLang="zh-CN" i="1">
                            <a:latin typeface="Cambria Math" panose="02040503050406030204" pitchFamily="18" charset="0"/>
                          </a:rPr>
                          <m:t>0</m:t>
                        </m:r>
                      </m:sub>
                    </m:sSub>
                    <m:sSub>
                      <m:sSubPr>
                        <m:ctrlPr>
                          <a:rPr lang="x-IV_mathan" altLang="zh-CN" i="1">
                            <a:latin typeface="Cambria Math" panose="02040503050406030204" pitchFamily="18" charset="0"/>
                          </a:rPr>
                        </m:ctrlPr>
                      </m:sSubPr>
                      <m:e>
                        <m:r>
                          <m:rPr>
                            <m:sty m:val="p"/>
                          </m:rPr>
                          <a:rPr lang="x-IV_mathan" altLang="zh-CN">
                            <a:latin typeface="Cambria Math" panose="02040503050406030204" pitchFamily="18" charset="0"/>
                          </a:rPr>
                          <m:t>δ</m:t>
                        </m:r>
                      </m:e>
                      <m:sub>
                        <m:r>
                          <a:rPr lang="x-IV_mathan" altLang="zh-CN">
                            <a:latin typeface="Cambria Math" panose="02040503050406030204" pitchFamily="18" charset="0"/>
                          </a:rPr>
                          <m:t>𝑖𝑗</m:t>
                        </m:r>
                      </m:sub>
                    </m:sSub>
                  </m:oMath>
                </a14:m>
                <a:r>
                  <a:rPr lang="en-US" altLang="zh-CN" dirty="0"/>
                  <a:t>   </a:t>
                </a:r>
              </a:p>
              <a:p>
                <a:r>
                  <a:rPr lang="en-US" altLang="zh-CN" dirty="0" smtClean="0"/>
                  <a:t>S</a:t>
                </a:r>
                <a:r>
                  <a:rPr lang="zh-CN" altLang="en-US" dirty="0" smtClean="0"/>
                  <a:t>上信号的合成（</a:t>
                </a:r>
                <a:r>
                  <a:rPr lang="en-US" altLang="zh-CN" dirty="0" smtClean="0"/>
                  <a:t>Fourier Series</a:t>
                </a:r>
                <a:r>
                  <a:rPr lang="zh-CN" altLang="en-US" dirty="0" smtClean="0"/>
                  <a:t>）</a:t>
                </a:r>
                <a:endParaRPr lang="en-US" altLang="zh-CN" dirty="0" smtClean="0"/>
              </a:p>
              <a:p>
                <a:pPr marL="914400" lvl="2"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d>
                        <m:dPr>
                          <m:ctrlPr>
                            <a:rPr lang="x-IV_mathan" altLang="zh-CN" i="1">
                              <a:latin typeface="Cambria Math" panose="02040503050406030204" pitchFamily="18" charset="0"/>
                            </a:rPr>
                          </m:ctrlPr>
                        </m:dPr>
                        <m:e>
                          <m:r>
                            <m:rPr>
                              <m:sty m:val="p"/>
                            </m:rPr>
                            <a:rPr lang="x-IV_mathan" altLang="zh-CN">
                              <a:latin typeface="Cambria Math" panose="02040503050406030204" pitchFamily="18" charset="0"/>
                            </a:rPr>
                            <m:t>t</m:t>
                          </m:r>
                        </m:e>
                      </m:d>
                      <m:r>
                        <a:rPr lang="x-IV_mathan" altLang="zh-CN">
                          <a:latin typeface="Cambria Math" panose="02040503050406030204" pitchFamily="18" charset="0"/>
                        </a:rPr>
                        <m:t>=</m:t>
                      </m:r>
                      <m:nary>
                        <m:naryPr>
                          <m:chr m:val="∑"/>
                          <m:ctrlPr>
                            <a:rPr lang="x-IV_mathan" altLang="zh-CN" i="1">
                              <a:latin typeface="Cambria Math" panose="02040503050406030204" pitchFamily="18" charset="0"/>
                            </a:rPr>
                          </m:ctrlPr>
                        </m:naryPr>
                        <m:sub>
                          <m:r>
                            <a:rPr lang="x-IV_mathan" altLang="zh-CN">
                              <a:latin typeface="Cambria Math" panose="02040503050406030204" pitchFamily="18" charset="0"/>
                            </a:rPr>
                            <m:t>𝑘</m:t>
                          </m:r>
                          <m:r>
                            <a:rPr lang="x-IV_mathan" altLang="zh-CN">
                              <a:latin typeface="Cambria Math" panose="02040503050406030204" pitchFamily="18" charset="0"/>
                            </a:rPr>
                            <m:t>=−∞</m:t>
                          </m:r>
                        </m:sub>
                        <m:sup>
                          <m:r>
                            <a:rPr lang="x-IV_mathan" altLang="zh-CN">
                              <a:latin typeface="Cambria Math" panose="02040503050406030204" pitchFamily="18" charset="0"/>
                            </a:rPr>
                            <m:t>∞</m:t>
                          </m:r>
                        </m:sup>
                        <m:e>
                          <m:sSub>
                            <m:sSubPr>
                              <m:ctrlPr>
                                <a:rPr lang="x-IV_mathan"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a:rPr lang="x-IV_mathan" altLang="zh-CN">
                                  <a:latin typeface="Cambria Math" panose="02040503050406030204" pitchFamily="18" charset="0"/>
                                </a:rPr>
                                <m:t>𝑘</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𝜔</m:t>
                                  </m:r>
                                </m:e>
                                <m:sub>
                                  <m:r>
                                    <a:rPr lang="en-US" altLang="zh-CN" b="0" i="0" smtClean="0">
                                      <a:latin typeface="Cambria Math" panose="02040503050406030204" pitchFamily="18" charset="0"/>
                                    </a:rPr>
                                    <m:t>0</m:t>
                                  </m:r>
                                </m:sub>
                              </m:sSub>
                              <m:r>
                                <a:rPr lang="x-IV_mathan" altLang="zh-CN">
                                  <a:latin typeface="Cambria Math" panose="02040503050406030204" pitchFamily="18" charset="0"/>
                                </a:rPr>
                                <m:t>𝑡</m:t>
                              </m:r>
                            </m:sup>
                          </m:sSup>
                        </m:e>
                      </m:nary>
                    </m:oMath>
                  </m:oMathPara>
                </a14:m>
                <a:endParaRPr lang="en-US" altLang="zh-CN" dirty="0"/>
              </a:p>
              <a:p>
                <a:pPr lvl="1"/>
                <a:endParaRPr lang="en-US" altLang="zh-CN" dirty="0" smtClean="0"/>
              </a:p>
              <a:p>
                <a:r>
                  <a:rPr lang="en-US" altLang="zh-CN" dirty="0" smtClean="0"/>
                  <a:t>S</a:t>
                </a:r>
                <a:r>
                  <a:rPr lang="zh-CN" altLang="en-US" dirty="0" smtClean="0"/>
                  <a:t>上信号的分解</a:t>
                </a:r>
                <a:endParaRPr lang="en-US" altLang="zh-CN" dirty="0" smtClean="0"/>
              </a:p>
              <a:p>
                <a:pPr marL="914400" lvl="2" indent="0">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rPr>
                          </m:ctrlPr>
                        </m:sSubPr>
                        <m:e>
                          <m:r>
                            <a:rPr lang="en-US" altLang="zh-CN" b="0" i="1" smtClean="0">
                              <a:latin typeface="Cambria Math" panose="02040503050406030204" pitchFamily="18" charset="0"/>
                            </a:rPr>
                            <m:t>𝑎</m:t>
                          </m:r>
                        </m:e>
                        <m:sub>
                          <m:r>
                            <a:rPr lang="x-IV_mathan" altLang="zh-CN">
                              <a:latin typeface="Cambria Math" panose="02040503050406030204" pitchFamily="18" charset="0"/>
                            </a:rPr>
                            <m:t>𝑘</m:t>
                          </m:r>
                        </m:sub>
                      </m:sSub>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𝑥</m:t>
                              </m:r>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sSub>
                                    <m:sSubPr>
                                      <m:ctrlPr>
                                        <a:rPr lang="en-US" altLang="zh-CN" i="1">
                                          <a:latin typeface="Cambria Math" panose="02040503050406030204" pitchFamily="18" charset="0"/>
                                        </a:rPr>
                                      </m:ctrlPr>
                                    </m:sSubPr>
                                    <m:e>
                                      <m:r>
                                        <a:rPr lang="x-IV_mathan" altLang="zh-CN">
                                          <a:latin typeface="Cambria Math" panose="02040503050406030204" pitchFamily="18" charset="0"/>
                                        </a:rPr>
                                        <m:t>𝜔</m:t>
                                      </m:r>
                                    </m:e>
                                    <m:sub>
                                      <m:r>
                                        <a:rPr lang="en-US" altLang="zh-CN">
                                          <a:latin typeface="Cambria Math" panose="02040503050406030204" pitchFamily="18" charset="0"/>
                                        </a:rPr>
                                        <m:t>0</m:t>
                                      </m:r>
                                    </m:sub>
                                  </m:sSub>
                                  <m:r>
                                    <a:rPr lang="x-IV_mathan" altLang="zh-CN">
                                      <a:latin typeface="Cambria Math" panose="02040503050406030204" pitchFamily="18" charset="0"/>
                                    </a:rPr>
                                    <m:t>𝑡</m:t>
                                  </m:r>
                                </m:sup>
                              </m:sSup>
                            </m:e>
                          </m:d>
                        </m:num>
                        <m:den>
                          <m:d>
                            <m:dPr>
                              <m:begChr m:val="⟨"/>
                              <m:endChr m:val="⟩"/>
                              <m:ctrlPr>
                                <a:rPr lang="x-IV_mathan" altLang="zh-CN" i="1">
                                  <a:latin typeface="Cambria Math" panose="02040503050406030204" pitchFamily="18" charset="0"/>
                                </a:rPr>
                              </m:ctrlPr>
                            </m:dPr>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sSub>
                                    <m:sSubPr>
                                      <m:ctrlPr>
                                        <a:rPr lang="en-US" altLang="zh-CN" i="1">
                                          <a:latin typeface="Cambria Math" panose="02040503050406030204" pitchFamily="18" charset="0"/>
                                        </a:rPr>
                                      </m:ctrlPr>
                                    </m:sSubPr>
                                    <m:e>
                                      <m:r>
                                        <a:rPr lang="x-IV_mathan" altLang="zh-CN">
                                          <a:latin typeface="Cambria Math" panose="02040503050406030204" pitchFamily="18" charset="0"/>
                                        </a:rPr>
                                        <m:t>𝜔</m:t>
                                      </m:r>
                                    </m:e>
                                    <m:sub>
                                      <m:r>
                                        <a:rPr lang="en-US" altLang="zh-CN">
                                          <a:latin typeface="Cambria Math" panose="02040503050406030204" pitchFamily="18" charset="0"/>
                                        </a:rPr>
                                        <m:t>0</m:t>
                                      </m:r>
                                    </m:sub>
                                  </m:sSub>
                                  <m:r>
                                    <a:rPr lang="x-IV_mathan" altLang="zh-CN">
                                      <a:latin typeface="Cambria Math" panose="02040503050406030204" pitchFamily="18" charset="0"/>
                                    </a:rPr>
                                    <m:t>𝑡</m:t>
                                  </m:r>
                                </m:sup>
                              </m:sSup>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sSub>
                                    <m:sSubPr>
                                      <m:ctrlPr>
                                        <a:rPr lang="en-US" altLang="zh-CN" i="1">
                                          <a:latin typeface="Cambria Math" panose="02040503050406030204" pitchFamily="18" charset="0"/>
                                        </a:rPr>
                                      </m:ctrlPr>
                                    </m:sSubPr>
                                    <m:e>
                                      <m:r>
                                        <a:rPr lang="x-IV_mathan" altLang="zh-CN">
                                          <a:latin typeface="Cambria Math" panose="02040503050406030204" pitchFamily="18" charset="0"/>
                                        </a:rPr>
                                        <m:t>𝜔</m:t>
                                      </m:r>
                                    </m:e>
                                    <m:sub>
                                      <m:r>
                                        <a:rPr lang="en-US" altLang="zh-CN">
                                          <a:latin typeface="Cambria Math" panose="02040503050406030204" pitchFamily="18" charset="0"/>
                                        </a:rPr>
                                        <m:t>0</m:t>
                                      </m:r>
                                    </m:sub>
                                  </m:sSub>
                                  <m:r>
                                    <a:rPr lang="x-IV_mathan" altLang="zh-CN">
                                      <a:latin typeface="Cambria Math" panose="02040503050406030204" pitchFamily="18" charset="0"/>
                                    </a:rPr>
                                    <m:t>𝑡</m:t>
                                  </m:r>
                                </m:sup>
                              </m:sSup>
                            </m:e>
                          </m:d>
                        </m:den>
                      </m:f>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𝑇</m:t>
                              </m:r>
                            </m:e>
                            <m:sub>
                              <m:r>
                                <a:rPr lang="en-US" altLang="zh-CN" b="0" i="0" smtClean="0">
                                  <a:latin typeface="Cambria Math" panose="02040503050406030204" pitchFamily="18" charset="0"/>
                                </a:rPr>
                                <m:t>0</m:t>
                              </m:r>
                            </m:sub>
                          </m:sSub>
                        </m:den>
                      </m:f>
                      <m:nary>
                        <m:naryPr>
                          <m:supHide m:val="on"/>
                          <m:ctrlPr>
                            <a:rPr lang="x-IV_mathan" altLang="zh-CN" i="1">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𝑇</m:t>
                              </m:r>
                            </m:e>
                            <m:sub>
                              <m:r>
                                <a:rPr lang="en-US" altLang="zh-CN" b="0" i="1" smtClean="0">
                                  <a:latin typeface="Cambria Math" panose="02040503050406030204" pitchFamily="18" charset="0"/>
                                </a:rPr>
                                <m:t>0</m:t>
                              </m:r>
                            </m:sub>
                          </m:sSub>
                        </m:sub>
                        <m:sup/>
                        <m:e>
                          <m:r>
                            <a:rPr lang="x-IV_mathan" altLang="zh-CN">
                              <a:latin typeface="Cambria Math" panose="02040503050406030204" pitchFamily="18" charset="0"/>
                            </a:rPr>
                            <m:t>𝑥</m:t>
                          </m:r>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r>
                                <a:rPr lang="x-IV_mathan" altLang="zh-CN">
                                  <a:latin typeface="Cambria Math" panose="02040503050406030204" pitchFamily="18" charset="0"/>
                                </a:rPr>
                                <m:t>𝑗𝑘</m:t>
                              </m:r>
                              <m:sSub>
                                <m:sSubPr>
                                  <m:ctrlPr>
                                    <a:rPr lang="en-US" altLang="zh-CN" b="0" i="1" smtClean="0">
                                      <a:latin typeface="Cambria Math" panose="02040503050406030204" pitchFamily="18" charset="0"/>
                                    </a:rPr>
                                  </m:ctrlPr>
                                </m:sSubPr>
                                <m:e>
                                  <m:r>
                                    <a:rPr lang="x-IV_mathan" altLang="zh-CN">
                                      <a:latin typeface="Cambria Math" panose="02040503050406030204" pitchFamily="18" charset="0"/>
                                    </a:rPr>
                                    <m:t>𝜔</m:t>
                                  </m:r>
                                </m:e>
                                <m:sub>
                                  <m:r>
                                    <a:rPr lang="en-US" altLang="zh-CN" b="0" i="0" smtClean="0">
                                      <a:latin typeface="Cambria Math" panose="02040503050406030204" pitchFamily="18" charset="0"/>
                                    </a:rPr>
                                    <m:t>0</m:t>
                                  </m:r>
                                </m:sub>
                              </m:sSub>
                              <m:r>
                                <a:rPr lang="x-IV_mathan" altLang="zh-CN">
                                  <a:latin typeface="Cambria Math" panose="02040503050406030204" pitchFamily="18" charset="0"/>
                                </a:rPr>
                                <m:t>𝑡</m:t>
                              </m:r>
                            </m:sup>
                          </m:sSup>
                        </m:e>
                      </m:nary>
                      <m:r>
                        <a:rPr lang="x-IV_mathan" altLang="zh-CN">
                          <a:latin typeface="Cambria Math" panose="02040503050406030204" pitchFamily="18" charset="0"/>
                        </a:rPr>
                        <m:t>𝑑𝑡</m:t>
                      </m:r>
                    </m:oMath>
                  </m:oMathPara>
                </a14:m>
                <a:endParaRPr lang="en-US" altLang="zh-CN" dirty="0"/>
              </a:p>
              <a:p>
                <a:pPr lvl="1"/>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696" t="-24090" b="-32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93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周期为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0</m:t>
                        </m:r>
                      </m:sub>
                    </m:sSub>
                  </m:oMath>
                </a14:m>
                <a:r>
                  <a:rPr lang="zh-CN" altLang="en-US" dirty="0"/>
                  <a:t>的函数构成的向量空间</a:t>
                </a:r>
                <a:r>
                  <a:rPr lang="en-US" altLang="zh-CN" dirty="0"/>
                  <a:t>S</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1"/>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d>
                  </m:oMath>
                </a14:m>
                <a:r>
                  <a:rPr lang="en-US" altLang="zh-CN" dirty="0" smtClean="0"/>
                  <a:t> x(t)</a:t>
                </a:r>
                <a:r>
                  <a:rPr lang="zh-CN" altLang="en-US" dirty="0" smtClean="0"/>
                  <a:t>的频谱系数；度量了</a:t>
                </a:r>
                <a:r>
                  <a:rPr lang="en-US" altLang="zh-CN" dirty="0" smtClean="0"/>
                  <a:t>x(t)</a:t>
                </a:r>
                <a:r>
                  <a:rPr lang="zh-CN" altLang="en-US" dirty="0" smtClean="0"/>
                  <a:t>的每一个谐波分量的大小</a:t>
                </a:r>
                <a:endParaRPr lang="en-US" altLang="zh-CN" dirty="0" smtClean="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a14:m>
                <a:r>
                  <a:rPr lang="en-US" altLang="zh-CN" dirty="0" smtClean="0"/>
                  <a:t> </a:t>
                </a:r>
                <a:r>
                  <a:rPr lang="zh-CN" altLang="en-US" dirty="0" smtClean="0"/>
                  <a:t>直流分量</a:t>
                </a:r>
                <a:r>
                  <a:rPr lang="en-US" altLang="zh-CN" dirty="0" smtClean="0"/>
                  <a:t>/</a:t>
                </a:r>
                <a:r>
                  <a:rPr lang="zh-CN" altLang="en-US" dirty="0" smtClean="0"/>
                  <a:t>常数分量，是</a:t>
                </a:r>
                <a:r>
                  <a:rPr lang="en-US" altLang="zh-CN" dirty="0" smtClean="0"/>
                  <a:t>x(t)</a:t>
                </a:r>
                <a:r>
                  <a:rPr lang="zh-CN" altLang="en-US" dirty="0" smtClean="0"/>
                  <a:t>在一个周期内的平均值。</a:t>
                </a:r>
                <a:endParaRPr lang="en-US" altLang="zh-CN" dirty="0" smtClean="0"/>
              </a:p>
              <a:p>
                <a:endParaRPr lang="en-US" altLang="zh-CN" dirty="0"/>
              </a:p>
              <a:p>
                <a:r>
                  <a:rPr lang="zh-CN" altLang="en-US" dirty="0" smtClean="0"/>
                  <a:t>证明周期信号的帕斯瓦尔定理</a:t>
                </a:r>
                <a:endParaRPr lang="en-US" altLang="zh-CN" dirty="0" smtClean="0"/>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2</m:t>
                            </m:r>
                          </m:sup>
                        </m:sSup>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𝑗𝑘</m:t>
                                    </m:r>
                                    <m:r>
                                      <a:rPr lang="x-IV_mathan" altLang="zh-CN">
                                        <a:latin typeface="Cambria Math" panose="02040503050406030204" pitchFamily="18" charset="0"/>
                                      </a:rPr>
                                      <m:t>𝜔</m:t>
                                    </m:r>
                                    <m:r>
                                      <a:rPr lang="x-IV_mathan" altLang="zh-CN">
                                        <a:latin typeface="Cambria Math" panose="02040503050406030204" pitchFamily="18" charset="0"/>
                                      </a:rPr>
                                      <m:t>𝑡</m:t>
                                    </m:r>
                                  </m:sup>
                                </m:sSup>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e>
                            </m:d>
                          </m:e>
                          <m:sup>
                            <m:r>
                              <a:rPr lang="en-US" altLang="zh-CN" i="1">
                                <a:latin typeface="Cambria Math" panose="02040503050406030204" pitchFamily="18" charset="0"/>
                              </a:rPr>
                              <m:t>2</m:t>
                            </m:r>
                          </m:sup>
                        </m:sSup>
                      </m:e>
                    </m:nary>
                  </m:oMath>
                </a14:m>
                <a:endParaRPr lang="en-US" altLang="zh-CN"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sub>
                        <m:sup/>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0</m:t>
                          </m:r>
                        </m:sub>
                      </m:sSub>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e>
                              </m:d>
                            </m:e>
                            <m:sup>
                              <m:r>
                                <a:rPr lang="en-US" altLang="zh-CN" i="1">
                                  <a:latin typeface="Cambria Math" panose="02040503050406030204" pitchFamily="18" charset="0"/>
                                </a:rPr>
                                <m:t>2</m:t>
                              </m:r>
                            </m:sup>
                          </m:sSup>
                        </m:e>
                      </m:nary>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1043"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3259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4377</TotalTime>
  <Words>454</Words>
  <Application>Microsoft Office PowerPoint</Application>
  <PresentationFormat>宽屏</PresentationFormat>
  <Paragraphs>115</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Cambria Math</vt:lpstr>
      <vt:lpstr>Office 主题​​</vt:lpstr>
      <vt:lpstr>信号与系统</vt:lpstr>
      <vt:lpstr>向量空间</vt:lpstr>
      <vt:lpstr>向量空间</vt:lpstr>
      <vt:lpstr>向量空间</vt:lpstr>
      <vt:lpstr>向量空间</vt:lpstr>
      <vt:lpstr>向量空间</vt:lpstr>
      <vt:lpstr>更抽象的向量</vt:lpstr>
      <vt:lpstr>周期为T_0的函数构成的向量空间S</vt:lpstr>
      <vt:lpstr>周期为T_0的函数构成的向量空间S</vt:lpstr>
      <vt:lpstr>比较一下周期方波和sine信号的谐波成分</vt:lpstr>
      <vt:lpstr>比较一下周期方波和sine信号的谐波成分</vt:lpstr>
      <vt:lpstr>LTI系统对复指数信号的响应</vt:lpstr>
      <vt:lpstr>LTI系统对复指数信号的响应</vt:lpstr>
      <vt:lpstr>LTI系统对复指数信号的响应</vt:lpstr>
      <vt:lpstr>LTI系统对周期信号的响应</vt:lpstr>
      <vt:lpstr>例题</vt:lpstr>
      <vt:lpstr>PowerPoint 演示文稿</vt:lpstr>
      <vt:lpstr>PowerPoint 演示文稿</vt:lpstr>
      <vt:lpstr>PowerPoint 演示文稿</vt:lpstr>
    </vt:vector>
  </TitlesOfParts>
  <Company>Shanghaitech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信号与系统</dc:title>
  <dc:creator>zh yan</dc:creator>
  <cp:lastModifiedBy>zh yan</cp:lastModifiedBy>
  <cp:revision>40</cp:revision>
  <dcterms:created xsi:type="dcterms:W3CDTF">2018-03-22T10:57:20Z</dcterms:created>
  <dcterms:modified xsi:type="dcterms:W3CDTF">2018-03-28T11:29:39Z</dcterms:modified>
</cp:coreProperties>
</file>