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8"/>
  </p:notesMasterIdLst>
  <p:sldIdLst>
    <p:sldId id="268" r:id="rId2"/>
    <p:sldId id="281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92" r:id="rId17"/>
    <p:sldId id="285" r:id="rId18"/>
    <p:sldId id="330" r:id="rId19"/>
    <p:sldId id="293" r:id="rId20"/>
    <p:sldId id="294" r:id="rId21"/>
    <p:sldId id="287" r:id="rId22"/>
    <p:sldId id="286" r:id="rId23"/>
    <p:sldId id="288" r:id="rId24"/>
    <p:sldId id="289" r:id="rId25"/>
    <p:sldId id="290" r:id="rId26"/>
    <p:sldId id="291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32" r:id="rId37"/>
    <p:sldId id="304" r:id="rId38"/>
    <p:sldId id="333" r:id="rId39"/>
    <p:sldId id="305" r:id="rId40"/>
    <p:sldId id="334" r:id="rId41"/>
    <p:sldId id="335" r:id="rId42"/>
    <p:sldId id="306" r:id="rId43"/>
    <p:sldId id="307" r:id="rId44"/>
    <p:sldId id="308" r:id="rId45"/>
    <p:sldId id="336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35545-E86D-4338-A622-E95B1EE75C3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87640-F8B3-4DD3-A63F-76B7083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7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7640-F8B3-4DD3-A63F-76B70839B8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85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46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571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11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43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220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98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259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495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49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92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73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317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535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498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674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544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353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767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78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519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42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6422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1059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623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414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2808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6776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6055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6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0025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0462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404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8091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33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3679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5491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9353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280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304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3287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3268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7353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72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5149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4181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31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47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765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62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−1]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200" i="1">
                        <a:solidFill>
                          <a:prstClr val="black"/>
                        </a:solidFill>
                        <a:latin typeface="Cambria Math"/>
                      </a:rPr>
                      <m:t>[1]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solidFill>
                      <a:prstClr val="black"/>
                    </a:solidFill>
                  </a:rPr>
                  <a:t>Cc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𝑛]+2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[𝑛−1]</a:t>
                </a: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Not 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[𝑛]=0.5</a:t>
                </a:r>
                <a:r>
                  <a:rPr lang="zh-CN" altLang="en-US" sz="120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0]</a:t>
                </a:r>
                <a:r>
                  <a:rPr lang="en-US" altLang="zh-CN" sz="1200" b="0" i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+2</a:t>
                </a:r>
                <a:r>
                  <a:rPr lang="zh-CN" altLang="en-US" sz="1200" i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𝛿</a:t>
                </a:r>
                <a:r>
                  <a:rPr lang="en-US" altLang="zh-CN" sz="1200" i="0">
                    <a:solidFill>
                      <a:prstClr val="black"/>
                    </a:solidFill>
                    <a:latin typeface="Cambria Math"/>
                  </a:rPr>
                  <a:t>[1]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287640-F8B3-4DD3-A63F-76B70839B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133C-72BF-4CBD-874A-EDEBEC02701E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7E45-B6BA-478D-9F06-6342922DBF3D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F7B9-9D52-4120-9723-0024BD74A70A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8AF6-CB8B-410B-9D86-A02C7A33CCF5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9E31-A193-46E6-8508-1EB9F37C0EEB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3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D00D-A8FE-4082-9BE3-7ED10EAD9153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FBD5-6E9E-42B5-836E-4CF089A06984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507-49AB-4622-B2B4-B8C0FE810E1D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4B-1CF5-4736-9A5B-187448C6CF21}" type="datetime1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9A79-0FAC-4EA8-9412-7DDABE6F2B2A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3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B22-382A-4166-8B77-3647A1B76677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9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22A31-3E22-44CC-B8AC-3272256CE5BA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E535-D60B-4D74-B343-055D6221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9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10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10.png"/><Relationship Id="rId10" Type="http://schemas.openxmlformats.org/officeDocument/2006/relationships/image" Target="../media/image28.png"/><Relationship Id="rId4" Type="http://schemas.openxmlformats.org/officeDocument/2006/relationships/image" Target="../media/image2210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5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1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35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1.png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3" Type="http://schemas.openxmlformats.org/officeDocument/2006/relationships/image" Target="../media/image76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20.png"/><Relationship Id="rId4" Type="http://schemas.openxmlformats.org/officeDocument/2006/relationships/image" Target="../media/image710.png"/><Relationship Id="rId9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5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1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11" Type="http://schemas.openxmlformats.org/officeDocument/2006/relationships/image" Target="../media/image85.png"/><Relationship Id="rId5" Type="http://schemas.openxmlformats.org/officeDocument/2006/relationships/image" Target="../media/image781.png"/><Relationship Id="rId10" Type="http://schemas.openxmlformats.org/officeDocument/2006/relationships/image" Target="../media/image84.png"/><Relationship Id="rId4" Type="http://schemas.openxmlformats.org/officeDocument/2006/relationships/image" Target="../media/image770.png"/><Relationship Id="rId9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1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860.png"/><Relationship Id="rId3" Type="http://schemas.openxmlformats.org/officeDocument/2006/relationships/image" Target="../media/image77.tmp"/><Relationship Id="rId7" Type="http://schemas.openxmlformats.org/officeDocument/2006/relationships/image" Target="../media/image79.tmp"/><Relationship Id="rId12" Type="http://schemas.openxmlformats.org/officeDocument/2006/relationships/image" Target="../media/image8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wmf"/><Relationship Id="rId11" Type="http://schemas.openxmlformats.org/officeDocument/2006/relationships/image" Target="../media/image840.png"/><Relationship Id="rId5" Type="http://schemas.openxmlformats.org/officeDocument/2006/relationships/image" Target="../media/image1.png"/><Relationship Id="rId15" Type="http://schemas.openxmlformats.org/officeDocument/2006/relationships/image" Target="../media/image880.png"/><Relationship Id="rId10" Type="http://schemas.openxmlformats.org/officeDocument/2006/relationships/image" Target="../media/image830.png"/><Relationship Id="rId4" Type="http://schemas.openxmlformats.org/officeDocument/2006/relationships/image" Target="../media/image780.png"/><Relationship Id="rId9" Type="http://schemas.openxmlformats.org/officeDocument/2006/relationships/image" Target="../media/image820.png"/><Relationship Id="rId14" Type="http://schemas.openxmlformats.org/officeDocument/2006/relationships/image" Target="../media/image8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1.png"/><Relationship Id="rId13" Type="http://schemas.openxmlformats.org/officeDocument/2006/relationships/image" Target="../media/image96.png"/><Relationship Id="rId3" Type="http://schemas.openxmlformats.org/officeDocument/2006/relationships/image" Target="../media/image77.tmp"/><Relationship Id="rId7" Type="http://schemas.openxmlformats.org/officeDocument/2006/relationships/image" Target="../media/image900.png"/><Relationship Id="rId12" Type="http://schemas.openxmlformats.org/officeDocument/2006/relationships/image" Target="../media/image9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11" Type="http://schemas.openxmlformats.org/officeDocument/2006/relationships/image" Target="../media/image940.png"/><Relationship Id="rId5" Type="http://schemas.openxmlformats.org/officeDocument/2006/relationships/image" Target="../media/image1.png"/><Relationship Id="rId15" Type="http://schemas.openxmlformats.org/officeDocument/2006/relationships/image" Target="../media/image98.png"/><Relationship Id="rId10" Type="http://schemas.openxmlformats.org/officeDocument/2006/relationships/image" Target="../media/image930.png"/><Relationship Id="rId4" Type="http://schemas.openxmlformats.org/officeDocument/2006/relationships/image" Target="../media/image890.png"/><Relationship Id="rId9" Type="http://schemas.openxmlformats.org/officeDocument/2006/relationships/image" Target="../media/image920.png"/><Relationship Id="rId14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9.png"/><Relationship Id="rId7" Type="http://schemas.openxmlformats.org/officeDocument/2006/relationships/image" Target="../media/image80.tmp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1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microsoft.com/office/2007/relationships/hdphoto" Target="../media/hdphoto7.wdp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5" Type="http://schemas.microsoft.com/office/2007/relationships/hdphoto" Target="../media/hdphoto8.wdp"/><Relationship Id="rId10" Type="http://schemas.openxmlformats.org/officeDocument/2006/relationships/image" Target="../media/image129.png"/><Relationship Id="rId4" Type="http://schemas.openxmlformats.org/officeDocument/2006/relationships/image" Target="../media/image126.png"/><Relationship Id="rId9" Type="http://schemas.microsoft.com/office/2007/relationships/hdphoto" Target="../media/hdphoto5.wdp"/><Relationship Id="rId14" Type="http://schemas.openxmlformats.org/officeDocument/2006/relationships/image" Target="../media/image1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microsoft.com/office/2007/relationships/hdphoto" Target="../media/hdphoto10.wdp"/><Relationship Id="rId18" Type="http://schemas.openxmlformats.org/officeDocument/2006/relationships/image" Target="../media/image137.png"/><Relationship Id="rId3" Type="http://schemas.openxmlformats.org/officeDocument/2006/relationships/image" Target="../media/image1.png"/><Relationship Id="rId7" Type="http://schemas.microsoft.com/office/2007/relationships/hdphoto" Target="../media/hdphoto7.wdp"/><Relationship Id="rId12" Type="http://schemas.openxmlformats.org/officeDocument/2006/relationships/image" Target="../media/image134.png"/><Relationship Id="rId17" Type="http://schemas.microsoft.com/office/2007/relationships/hdphoto" Target="../media/hdphoto12.wdp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microsoft.com/office/2007/relationships/hdphoto" Target="../media/hdphoto9.wdp"/><Relationship Id="rId5" Type="http://schemas.microsoft.com/office/2007/relationships/hdphoto" Target="../media/hdphoto3.wdp"/><Relationship Id="rId15" Type="http://schemas.microsoft.com/office/2007/relationships/hdphoto" Target="../media/hdphoto11.wdp"/><Relationship Id="rId10" Type="http://schemas.openxmlformats.org/officeDocument/2006/relationships/image" Target="../media/image133.png"/><Relationship Id="rId4" Type="http://schemas.openxmlformats.org/officeDocument/2006/relationships/image" Target="../media/image126.png"/><Relationship Id="rId9" Type="http://schemas.microsoft.com/office/2007/relationships/hdphoto" Target="../media/hdphoto8.wdp"/><Relationship Id="rId14" Type="http://schemas.openxmlformats.org/officeDocument/2006/relationships/image" Target="../media/image1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image" Target="../media/image137.tmp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5.png"/><Relationship Id="rId5" Type="http://schemas.openxmlformats.org/officeDocument/2006/relationships/image" Target="../media/image138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4" Type="http://schemas.openxmlformats.org/officeDocument/2006/relationships/image" Target="../media/image1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151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0.png"/><Relationship Id="rId10" Type="http://schemas.openxmlformats.org/officeDocument/2006/relationships/image" Target="../media/image152.tmp"/><Relationship Id="rId4" Type="http://schemas.openxmlformats.org/officeDocument/2006/relationships/image" Target="../media/image1.png"/><Relationship Id="rId9" Type="http://schemas.openxmlformats.org/officeDocument/2006/relationships/image" Target="../media/image15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3" Type="http://schemas.openxmlformats.org/officeDocument/2006/relationships/image" Target="../media/image156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52.tmp"/><Relationship Id="rId15" Type="http://schemas.openxmlformats.org/officeDocument/2006/relationships/image" Target="../media/image173.png"/><Relationship Id="rId10" Type="http://schemas.openxmlformats.org/officeDocument/2006/relationships/image" Target="../media/image161.png"/><Relationship Id="rId4" Type="http://schemas.openxmlformats.org/officeDocument/2006/relationships/image" Target="../media/image162.png"/><Relationship Id="rId9" Type="http://schemas.openxmlformats.org/officeDocument/2006/relationships/image" Target="../media/image166.png"/><Relationship Id="rId14" Type="http://schemas.openxmlformats.org/officeDocument/2006/relationships/image" Target="../media/image17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.png"/><Relationship Id="rId7" Type="http://schemas.openxmlformats.org/officeDocument/2006/relationships/image" Target="../media/image1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Relationship Id="rId9" Type="http://schemas.openxmlformats.org/officeDocument/2006/relationships/image" Target="../media/image18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6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tmp"/><Relationship Id="rId4" Type="http://schemas.openxmlformats.org/officeDocument/2006/relationships/image" Target="../media/image19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.png"/><Relationship Id="rId7" Type="http://schemas.openxmlformats.org/officeDocument/2006/relationships/image" Target="../media/image19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5" Type="http://schemas.openxmlformats.org/officeDocument/2006/relationships/image" Target="../media/image194.png"/><Relationship Id="rId10" Type="http://schemas.openxmlformats.org/officeDocument/2006/relationships/image" Target="../media/image197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3.tmp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3" Type="http://schemas.openxmlformats.org/officeDocument/2006/relationships/image" Target="../media/image1.png"/><Relationship Id="rId7" Type="http://schemas.openxmlformats.org/officeDocument/2006/relationships/image" Target="../media/image20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image" Target="../media/image204.png"/><Relationship Id="rId10" Type="http://schemas.openxmlformats.org/officeDocument/2006/relationships/image" Target="../media/image209.png"/><Relationship Id="rId4" Type="http://schemas.openxmlformats.org/officeDocument/2006/relationships/image" Target="../media/image203.png"/><Relationship Id="rId9" Type="http://schemas.openxmlformats.org/officeDocument/2006/relationships/image" Target="../media/image20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0.png"/><Relationship Id="rId3" Type="http://schemas.openxmlformats.org/officeDocument/2006/relationships/image" Target="../media/image1.png"/><Relationship Id="rId7" Type="http://schemas.openxmlformats.org/officeDocument/2006/relationships/image" Target="../media/image19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0.png"/><Relationship Id="rId5" Type="http://schemas.openxmlformats.org/officeDocument/2006/relationships/image" Target="../media/image1920.png"/><Relationship Id="rId4" Type="http://schemas.openxmlformats.org/officeDocument/2006/relationships/image" Target="../media/image1910.png"/><Relationship Id="rId9" Type="http://schemas.openxmlformats.org/officeDocument/2006/relationships/image" Target="../media/image19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201.png"/><Relationship Id="rId4" Type="http://schemas.openxmlformats.org/officeDocument/2006/relationships/image" Target="../media/image1970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image" Target="../media/image1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4.wdp"/><Relationship Id="rId5" Type="http://schemas.openxmlformats.org/officeDocument/2006/relationships/image" Target="../media/image205.png"/><Relationship Id="rId10" Type="http://schemas.microsoft.com/office/2007/relationships/hdphoto" Target="../media/hdphoto16.wdp"/><Relationship Id="rId4" Type="http://schemas.openxmlformats.org/officeDocument/2006/relationships/image" Target="../media/image2000.png"/><Relationship Id="rId9" Type="http://schemas.openxmlformats.org/officeDocument/2006/relationships/image" Target="../media/image2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0.png"/><Relationship Id="rId3" Type="http://schemas.openxmlformats.org/officeDocument/2006/relationships/image" Target="../media/image1.png"/><Relationship Id="rId7" Type="http://schemas.openxmlformats.org/officeDocument/2006/relationships/image" Target="../media/image20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0.png"/><Relationship Id="rId5" Type="http://schemas.openxmlformats.org/officeDocument/2006/relationships/image" Target="../media/image2050.png"/><Relationship Id="rId4" Type="http://schemas.openxmlformats.org/officeDocument/2006/relationships/image" Target="../media/image204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0.png"/><Relationship Id="rId3" Type="http://schemas.openxmlformats.org/officeDocument/2006/relationships/image" Target="../media/image1.png"/><Relationship Id="rId7" Type="http://schemas.openxmlformats.org/officeDocument/2006/relationships/image" Target="../media/image21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1.png"/><Relationship Id="rId5" Type="http://schemas.openxmlformats.org/officeDocument/2006/relationships/image" Target="../media/image2100.png"/><Relationship Id="rId4" Type="http://schemas.openxmlformats.org/officeDocument/2006/relationships/image" Target="../media/image2090.png"/><Relationship Id="rId9" Type="http://schemas.openxmlformats.org/officeDocument/2006/relationships/image" Target="../media/image21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8.wd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5" Type="http://schemas.microsoft.com/office/2007/relationships/hdphoto" Target="../media/hdphoto17.wdp"/><Relationship Id="rId4" Type="http://schemas.openxmlformats.org/officeDocument/2006/relationships/image" Target="../media/image21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1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Relationship Id="rId9" Type="http://schemas.openxmlformats.org/officeDocument/2006/relationships/image" Target="../media/image2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02.png"/><Relationship Id="rId4" Type="http://schemas.openxmlformats.org/officeDocument/2006/relationships/image" Target="../media/image9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1.png"/><Relationship Id="rId3" Type="http://schemas.openxmlformats.org/officeDocument/2006/relationships/image" Target="../media/image1.png"/><Relationship Id="rId7" Type="http://schemas.openxmlformats.org/officeDocument/2006/relationships/image" Target="../media/image2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5" Type="http://schemas.openxmlformats.org/officeDocument/2006/relationships/image" Target="../media/image224.png"/><Relationship Id="rId4" Type="http://schemas.openxmlformats.org/officeDocument/2006/relationships/image" Target="../media/image21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5" Type="http://schemas.openxmlformats.org/officeDocument/2006/relationships/image" Target="../media/image231.png"/><Relationship Id="rId4" Type="http://schemas.openxmlformats.org/officeDocument/2006/relationships/image" Target="../media/image23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1.png"/><Relationship Id="rId7" Type="http://schemas.openxmlformats.org/officeDocument/2006/relationships/image" Target="../media/image2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4" Type="http://schemas.openxmlformats.org/officeDocument/2006/relationships/image" Target="../media/image23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3" Type="http://schemas.openxmlformats.org/officeDocument/2006/relationships/image" Target="../media/image1.png"/><Relationship Id="rId7" Type="http://schemas.openxmlformats.org/officeDocument/2006/relationships/image" Target="../media/image2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tmp"/><Relationship Id="rId7" Type="http://schemas.openxmlformats.org/officeDocument/2006/relationships/image" Target="../media/image217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tmp"/><Relationship Id="rId5" Type="http://schemas.openxmlformats.org/officeDocument/2006/relationships/image" Target="../media/image215.tmp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3" Type="http://schemas.openxmlformats.org/officeDocument/2006/relationships/image" Target="../media/image1.png"/><Relationship Id="rId7" Type="http://schemas.openxmlformats.org/officeDocument/2006/relationships/image" Target="../media/image2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5" Type="http://schemas.openxmlformats.org/officeDocument/2006/relationships/image" Target="../media/image2160.png"/><Relationship Id="rId10" Type="http://schemas.openxmlformats.org/officeDocument/2006/relationships/image" Target="../media/image247.png"/><Relationship Id="rId4" Type="http://schemas.openxmlformats.org/officeDocument/2006/relationships/image" Target="../media/image2150.png"/><Relationship Id="rId9" Type="http://schemas.openxmlformats.org/officeDocument/2006/relationships/image" Target="../media/image24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13" Type="http://schemas.openxmlformats.org/officeDocument/2006/relationships/image" Target="../media/image254.png"/><Relationship Id="rId3" Type="http://schemas.openxmlformats.org/officeDocument/2006/relationships/image" Target="../media/image1.png"/><Relationship Id="rId7" Type="http://schemas.openxmlformats.org/officeDocument/2006/relationships/image" Target="../media/image248.png"/><Relationship Id="rId12" Type="http://schemas.openxmlformats.org/officeDocument/2006/relationships/image" Target="../media/image2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11" Type="http://schemas.openxmlformats.org/officeDocument/2006/relationships/image" Target="../media/image222.png"/><Relationship Id="rId5" Type="http://schemas.openxmlformats.org/officeDocument/2006/relationships/image" Target="../media/image2160.png"/><Relationship Id="rId15" Type="http://schemas.openxmlformats.org/officeDocument/2006/relationships/image" Target="../media/image256.png"/><Relationship Id="rId10" Type="http://schemas.openxmlformats.org/officeDocument/2006/relationships/image" Target="../media/image251.png"/><Relationship Id="rId4" Type="http://schemas.openxmlformats.org/officeDocument/2006/relationships/image" Target="../media/image2150.png"/><Relationship Id="rId9" Type="http://schemas.openxmlformats.org/officeDocument/2006/relationships/image" Target="../media/image250.png"/><Relationship Id="rId14" Type="http://schemas.openxmlformats.org/officeDocument/2006/relationships/image" Target="../media/image25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3" Type="http://schemas.openxmlformats.org/officeDocument/2006/relationships/image" Target="../media/image1.png"/><Relationship Id="rId7" Type="http://schemas.openxmlformats.org/officeDocument/2006/relationships/image" Target="../media/image25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29.png"/><Relationship Id="rId9" Type="http://schemas.openxmlformats.org/officeDocument/2006/relationships/image" Target="../media/image25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3" Type="http://schemas.openxmlformats.org/officeDocument/2006/relationships/image" Target="../media/image1.png"/><Relationship Id="rId7" Type="http://schemas.openxmlformats.org/officeDocument/2006/relationships/image" Target="../media/image26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png"/><Relationship Id="rId5" Type="http://schemas.openxmlformats.org/officeDocument/2006/relationships/image" Target="../media/image264.png"/><Relationship Id="rId4" Type="http://schemas.openxmlformats.org/officeDocument/2006/relationships/image" Target="../media/image263.png"/><Relationship Id="rId9" Type="http://schemas.openxmlformats.org/officeDocument/2006/relationships/image" Target="../media/image26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3" Type="http://schemas.openxmlformats.org/officeDocument/2006/relationships/image" Target="../media/image1.png"/><Relationship Id="rId7" Type="http://schemas.openxmlformats.org/officeDocument/2006/relationships/image" Target="../media/image27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70.png"/><Relationship Id="rId4" Type="http://schemas.openxmlformats.org/officeDocument/2006/relationships/image" Target="../media/image269.png"/><Relationship Id="rId9" Type="http://schemas.openxmlformats.org/officeDocument/2006/relationships/image" Target="../media/image2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7.png"/><Relationship Id="rId5" Type="http://schemas.openxmlformats.org/officeDocument/2006/relationships/image" Target="../media/image276.png"/><Relationship Id="rId4" Type="http://schemas.openxmlformats.org/officeDocument/2006/relationships/image" Target="../media/image27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3" Type="http://schemas.openxmlformats.org/officeDocument/2006/relationships/image" Target="../media/image1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285.png"/><Relationship Id="rId5" Type="http://schemas.openxmlformats.org/officeDocument/2006/relationships/image" Target="../media/image279.png"/><Relationship Id="rId10" Type="http://schemas.openxmlformats.org/officeDocument/2006/relationships/image" Target="../media/image261.png"/><Relationship Id="rId4" Type="http://schemas.openxmlformats.org/officeDocument/2006/relationships/image" Target="../media/image278.png"/><Relationship Id="rId9" Type="http://schemas.openxmlformats.org/officeDocument/2006/relationships/image" Target="../media/image28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tmp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9.png"/><Relationship Id="rId5" Type="http://schemas.openxmlformats.org/officeDocument/2006/relationships/image" Target="../media/image219.tmp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tmp"/><Relationship Id="rId7" Type="http://schemas.openxmlformats.org/officeDocument/2006/relationships/image" Target="../media/image221.tmp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3.png"/><Relationship Id="rId5" Type="http://schemas.openxmlformats.org/officeDocument/2006/relationships/image" Target="../media/image292.png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png"/><Relationship Id="rId3" Type="http://schemas.openxmlformats.org/officeDocument/2006/relationships/image" Target="../media/image220.tmp"/><Relationship Id="rId7" Type="http://schemas.openxmlformats.org/officeDocument/2006/relationships/image" Target="../media/image221.tm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6.png"/><Relationship Id="rId5" Type="http://schemas.openxmlformats.org/officeDocument/2006/relationships/image" Target="../media/image295.png"/><Relationship Id="rId4" Type="http://schemas.openxmlformats.org/officeDocument/2006/relationships/image" Target="../media/image1.png"/><Relationship Id="rId9" Type="http://schemas.openxmlformats.org/officeDocument/2006/relationships/image" Target="../media/image22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330926"/>
            <a:ext cx="11342914" cy="97100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Linear Time-Invariant Systems </a:t>
            </a:r>
            <a:r>
              <a:rPr lang="en-US" b="1" dirty="0" smtClean="0">
                <a:solidFill>
                  <a:srgbClr val="0070C0"/>
                </a:solidFill>
              </a:rPr>
              <a:t>(ch.2)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59971" y="1677584"/>
            <a:ext cx="10515600" cy="4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q"/>
            </a:pPr>
            <a:r>
              <a:rPr lang="en-US" sz="3200" dirty="0" smtClean="0"/>
              <a:t> Discrete-Time </a:t>
            </a:r>
            <a:r>
              <a:rPr lang="en-US" sz="3200" dirty="0"/>
              <a:t>LTI </a:t>
            </a:r>
            <a:r>
              <a:rPr lang="en-US" sz="3200" dirty="0" smtClean="0"/>
              <a:t>Systems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dirty="0" smtClean="0"/>
              <a:t>Continuous-Time </a:t>
            </a:r>
            <a:r>
              <a:rPr lang="en-US" sz="3200" dirty="0"/>
              <a:t>LTI </a:t>
            </a:r>
            <a:r>
              <a:rPr lang="en-US" sz="3200" dirty="0" smtClean="0"/>
              <a:t>Systems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kumimoji="1" lang="en-US" altLang="zh-CN" sz="3200" dirty="0"/>
              <a:t> </a:t>
            </a:r>
            <a:r>
              <a:rPr kumimoji="1" lang="en-US" altLang="zh-CN" sz="3200" dirty="0" smtClean="0"/>
              <a:t>Properties </a:t>
            </a:r>
            <a:r>
              <a:rPr kumimoji="1" lang="en-US" altLang="zh-CN" sz="3200" dirty="0"/>
              <a:t>of LTI </a:t>
            </a:r>
            <a:r>
              <a:rPr kumimoji="1" lang="en-US" altLang="zh-CN" sz="3200" dirty="0" smtClean="0"/>
              <a:t>Systems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kumimoji="1" lang="en-US" sz="3200" dirty="0"/>
              <a:t> </a:t>
            </a:r>
            <a:r>
              <a:rPr lang="en-US" sz="3200" dirty="0" smtClean="0"/>
              <a:t>Differential </a:t>
            </a:r>
            <a:r>
              <a:rPr lang="en-US" sz="3200" dirty="0"/>
              <a:t>or Difference </a:t>
            </a:r>
            <a:r>
              <a:rPr lang="en-US" sz="3200" dirty="0" smtClean="0"/>
              <a:t>Equations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9971" y="1677584"/>
            <a:ext cx="10515600" cy="4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Discrete-Time </a:t>
            </a:r>
            <a:r>
              <a:rPr lang="en-US" sz="3200" dirty="0">
                <a:solidFill>
                  <a:srgbClr val="C00000"/>
                </a:solidFill>
              </a:rPr>
              <a:t>LTI </a:t>
            </a:r>
            <a:r>
              <a:rPr lang="en-US" sz="3200" dirty="0" smtClean="0">
                <a:solidFill>
                  <a:srgbClr val="C00000"/>
                </a:solidFill>
              </a:rPr>
              <a:t>Systems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Continuous-Time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LTI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Systems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kumimoji="1" lang="en-US" altLang="zh-CN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Properties </a:t>
            </a:r>
            <a:r>
              <a:rPr kumimoji="1" lang="en-US" altLang="zh-CN" sz="3200" dirty="0">
                <a:solidFill>
                  <a:schemeClr val="bg1">
                    <a:lumMod val="85000"/>
                  </a:schemeClr>
                </a:solidFill>
              </a:rPr>
              <a:t>of LTI </a:t>
            </a:r>
            <a:r>
              <a:rPr kumimoji="1"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Systems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kumimoji="1" 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Differential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or Difference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Equations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5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91" y="13357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7328" y="1176762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Discrete-Time 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 Impulse Response and the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Convolution-Sum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02248" y="3251216"/>
            <a:ext cx="1872208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LTI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74456" y="3611255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094136" y="314959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Constantia"/>
                <a:ea typeface="宋体" panose="02010600030101010101" pitchFamily="2" charset="-122"/>
                <a:sym typeface="Symbol"/>
              </a:rPr>
              <a:t> </a:t>
            </a:r>
            <a:r>
              <a:rPr lang="en-US" altLang="zh-CN" sz="2400" dirty="0" smtClean="0">
                <a:latin typeface="Constantia"/>
                <a:ea typeface="宋体" panose="02010600030101010101" pitchFamily="2" charset="-122"/>
              </a:rPr>
              <a:t>[</a:t>
            </a:r>
            <a:r>
              <a:rPr lang="en-US" altLang="zh-CN" sz="2400" i="1" dirty="0" smtClean="0">
                <a:latin typeface="Constantia"/>
                <a:ea typeface="宋体" panose="02010600030101010101" pitchFamily="2" charset="-122"/>
              </a:rPr>
              <a:t>n</a:t>
            </a:r>
            <a:r>
              <a:rPr lang="en-US" altLang="zh-CN" sz="2400" dirty="0" smtClean="0">
                <a:latin typeface="Constantia"/>
                <a:ea typeface="宋体" panose="02010600030101010101" pitchFamily="2" charset="-122"/>
              </a:rPr>
              <a:t>]</a:t>
            </a:r>
            <a:endParaRPr lang="zh-CN" altLang="en-US" sz="2400" dirty="0">
              <a:latin typeface="Constantia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0500" y="314959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Constantia"/>
                <a:ea typeface="宋体" panose="02010600030101010101" pitchFamily="2" charset="-122"/>
              </a:rPr>
              <a:t>h</a:t>
            </a:r>
            <a:r>
              <a:rPr lang="en-US" altLang="zh-CN" sz="2400" dirty="0" smtClean="0">
                <a:latin typeface="Constantia"/>
                <a:ea typeface="宋体" panose="02010600030101010101" pitchFamily="2" charset="-122"/>
              </a:rPr>
              <a:t>[</a:t>
            </a:r>
            <a:r>
              <a:rPr lang="en-US" altLang="zh-CN" sz="2400" i="1" dirty="0" smtClean="0">
                <a:latin typeface="Constantia"/>
                <a:ea typeface="宋体" panose="02010600030101010101" pitchFamily="2" charset="-122"/>
              </a:rPr>
              <a:t>n</a:t>
            </a:r>
            <a:r>
              <a:rPr lang="en-US" altLang="zh-CN" sz="2400" dirty="0" smtClean="0">
                <a:latin typeface="Constantia"/>
                <a:ea typeface="宋体" panose="02010600030101010101" pitchFamily="2" charset="-122"/>
              </a:rPr>
              <a:t>]</a:t>
            </a:r>
            <a:endParaRPr lang="zh-CN" altLang="en-US" sz="2400" dirty="0">
              <a:latin typeface="Constantia"/>
              <a:ea typeface="宋体" panose="02010600030101010101" pitchFamily="2" charset="-122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95315" y="3603096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397329" y="1841614"/>
            <a:ext cx="10738758" cy="74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q"/>
            </a:pPr>
            <a:r>
              <a:rPr lang="en-US" altLang="zh-CN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The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impulse </a:t>
            </a:r>
            <a:r>
              <a:rPr lang="en-US" altLang="zh-CN" dirty="0" smtClean="0">
                <a:solidFill>
                  <a:srgbClr val="0070C0"/>
                </a:solidFill>
              </a:rPr>
              <a:t>response completely characterizes an LTI system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7182" y="3281818"/>
            <a:ext cx="1872208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LTI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39390" y="3641857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159070" y="3180192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Constantia"/>
                <a:ea typeface="宋体" panose="02010600030101010101" pitchFamily="2" charset="-122"/>
                <a:sym typeface="Symbol"/>
              </a:rPr>
              <a:t>x</a:t>
            </a:r>
            <a:r>
              <a:rPr lang="en-US" altLang="zh-CN" sz="2400" dirty="0" smtClean="0">
                <a:latin typeface="Constantia"/>
                <a:ea typeface="宋体" panose="02010600030101010101" pitchFamily="2" charset="-122"/>
              </a:rPr>
              <a:t>[</a:t>
            </a:r>
            <a:r>
              <a:rPr lang="en-US" altLang="zh-CN" sz="2400" i="1" dirty="0" smtClean="0">
                <a:latin typeface="Constantia"/>
                <a:ea typeface="宋体" panose="02010600030101010101" pitchFamily="2" charset="-122"/>
              </a:rPr>
              <a:t>n</a:t>
            </a:r>
            <a:r>
              <a:rPr lang="en-US" altLang="zh-CN" sz="2400" dirty="0" smtClean="0">
                <a:latin typeface="Constantia"/>
                <a:ea typeface="宋体" panose="02010600030101010101" pitchFamily="2" charset="-122"/>
              </a:rPr>
              <a:t>]</a:t>
            </a:r>
            <a:endParaRPr lang="zh-CN" altLang="en-US" sz="2400" dirty="0">
              <a:latin typeface="Constantia"/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35434" y="3180192"/>
            <a:ext cx="122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Constantia"/>
                <a:ea typeface="宋体" panose="02010600030101010101" pitchFamily="2" charset="-122"/>
              </a:rPr>
              <a:t>y</a:t>
            </a:r>
            <a:r>
              <a:rPr lang="en-US" altLang="zh-CN" sz="2400" dirty="0" smtClean="0">
                <a:latin typeface="Constantia"/>
                <a:ea typeface="宋体" panose="02010600030101010101" pitchFamily="2" charset="-122"/>
              </a:rPr>
              <a:t>[</a:t>
            </a:r>
            <a:r>
              <a:rPr lang="en-US" altLang="zh-CN" sz="2400" i="1" dirty="0" smtClean="0">
                <a:latin typeface="Constantia"/>
                <a:ea typeface="宋体" panose="02010600030101010101" pitchFamily="2" charset="-122"/>
              </a:rPr>
              <a:t>n</a:t>
            </a:r>
            <a:r>
              <a:rPr lang="en-US" altLang="zh-CN" sz="2400" dirty="0" smtClean="0">
                <a:latin typeface="Constantia"/>
                <a:ea typeface="宋体" panose="02010600030101010101" pitchFamily="2" charset="-122"/>
              </a:rPr>
              <a:t>]=?</a:t>
            </a:r>
            <a:endParaRPr lang="zh-CN" altLang="en-US" sz="2400" dirty="0">
              <a:latin typeface="Constantia"/>
              <a:ea typeface="宋体" panose="02010600030101010101" pitchFamily="2" charset="-122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060249" y="3633698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397328" y="4374835"/>
            <a:ext cx="11254614" cy="749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zh-CN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Recall,</a:t>
            </a:r>
            <a:r>
              <a:rPr lang="en-US" altLang="zh-CN" dirty="0">
                <a:solidFill>
                  <a:srgbClr val="0070C0"/>
                </a:solidFill>
              </a:rPr>
              <a:t> an arbitrary input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[</a:t>
            </a:r>
            <a:r>
              <a:rPr lang="en-US" altLang="zh-CN" i="1" dirty="0">
                <a:solidFill>
                  <a:srgbClr val="0070C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] can be expressed as a linear combination of shifted unit impulses</a:t>
            </a:r>
          </a:p>
          <a:p>
            <a:pPr lvl="0">
              <a:buFont typeface="Wingdings" panose="05000000000000000000" pitchFamily="2" charset="2"/>
              <a:buChar char="q"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566081" y="5227476"/>
                <a:ext cx="4217886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𝛿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081" y="5227476"/>
                <a:ext cx="4217886" cy="1267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4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91" y="13357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7328" y="1176762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Discrete-Time 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 Impulse Response and the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Convolution-Sum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33983" y="3098100"/>
            <a:ext cx="1872208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LTI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06191" y="3458139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>
            <a:off x="4018146" y="3468022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397329" y="1841614"/>
                <a:ext cx="10738758" cy="749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q"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9" y="1841614"/>
                <a:ext cx="10738758" cy="749742"/>
              </a:xfrm>
              <a:prstGeom prst="rect">
                <a:avLst/>
              </a:prstGeom>
              <a:blipFill>
                <a:blip r:embed="rId3"/>
                <a:stretch>
                  <a:fillRect l="-965" t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53567" y="4816069"/>
                <a:ext cx="4217886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𝛿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[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67" y="4816069"/>
                <a:ext cx="4217886" cy="1267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04145" y="3163301"/>
                <a:ext cx="1728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𝛿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CN" sz="280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45" y="3163301"/>
                <a:ext cx="17289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5098266" y="1929390"/>
            <a:ext cx="1872208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LTI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977949" y="2281115"/>
            <a:ext cx="770352" cy="815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flipV="1">
            <a:off x="4376189" y="2281270"/>
            <a:ext cx="695264" cy="800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83910" y="2015679"/>
                <a:ext cx="9321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𝛿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910" y="2015679"/>
                <a:ext cx="9321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343829" y="5384065"/>
            <a:ext cx="509738" cy="372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180059" y="4266607"/>
            <a:ext cx="1872208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LTI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052267" y="4626646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>
          <a:xfrm>
            <a:off x="4073126" y="4618487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72357" y="4012556"/>
                <a:ext cx="25480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zh-CN" altLang="en-US" sz="2800" i="1">
                          <a:solidFill>
                            <a:prstClr val="black"/>
                          </a:solidFill>
                          <a:latin typeface="Cambria Math"/>
                        </a:rPr>
                        <m:t>𝛿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57" y="4012556"/>
                <a:ext cx="25480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086311" y="3145707"/>
                <a:ext cx="1728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CN" sz="280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311" y="3145707"/>
                <a:ext cx="17289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77219" y="4258222"/>
                <a:ext cx="25480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19" y="4258222"/>
                <a:ext cx="254807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5180059" y="5508225"/>
            <a:ext cx="1872208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LTI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052267" y="5868264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>
          <a:xfrm>
            <a:off x="4073126" y="5860105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706367" y="4874654"/>
                <a:ext cx="4217886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[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367" y="4874654"/>
                <a:ext cx="4217886" cy="12671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855759" y="1977201"/>
                <a:ext cx="9343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759" y="1977201"/>
                <a:ext cx="93435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82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/>
      <p:bldP spid="25" grpId="0"/>
      <p:bldP spid="13" grpId="0" animBg="1"/>
      <p:bldP spid="31" grpId="0" animBg="1"/>
      <p:bldP spid="35" grpId="0"/>
      <p:bldP spid="36" grpId="0"/>
      <p:bldP spid="37" grpId="0"/>
      <p:bldP spid="38" grpId="0" animBg="1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91" y="13357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7328" y="1176762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Discrete-Time 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 Impulse Response and the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Convolution-Sum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612550" y="4309017"/>
            <a:ext cx="8331385" cy="74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is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refereed as to the convolution-sum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9423" y="1986312"/>
                <a:ext cx="4217886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𝛿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[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23" y="1986312"/>
                <a:ext cx="4217886" cy="1267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4825915" y="2678468"/>
            <a:ext cx="1872208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LTI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698123" y="3038507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/>
          <p:nvPr/>
        </p:nvCxnSpPr>
        <p:spPr>
          <a:xfrm>
            <a:off x="3718982" y="3030348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919012" y="1951685"/>
                <a:ext cx="4217886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[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012" y="1951685"/>
                <a:ext cx="4217886" cy="12671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58292" y="5484453"/>
                <a:ext cx="9324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292" y="5484453"/>
                <a:ext cx="93249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/>
          <p:cNvSpPr/>
          <p:nvPr/>
        </p:nvSpPr>
        <p:spPr>
          <a:xfrm>
            <a:off x="4984903" y="5430036"/>
            <a:ext cx="1872208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LTI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857111" y="5790075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5" name="Straight Arrow Connector 44"/>
          <p:cNvCxnSpPr/>
          <p:nvPr/>
        </p:nvCxnSpPr>
        <p:spPr>
          <a:xfrm>
            <a:off x="3877970" y="5781916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96839" y="5427098"/>
                <a:ext cx="30680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839" y="5427098"/>
                <a:ext cx="306808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397328" y="4302105"/>
            <a:ext cx="4179901" cy="852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q"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1830" y="3867359"/>
                <a:ext cx="3083087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[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30" y="3867359"/>
                <a:ext cx="3083087" cy="12671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47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1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5" y="3207004"/>
            <a:ext cx="3641273" cy="36198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91" y="13357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7328" y="1176762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Discrete-Time Unit Impulse Response and the Convolution-Sum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328" y="1693163"/>
            <a:ext cx="11407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Convolution-Sum calculation – </a:t>
            </a:r>
            <a:r>
              <a:rPr lang="en-US" sz="2800" dirty="0" smtClean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Method 1: sum of k shifted and scaled h[n]</a:t>
            </a:r>
            <a:endParaRPr lang="en-US" sz="2800" dirty="0">
              <a:solidFill>
                <a:srgbClr val="C00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76040" y="2458242"/>
                <a:ext cx="9324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0" y="2458242"/>
                <a:ext cx="9324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2915471" y="2359813"/>
            <a:ext cx="1872208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LTI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87679" y="2719852"/>
            <a:ext cx="82390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>
          <a:xfrm>
            <a:off x="1808538" y="2711693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11586" y="2065270"/>
                <a:ext cx="6351995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[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]</m:t>
                          </m:r>
                        </m:e>
                      </m:nary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586" y="2065270"/>
                <a:ext cx="6351995" cy="12671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14718" y="3790108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18" y="3790108"/>
                <a:ext cx="5421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215176" y="356594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76" y="3565948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564233" y="3310826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33" y="3310826"/>
                <a:ext cx="5421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41" y="3588008"/>
            <a:ext cx="3542773" cy="31926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322749" y="3923744"/>
                <a:ext cx="670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49" y="3923744"/>
                <a:ext cx="67037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872581" y="3799635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581" y="3799635"/>
                <a:ext cx="54213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269628" y="3617356"/>
                <a:ext cx="670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28" y="3617356"/>
                <a:ext cx="67037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999508" y="562413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508" y="5624135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350223" y="5159367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223" y="5159367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761527" y="46330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527" y="463309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796" y="3790108"/>
            <a:ext cx="4232509" cy="2286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8173312" y="5198449"/>
                <a:ext cx="670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312" y="5198449"/>
                <a:ext cx="67037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8785916" y="4580752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916" y="4580752"/>
                <a:ext cx="54213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9107686" y="3753724"/>
                <a:ext cx="670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86" y="3753724"/>
                <a:ext cx="67037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9947475" y="350250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475" y="3502509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3803928" y="3260422"/>
            <a:ext cx="3713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n: variable, k:constant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7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3" grpId="0"/>
      <p:bldP spid="47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91" y="13357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7328" y="1176762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Discrete-Time Unit Impulse Response and the Convolution-Sum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328" y="1693163"/>
            <a:ext cx="10092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Convolution-Sum calculation–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Method 2: calculate y[n] for each 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64136" y="2177600"/>
                <a:ext cx="6351995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[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]</m:t>
                          </m:r>
                        </m:e>
                      </m:nary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136" y="2177600"/>
                <a:ext cx="6351995" cy="1267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7442" y="3493375"/>
                <a:ext cx="53552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Step 1: determine the range of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42" y="3493375"/>
                <a:ext cx="5355249" cy="523220"/>
              </a:xfrm>
              <a:prstGeom prst="rect">
                <a:avLst/>
              </a:prstGeom>
              <a:blipFill>
                <a:blip r:embed="rId5"/>
                <a:stretch>
                  <a:fillRect l="-205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08989" y="4016595"/>
                <a:ext cx="16498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>
                  <a:solidFill>
                    <a:srgbClr val="70AD47">
                      <a:lumMod val="50000"/>
                    </a:srgbClr>
                  </a:solidFill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989" y="4016595"/>
                <a:ext cx="164987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7442" y="4588448"/>
                <a:ext cx="54046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Step 2: determine the range of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+mn-cs"/>
                      </a:rPr>
                      <m:t>𝑛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42" y="4588448"/>
                <a:ext cx="5404685" cy="523220"/>
              </a:xfrm>
              <a:prstGeom prst="rect">
                <a:avLst/>
              </a:prstGeom>
              <a:blipFill>
                <a:blip r:embed="rId7"/>
                <a:stretch>
                  <a:fillRect l="-203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661468" y="5204812"/>
                <a:ext cx="550133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smtClean="0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{0,1,2}</m:t>
                    </m:r>
                  </m:oMath>
                </a14:m>
                <a:r>
                  <a:rPr lang="en-US" sz="2800" dirty="0" smtClean="0">
                    <a:solidFill>
                      <a:srgbClr val="70AD47">
                        <a:lumMod val="50000"/>
                      </a:srgbClr>
                    </a:solidFill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70AD47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800" dirty="0" smtClean="0">
                    <a:solidFill>
                      <a:srgbClr val="70AD47">
                        <a:lumMod val="50000"/>
                      </a:srgbClr>
                    </a:solidFill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∈{0,1,2, 3}</m:t>
                    </m:r>
                  </m:oMath>
                </a14:m>
                <a:r>
                  <a:rPr lang="en-US" sz="2800" i="1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 </a:t>
                </a:r>
              </a:p>
              <a:p>
                <a:pPr lvl="0"/>
                <a:r>
                  <a:rPr 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For other n,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=0 </a:t>
                </a:r>
                <a:endParaRPr lang="en-US" sz="28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468" y="5204812"/>
                <a:ext cx="5501331" cy="954107"/>
              </a:xfrm>
              <a:prstGeom prst="rect">
                <a:avLst/>
              </a:prstGeom>
              <a:blipFill>
                <a:blip r:embed="rId8"/>
                <a:stretch>
                  <a:fillRect l="-2328" t="-833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99" y="3090641"/>
            <a:ext cx="3641273" cy="3619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703395" y="3790108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95" y="3790108"/>
                <a:ext cx="5421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8203853" y="356594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53" y="356594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552910" y="3310826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910" y="3310826"/>
                <a:ext cx="54213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43" y="2677766"/>
            <a:ext cx="3641273" cy="36198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91" y="13357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7328" y="1176762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Discrete-Time Unit Impulse Response and the Convolution-Sum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328" y="1693163"/>
            <a:ext cx="10092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Convolution-Sum calculation–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Method 2: calculate y[n] for each 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23847" y="2006549"/>
                <a:ext cx="6351995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[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]</m:t>
                          </m:r>
                        </m:e>
                      </m:nary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847" y="2006549"/>
                <a:ext cx="6351995" cy="12671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94655" y="3203235"/>
                <a:ext cx="52443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Step 3: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calculate y[n] for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each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AD47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+mn-cs"/>
                      </a:rPr>
                      <m:t>𝑛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5" y="3203235"/>
                <a:ext cx="5244384" cy="523220"/>
              </a:xfrm>
              <a:prstGeom prst="rect">
                <a:avLst/>
              </a:prstGeom>
              <a:blipFill>
                <a:blip r:embed="rId6"/>
                <a:stretch>
                  <a:fillRect l="-20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94098" y="3685177"/>
                <a:ext cx="7399911" cy="1029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00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[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−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𝑘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]</m:t>
                          </m:r>
                        </m:e>
                      </m:nary>
                      <m:r>
                        <a:rPr lang="en-US" altLang="zh-CN" sz="20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0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98" y="3685177"/>
                <a:ext cx="7399911" cy="10295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0477" y="5927819"/>
                <a:ext cx="6138540" cy="721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77" y="5927819"/>
                <a:ext cx="6138540" cy="7217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778593" y="3389776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593" y="3389776"/>
                <a:ext cx="5421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9279051" y="316561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051" y="316561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9628108" y="2910494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108" y="2910494"/>
                <a:ext cx="5421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79965" y="4429079"/>
                <a:ext cx="6334106" cy="721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sz="2000" b="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000" b="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000" b="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65" y="4429079"/>
                <a:ext cx="6334106" cy="7217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79964" y="5128347"/>
                <a:ext cx="6476773" cy="721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=2.75</m:t>
                      </m:r>
                    </m:oMath>
                  </m:oMathPara>
                </a14:m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64" y="5128347"/>
                <a:ext cx="6476773" cy="7217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8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91" y="13357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7328" y="1176762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Discrete-Time Unit Impulse Response and the Convolution-Sum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328" y="1693163"/>
            <a:ext cx="6431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Convolution-Sum calculation–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Method 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763017" y="1954773"/>
                <a:ext cx="8474586" cy="1267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[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0" lang="zh-CN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017" y="1954773"/>
                <a:ext cx="8474586" cy="1267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37050" y="2978557"/>
                <a:ext cx="892344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For</a:t>
                </a:r>
                <a:r>
                  <a:rPr kumimoji="0" lang="en-US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each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  <a:latin typeface="Calibri" panose="020F0502020204030204"/>
                    <a:ea typeface="等线" panose="02010600030101010101" pitchFamily="2" charset="-122"/>
                  </a:rPr>
                  <a:t>: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Step 1: change time variables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, and reverse</a:t>
                </a:r>
                <a:r>
                  <a:rPr kumimoji="0" lang="en-US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0" y="2978557"/>
                <a:ext cx="8923446" cy="1384995"/>
              </a:xfrm>
              <a:prstGeom prst="rect">
                <a:avLst/>
              </a:prstGeom>
              <a:blipFill>
                <a:blip r:embed="rId5"/>
                <a:stretch>
                  <a:fillRect l="-1366" t="-4405" r="-1298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7050" y="4442597"/>
                <a:ext cx="95696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70AD47">
                        <a:lumMod val="50000"/>
                      </a:srgbClr>
                    </a:solidFill>
                    <a:ea typeface="等线" panose="02010600030101010101" pitchFamily="2" charset="-122"/>
                  </a:rPr>
                  <a:t>Step 2: Shift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rgbClr val="70AD47">
                        <a:lumMod val="50000"/>
                      </a:srgbClr>
                    </a:solidFill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is considered as a constant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0" y="4442597"/>
                <a:ext cx="9569671" cy="523220"/>
              </a:xfrm>
              <a:prstGeom prst="rect">
                <a:avLst/>
              </a:prstGeom>
              <a:blipFill>
                <a:blip r:embed="rId6"/>
                <a:stretch>
                  <a:fillRect l="-1146" t="-11628" r="-25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7050" y="4969375"/>
                <a:ext cx="52391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70AD47">
                        <a:lumMod val="50000"/>
                      </a:srgbClr>
                    </a:solidFill>
                    <a:ea typeface="等线" panose="02010600030101010101" pitchFamily="2" charset="-122"/>
                  </a:rPr>
                  <a:t>Step 3: multiply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]∙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0" y="4969375"/>
                <a:ext cx="5239127" cy="523220"/>
              </a:xfrm>
              <a:prstGeom prst="rect">
                <a:avLst/>
              </a:prstGeom>
              <a:blipFill>
                <a:blip r:embed="rId7"/>
                <a:stretch>
                  <a:fillRect l="-209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37050" y="5583816"/>
                <a:ext cx="68273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70AD47">
                        <a:lumMod val="50000"/>
                      </a:srgbClr>
                    </a:solidFill>
                    <a:ea typeface="等线" panose="02010600030101010101" pitchFamily="2" charset="-122"/>
                  </a:rPr>
                  <a:t>Step 4: Summation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]∙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0" y="5583816"/>
                <a:ext cx="6827318" cy="523220"/>
              </a:xfrm>
              <a:prstGeom prst="rect">
                <a:avLst/>
              </a:prstGeom>
              <a:blipFill>
                <a:blip r:embed="rId8"/>
                <a:stretch>
                  <a:fillRect l="-160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37050" y="6186499"/>
                <a:ext cx="77816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  <a:latin typeface="Calibri" panose="020F0502020204030204"/>
                    <a:ea typeface="等线" panose="02010600030101010101" pitchFamily="2" charset="-122"/>
                  </a:rPr>
                  <a:t>Change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alibri" panose="020F0502020204030204"/>
                    <a:ea typeface="等线" panose="02010600030101010101" pitchFamily="2" charset="-122"/>
                  </a:rPr>
                  <a:t>, repeat step 1 to 4, calculate another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rgbClr val="70AD47">
                        <a:lumMod val="50000"/>
                      </a:srgbClr>
                    </a:solidFill>
                    <a:ea typeface="等线" panose="02010600030101010101" pitchFamily="2" charset="-122"/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0" y="6186499"/>
                <a:ext cx="7781682" cy="523220"/>
              </a:xfrm>
              <a:prstGeom prst="rect">
                <a:avLst/>
              </a:prstGeom>
              <a:blipFill>
                <a:blip r:embed="rId9"/>
                <a:stretch>
                  <a:fillRect l="-1566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1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0" b="18071"/>
          <a:stretch/>
        </p:blipFill>
        <p:spPr>
          <a:xfrm>
            <a:off x="6994067" y="5004120"/>
            <a:ext cx="5197929" cy="8109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31" b="30452"/>
          <a:stretch/>
        </p:blipFill>
        <p:spPr>
          <a:xfrm>
            <a:off x="6994071" y="4136351"/>
            <a:ext cx="5197929" cy="7902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15" b="42650"/>
          <a:stretch/>
        </p:blipFill>
        <p:spPr>
          <a:xfrm>
            <a:off x="6994071" y="3172178"/>
            <a:ext cx="5197929" cy="8068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12" b="55171"/>
          <a:stretch/>
        </p:blipFill>
        <p:spPr>
          <a:xfrm>
            <a:off x="6994068" y="2231443"/>
            <a:ext cx="5197929" cy="79027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2" b="65556"/>
          <a:stretch/>
        </p:blipFill>
        <p:spPr>
          <a:xfrm>
            <a:off x="6994071" y="1415507"/>
            <a:ext cx="5197929" cy="8270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104" y="133578"/>
            <a:ext cx="8283337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7328" y="1176762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Convolution-Sum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327" y="1693163"/>
            <a:ext cx="49111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Convolution-Sum </a:t>
            </a:r>
            <a:r>
              <a:rPr lang="en-US" sz="2800" dirty="0" smtClean="0">
                <a:solidFill>
                  <a:srgbClr val="0070C0"/>
                </a:solidFill>
                <a:ea typeface="等线" panose="02010600030101010101" pitchFamily="2" charset="-122"/>
              </a:rPr>
              <a:t>calculation – </a:t>
            </a:r>
            <a:r>
              <a:rPr lang="en-US" sz="2800" dirty="0" smtClean="0">
                <a:solidFill>
                  <a:srgbClr val="70AD47">
                    <a:lumMod val="50000"/>
                  </a:srgbClr>
                </a:solidFill>
                <a:ea typeface="等线" panose="02010600030101010101" pitchFamily="2" charset="-122"/>
              </a:rPr>
              <a:t>Method </a:t>
            </a:r>
            <a:r>
              <a:rPr lang="en-US" sz="2800" dirty="0">
                <a:solidFill>
                  <a:srgbClr val="70AD47">
                    <a:lumMod val="50000"/>
                  </a:srgbClr>
                </a:solidFill>
                <a:ea typeface="等线" panose="02010600030101010101" pitchFamily="2" charset="-122"/>
              </a:rPr>
              <a:t>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3187" r="13485" b="82576"/>
          <a:stretch/>
        </p:blipFill>
        <p:spPr>
          <a:xfrm>
            <a:off x="6925205" y="-2129"/>
            <a:ext cx="4662639" cy="1159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496374" y="2403399"/>
                <a:ext cx="2850909" cy="658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374" y="2403399"/>
                <a:ext cx="2850909" cy="658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514487" y="3398765"/>
                <a:ext cx="2850909" cy="658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487" y="3398765"/>
                <a:ext cx="2850909" cy="658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493197" y="4315096"/>
                <a:ext cx="2850909" cy="658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197" y="4315096"/>
                <a:ext cx="2850909" cy="6587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441682" y="5221076"/>
                <a:ext cx="2850909" cy="658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82" y="5221076"/>
                <a:ext cx="2850909" cy="658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392391" y="1806179"/>
                <a:ext cx="1900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for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&lt;0 </a:t>
                </a:r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391" y="1806179"/>
                <a:ext cx="1900200" cy="369332"/>
              </a:xfrm>
              <a:prstGeom prst="rect">
                <a:avLst/>
              </a:prstGeom>
              <a:blipFill>
                <a:blip r:embed="rId8"/>
                <a:stretch>
                  <a:fillRect t="-8197" r="-16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79788" y="2797926"/>
            <a:ext cx="37134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If the lengths of the two sequences are </a:t>
            </a:r>
            <a:r>
              <a:rPr lang="en-US" altLang="zh-CN" sz="2800" i="1" dirty="0"/>
              <a:t>M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N</a:t>
            </a:r>
            <a:r>
              <a:rPr lang="en-US" altLang="zh-CN" sz="2800" dirty="0"/>
              <a:t>, then the sequence generated by the convolution is of length </a:t>
            </a:r>
            <a:r>
              <a:rPr lang="en-US" altLang="zh-CN" sz="2800" i="1" dirty="0">
                <a:solidFill>
                  <a:srgbClr val="C00000"/>
                </a:solidFill>
              </a:rPr>
              <a:t>M</a:t>
            </a:r>
            <a:r>
              <a:rPr lang="en-US" altLang="zh-CN" sz="2800" dirty="0">
                <a:solidFill>
                  <a:srgbClr val="C00000"/>
                </a:solidFill>
              </a:rPr>
              <a:t>+</a:t>
            </a:r>
            <a:r>
              <a:rPr lang="en-US" altLang="zh-CN" sz="2800" i="1" dirty="0">
                <a:solidFill>
                  <a:srgbClr val="C00000"/>
                </a:solidFill>
              </a:rPr>
              <a:t>N</a:t>
            </a:r>
            <a:r>
              <a:rPr lang="en-US" altLang="zh-CN" sz="2800" dirty="0">
                <a:solidFill>
                  <a:srgbClr val="C00000"/>
                </a:solidFill>
                <a:latin typeface="Symbol" panose="05050102010706020507" pitchFamily="18" charset="2"/>
              </a:rPr>
              <a:t>-</a:t>
            </a:r>
            <a:r>
              <a:rPr lang="en-US" altLang="zh-CN" sz="2800" dirty="0">
                <a:solidFill>
                  <a:srgbClr val="C00000"/>
                </a:solidFill>
              </a:rPr>
              <a:t>1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66320" y="1199874"/>
            <a:ext cx="3713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K: variable, n:constant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72" b="5269"/>
          <a:stretch/>
        </p:blipFill>
        <p:spPr>
          <a:xfrm>
            <a:off x="6994066" y="5931334"/>
            <a:ext cx="5197929" cy="839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367349" y="6320620"/>
                <a:ext cx="1900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for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&gt;3 </a:t>
                </a:r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49" y="6320620"/>
                <a:ext cx="1900200" cy="369332"/>
              </a:xfrm>
              <a:prstGeom prst="rect">
                <a:avLst/>
              </a:prstGeom>
              <a:blipFill>
                <a:blip r:embed="rId9"/>
                <a:stretch>
                  <a:fillRect t="-10000" r="-16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4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6" grpId="0"/>
      <p:bldP spid="37" grpId="0"/>
      <p:bldP spid="38" grpId="0"/>
      <p:bldP spid="39" grpId="0"/>
      <p:bldP spid="16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5" y="3207004"/>
            <a:ext cx="3641273" cy="36198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91" y="13357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7328" y="1176762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Discrete-Time Unit Impulse Response and the Convolution-Sum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328" y="1693163"/>
            <a:ext cx="11407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Convolution-Sum calculation –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Method 1: sum of k shifted and scaled h[n]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76040" y="2458242"/>
                <a:ext cx="9324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0" y="2458242"/>
                <a:ext cx="9324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2915471" y="2359813"/>
            <a:ext cx="1872208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LTI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87679" y="2719852"/>
            <a:ext cx="82390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>
          <a:xfrm>
            <a:off x="1808538" y="2711693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11586" y="2065270"/>
                <a:ext cx="6351995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[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]</m:t>
                          </m:r>
                        </m:e>
                      </m:nary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586" y="2065270"/>
                <a:ext cx="6351995" cy="12671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14718" y="3790108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18" y="3790108"/>
                <a:ext cx="5421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215176" y="356594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76" y="3565948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564233" y="3310826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1.5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33" y="3310826"/>
                <a:ext cx="5421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41" y="3588008"/>
            <a:ext cx="3542773" cy="31926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322749" y="3923744"/>
                <a:ext cx="670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0.25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49" y="3923744"/>
                <a:ext cx="67037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872581" y="3799635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581" y="3799635"/>
                <a:ext cx="54213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269628" y="3617356"/>
                <a:ext cx="670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0.75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28" y="3617356"/>
                <a:ext cx="67037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999508" y="562413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508" y="5624135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350223" y="5159367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223" y="5159367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761527" y="46330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527" y="463309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796" y="3790108"/>
            <a:ext cx="4232509" cy="2286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8173312" y="5198449"/>
                <a:ext cx="670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0.25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312" y="5198449"/>
                <a:ext cx="67037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8785916" y="4580752"/>
                <a:ext cx="54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1.5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916" y="4580752"/>
                <a:ext cx="54213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9107686" y="3753724"/>
                <a:ext cx="670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2.75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86" y="3753724"/>
                <a:ext cx="67037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9947475" y="350250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475" y="3502509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3803928" y="3260422"/>
            <a:ext cx="3713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n: variable, k: constant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2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104" y="133578"/>
            <a:ext cx="8283337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7328" y="1176762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Convolution-Sum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327" y="1693163"/>
            <a:ext cx="4911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7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45453" y="2567981"/>
                <a:ext cx="30741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453" y="2567981"/>
                <a:ext cx="307417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149908" y="3985859"/>
                <a:ext cx="37212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908" y="3985859"/>
                <a:ext cx="37212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099737" y="2360873"/>
                <a:ext cx="3869649" cy="937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737" y="2360873"/>
                <a:ext cx="3869649" cy="93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739469" y="2560747"/>
                <a:ext cx="12985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469" y="2560747"/>
                <a:ext cx="129856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709853" y="3776473"/>
                <a:ext cx="4515275" cy="973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853" y="3776473"/>
                <a:ext cx="4515275" cy="9730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450654" y="4016636"/>
                <a:ext cx="21246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2400" b="0" dirty="0" smtClean="0">
                    <a:solidFill>
                      <a:srgbClr val="FF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654" y="4016636"/>
                <a:ext cx="2124684" cy="461665"/>
              </a:xfrm>
              <a:prstGeom prst="rect">
                <a:avLst/>
              </a:prstGeom>
              <a:blipFill>
                <a:blip r:embed="rId9"/>
                <a:stretch>
                  <a:fillRect l="-429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709853" y="4853443"/>
                <a:ext cx="4744953" cy="937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853" y="4853443"/>
                <a:ext cx="4744953" cy="9374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709853" y="5995752"/>
                <a:ext cx="48156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853" y="5995752"/>
                <a:ext cx="481567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09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91" y="13357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98591" y="1035186"/>
            <a:ext cx="11431466" cy="542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Representation 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Discrete-Time Signals in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Terms of Impulse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0"/>
          <a:stretch/>
        </p:blipFill>
        <p:spPr>
          <a:xfrm>
            <a:off x="1260856" y="1568840"/>
            <a:ext cx="5820180" cy="1392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12"/>
          <a:stretch/>
        </p:blipFill>
        <p:spPr>
          <a:xfrm>
            <a:off x="1260856" y="3255606"/>
            <a:ext cx="5820180" cy="10388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93" b="13189"/>
          <a:stretch/>
        </p:blipFill>
        <p:spPr>
          <a:xfrm>
            <a:off x="1260856" y="4547867"/>
            <a:ext cx="5820180" cy="8027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6" b="37090"/>
          <a:stretch/>
        </p:blipFill>
        <p:spPr>
          <a:xfrm>
            <a:off x="1260856" y="5681349"/>
            <a:ext cx="5820180" cy="850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46525" y="4105519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25" y="4105519"/>
                <a:ext cx="44884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46524" y="5240606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24" y="5240606"/>
                <a:ext cx="44884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5400000">
                <a:off x="3946524" y="2665236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946524" y="2665236"/>
                <a:ext cx="448841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42519" y="1900110"/>
                <a:ext cx="9324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519" y="1900110"/>
                <a:ext cx="93249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145191" y="3158176"/>
                <a:ext cx="46247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−2.25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191" y="3158176"/>
                <a:ext cx="462479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145191" y="4416242"/>
                <a:ext cx="38000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−1.5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191" y="4416242"/>
                <a:ext cx="380001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200900" y="6008135"/>
                <a:ext cx="383837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6008135"/>
                <a:ext cx="383837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896164" y="3992264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164" y="3992264"/>
                <a:ext cx="448841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896163" y="5127351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163" y="5127351"/>
                <a:ext cx="44884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5400000">
                <a:off x="7896163" y="2551981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896163" y="2551981"/>
                <a:ext cx="448841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558651" y="1348951"/>
                <a:ext cx="9324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651" y="1348951"/>
                <a:ext cx="932499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4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1" grpId="0"/>
      <p:bldP spid="13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104" y="133578"/>
            <a:ext cx="8283337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7328" y="1176762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Convolution-Sum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327" y="1693163"/>
            <a:ext cx="4911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7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98415" y="3995813"/>
                <a:ext cx="8384155" cy="937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15" y="3995813"/>
                <a:ext cx="8384155" cy="937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5225823" y="1458639"/>
            <a:ext cx="1872208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45703" y="1818678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>
          <a:xfrm>
            <a:off x="7098031" y="1818678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8" name="Rounded Rectangle 27"/>
          <p:cNvSpPr/>
          <p:nvPr/>
        </p:nvSpPr>
        <p:spPr>
          <a:xfrm>
            <a:off x="5214668" y="2780527"/>
            <a:ext cx="1872208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134548" y="3140566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>
            <a:off x="7086876" y="3140566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517102" y="2568286"/>
                <a:ext cx="15989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=?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102" y="2568286"/>
                <a:ext cx="15989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346265" y="1246398"/>
                <a:ext cx="9373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265" y="1246398"/>
                <a:ext cx="93737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075227" y="1260203"/>
                <a:ext cx="9373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227" y="1260203"/>
                <a:ext cx="93737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062184" y="2609996"/>
                <a:ext cx="9373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84" y="2609996"/>
                <a:ext cx="93737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693241" y="1521813"/>
                <a:ext cx="9373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241" y="1521813"/>
                <a:ext cx="93737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315510" y="2827582"/>
                <a:ext cx="16705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10" y="2827582"/>
                <a:ext cx="167052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480444" y="4979653"/>
                <a:ext cx="4903265" cy="937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44" y="4979653"/>
                <a:ext cx="4903265" cy="9371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379633" y="4200709"/>
                <a:ext cx="21246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2400" b="0" dirty="0" smtClean="0">
                    <a:solidFill>
                      <a:srgbClr val="FF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633" y="4200709"/>
                <a:ext cx="2124684" cy="461665"/>
              </a:xfrm>
              <a:prstGeom prst="rect">
                <a:avLst/>
              </a:prstGeom>
              <a:blipFill>
                <a:blip r:embed="rId12"/>
                <a:stretch>
                  <a:fillRect l="-459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481784" y="6064006"/>
                <a:ext cx="49082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784" y="6064006"/>
                <a:ext cx="490826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3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330926"/>
            <a:ext cx="11342914" cy="97100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Linear Time-Invariant Systems </a:t>
            </a:r>
            <a:r>
              <a:rPr lang="en-US" b="1" dirty="0" smtClean="0">
                <a:solidFill>
                  <a:srgbClr val="0070C0"/>
                </a:solidFill>
              </a:rPr>
              <a:t>(ch.2)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5222" y="1617482"/>
            <a:ext cx="10515600" cy="4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sz="32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t> Discrete-Time LTI Systems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srgbClr val="C00000"/>
                </a:solidFill>
                <a:latin typeface="Calibri" panose="020F0502020204030204"/>
              </a:rPr>
              <a:t> Continuous-Time LTI Systems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Properties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of LTI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Systems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Differential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Difference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Equations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07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" b="81221"/>
          <a:stretch/>
        </p:blipFill>
        <p:spPr>
          <a:xfrm>
            <a:off x="6808727" y="-1"/>
            <a:ext cx="4826208" cy="1577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14" y="12646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Continuous-Time </a:t>
            </a:r>
            <a:r>
              <a:rPr lang="en-US" sz="3600" b="1" dirty="0">
                <a:solidFill>
                  <a:schemeClr val="bg1"/>
                </a:solidFill>
              </a:rPr>
              <a:t>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6911126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 smtClean="0">
                <a:solidFill>
                  <a:srgbClr val="C00000"/>
                </a:solidFill>
                <a:latin typeface="Calibri" panose="020F0502020204030204"/>
              </a:rPr>
              <a:t>Continuous-Time </a:t>
            </a:r>
            <a:r>
              <a:rPr lang="en-US" b="1" i="1" u="sng" dirty="0">
                <a:solidFill>
                  <a:srgbClr val="C00000"/>
                </a:solidFill>
                <a:latin typeface="Calibri" panose="020F0502020204030204"/>
              </a:rPr>
              <a:t>Signals in </a:t>
            </a:r>
            <a:r>
              <a:rPr lang="en-US" b="1" i="1" u="sng" dirty="0" smtClean="0">
                <a:solidFill>
                  <a:srgbClr val="C00000"/>
                </a:solidFill>
                <a:latin typeface="Calibri" panose="020F0502020204030204"/>
              </a:rPr>
              <a:t>Terms of Impulse</a:t>
            </a:r>
            <a:endParaRPr lang="en-US" b="1" i="1" u="sng" dirty="0">
              <a:solidFill>
                <a:srgbClr val="C0000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0841" y="1772608"/>
                <a:ext cx="55222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“staircase” approximation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1" y="1772608"/>
                <a:ext cx="5522217" cy="523220"/>
              </a:xfrm>
              <a:prstGeom prst="rect">
                <a:avLst/>
              </a:prstGeom>
              <a:blipFill>
                <a:blip r:embed="rId4"/>
                <a:stretch>
                  <a:fillRect l="-198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pic>
        <p:nvPicPr>
          <p:cNvPr id="18" name="Picture 5" descr="图片42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98" y="2622122"/>
            <a:ext cx="3455976" cy="14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96" y="4941172"/>
            <a:ext cx="2579982" cy="1415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29709" y="6051928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709" y="6051928"/>
                <a:ext cx="334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299496" y="4571840"/>
                <a:ext cx="754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496" y="4571840"/>
                <a:ext cx="754181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956718" y="5027128"/>
                <a:ext cx="617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718" y="5027128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99" b="62441"/>
          <a:stretch/>
        </p:blipFill>
        <p:spPr>
          <a:xfrm>
            <a:off x="6811094" y="1918953"/>
            <a:ext cx="4823841" cy="939203"/>
          </a:xfrm>
          <a:prstGeom prst="rect">
            <a:avLst/>
          </a:prstGeom>
        </p:spPr>
      </p:pic>
      <p:pic>
        <p:nvPicPr>
          <p:cNvPr id="26" name="Picture 2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41" b="42852"/>
          <a:stretch/>
        </p:blipFill>
        <p:spPr>
          <a:xfrm>
            <a:off x="6808727" y="3071934"/>
            <a:ext cx="4792415" cy="956854"/>
          </a:xfrm>
          <a:prstGeom prst="rect">
            <a:avLst/>
          </a:prstGeom>
        </p:spPr>
      </p:pic>
      <p:pic>
        <p:nvPicPr>
          <p:cNvPr id="27" name="Picture 2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68" b="291"/>
          <a:stretch/>
        </p:blipFill>
        <p:spPr>
          <a:xfrm>
            <a:off x="6808727" y="5624901"/>
            <a:ext cx="4826208" cy="1239311"/>
          </a:xfrm>
          <a:prstGeom prst="rect">
            <a:avLst/>
          </a:prstGeom>
        </p:spPr>
      </p:pic>
      <p:pic>
        <p:nvPicPr>
          <p:cNvPr id="28" name="Picture 27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86" b="23165"/>
          <a:stretch/>
        </p:blipFill>
        <p:spPr>
          <a:xfrm>
            <a:off x="6808727" y="4276435"/>
            <a:ext cx="4792415" cy="1105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243419" y="70452"/>
                <a:ext cx="7052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419" y="70452"/>
                <a:ext cx="705257" cy="400110"/>
              </a:xfrm>
              <a:prstGeom prst="rect">
                <a:avLst/>
              </a:prstGeom>
              <a:blipFill>
                <a:blip r:embed="rId11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77262" y="1872449"/>
                <a:ext cx="25891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(−2∆)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+2∆)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62" y="1872449"/>
                <a:ext cx="2589107" cy="400110"/>
              </a:xfrm>
              <a:prstGeom prst="rect">
                <a:avLst/>
              </a:prstGeom>
              <a:blipFill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211606" y="2905791"/>
                <a:ext cx="23037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(−∆)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606" y="2905791"/>
                <a:ext cx="2303772" cy="400110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466996" y="4194931"/>
                <a:ext cx="16431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96" y="4194931"/>
                <a:ext cx="1643142" cy="400110"/>
              </a:xfrm>
              <a:prstGeom prst="rect">
                <a:avLst/>
              </a:prstGeom>
              <a:blipFill>
                <a:blip r:embed="rId1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146835" y="5531706"/>
                <a:ext cx="21114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(∆)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35" y="5531706"/>
                <a:ext cx="2111412" cy="400110"/>
              </a:xfrm>
              <a:prstGeom prst="rect">
                <a:avLst/>
              </a:prstGeom>
              <a:blipFill>
                <a:blip r:embed="rId1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 flipH="1" flipV="1">
            <a:off x="7796239" y="1061051"/>
            <a:ext cx="43307" cy="573759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538140" y="1061051"/>
            <a:ext cx="43307" cy="573759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75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30" grpId="0"/>
      <p:bldP spid="31" grpId="0"/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" b="81221"/>
          <a:stretch/>
        </p:blipFill>
        <p:spPr>
          <a:xfrm>
            <a:off x="6808727" y="-1"/>
            <a:ext cx="4826208" cy="1577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14" y="12646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Continuous-Time </a:t>
            </a:r>
            <a:r>
              <a:rPr lang="en-US" sz="3600" b="1" dirty="0">
                <a:solidFill>
                  <a:schemeClr val="bg1"/>
                </a:solidFill>
              </a:rPr>
              <a:t>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6911126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Continuous-Time 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in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Terms of Impulse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0746" y="1648238"/>
                <a:ext cx="55222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“staircase” approximation of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6" y="1648238"/>
                <a:ext cx="5522217" cy="523220"/>
              </a:xfrm>
              <a:prstGeom prst="rect">
                <a:avLst/>
              </a:prstGeom>
              <a:blipFill>
                <a:blip r:embed="rId4"/>
                <a:stretch>
                  <a:fillRect l="-198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pic>
        <p:nvPicPr>
          <p:cNvPr id="25" name="Picture 2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99" b="62441"/>
          <a:stretch/>
        </p:blipFill>
        <p:spPr>
          <a:xfrm>
            <a:off x="6811094" y="1918953"/>
            <a:ext cx="4823841" cy="939203"/>
          </a:xfrm>
          <a:prstGeom prst="rect">
            <a:avLst/>
          </a:prstGeom>
        </p:spPr>
      </p:pic>
      <p:pic>
        <p:nvPicPr>
          <p:cNvPr id="26" name="Picture 2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41" b="42852"/>
          <a:stretch/>
        </p:blipFill>
        <p:spPr>
          <a:xfrm>
            <a:off x="6808727" y="3071934"/>
            <a:ext cx="4792415" cy="956854"/>
          </a:xfrm>
          <a:prstGeom prst="rect">
            <a:avLst/>
          </a:prstGeom>
        </p:spPr>
      </p:pic>
      <p:pic>
        <p:nvPicPr>
          <p:cNvPr id="27" name="Picture 2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68" b="291"/>
          <a:stretch/>
        </p:blipFill>
        <p:spPr>
          <a:xfrm>
            <a:off x="6808727" y="5624901"/>
            <a:ext cx="4826208" cy="1239311"/>
          </a:xfrm>
          <a:prstGeom prst="rect">
            <a:avLst/>
          </a:prstGeom>
        </p:spPr>
      </p:pic>
      <p:pic>
        <p:nvPicPr>
          <p:cNvPr id="28" name="Picture 27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86" b="23165"/>
          <a:stretch/>
        </p:blipFill>
        <p:spPr>
          <a:xfrm>
            <a:off x="6808727" y="4276435"/>
            <a:ext cx="4792415" cy="1105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243419" y="70452"/>
                <a:ext cx="7052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419" y="70452"/>
                <a:ext cx="705257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388439" y="1872449"/>
                <a:ext cx="25462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(−2∆)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+2∆)</m:t>
                      </m:r>
                      <m:r>
                        <a:rPr lang="en-US" sz="2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39" y="1872449"/>
                <a:ext cx="2546260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388439" y="2904660"/>
                <a:ext cx="23117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(−∆)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+∆)</m:t>
                      </m:r>
                      <m:r>
                        <a:rPr lang="en-US" sz="2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39" y="2904660"/>
                <a:ext cx="2311787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8871053" y="4179892"/>
                <a:ext cx="16511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(0)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lang="en-US" sz="2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053" y="4179892"/>
                <a:ext cx="1651157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016660" y="5424846"/>
                <a:ext cx="21194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(∆)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−∆)</m:t>
                      </m:r>
                      <m:r>
                        <a:rPr lang="en-US" sz="2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60" y="5424846"/>
                <a:ext cx="2119426" cy="400110"/>
              </a:xfrm>
              <a:prstGeom prst="rect">
                <a:avLst/>
              </a:prstGeom>
              <a:blipFill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08023" y="2299411"/>
                <a:ext cx="5695149" cy="937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∆)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3" y="2299411"/>
                <a:ext cx="5695149" cy="9374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12584" y="4986853"/>
                <a:ext cx="6086025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∆→0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84" y="4986853"/>
                <a:ext cx="6086025" cy="10219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08023" y="3495031"/>
                <a:ext cx="62445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∆→0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+mn-cs"/>
                      </a:rPr>
                      <m:t>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∆→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3" y="3495031"/>
                <a:ext cx="6244560" cy="523220"/>
              </a:xfrm>
              <a:prstGeom prst="rect">
                <a:avLst/>
              </a:prstGeom>
              <a:blipFill>
                <a:blip r:embed="rId1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708023" y="4179892"/>
                <a:ext cx="59844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∆)→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3" y="4179892"/>
                <a:ext cx="5984480" cy="523220"/>
              </a:xfrm>
              <a:prstGeom prst="rect">
                <a:avLst/>
              </a:prstGeom>
              <a:blipFill>
                <a:blip r:embed="rId1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350216" y="6040110"/>
                <a:ext cx="37148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ifting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property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of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16" y="6040110"/>
                <a:ext cx="3714863" cy="523220"/>
              </a:xfrm>
              <a:prstGeom prst="rect">
                <a:avLst/>
              </a:prstGeom>
              <a:blipFill>
                <a:blip r:embed="rId15"/>
                <a:stretch>
                  <a:fillRect l="-3279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482481" y="535505"/>
            <a:ext cx="161660" cy="7969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7796239" y="1061051"/>
            <a:ext cx="43307" cy="573759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8538140" y="1061051"/>
            <a:ext cx="43307" cy="573759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0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9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14" y="12646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Continuous-Time </a:t>
            </a:r>
            <a:r>
              <a:rPr lang="en-US" sz="3600" b="1" dirty="0">
                <a:solidFill>
                  <a:schemeClr val="bg1"/>
                </a:solidFill>
              </a:rPr>
              <a:t>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6911126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Continuous-Time 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in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Terms of Impulse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0746" y="1648238"/>
                <a:ext cx="53955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Using</a:t>
                </a:r>
                <a:r>
                  <a:rPr kumimoji="0" lang="en-US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sampling property of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6" y="1648238"/>
                <a:ext cx="5395516" cy="523220"/>
              </a:xfrm>
              <a:prstGeom prst="rect">
                <a:avLst/>
              </a:prstGeom>
              <a:blipFill>
                <a:blip r:embed="rId3"/>
                <a:stretch>
                  <a:fillRect l="-203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9186" y="4508953"/>
                <a:ext cx="6975884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</m:nary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6" y="4508953"/>
                <a:ext cx="6975884" cy="102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77623" y="3907939"/>
                <a:ext cx="45522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23" y="3907939"/>
                <a:ext cx="455227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60"/>
          <a:stretch/>
        </p:blipFill>
        <p:spPr>
          <a:xfrm>
            <a:off x="6972418" y="0"/>
            <a:ext cx="5190135" cy="2224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790124" y="-49789"/>
                <a:ext cx="77797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124" y="-49789"/>
                <a:ext cx="777970" cy="430887"/>
              </a:xfrm>
              <a:prstGeom prst="rect">
                <a:avLst/>
              </a:prstGeom>
              <a:blipFill>
                <a:blip r:embed="rId8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 descr="Screen Clippi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1" b="34670"/>
          <a:stretch/>
        </p:blipFill>
        <p:spPr>
          <a:xfrm>
            <a:off x="7089874" y="2584648"/>
            <a:ext cx="5072679" cy="2006201"/>
          </a:xfrm>
          <a:prstGeom prst="rect">
            <a:avLst/>
          </a:prstGeom>
        </p:spPr>
      </p:pic>
      <p:pic>
        <p:nvPicPr>
          <p:cNvPr id="40" name="Picture 39" descr="Screen Clippi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98"/>
          <a:stretch/>
        </p:blipFill>
        <p:spPr>
          <a:xfrm>
            <a:off x="7089874" y="4925637"/>
            <a:ext cx="5072679" cy="1753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893387" y="2249860"/>
                <a:ext cx="123495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387" y="2249860"/>
                <a:ext cx="1234953" cy="430887"/>
              </a:xfrm>
              <a:prstGeom prst="rect">
                <a:avLst/>
              </a:prstGeom>
              <a:blipFill>
                <a:blip r:embed="rId9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666235" y="4569283"/>
                <a:ext cx="195997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235" y="4569283"/>
                <a:ext cx="1959978" cy="430887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88549" y="3271187"/>
                <a:ext cx="49550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49" y="3271187"/>
                <a:ext cx="495507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288817" y="3287745"/>
            <a:ext cx="2536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a typeface="等线" panose="02010600030101010101" pitchFamily="2" charset="-122"/>
              </a:rPr>
              <a:t>sampling property 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439003" y="5338699"/>
                <a:ext cx="3650871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003" y="5338699"/>
                <a:ext cx="3650871" cy="10219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464630" y="6277304"/>
                <a:ext cx="1283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630" y="6277304"/>
                <a:ext cx="128355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0575830" y="4590849"/>
                <a:ext cx="77797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830" y="4590849"/>
                <a:ext cx="777970" cy="430887"/>
              </a:xfrm>
              <a:prstGeom prst="rect">
                <a:avLst/>
              </a:prstGeom>
              <a:blipFill>
                <a:blip r:embed="rId1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115047" y="3907939"/>
            <a:ext cx="1541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ea typeface="等线" panose="02010600030101010101" pitchFamily="2" charset="-122"/>
              </a:rPr>
              <a:t>t: constant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285187" y="2195823"/>
                <a:ext cx="3766287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</m:nary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87" y="2195823"/>
                <a:ext cx="3766287" cy="10219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20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4" grpId="0"/>
      <p:bldP spid="9" grpId="0"/>
      <p:bldP spid="45" grpId="0"/>
      <p:bldP spid="46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14" y="12646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Continuous-Time </a:t>
            </a:r>
            <a:r>
              <a:rPr lang="en-US" sz="3600" b="1" dirty="0">
                <a:solidFill>
                  <a:schemeClr val="bg1"/>
                </a:solidFill>
              </a:rPr>
              <a:t>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6911126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Continuous-Time 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in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Terms of Impulse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841" y="1816237"/>
            <a:ext cx="2354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An example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461528" y="2699511"/>
                <a:ext cx="4363309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28" y="2699511"/>
                <a:ext cx="4363309" cy="1021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461528" y="4081511"/>
                <a:ext cx="7108100" cy="1024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𝑢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28" y="4081511"/>
                <a:ext cx="7108100" cy="1024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3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14" y="12646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Continuous-Time </a:t>
            </a:r>
            <a:r>
              <a:rPr lang="en-US" sz="3600" b="1" dirty="0">
                <a:solidFill>
                  <a:schemeClr val="bg1"/>
                </a:solidFill>
              </a:rPr>
              <a:t>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Continuous-Time Unit Impulse Response and Convolution Integral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841" y="1686652"/>
            <a:ext cx="664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Continuous-Time </a:t>
            </a:r>
            <a:r>
              <a:rPr lang="en-US" sz="28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Unit Impulse 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Response</a:t>
            </a:r>
            <a:endParaRPr lang="en-US" sz="2800" dirty="0">
              <a:solidFill>
                <a:srgbClr val="0070C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17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2" name="Rounded Rectangle 11"/>
          <p:cNvSpPr/>
          <p:nvPr/>
        </p:nvSpPr>
        <p:spPr>
          <a:xfrm>
            <a:off x="4562985" y="2314750"/>
            <a:ext cx="1562101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LTI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32225" y="2671011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554873" y="2213124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Constantia"/>
                <a:ea typeface="宋体" panose="02010600030101010101" pitchFamily="2" charset="-122"/>
                <a:sym typeface="Symbol"/>
              </a:rPr>
              <a:t> </a:t>
            </a:r>
            <a:r>
              <a:rPr lang="en-US" altLang="zh-CN" sz="2400" dirty="0" smtClean="0">
                <a:latin typeface="Constantia"/>
                <a:ea typeface="宋体" panose="02010600030101010101" pitchFamily="2" charset="-122"/>
              </a:rPr>
              <a:t>(t)</a:t>
            </a:r>
            <a:endParaRPr lang="zh-CN" altLang="en-US" sz="2400" dirty="0">
              <a:latin typeface="Constantia"/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8269" y="2209346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Constantia"/>
                <a:ea typeface="宋体" panose="02010600030101010101" pitchFamily="2" charset="-122"/>
              </a:rPr>
              <a:t>h(t)</a:t>
            </a:r>
            <a:endParaRPr lang="zh-CN" altLang="en-US" sz="2400" dirty="0">
              <a:latin typeface="Constantia"/>
              <a:ea typeface="宋体" panose="02010600030101010101" pitchFamily="2" charset="-122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56052" y="2666630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180841" y="3063840"/>
            <a:ext cx="238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What about</a:t>
            </a:r>
            <a:endParaRPr lang="en-US" sz="2800" dirty="0">
              <a:solidFill>
                <a:srgbClr val="0070C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62985" y="3501141"/>
            <a:ext cx="1562101" cy="724726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LTI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132225" y="3849723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554873" y="3399515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Constantia"/>
                <a:ea typeface="宋体" panose="02010600030101010101" pitchFamily="2" charset="-122"/>
                <a:sym typeface="Symbol"/>
              </a:rPr>
              <a:t>x</a:t>
            </a:r>
            <a:r>
              <a:rPr lang="en-US" altLang="zh-CN" sz="2400" dirty="0" smtClean="0">
                <a:latin typeface="Constantia"/>
                <a:ea typeface="宋体" panose="02010600030101010101" pitchFamily="2" charset="-122"/>
              </a:rPr>
              <a:t>(t)</a:t>
            </a:r>
            <a:endParaRPr lang="zh-CN" altLang="en-US" sz="2400" dirty="0">
              <a:latin typeface="Constantia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28269" y="3388058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rgbClr val="C00000"/>
                </a:solidFill>
                <a:latin typeface="Constantia"/>
                <a:ea typeface="宋体" panose="02010600030101010101" pitchFamily="2" charset="-122"/>
              </a:rPr>
              <a:t>y(t)=?</a:t>
            </a:r>
            <a:endParaRPr lang="zh-CN" altLang="en-US" sz="2400" dirty="0">
              <a:solidFill>
                <a:srgbClr val="C00000"/>
              </a:solidFill>
              <a:latin typeface="Constantia"/>
              <a:ea typeface="宋体" panose="02010600030101010101" pitchFamily="2" charset="-122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56052" y="3853021"/>
            <a:ext cx="108012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69577" y="3916385"/>
                <a:ext cx="4363309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77" y="3916385"/>
                <a:ext cx="4363309" cy="1021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82197" y="4904824"/>
            <a:ext cx="4734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ea typeface="等线" panose="02010600030101010101" pitchFamily="2" charset="-122"/>
              </a:rPr>
              <a:t>Sum of weighted and shift impulses 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459616" y="3727357"/>
                <a:ext cx="4368183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616" y="3727357"/>
                <a:ext cx="4368183" cy="102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6417791" y="4857769"/>
            <a:ext cx="5774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ea typeface="等线" panose="02010600030101010101" pitchFamily="2" charset="-122"/>
              </a:rPr>
              <a:t>Sum of weighted and shift impulse response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0841" y="5426018"/>
            <a:ext cx="3591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Convolution integral</a:t>
            </a:r>
            <a:endParaRPr lang="en-US" sz="2800" dirty="0">
              <a:solidFill>
                <a:srgbClr val="0070C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785903" y="5765019"/>
                <a:ext cx="5347426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903" y="5765019"/>
                <a:ext cx="5347426" cy="10219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14" y="12646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Continuous-Time </a:t>
            </a:r>
            <a:r>
              <a:rPr lang="en-US" sz="3600" b="1" dirty="0">
                <a:solidFill>
                  <a:schemeClr val="bg1"/>
                </a:solidFill>
              </a:rPr>
              <a:t>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Continuous-Time Unit Impulse Response and Convolution Integral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30" name="Rectangle 29"/>
          <p:cNvSpPr/>
          <p:nvPr/>
        </p:nvSpPr>
        <p:spPr>
          <a:xfrm>
            <a:off x="194663" y="1711553"/>
            <a:ext cx="5582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Computation convolution integral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274175" y="2164917"/>
                <a:ext cx="5347168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175" y="2164917"/>
                <a:ext cx="5347168" cy="1021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48349" y="3226575"/>
                <a:ext cx="892344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Change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time variables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, and reverse</a:t>
                </a:r>
                <a:r>
                  <a:rPr kumimoji="0" lang="en-US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49" y="3226575"/>
                <a:ext cx="8923446" cy="954107"/>
              </a:xfrm>
              <a:prstGeom prst="rect">
                <a:avLst/>
              </a:prstGeom>
              <a:blipFill>
                <a:blip r:embed="rId5"/>
                <a:stretch>
                  <a:fillRect l="-1230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48349" y="4354934"/>
                <a:ext cx="40908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70AD47">
                        <a:lumMod val="50000"/>
                      </a:srgbClr>
                    </a:solidFill>
                    <a:ea typeface="等线" panose="02010600030101010101" pitchFamily="2" charset="-122"/>
                  </a:rPr>
                  <a:t>Shift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49" y="4354934"/>
                <a:ext cx="4090800" cy="523220"/>
              </a:xfrm>
              <a:prstGeom prst="rect">
                <a:avLst/>
              </a:prstGeom>
              <a:blipFill>
                <a:blip r:embed="rId6"/>
                <a:stretch>
                  <a:fillRect l="-268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38026" y="5058476"/>
                <a:ext cx="41276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70AD47">
                        <a:lumMod val="50000"/>
                      </a:srgbClr>
                    </a:solidFill>
                    <a:ea typeface="等线" panose="02010600030101010101" pitchFamily="2" charset="-122"/>
                  </a:rPr>
                  <a:t>M</a:t>
                </a:r>
                <a:r>
                  <a:rPr lang="en-US" sz="2800" dirty="0" smtClean="0">
                    <a:solidFill>
                      <a:srgbClr val="70AD47">
                        <a:lumMod val="50000"/>
                      </a:srgbClr>
                    </a:solidFill>
                    <a:ea typeface="等线" panose="02010600030101010101" pitchFamily="2" charset="-122"/>
                  </a:rPr>
                  <a:t>ultiply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6" y="5058476"/>
                <a:ext cx="4127668" cy="523220"/>
              </a:xfrm>
              <a:prstGeom prst="rect">
                <a:avLst/>
              </a:prstGeom>
              <a:blipFill>
                <a:blip r:embed="rId7"/>
                <a:stretch>
                  <a:fillRect l="-2659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48349" y="5826335"/>
                <a:ext cx="5205912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70AD47">
                        <a:lumMod val="50000"/>
                      </a:srgbClr>
                    </a:solidFill>
                    <a:ea typeface="等线" panose="02010600030101010101" pitchFamily="2" charset="-122"/>
                  </a:rPr>
                  <a:t>Integral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49" y="5826335"/>
                <a:ext cx="5205912" cy="638316"/>
              </a:xfrm>
              <a:prstGeom prst="rect">
                <a:avLst/>
              </a:prstGeom>
              <a:blipFill>
                <a:blip r:embed="rId8"/>
                <a:stretch>
                  <a:fillRect l="-2108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41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14" y="12646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Continuous-Time </a:t>
            </a:r>
            <a:r>
              <a:rPr lang="en-US" sz="3600" b="1" dirty="0">
                <a:solidFill>
                  <a:schemeClr val="bg1"/>
                </a:solidFill>
              </a:rPr>
              <a:t>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Continuous-Time Unit Impulse Response and Convolution Integral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30" name="Rectangle 29"/>
          <p:cNvSpPr/>
          <p:nvPr/>
        </p:nvSpPr>
        <p:spPr>
          <a:xfrm>
            <a:off x="194663" y="1711553"/>
            <a:ext cx="7088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Computation convolution integral: examples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632560" y="2009558"/>
                <a:ext cx="5347168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h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60" y="2009558"/>
                <a:ext cx="5347168" cy="1021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16628" y="2992752"/>
                <a:ext cx="6466899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</m:nary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28" y="2992752"/>
                <a:ext cx="6466899" cy="102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077" y="4133532"/>
                <a:ext cx="11285846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</m:nary>
                      <m:r>
                        <a:rPr lang="en-US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7" y="4133532"/>
                <a:ext cx="11285846" cy="10219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911528" y="5187746"/>
                <a:ext cx="7549566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528" y="5187746"/>
                <a:ext cx="7549566" cy="10219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911528" y="6277304"/>
                <a:ext cx="20136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528" y="6277304"/>
                <a:ext cx="201362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9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14" y="12646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Continuous-Time </a:t>
            </a:r>
            <a:r>
              <a:rPr lang="en-US" sz="3600" b="1" dirty="0">
                <a:solidFill>
                  <a:schemeClr val="bg1"/>
                </a:solidFill>
              </a:rPr>
              <a:t>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Continuous-Time Unit Impulse Response and Convolution Integral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30" name="Rectangle 29"/>
          <p:cNvSpPr/>
          <p:nvPr/>
        </p:nvSpPr>
        <p:spPr>
          <a:xfrm>
            <a:off x="194663" y="1711553"/>
            <a:ext cx="7088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Computation convolution integral: examples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7280"/>
          <a:stretch/>
        </p:blipFill>
        <p:spPr>
          <a:xfrm>
            <a:off x="1918985" y="2234773"/>
            <a:ext cx="5791702" cy="646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620" y="3084441"/>
            <a:ext cx="4962770" cy="977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79" y="4331033"/>
            <a:ext cx="2751148" cy="5464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084" y="4278593"/>
            <a:ext cx="2571258" cy="570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07" y="5322163"/>
            <a:ext cx="3057453" cy="9302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39" y="5283060"/>
            <a:ext cx="3414454" cy="96763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3944" y="4373177"/>
            <a:ext cx="13360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7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endParaRPr lang="en-US"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03944" y="5511317"/>
            <a:ext cx="1434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7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≥0</a:t>
            </a:r>
            <a:endParaRPr lang="en-US" sz="2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565" r="59021"/>
          <a:stretch/>
        </p:blipFill>
        <p:spPr>
          <a:xfrm>
            <a:off x="7931283" y="2283515"/>
            <a:ext cx="2373369" cy="54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407" y="2579656"/>
            <a:ext cx="6071454" cy="16462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91" y="13357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98591" y="1035186"/>
            <a:ext cx="11431466" cy="542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 smtClean="0">
                <a:solidFill>
                  <a:srgbClr val="C00000"/>
                </a:solidFill>
                <a:latin typeface="Calibri" panose="020F0502020204030204"/>
              </a:rPr>
              <a:t>Representation </a:t>
            </a:r>
            <a:r>
              <a:rPr lang="en-US" b="1" i="1" u="sng" dirty="0">
                <a:solidFill>
                  <a:srgbClr val="C00000"/>
                </a:solidFill>
                <a:latin typeface="Calibri" panose="020F0502020204030204"/>
              </a:rPr>
              <a:t>of Discrete-Time Signals in </a:t>
            </a:r>
            <a:r>
              <a:rPr lang="en-US" b="1" i="1" u="sng" dirty="0" smtClean="0">
                <a:solidFill>
                  <a:srgbClr val="C00000"/>
                </a:solidFill>
                <a:latin typeface="Calibri" panose="020F0502020204030204"/>
              </a:rPr>
              <a:t>Terms of Impulse</a:t>
            </a:r>
            <a:endParaRPr lang="en-US" b="1" i="1" u="sng" dirty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7329" y="1827027"/>
            <a:ext cx="10435004" cy="2340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An arbitrary sequence can be represented as the weighted sum of shifted unit impulses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63701" y="5218484"/>
                <a:ext cx="4217886" cy="1267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𝛿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01" y="5218484"/>
                <a:ext cx="4217886" cy="1267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29550" y="5627651"/>
                <a:ext cx="352425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Sifting </a:t>
                </a:r>
                <a:r>
                  <a:rPr lang="en-US" altLang="zh-CN" sz="27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 </a:t>
                </a:r>
                <a:r>
                  <a:rPr lang="en-US" altLang="zh-CN" sz="27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14:m>
                  <m:oMath xmlns:m="http://schemas.openxmlformats.org/officeDocument/2006/math">
                    <m:r>
                      <a:rPr lang="en-US" altLang="zh-CN" sz="27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700" i="1" smtClean="0">
                        <a:solidFill>
                          <a:srgbClr val="C00000"/>
                        </a:solidFill>
                        <a:latin typeface="Cambria Math"/>
                      </a:rPr>
                      <m:t>𝛿</m:t>
                    </m:r>
                    <m:r>
                      <a:rPr lang="en-US" altLang="zh-CN" sz="2700" i="1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r>
                      <a:rPr lang="en-US" altLang="zh-CN" sz="2700" i="1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27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7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50" y="5627651"/>
                <a:ext cx="3524250" cy="507831"/>
              </a:xfrm>
              <a:prstGeom prst="rect">
                <a:avLst/>
              </a:prstGeom>
              <a:blipFill>
                <a:blip r:embed="rId5"/>
                <a:stretch>
                  <a:fillRect l="-3282" t="-12048" b="-3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12" y="4212279"/>
            <a:ext cx="8705843" cy="54868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97329" y="4805553"/>
            <a:ext cx="2742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A </a:t>
            </a:r>
            <a:r>
              <a:rPr lang="en-US" sz="2800" dirty="0">
                <a:solidFill>
                  <a:srgbClr val="0070C0"/>
                </a:solidFill>
              </a:rPr>
              <a:t>general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266730" y="2542393"/>
                <a:ext cx="9324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730" y="2542393"/>
                <a:ext cx="9324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3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14" y="12646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Continuous-Time </a:t>
            </a:r>
            <a:r>
              <a:rPr lang="en-US" sz="3600" b="1" dirty="0">
                <a:solidFill>
                  <a:schemeClr val="bg1"/>
                </a:solidFill>
              </a:rPr>
              <a:t>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Continuous-Time Unit Impulse Response and Convolution Integral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30" name="Rectangle 29"/>
          <p:cNvSpPr/>
          <p:nvPr/>
        </p:nvSpPr>
        <p:spPr>
          <a:xfrm>
            <a:off x="194663" y="1711553"/>
            <a:ext cx="8384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Computation convolution integral: </a:t>
            </a:r>
            <a:r>
              <a:rPr lang="en-US" sz="2800" dirty="0">
                <a:solidFill>
                  <a:srgbClr val="0070C0"/>
                </a:solidFill>
                <a:ea typeface="等线" panose="02010600030101010101" pitchFamily="2" charset="-122"/>
              </a:rPr>
              <a:t>Graphical </a:t>
            </a:r>
            <a:r>
              <a:rPr lang="en-US" sz="2800" dirty="0" smtClean="0">
                <a:solidFill>
                  <a:srgbClr val="0070C0"/>
                </a:solidFill>
                <a:ea typeface="等线" panose="02010600030101010101" pitchFamily="2" charset="-122"/>
              </a:rPr>
              <a:t>Solution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7280"/>
          <a:stretch/>
        </p:blipFill>
        <p:spPr>
          <a:xfrm>
            <a:off x="769321" y="2252529"/>
            <a:ext cx="5791702" cy="646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24" y="5317726"/>
            <a:ext cx="3057453" cy="9302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56" y="5278623"/>
            <a:ext cx="3414454" cy="96763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565" r="59021"/>
          <a:stretch/>
        </p:blipFill>
        <p:spPr>
          <a:xfrm>
            <a:off x="769321" y="2951219"/>
            <a:ext cx="2373369" cy="5445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6469" y="3722338"/>
            <a:ext cx="2196049" cy="16555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72" y="1698698"/>
            <a:ext cx="2377244" cy="17970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53" y="3411058"/>
            <a:ext cx="2693927" cy="1562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biLevel thresh="75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970" y="5084230"/>
            <a:ext cx="2878460" cy="1676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40391" y="3141232"/>
                <a:ext cx="371340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𝜏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latin typeface="Calibri" panose="020F0502020204030204"/>
                    <a:ea typeface="等线" panose="02010600030101010101" pitchFamily="2" charset="-122"/>
                  </a:rPr>
                  <a:t>: variable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, t: constant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391" y="3141232"/>
                <a:ext cx="3713409" cy="461665"/>
              </a:xfrm>
              <a:prstGeom prst="rect">
                <a:avLst/>
              </a:prstGeom>
              <a:blipFill>
                <a:blip r:embed="rId1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93" y="3651590"/>
            <a:ext cx="2377244" cy="179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8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9" t="8144" r="11811" b="69769"/>
          <a:stretch/>
        </p:blipFill>
        <p:spPr>
          <a:xfrm>
            <a:off x="8345456" y="1923965"/>
            <a:ext cx="3649325" cy="15522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14" y="12646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Continuous-Time </a:t>
            </a:r>
            <a:r>
              <a:rPr lang="en-US" sz="3600" b="1" dirty="0">
                <a:solidFill>
                  <a:schemeClr val="bg1"/>
                </a:solidFill>
              </a:rPr>
              <a:t>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Continuous-Time Unit Impulse Response and Convolution Integral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30" name="Rectangle 29"/>
          <p:cNvSpPr/>
          <p:nvPr/>
        </p:nvSpPr>
        <p:spPr>
          <a:xfrm>
            <a:off x="180841" y="1609708"/>
            <a:ext cx="7088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Computation convolution integral: </a:t>
            </a:r>
            <a:r>
              <a:rPr lang="en-US" sz="2800" dirty="0" smtClean="0">
                <a:solidFill>
                  <a:srgbClr val="0070C0"/>
                </a:solidFill>
                <a:ea typeface="等线" panose="02010600030101010101" pitchFamily="2" charset="-122"/>
              </a:rPr>
              <a:t>examples</a:t>
            </a:r>
            <a:endParaRPr lang="en-US" sz="2800" dirty="0">
              <a:solidFill>
                <a:srgbClr val="0070C0"/>
              </a:solidFill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88450" y="2216051"/>
                <a:ext cx="2801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(−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50" y="2216051"/>
                <a:ext cx="28016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994955" y="2216051"/>
                <a:ext cx="24211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=?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955" y="2216051"/>
                <a:ext cx="24211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414855" y="3324642"/>
                <a:ext cx="5967275" cy="1058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−∞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</m:nary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2(</m:t>
                          </m:r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−3)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55" y="3324642"/>
                <a:ext cx="5967275" cy="10584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249608" y="2216051"/>
                <a:ext cx="26763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h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−3)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08" y="2216051"/>
                <a:ext cx="267637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1" t="38565" r="11226" b="40242"/>
          <a:stretch/>
        </p:blipFill>
        <p:spPr>
          <a:xfrm>
            <a:off x="8291668" y="3794136"/>
            <a:ext cx="3777589" cy="1503090"/>
          </a:xfrm>
          <a:prstGeom prst="rect">
            <a:avLst/>
          </a:prstGeom>
        </p:spPr>
      </p:pic>
      <p:pic>
        <p:nvPicPr>
          <p:cNvPr id="24" name="Picture 2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77400" r="12369" b="5752"/>
          <a:stretch/>
        </p:blipFill>
        <p:spPr>
          <a:xfrm>
            <a:off x="8411657" y="5657550"/>
            <a:ext cx="3607949" cy="1181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880475" y="1631570"/>
                <a:ext cx="8295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475" y="1631570"/>
                <a:ext cx="82952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080094" y="3528854"/>
                <a:ext cx="13288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094" y="3528854"/>
                <a:ext cx="132889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964894" y="5457549"/>
                <a:ext cx="8151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894" y="5457549"/>
                <a:ext cx="815160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93602" y="2814804"/>
                <a:ext cx="3413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7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02" y="2814804"/>
                <a:ext cx="3413593" cy="523220"/>
              </a:xfrm>
              <a:prstGeom prst="rect">
                <a:avLst/>
              </a:prstGeom>
              <a:blipFill>
                <a:blip r:embed="rId12"/>
                <a:stretch>
                  <a:fillRect l="-3393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39114" y="4505394"/>
                <a:ext cx="24164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  <m:r>
                      <a:rPr lang="en-US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3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14" y="4505394"/>
                <a:ext cx="2416443" cy="584775"/>
              </a:xfrm>
              <a:prstGeom prst="rect">
                <a:avLst/>
              </a:prstGeom>
              <a:blipFill>
                <a:blip r:embed="rId13"/>
                <a:stretch>
                  <a:fillRect l="-4798" b="-23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493468" y="5128334"/>
                <a:ext cx="4492832" cy="1058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−∞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</m:nary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68" y="5128334"/>
                <a:ext cx="4492832" cy="10584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062421" y="3306628"/>
                <a:ext cx="371340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𝜏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latin typeface="Calibri" panose="020F0502020204030204"/>
                    <a:ea typeface="等线" panose="02010600030101010101" pitchFamily="2" charset="-122"/>
                  </a:rPr>
                  <a:t>: variable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, t: constant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421" y="3306628"/>
                <a:ext cx="3713409" cy="461665"/>
              </a:xfrm>
              <a:prstGeom prst="rect">
                <a:avLst/>
              </a:prstGeom>
              <a:blipFill>
                <a:blip r:embed="rId1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9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9" grpId="0"/>
      <p:bldP spid="10" grpId="0"/>
      <p:bldP spid="28" grpId="0"/>
      <p:bldP spid="29" grpId="0"/>
      <p:bldP spid="31" grpId="0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98" y="4101977"/>
            <a:ext cx="4498632" cy="21190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14" y="12646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Continuous-Time </a:t>
            </a:r>
            <a:r>
              <a:rPr lang="en-US" sz="3600" b="1" dirty="0">
                <a:solidFill>
                  <a:schemeClr val="bg1"/>
                </a:solidFill>
              </a:rPr>
              <a:t>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Continuous-Time Unit Impulse Response and Convolution Integral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30" name="Rectangle 29"/>
          <p:cNvSpPr/>
          <p:nvPr/>
        </p:nvSpPr>
        <p:spPr>
          <a:xfrm>
            <a:off x="180841" y="1609708"/>
            <a:ext cx="7088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Computation convolution integral: examples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69157" y="2279030"/>
                <a:ext cx="3434851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0&lt;</m:t>
                                </m:r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&lt;</m:t>
                                </m:r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0, 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28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57" y="2279030"/>
                <a:ext cx="3434851" cy="10534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33900" y="6029018"/>
                <a:ext cx="24211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h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=?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900" y="6029018"/>
                <a:ext cx="24211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39751" y="3917593"/>
                <a:ext cx="8295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751" y="3917593"/>
                <a:ext cx="82952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203020" y="3604548"/>
                <a:ext cx="8151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h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020" y="3604548"/>
                <a:ext cx="81515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825557" y="2279030"/>
                <a:ext cx="3554883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h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,0&lt;</m:t>
                                </m:r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&lt;2</m:t>
                                </m:r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0, 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28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557" y="2279030"/>
                <a:ext cx="3554883" cy="10534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8" t="16382" r="31645" b="61329"/>
          <a:stretch/>
        </p:blipFill>
        <p:spPr>
          <a:xfrm>
            <a:off x="790252" y="4429753"/>
            <a:ext cx="5043704" cy="1301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316257" y="5295216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257" y="5295216"/>
                <a:ext cx="38292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8577943" y="4401457"/>
            <a:ext cx="948871" cy="921657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512423" y="4401457"/>
            <a:ext cx="0" cy="921658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9163117" y="5321731"/>
                <a:ext cx="6129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2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T</m:t>
                      </m:r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17" y="5321731"/>
                <a:ext cx="612988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843350" y="5321731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350" y="5321731"/>
                <a:ext cx="38292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7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83" b="-1"/>
          <a:stretch/>
        </p:blipFill>
        <p:spPr>
          <a:xfrm>
            <a:off x="8510863" y="821182"/>
            <a:ext cx="3653425" cy="13312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014" y="12646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Continuous-Time </a:t>
            </a:r>
            <a:r>
              <a:rPr lang="en-US" sz="3600" b="1" dirty="0">
                <a:solidFill>
                  <a:schemeClr val="bg1"/>
                </a:solidFill>
              </a:rPr>
              <a:t>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 Integral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0841" y="1609708"/>
            <a:ext cx="4185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Computation: examples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59731" y="2480631"/>
                <a:ext cx="8154989" cy="3433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2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24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&lt;0</m:t>
                                      </m:r>
                                    </m:e>
                                  </m:mr>
                                  <m:mr>
                                    <m:e>
                                      <m:nary>
                                        <m:nary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nary>
                                      <m:r>
                                        <a:rPr lang="en-US" sz="24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b="0" i="1" dirty="0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0&lt;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2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24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nary>
                                        <m:nary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nary>
                                      <m:r>
                                        <a:rPr lang="en-US" sz="24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𝑇𝑡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&lt;2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nary>
                                        <m:nary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nary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40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𝑇𝑡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sz="24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&lt;3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&gt;3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31" y="2480631"/>
                <a:ext cx="8154989" cy="3433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8" t="16382" r="31645" b="61329"/>
          <a:stretch/>
        </p:blipFill>
        <p:spPr>
          <a:xfrm>
            <a:off x="8502941" y="6002"/>
            <a:ext cx="3667476" cy="946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99848" y="-93066"/>
                <a:ext cx="670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848" y="-93066"/>
                <a:ext cx="6703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763026" y="619079"/>
                <a:ext cx="3649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026" y="619079"/>
                <a:ext cx="36490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0575272" y="1192703"/>
                <a:ext cx="104483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272" y="1192703"/>
                <a:ext cx="104483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1791306" y="1809869"/>
                <a:ext cx="3649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1306" y="1809869"/>
                <a:ext cx="36490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t="6190" r="30492" b="79860"/>
          <a:stretch/>
        </p:blipFill>
        <p:spPr>
          <a:xfrm>
            <a:off x="8510863" y="2240724"/>
            <a:ext cx="3629418" cy="10993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t="32091" r="30492" b="54578"/>
          <a:stretch/>
        </p:blipFill>
        <p:spPr>
          <a:xfrm>
            <a:off x="8502941" y="3433358"/>
            <a:ext cx="3637340" cy="105275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t="56655" r="30492" b="29601"/>
          <a:stretch/>
        </p:blipFill>
        <p:spPr>
          <a:xfrm>
            <a:off x="8502941" y="4598626"/>
            <a:ext cx="3661348" cy="10925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t="81942" r="30492" b="4851"/>
          <a:stretch/>
        </p:blipFill>
        <p:spPr>
          <a:xfrm>
            <a:off x="8502941" y="5810375"/>
            <a:ext cx="3637340" cy="10429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506422" y="922754"/>
            <a:ext cx="3013969" cy="93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1835694" y="3048910"/>
                <a:ext cx="3649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5694" y="3048910"/>
                <a:ext cx="36490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1835694" y="4197319"/>
                <a:ext cx="3649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5694" y="4197319"/>
                <a:ext cx="36490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1835694" y="5348710"/>
                <a:ext cx="3649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5694" y="5348710"/>
                <a:ext cx="36490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1846676" y="6490644"/>
                <a:ext cx="3649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6676" y="6490644"/>
                <a:ext cx="36490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0575272" y="2310327"/>
                <a:ext cx="12714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lvl="0"/>
                <a:r>
                  <a:rPr kumimoji="0" 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0" lang="en-US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272" y="2310327"/>
                <a:ext cx="1271404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0655539" y="3506645"/>
                <a:ext cx="139652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noProof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kumimoji="0" lang="en-US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539" y="3506645"/>
                <a:ext cx="1396521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0628973" y="4649904"/>
                <a:ext cx="15113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noProof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noProof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kumimoji="0" lang="en-US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973" y="4649904"/>
                <a:ext cx="1511308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0935004" y="5889612"/>
                <a:ext cx="15113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kumimoji="0" lang="en-US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004" y="5889612"/>
                <a:ext cx="1511308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 flipH="1" flipV="1">
            <a:off x="10485976" y="922754"/>
            <a:ext cx="43307" cy="573759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330926"/>
            <a:ext cx="11342914" cy="97100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Linear Time-Invariant Systems </a:t>
            </a:r>
            <a:r>
              <a:rPr lang="en-US" b="1" dirty="0" smtClean="0">
                <a:solidFill>
                  <a:srgbClr val="0070C0"/>
                </a:solidFill>
              </a:rPr>
              <a:t>(ch.2)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5222" y="1617482"/>
            <a:ext cx="10515600" cy="4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Discrete-Time LTI Systems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sz="32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t> Continuous-Time LTI Systems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zh-CN" sz="3200" dirty="0">
                <a:solidFill>
                  <a:srgbClr val="C00000"/>
                </a:solidFill>
                <a:latin typeface="Calibri" panose="020F0502020204030204"/>
              </a:rPr>
              <a:t> Properties of LTI Systems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Differential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Difference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Equations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2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1" u="sng" dirty="0" smtClean="0">
                <a:solidFill>
                  <a:srgbClr val="C00000"/>
                </a:solidFill>
                <a:latin typeface="Calibri" panose="020F0502020204030204"/>
              </a:rPr>
              <a:t>The commutative property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209058" y="1664486"/>
                <a:ext cx="40698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058" y="1664486"/>
                <a:ext cx="40698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64717" y="4713682"/>
                <a:ext cx="11928073" cy="1351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     </m:t>
                      </m:r>
                      <m:nary>
                        <m:naryPr>
                          <m:limLoc m:val="undOvr"/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17" y="4713682"/>
                <a:ext cx="11928073" cy="1351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180841" y="1609708"/>
            <a:ext cx="2610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Discrete-time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64717" y="2381221"/>
                <a:ext cx="11941410" cy="1267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=         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17" y="2381221"/>
                <a:ext cx="11941410" cy="12671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291900" y="2486846"/>
                <a:ext cx="16437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900" y="2486846"/>
                <a:ext cx="164371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180841" y="3977908"/>
            <a:ext cx="307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Continuous</a:t>
            </a:r>
            <a:r>
              <a:rPr lang="en-US" sz="2800" noProof="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-time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158536" y="3977908"/>
                <a:ext cx="85839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36" y="3977908"/>
                <a:ext cx="858390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325028" y="4772387"/>
                <a:ext cx="15479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28" y="4772387"/>
                <a:ext cx="15479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distribute property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04493" y="3159322"/>
                <a:ext cx="9749207" cy="937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93" y="3159322"/>
                <a:ext cx="9749207" cy="937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180841" y="1704874"/>
            <a:ext cx="2706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Discrete-time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711263" y="2261242"/>
                <a:ext cx="81872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263" y="2261242"/>
                <a:ext cx="818724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27037" y="4396816"/>
                <a:ext cx="8090425" cy="937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037" y="4396816"/>
                <a:ext cx="8090425" cy="93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899567" y="5754062"/>
                <a:ext cx="47110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567" y="5754062"/>
                <a:ext cx="47110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80841" y="2783334"/>
            <a:ext cx="1442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Proof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20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0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distribute property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671367" y="2438840"/>
                <a:ext cx="7960404" cy="578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67" y="2438840"/>
                <a:ext cx="7960404" cy="578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80841" y="1721825"/>
            <a:ext cx="307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Continuous</a:t>
            </a:r>
            <a:r>
              <a:rPr lang="en-US" sz="2800" noProof="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-time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841" y="3097789"/>
            <a:ext cx="1442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Proof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33456" y="3481799"/>
                <a:ext cx="9298315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𝑥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)∗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56" y="3481799"/>
                <a:ext cx="9298315" cy="102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825554" y="4632428"/>
                <a:ext cx="7168116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54" y="4632428"/>
                <a:ext cx="7168116" cy="10219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260737" y="6013603"/>
                <a:ext cx="79604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737" y="6013603"/>
                <a:ext cx="796040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94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distribute property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102453" y="2390925"/>
                <a:ext cx="7960404" cy="578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∗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)∗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453" y="2390925"/>
                <a:ext cx="7960404" cy="578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84" b="9481"/>
          <a:stretch/>
        </p:blipFill>
        <p:spPr>
          <a:xfrm>
            <a:off x="501520" y="4112984"/>
            <a:ext cx="4676974" cy="993202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" b="49651"/>
          <a:stretch/>
        </p:blipFill>
        <p:spPr>
          <a:xfrm>
            <a:off x="6900533" y="3594990"/>
            <a:ext cx="4840765" cy="2317526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>
            <a:off x="5291900" y="4440361"/>
            <a:ext cx="1494032" cy="4527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841" y="1688674"/>
            <a:ext cx="307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Continuous-time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5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associative property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167683" y="1633492"/>
                <a:ext cx="72975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=(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683" y="1633492"/>
                <a:ext cx="72975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180841" y="1609708"/>
            <a:ext cx="2610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Discrete-time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4446" y="2334260"/>
                <a:ext cx="52417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6" y="2334260"/>
                <a:ext cx="5241701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057058" y="4879301"/>
                <a:ext cx="5866350" cy="816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58" y="4879301"/>
                <a:ext cx="5866350" cy="816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016917" y="3041897"/>
                <a:ext cx="9338262" cy="816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917" y="3041897"/>
                <a:ext cx="9338262" cy="816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3241" y="3858659"/>
                <a:ext cx="19543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C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41" y="3858659"/>
                <a:ext cx="1954318" cy="461665"/>
              </a:xfrm>
              <a:prstGeom prst="rect">
                <a:avLst/>
              </a:prstGeom>
              <a:blipFill>
                <a:blip r:embed="rId8"/>
                <a:stretch>
                  <a:fillRect l="-500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057058" y="3960599"/>
                <a:ext cx="5728171" cy="816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58" y="3960599"/>
                <a:ext cx="5728171" cy="8167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167683" y="5696063"/>
                <a:ext cx="7714035" cy="816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683" y="5696063"/>
                <a:ext cx="7714035" cy="8167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743976" y="2163456"/>
                <a:ext cx="5254887" cy="816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76" y="2163456"/>
                <a:ext cx="5254887" cy="8167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4453054" y="1459613"/>
            <a:ext cx="1970468" cy="86411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5"/>
          </p:cNvCxnSpPr>
          <p:nvPr/>
        </p:nvCxnSpPr>
        <p:spPr>
          <a:xfrm>
            <a:off x="6134954" y="2197177"/>
            <a:ext cx="230482" cy="22848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7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  <p:bldP spid="6" grpId="0"/>
      <p:bldP spid="30" grpId="0"/>
      <p:bldP spid="33" grpId="0"/>
      <p:bldP spid="35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91" y="13357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7328" y="1176762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 smtClean="0">
                <a:solidFill>
                  <a:srgbClr val="C00000"/>
                </a:solidFill>
                <a:latin typeface="Calibri" panose="020F0502020204030204"/>
              </a:rPr>
              <a:t>Discrete-Time </a:t>
            </a:r>
            <a:r>
              <a:rPr lang="en-US" b="1" i="1" u="sng" dirty="0">
                <a:solidFill>
                  <a:srgbClr val="C00000"/>
                </a:solidFill>
                <a:latin typeface="Calibri" panose="020F0502020204030204"/>
              </a:rPr>
              <a:t>Unit Impulse Response and the </a:t>
            </a:r>
            <a:r>
              <a:rPr lang="en-US" b="1" i="1" u="sng" dirty="0" smtClean="0">
                <a:solidFill>
                  <a:srgbClr val="C00000"/>
                </a:solidFill>
                <a:latin typeface="Calibri" panose="020F0502020204030204"/>
              </a:rPr>
              <a:t>Convolution-Sum</a:t>
            </a:r>
            <a:endParaRPr lang="en-US" b="1" i="1" u="sng" dirty="0">
              <a:solidFill>
                <a:srgbClr val="C0000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397329" y="1827027"/>
                <a:ext cx="10435004" cy="1040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q"/>
                </a:pPr>
                <a:r>
                  <a:rPr lang="en-US" altLang="zh-CN" dirty="0" smtClean="0">
                    <a:solidFill>
                      <a:srgbClr val="0070C0"/>
                    </a:solidFill>
                    <a:latin typeface="Calibri" panose="020F0502020204030204"/>
                  </a:rPr>
                  <a:t> The </a:t>
                </a:r>
                <a:r>
                  <a:rPr lang="en-US" altLang="zh-CN" dirty="0">
                    <a:solidFill>
                      <a:srgbClr val="0070C0"/>
                    </a:solidFill>
                    <a:latin typeface="Calibri" panose="020F0502020204030204"/>
                  </a:rPr>
                  <a:t>response of a system to a unit impulse sequence</a:t>
                </a:r>
                <a:r>
                  <a:rPr lang="en-US" altLang="zh-CN" dirty="0" smtClean="0">
                    <a:solidFill>
                      <a:srgbClr val="0070C0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/>
                      </a:rPr>
                      <m:t>𝛿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Calibri" panose="020F0502020204030204"/>
                  </a:rPr>
                  <a:t>is called impulse response, denoted by</a:t>
                </a:r>
                <a:r>
                  <a:rPr lang="en-US" altLang="zh-CN" dirty="0" smtClean="0">
                    <a:solidFill>
                      <a:srgbClr val="0070C0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9" y="1827027"/>
                <a:ext cx="10435004" cy="1040300"/>
              </a:xfrm>
              <a:prstGeom prst="rect">
                <a:avLst/>
              </a:prstGeom>
              <a:blipFill>
                <a:blip r:embed="rId3"/>
                <a:stretch>
                  <a:fillRect l="-993"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5459" y="3753613"/>
            <a:ext cx="6070316" cy="13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associative property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9" name="Rectangle 18"/>
          <p:cNvSpPr/>
          <p:nvPr/>
        </p:nvSpPr>
        <p:spPr>
          <a:xfrm>
            <a:off x="180841" y="1686652"/>
            <a:ext cx="2610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Discrete-time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" b="77910"/>
          <a:stretch/>
        </p:blipFill>
        <p:spPr>
          <a:xfrm>
            <a:off x="295239" y="2588323"/>
            <a:ext cx="5170003" cy="1305017"/>
          </a:xfrm>
          <a:prstGeom prst="rect">
            <a:avLst/>
          </a:prstGeom>
        </p:spPr>
      </p:pic>
      <p:pic>
        <p:nvPicPr>
          <p:cNvPr id="17" name="Picture 16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9" b="52447"/>
          <a:stretch/>
        </p:blipFill>
        <p:spPr>
          <a:xfrm>
            <a:off x="5925862" y="2259716"/>
            <a:ext cx="5170003" cy="1566908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91" b="26915"/>
          <a:stretch/>
        </p:blipFill>
        <p:spPr>
          <a:xfrm>
            <a:off x="295239" y="4471302"/>
            <a:ext cx="5170003" cy="1342808"/>
          </a:xfrm>
          <a:prstGeom prst="rect">
            <a:avLst/>
          </a:prstGeom>
        </p:spPr>
      </p:pic>
      <p:pic>
        <p:nvPicPr>
          <p:cNvPr id="22" name="Picture 21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14" b="427"/>
          <a:stretch/>
        </p:blipFill>
        <p:spPr>
          <a:xfrm>
            <a:off x="6183797" y="4432865"/>
            <a:ext cx="5170003" cy="132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associative property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326614" y="1672099"/>
                <a:ext cx="7960404" cy="578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∗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614" y="1672099"/>
                <a:ext cx="7960404" cy="578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80841" y="1686652"/>
            <a:ext cx="307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Continuous-time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61106" y="2214836"/>
                <a:ext cx="7045710" cy="889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∗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∗</m:t>
                      </m:r>
                      <m:nary>
                        <m:nary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06" y="2214836"/>
                <a:ext cx="7045710" cy="889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63742" y="3878309"/>
                <a:ext cx="21344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𝜏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42" y="3878309"/>
                <a:ext cx="2134495" cy="461665"/>
              </a:xfrm>
              <a:prstGeom prst="rect">
                <a:avLst/>
              </a:prstGeom>
              <a:blipFill>
                <a:blip r:embed="rId6"/>
                <a:stretch>
                  <a:fillRect l="-428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153692" y="2994698"/>
                <a:ext cx="5663089" cy="889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nary>
                        <m:nary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</m:nary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692" y="2994698"/>
                <a:ext cx="5663089" cy="889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185668" y="4872688"/>
                <a:ext cx="6290889" cy="889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668" y="4872688"/>
                <a:ext cx="6290889" cy="8891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153692" y="3875590"/>
                <a:ext cx="6274858" cy="889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nary>
                            <m:naryPr>
                              <m:ctrlP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b>
                            <m:sup>
                              <m: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kumimoji="0" lang="en-US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  <m:r>
                                    <a:rPr kumimoji="0" 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692" y="3875590"/>
                <a:ext cx="6274858" cy="8891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258799" y="5768710"/>
                <a:ext cx="8310865" cy="889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799" y="5768710"/>
                <a:ext cx="8310865" cy="8891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84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8" grpId="0"/>
      <p:bldP spid="33" grpId="0"/>
      <p:bldP spid="17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LTI systems</a:t>
            </a:r>
            <a:r>
              <a:rPr kumimoji="0" lang="en-US" sz="2800" b="1" i="1" u="sng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and without memory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34" name="Rectangle 33"/>
          <p:cNvSpPr/>
          <p:nvPr/>
        </p:nvSpPr>
        <p:spPr>
          <a:xfrm>
            <a:off x="180841" y="1987011"/>
            <a:ext cx="7219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Discrete-time system without memory only if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0841" y="3925684"/>
            <a:ext cx="7697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srgbClr val="0070C0"/>
                </a:solidFill>
                <a:ea typeface="等线" panose="02010600030101010101" pitchFamily="2" charset="-122"/>
              </a:rPr>
              <a:t>Continuous-time system without memory only if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677558" y="2005642"/>
                <a:ext cx="33949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558" y="2005642"/>
                <a:ext cx="3394904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01803" y="2752000"/>
                <a:ext cx="4063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03" y="2752000"/>
                <a:ext cx="40630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623846" y="2755820"/>
                <a:ext cx="22680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𝑘𝑥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846" y="2755820"/>
                <a:ext cx="226805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8187715" y="2752000"/>
            <a:ext cx="1096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dirty="0" smtClean="0">
                <a:solidFill>
                  <a:srgbClr val="FF0000"/>
                </a:solidFill>
              </a:rPr>
              <a:t>Why? 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891903" y="3915217"/>
                <a:ext cx="33783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903" y="3915217"/>
                <a:ext cx="3378361" cy="523220"/>
              </a:xfrm>
              <a:prstGeom prst="rect">
                <a:avLst/>
              </a:prstGeom>
              <a:blipFill>
                <a:blip r:embed="rId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65426" y="4826417"/>
                <a:ext cx="40627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26" y="4826417"/>
                <a:ext cx="406277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687469" y="4830237"/>
                <a:ext cx="22515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69" y="4830237"/>
                <a:ext cx="225151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3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Invertibility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LTI systems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80841" y="2070346"/>
                <a:ext cx="10914384" cy="10363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altLang="zh-CN" sz="28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, the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 is the inverse of the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800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1" y="2070346"/>
                <a:ext cx="10914384" cy="1036376"/>
              </a:xfrm>
              <a:prstGeom prst="rect">
                <a:avLst/>
              </a:prstGeom>
              <a:blipFill>
                <a:blip r:embed="rId4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828" y="3137796"/>
            <a:ext cx="5883150" cy="1091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180841" y="4612769"/>
                <a:ext cx="10914384" cy="14196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altLang="zh-CN" sz="2800" dirty="0" smtClean="0"/>
                  <a:t> Similarly,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]∗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zh-CN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en-US" altLang="zh-CN" sz="2800" dirty="0" smtClean="0"/>
                  <a:t>the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/>
                  <a:t> is the inverse system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1" y="4612769"/>
                <a:ext cx="10914384" cy="1419608"/>
              </a:xfrm>
              <a:prstGeom prst="rect">
                <a:avLst/>
              </a:prstGeom>
              <a:blipFill>
                <a:blip r:embed="rId7"/>
                <a:stretch>
                  <a:fillRect t="-7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Invertibility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LTI systems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242984" y="2220237"/>
                <a:ext cx="10914384" cy="6738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, </a:t>
                </a: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determine</a:t>
                </a:r>
                <a:r>
                  <a:rPr kumimoji="0" lang="en-US" altLang="zh-CN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the</a:t>
                </a:r>
                <a:r>
                  <a:rPr kumimoji="0" lang="en-US" altLang="zh-CN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inverse</a:t>
                </a: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84" y="2220237"/>
                <a:ext cx="10914384" cy="673883"/>
              </a:xfrm>
              <a:prstGeom prst="rect">
                <a:avLst/>
              </a:prstGeom>
              <a:blipFill>
                <a:blip r:embed="rId4"/>
                <a:stretch>
                  <a:fillRect t="-14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80841" y="1609708"/>
            <a:ext cx="20184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78" y="2948335"/>
            <a:ext cx="6145301" cy="938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79" y="4341747"/>
            <a:ext cx="6858594" cy="566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56" y="5288084"/>
            <a:ext cx="4291956" cy="6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Invertibility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LTI systems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41" name="Content Placeholder 2"/>
          <p:cNvSpPr txBox="1">
            <a:spLocks/>
          </p:cNvSpPr>
          <p:nvPr/>
        </p:nvSpPr>
        <p:spPr>
          <a:xfrm>
            <a:off x="242984" y="2220237"/>
            <a:ext cx="10914384" cy="67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Consider the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LTI system consisting of a pure time shift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841" y="1609708"/>
            <a:ext cx="20184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284932" y="3076012"/>
                <a:ext cx="27678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,</a:t>
                </a:r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932" y="3076012"/>
                <a:ext cx="2767809" cy="523220"/>
              </a:xfrm>
              <a:prstGeom prst="rect">
                <a:avLst/>
              </a:prstGeom>
              <a:blipFill>
                <a:blip r:embed="rId4"/>
                <a:stretch>
                  <a:fillRect t="-11765" r="-3524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/>
          <p:cNvSpPr txBox="1">
            <a:spLocks/>
          </p:cNvSpPr>
          <p:nvPr/>
        </p:nvSpPr>
        <p:spPr>
          <a:xfrm>
            <a:off x="276084" y="3871122"/>
            <a:ext cx="10914384" cy="67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determine 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 inverse system.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9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1" u="sng" dirty="0" err="1" smtClean="0">
                <a:solidFill>
                  <a:srgbClr val="C00000"/>
                </a:solidFill>
                <a:latin typeface="Calibri" panose="020F0502020204030204"/>
              </a:rPr>
              <a:t>Causali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 for LTI systems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0841" y="1747312"/>
                <a:ext cx="100350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  <a:defRPr/>
                </a:pPr>
                <a:r>
                  <a:rPr lang="en-US" altLang="zh-CN" sz="2800" dirty="0" smtClean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</a:rPr>
                  <a:t>, the system is </a:t>
                </a:r>
                <a:r>
                  <a:rPr lang="en-US" altLang="zh-CN" sz="2800" dirty="0" smtClean="0">
                    <a:solidFill>
                      <a:srgbClr val="0070C0"/>
                    </a:solidFill>
                  </a:rPr>
                  <a:t>causal</a:t>
                </a:r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1" y="1747312"/>
                <a:ext cx="10035055" cy="523220"/>
              </a:xfrm>
              <a:prstGeom prst="rect">
                <a:avLst/>
              </a:prstGeom>
              <a:blipFill>
                <a:blip r:embed="rId4"/>
                <a:stretch>
                  <a:fillRect l="-1094" t="-11765" r="-243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80841" y="2488597"/>
            <a:ext cx="6493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altLang="zh-CN" sz="2800" dirty="0" smtClean="0">
                <a:solidFill>
                  <a:srgbClr val="0070C0"/>
                </a:solidFill>
              </a:rPr>
              <a:t>Equivalent to the condition of initial rest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28953" y="4786186"/>
                <a:ext cx="4268989" cy="1382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3" y="4786186"/>
                <a:ext cx="4268989" cy="1382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80126" y="3300060"/>
                <a:ext cx="4222694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6" y="3300060"/>
                <a:ext cx="4222694" cy="1268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465242" y="3296685"/>
                <a:ext cx="4025525" cy="1267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242" y="3296685"/>
                <a:ext cx="4025525" cy="1267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811715" y="3668646"/>
            <a:ext cx="498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or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442224" y="4784690"/>
                <a:ext cx="4164986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224" y="4784690"/>
                <a:ext cx="4164986" cy="1354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811715" y="5269098"/>
            <a:ext cx="498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78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Causali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 for LTI systems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2" name="Rectangle 11"/>
          <p:cNvSpPr/>
          <p:nvPr/>
        </p:nvSpPr>
        <p:spPr>
          <a:xfrm>
            <a:off x="180841" y="1747312"/>
            <a:ext cx="20184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80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Examples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80841" y="2399932"/>
                <a:ext cx="63869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schemeClr val="tx1"/>
                    </a:solidFill>
                  </a:rPr>
                  <a:t>Accumulator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Symbol" pitchFamily="18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SG" sz="2800">
                        <a:solidFill>
                          <a:schemeClr val="tx1"/>
                        </a:solidFill>
                        <a:latin typeface="Cambria Math"/>
                      </a:rPr>
                      <m:t>     </m:t>
                    </m:r>
                    <m:r>
                      <a:rPr lang="en-US" altLang="zh-SG" sz="2800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SG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SG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SG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altLang="zh-SG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US" altLang="zh-SG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SG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SG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SG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1" y="2399932"/>
                <a:ext cx="6386941" cy="523220"/>
              </a:xfrm>
              <a:prstGeom prst="rect">
                <a:avLst/>
              </a:prstGeom>
              <a:blipFill>
                <a:blip r:embed="rId4"/>
                <a:stretch>
                  <a:fillRect t="-1511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6541692" y="2414958"/>
            <a:ext cx="2694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Causal LTI system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537863" y="3236672"/>
                <a:ext cx="46336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SG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SG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SG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  <m:r>
                          <a:rPr lang="en-US" altLang="zh-SG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US" altLang="zh-SG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zh-SG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SG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SG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</m:d>
                      </m:e>
                    </m:nary>
                    <m:r>
                      <a:rPr lang="en-US" altLang="zh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863" y="3236672"/>
                <a:ext cx="463364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416142" y="3236672"/>
                <a:ext cx="29671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142" y="3236672"/>
                <a:ext cx="2967159" cy="523220"/>
              </a:xfrm>
              <a:prstGeom prst="rect">
                <a:avLst/>
              </a:prstGeom>
              <a:blipFill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80841" y="4144394"/>
                <a:ext cx="10970119" cy="700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Factor 2 interpolator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Symbol" pitchFamily="18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SG" sz="2800">
                        <a:solidFill>
                          <a:schemeClr val="tx1"/>
                        </a:solidFill>
                        <a:latin typeface="Cambria Math"/>
                      </a:rPr>
                      <m:t>     </m:t>
                    </m:r>
                    <m:r>
                      <a:rPr lang="en-US" altLang="zh-SG" sz="2800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SG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SG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SG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SG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SG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SG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SG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SG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SG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SG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SG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SG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SG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1" y="4144394"/>
                <a:ext cx="10970119" cy="700705"/>
              </a:xfrm>
              <a:prstGeom prst="rect">
                <a:avLst/>
              </a:prstGeom>
              <a:blipFill>
                <a:blip r:embed="rId7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7171504" y="4872700"/>
            <a:ext cx="3415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Non-Causal LTI system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169779" y="5356049"/>
                <a:ext cx="6710491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SG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SG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zh-SG" altLang="en-US" sz="28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SG" altLang="en-US" sz="28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SG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SG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SG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SG" altLang="en-US" sz="28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SG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SG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79" y="5356049"/>
                <a:ext cx="6710491" cy="8989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910009" y="6230102"/>
                <a:ext cx="39794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009" y="6230102"/>
                <a:ext cx="3979423" cy="523220"/>
              </a:xfrm>
              <a:prstGeom prst="rect">
                <a:avLst/>
              </a:prstGeom>
              <a:blipFill>
                <a:blip r:embed="rId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14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1" u="sng" dirty="0" err="1" smtClean="0">
                <a:solidFill>
                  <a:srgbClr val="C00000"/>
                </a:solidFill>
                <a:latin typeface="Calibri" panose="020F0502020204030204"/>
              </a:rPr>
              <a:t>Stabi</a:t>
            </a:r>
            <a:r>
              <a:rPr kumimoji="0" lang="en-US" sz="2800" b="1" i="1" u="sng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lity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LTI systems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53265" y="1895383"/>
            <a:ext cx="10768615" cy="1536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n-US" altLang="zh-CN" sz="2800" dirty="0" smtClean="0">
                <a:solidFill>
                  <a:srgbClr val="0070C0"/>
                </a:solidFill>
              </a:rPr>
              <a:t> A discrete LTI system is stable if 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h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n</a:t>
            </a:r>
            <a:r>
              <a:rPr lang="en-US" altLang="zh-CN" sz="2800" dirty="0" smtClean="0">
                <a:solidFill>
                  <a:srgbClr val="0070C0"/>
                </a:solidFill>
              </a:rPr>
              <a:t>] is absolutely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summable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altLang="zh-CN" sz="2800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sz="2800" dirty="0" smtClean="0">
                <a:solidFill>
                  <a:srgbClr val="0070C0"/>
                </a:solidFill>
              </a:rPr>
              <a:t> A continuous LTI system is stable if 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h</a:t>
            </a:r>
            <a:r>
              <a:rPr lang="en-US" altLang="zh-CN" sz="2800" dirty="0" smtClean="0">
                <a:solidFill>
                  <a:srgbClr val="0070C0"/>
                </a:solidFill>
              </a:rPr>
              <a:t>(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t</a:t>
            </a:r>
            <a:r>
              <a:rPr lang="en-US" altLang="zh-CN" sz="2800" dirty="0" smtClean="0">
                <a:solidFill>
                  <a:srgbClr val="0070C0"/>
                </a:solidFill>
              </a:rPr>
              <a:t>) is absolutely </a:t>
            </a:r>
            <a:r>
              <a:rPr lang="en-US" sz="2800" dirty="0" err="1" smtClean="0">
                <a:solidFill>
                  <a:srgbClr val="0070C0"/>
                </a:solidFill>
              </a:rPr>
              <a:t>integrable</a:t>
            </a:r>
            <a:endParaRPr lang="zh-CN" altLang="en-US" sz="2800" dirty="0" smtClean="0">
              <a:solidFill>
                <a:srgbClr val="0070C0"/>
              </a:solidFill>
            </a:endParaRPr>
          </a:p>
          <a:p>
            <a:pPr lvl="1"/>
            <a:endParaRPr lang="zh-CN" altLang="en-US" sz="2800" dirty="0" smtClean="0">
              <a:solidFill>
                <a:srgbClr val="0070C0"/>
              </a:solidFill>
            </a:endParaRPr>
          </a:p>
          <a:p>
            <a:pPr lvl="1"/>
            <a:endParaRPr lang="en-US" altLang="en-US" sz="2800" dirty="0" smtClean="0">
              <a:solidFill>
                <a:srgbClr val="0070C0"/>
              </a:solidFill>
            </a:endParaRPr>
          </a:p>
          <a:p>
            <a:pPr lvl="1"/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24486" y="3805397"/>
            <a:ext cx="30948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absolutely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summable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4486" y="5186672"/>
            <a:ext cx="30948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absolutely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integrable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44" y="3572437"/>
            <a:ext cx="2792210" cy="1054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27" y="5043038"/>
            <a:ext cx="2761727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Stability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LTI systems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57703" y="1734480"/>
            <a:ext cx="10768615" cy="57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Proof</a:t>
            </a:r>
            <a:r>
              <a:rPr lang="en-US" altLang="zh-CN" sz="280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: </a:t>
            </a:r>
            <a:r>
              <a:rPr lang="en-US" altLang="zh-CN" sz="2800" dirty="0" smtClean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“if and only if” </a:t>
            </a:r>
            <a:r>
              <a:rPr lang="en-US" altLang="zh-CN" sz="280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(Sufficient and necessary condition)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1425" y="2255276"/>
                <a:ext cx="10782375" cy="1183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CN" sz="2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d>
                      <m:r>
                        <a:rPr lang="en-US" altLang="zh-CN" sz="2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  <m:r>
                        <a:rPr lang="en-US" altLang="zh-CN" sz="2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]</m:t>
                              </m:r>
                            </m:e>
                          </m:d>
                        </m:e>
                      </m:nary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altLang="zh-CN" sz="2600" dirty="0" smtClean="0">
                  <a:solidFill>
                    <a:schemeClr val="tx1"/>
                  </a:solidFill>
                  <a:latin typeface="Constantia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5" y="2255276"/>
                <a:ext cx="10782375" cy="1183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2783" y="3460028"/>
                <a:ext cx="5141792" cy="1583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∴|</m:t>
                      </m:r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d>
                        <m:dPr>
                          <m:begChr m:val="|"/>
                          <m:endChr m:val="|"/>
                          <m:ctrlPr>
                            <a:rPr lang="en-US" altLang="zh-CN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zh-CN" altLang="en-US" sz="2600" dirty="0">
                  <a:latin typeface="Constantia"/>
                  <a:ea typeface="宋体" panose="02010600030101010101" pitchFamily="2" charset="-122"/>
                </a:endParaRPr>
              </a:p>
              <a:p>
                <a:endParaRPr lang="zh-CN" altLang="en-US" sz="2600" dirty="0">
                  <a:solidFill>
                    <a:schemeClr val="tx1"/>
                  </a:solidFill>
                  <a:latin typeface="Constantia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83" y="3460028"/>
                <a:ext cx="5141792" cy="1583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33355" y="4903703"/>
                <a:ext cx="265482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600" dirty="0" smtClean="0"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/>
                          </a:rPr>
                          <m:t>𝑥</m:t>
                        </m:r>
                        <m:r>
                          <a:rPr lang="en-US" altLang="zh-CN" sz="2600" i="1">
                            <a:latin typeface="Cambria Math"/>
                          </a:rPr>
                          <m:t>[</m:t>
                        </m:r>
                        <m:r>
                          <a:rPr lang="en-US" altLang="zh-CN" sz="2600" i="1">
                            <a:latin typeface="Cambria Math"/>
                          </a:rPr>
                          <m:t>𝑛</m:t>
                        </m:r>
                        <m:r>
                          <a:rPr lang="en-US" altLang="zh-CN" sz="2600" i="1">
                            <a:latin typeface="Cambria Math"/>
                          </a:rPr>
                          <m:t>−</m:t>
                        </m:r>
                        <m:r>
                          <a:rPr lang="en-US" altLang="zh-CN" sz="2600" i="1">
                            <a:latin typeface="Cambria Math"/>
                          </a:rPr>
                          <m:t>𝑘</m:t>
                        </m:r>
                        <m:r>
                          <a:rPr lang="en-US" altLang="zh-CN" sz="2600" i="1">
                            <a:latin typeface="Cambria Math"/>
                          </a:rPr>
                          <m:t>]</m:t>
                        </m:r>
                      </m:e>
                    </m:d>
                    <m:r>
                      <a:rPr lang="en-US" altLang="zh-CN" sz="2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zh-CN" altLang="en-US" sz="2600" dirty="0">
                  <a:solidFill>
                    <a:schemeClr val="tx1"/>
                  </a:solidFill>
                  <a:latin typeface="Constantia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55" y="4903703"/>
                <a:ext cx="2654829" cy="492443"/>
              </a:xfrm>
              <a:prstGeom prst="rect">
                <a:avLst/>
              </a:prstGeom>
              <a:blipFill>
                <a:blip r:embed="rId6"/>
                <a:stretch>
                  <a:fillRect l="-4128" t="-9877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3355" y="5963865"/>
                <a:ext cx="47853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FF0000"/>
                    </a:solidFill>
                    <a:ea typeface="Cambria Math"/>
                  </a:rPr>
                  <a:t>If and only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=−∞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&lt;∞</m:t>
                    </m:r>
                  </m:oMath>
                </a14:m>
                <a:endParaRPr lang="zh-CN" altLang="en-US" sz="2800" dirty="0">
                  <a:solidFill>
                    <a:srgbClr val="FF0000"/>
                  </a:solidFill>
                  <a:latin typeface="Constantia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55" y="5963865"/>
                <a:ext cx="4785349" cy="523220"/>
              </a:xfrm>
              <a:prstGeom prst="rect">
                <a:avLst/>
              </a:prstGeom>
              <a:blipFill>
                <a:blip r:embed="rId7"/>
                <a:stretch>
                  <a:fillRect l="-2548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3020" y="4537872"/>
                <a:ext cx="4563109" cy="1583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600" i="1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altLang="zh-CN" sz="2600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600" dirty="0">
                  <a:latin typeface="Constantia"/>
                  <a:ea typeface="宋体" panose="02010600030101010101" pitchFamily="2" charset="-122"/>
                </a:endParaRPr>
              </a:p>
              <a:p>
                <a:endParaRPr lang="zh-CN" altLang="en-US" sz="2600" dirty="0">
                  <a:solidFill>
                    <a:schemeClr val="tx1"/>
                  </a:solidFill>
                  <a:latin typeface="Constantia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020" y="4537872"/>
                <a:ext cx="4563109" cy="15833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40763" y="5916216"/>
                <a:ext cx="19480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/>
                        </a:rPr>
                        <m:t>&lt;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dirty="0">
                  <a:latin typeface="Constantia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763" y="5916216"/>
                <a:ext cx="194803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58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91" y="13357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7328" y="1176762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Discrete-Time 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 Impulse Response and the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Convolution-Sum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7329" y="1827027"/>
            <a:ext cx="10435004" cy="10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How to calculate the impulse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response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of a system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266" y="2643433"/>
            <a:ext cx="10435004" cy="10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For any system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whose input-output relationship is defined by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54029" y="3244311"/>
                <a:ext cx="2555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29" y="3244311"/>
                <a:ext cx="25558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5619" y="4152370"/>
                <a:ext cx="64817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Calibri" panose="020F0502020204030204"/>
                    <a:ea typeface="等线" panose="02010600030101010101" pitchFamily="2" charset="-122"/>
                  </a:rPr>
                  <a:t>the impulse response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Calibri" panose="020F0502020204030204"/>
                    <a:ea typeface="等线" panose="02010600030101010101" pitchFamily="2" charset="-122"/>
                  </a:rPr>
                  <a:t> is calculated </a:t>
                </a:r>
                <a:r>
                  <a:rPr lang="en-US" altLang="zh-CN" sz="2800" dirty="0" smtClean="0">
                    <a:latin typeface="Calibri" panose="020F0502020204030204"/>
                    <a:ea typeface="等线" panose="02010600030101010101" pitchFamily="2" charset="-122"/>
                  </a:rPr>
                  <a:t>as  </a:t>
                </a:r>
                <a:endParaRPr lang="en-US" sz="2800" dirty="0"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19" y="4152370"/>
                <a:ext cx="6481711" cy="523220"/>
              </a:xfrm>
              <a:prstGeom prst="rect">
                <a:avLst/>
              </a:prstGeom>
              <a:blipFill>
                <a:blip r:embed="rId4"/>
                <a:stretch>
                  <a:fillRect l="-1976" t="-10465" r="-94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39141" y="4947148"/>
                <a:ext cx="25590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41" y="4947148"/>
                <a:ext cx="255903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96648" y="4946925"/>
                <a:ext cx="31870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solidFill>
                      <a:srgbClr val="C00000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C00000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648" y="4946925"/>
                <a:ext cx="3187026" cy="523220"/>
              </a:xfrm>
              <a:prstGeom prst="rect">
                <a:avLst/>
              </a:prstGeom>
              <a:blipFill>
                <a:blip r:embed="rId6"/>
                <a:stretch>
                  <a:fillRect l="-3824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0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Stability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LTI systems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55826" y="2060986"/>
            <a:ext cx="10768615" cy="57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Proof: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continuous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case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6015" y="2860074"/>
                <a:ext cx="8213659" cy="982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d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≤</m:t>
                      </m:r>
                      <m:nary>
                        <m:nary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altLang="zh-CN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5" y="2860074"/>
                <a:ext cx="8213659" cy="982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07522" y="2407201"/>
                <a:ext cx="2420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Cambria Math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≤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tantia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522" y="2407201"/>
                <a:ext cx="2420534" cy="461665"/>
              </a:xfrm>
              <a:prstGeom prst="rect">
                <a:avLst/>
              </a:prstGeom>
              <a:blipFill>
                <a:blip r:embed="rId5"/>
                <a:stretch>
                  <a:fillRect l="-37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68866" y="4765379"/>
                <a:ext cx="4702826" cy="638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Cambria Math"/>
                    <a:cs typeface="+mn-cs"/>
                  </a:rPr>
                  <a:t>If and only if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d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&lt;∞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tantia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66" y="4765379"/>
                <a:ext cx="4702826" cy="638316"/>
              </a:xfrm>
              <a:prstGeom prst="rect">
                <a:avLst/>
              </a:prstGeom>
              <a:blipFill>
                <a:blip r:embed="rId6"/>
                <a:stretch>
                  <a:fillRect l="-2591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82806" y="4780798"/>
                <a:ext cx="19316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&lt;∞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06" y="4780798"/>
                <a:ext cx="193161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510864" y="2885653"/>
                <a:ext cx="2561342" cy="889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nary>
                        <m:nary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altLang="zh-CN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864" y="2885653"/>
                <a:ext cx="2561342" cy="8891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45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Stability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LTI systems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55826" y="1696315"/>
            <a:ext cx="10768615" cy="57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Examples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3609431" y="3470989"/>
                <a:ext cx="3270272" cy="5770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431" y="3470989"/>
                <a:ext cx="3270272" cy="577048"/>
              </a:xfrm>
              <a:prstGeom prst="rect">
                <a:avLst/>
              </a:prstGeom>
              <a:blipFill>
                <a:blip r:embed="rId4"/>
                <a:stretch>
                  <a:fillRect r="-745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1903438" y="4346224"/>
                <a:ext cx="8273331" cy="11733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0" lang="en-US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38" y="4346224"/>
                <a:ext cx="8273331" cy="11733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2934070" y="2486412"/>
                <a:ext cx="5382430" cy="7290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070" y="2486412"/>
                <a:ext cx="5382430" cy="729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89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Stability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LTI systems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55826" y="1696315"/>
            <a:ext cx="10768615" cy="57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Examples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448322" y="2915798"/>
                <a:ext cx="9179510" cy="11733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</m:e>
                      </m:nary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800" i="1">
                              <a:latin typeface="Cambria Math"/>
                            </a:rPr>
                            <m:t>𝜇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1−|</m:t>
                          </m:r>
                          <m:r>
                            <a:rPr lang="zh-CN" altLang="en-US" sz="2800" i="1">
                              <a:latin typeface="Cambria Math"/>
                            </a:rPr>
                            <m:t>𝛼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kumimoji="0" lang="en-US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22" y="2915798"/>
                <a:ext cx="9179510" cy="11733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51988" y="1649729"/>
                <a:ext cx="24947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988" y="1649729"/>
                <a:ext cx="24947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949865" y="3240865"/>
                <a:ext cx="16675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C00000"/>
                    </a:solidFill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800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865" y="3240865"/>
                <a:ext cx="1667508" cy="523220"/>
              </a:xfrm>
              <a:prstGeom prst="rect">
                <a:avLst/>
              </a:prstGeom>
              <a:blipFill>
                <a:blip r:embed="rId6"/>
                <a:stretch>
                  <a:fillRect l="-7299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08285" y="4699531"/>
                <a:ext cx="50558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C00000"/>
                    </a:solidFill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>
                    <a:solidFill>
                      <a:srgbClr val="C00000"/>
                    </a:solidFill>
                    <a:ea typeface="Cambria Math"/>
                  </a:rPr>
                  <a:t>, the system is unstable 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285" y="4699531"/>
                <a:ext cx="5055808" cy="523220"/>
              </a:xfrm>
              <a:prstGeom prst="rect">
                <a:avLst/>
              </a:prstGeom>
              <a:blipFill>
                <a:blip r:embed="rId7"/>
                <a:stretch>
                  <a:fillRect l="-2413" t="-11628" r="-168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58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unit step response of LTI systems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80841" y="1786763"/>
                <a:ext cx="11107116" cy="880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The unit step response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 corresponding to the output with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/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1" y="1786763"/>
                <a:ext cx="11107116" cy="880977"/>
              </a:xfrm>
              <a:prstGeom prst="rect">
                <a:avLst/>
              </a:prstGeom>
              <a:blipFill>
                <a:blip r:embed="rId4"/>
                <a:stretch>
                  <a:fillRect l="-988" t="-11034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14078" y="2724248"/>
                <a:ext cx="8010719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78" y="2724248"/>
                <a:ext cx="8010719" cy="1268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506536" y="4381110"/>
                <a:ext cx="2920351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536" y="4381110"/>
                <a:ext cx="2920351" cy="1268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785573" y="4381110"/>
                <a:ext cx="2920351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573" y="4381110"/>
                <a:ext cx="2920351" cy="1268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188522" y="6094742"/>
                <a:ext cx="37300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22" y="6094742"/>
                <a:ext cx="37300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2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6437928" cy="723444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Properties </a:t>
            </a:r>
            <a:r>
              <a:rPr lang="en-US" altLang="zh-CN" sz="3600" b="1" dirty="0">
                <a:solidFill>
                  <a:schemeClr val="bg1"/>
                </a:solidFill>
              </a:rPr>
              <a:t>of LTI 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unit step response of LTI systems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80841" y="1786763"/>
                <a:ext cx="11107116" cy="880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unit step response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or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corresponding to the output with input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fr-FR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or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]=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endPara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1" y="1786763"/>
                <a:ext cx="11107116" cy="880977"/>
              </a:xfrm>
              <a:prstGeom prst="rect">
                <a:avLst/>
              </a:prstGeom>
              <a:blipFill>
                <a:blip r:embed="rId4"/>
                <a:stretch>
                  <a:fillRect l="-988" t="-11034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62905" y="2847843"/>
                <a:ext cx="8486554" cy="1053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𝜇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h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05" y="2847843"/>
                <a:ext cx="8486554" cy="10531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506536" y="4381110"/>
                <a:ext cx="3035511" cy="1053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𝜇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zh-CN" alt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536" y="4381110"/>
                <a:ext cx="3035511" cy="10531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317249" y="5625907"/>
                <a:ext cx="3420552" cy="91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𝑑𝑠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249" y="5625907"/>
                <a:ext cx="3420552" cy="9130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475353" y="4381110"/>
                <a:ext cx="3035511" cy="1053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353" y="4381110"/>
                <a:ext cx="3035511" cy="10531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8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330926"/>
            <a:ext cx="11342914" cy="97100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Linear Time-Invariant Systems </a:t>
            </a:r>
            <a:r>
              <a:rPr lang="en-US" b="1" dirty="0" smtClean="0">
                <a:solidFill>
                  <a:srgbClr val="0070C0"/>
                </a:solidFill>
              </a:rPr>
              <a:t>(ch.2)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5222" y="1617482"/>
            <a:ext cx="10515600" cy="4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Discrete-Time LTI Systems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Continuous-Time LTI Systems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altLang="zh-CN" sz="32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t> Properties of LTI Systems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 Differential or Difference Equations</a:t>
            </a:r>
          </a:p>
        </p:txBody>
      </p:sp>
    </p:spTree>
    <p:extLst>
      <p:ext uri="{BB962C8B-B14F-4D97-AF65-F5344CB8AC3E}">
        <p14:creationId xmlns:p14="http://schemas.microsoft.com/office/powerpoint/2010/main" val="1635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6" r="3730"/>
          <a:stretch/>
        </p:blipFill>
        <p:spPr>
          <a:xfrm>
            <a:off x="406299" y="2078372"/>
            <a:ext cx="4816136" cy="17091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7337394" cy="723444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>
                <a:solidFill>
                  <a:schemeClr val="bg1"/>
                </a:solidFill>
              </a:rPr>
              <a:t>Differential </a:t>
            </a:r>
            <a:r>
              <a:rPr lang="en-US" sz="3600" b="1" dirty="0">
                <a:solidFill>
                  <a:schemeClr val="bg1"/>
                </a:solidFill>
              </a:rPr>
              <a:t>or Difference </a:t>
            </a:r>
            <a:r>
              <a:rPr lang="en-US" sz="3600" b="1" dirty="0" smtClean="0">
                <a:solidFill>
                  <a:schemeClr val="bg1"/>
                </a:solidFill>
              </a:rPr>
              <a:t>Equations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Differential equation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80841" y="1786763"/>
            <a:ext cx="11107116" cy="50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order system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8375" r="2470"/>
          <a:stretch/>
        </p:blipFill>
        <p:spPr>
          <a:xfrm>
            <a:off x="5864691" y="990600"/>
            <a:ext cx="4776186" cy="2592220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8" r="4853" b="1601"/>
          <a:stretch/>
        </p:blipFill>
        <p:spPr>
          <a:xfrm>
            <a:off x="5720753" y="3682105"/>
            <a:ext cx="5209971" cy="1104165"/>
          </a:xfrm>
          <a:prstGeom prst="rect">
            <a:avLst/>
          </a:prstGeom>
        </p:spPr>
      </p:pic>
      <p:pic>
        <p:nvPicPr>
          <p:cNvPr id="22" name="Picture 21" descr="Screen Clippi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39" r="25563"/>
          <a:stretch/>
        </p:blipFill>
        <p:spPr>
          <a:xfrm>
            <a:off x="2072936" y="4808732"/>
            <a:ext cx="4045701" cy="1015751"/>
          </a:xfrm>
          <a:prstGeom prst="rect">
            <a:avLst/>
          </a:prstGeom>
        </p:spPr>
      </p:pic>
      <p:pic>
        <p:nvPicPr>
          <p:cNvPr id="23" name="Picture 22" descr="Screen Clippi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2" t="4984" r="12610" b="73429"/>
          <a:stretch/>
        </p:blipFill>
        <p:spPr>
          <a:xfrm>
            <a:off x="802974" y="3787474"/>
            <a:ext cx="3328059" cy="91191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80841" y="5093218"/>
            <a:ext cx="2190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In general: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180841" y="5741260"/>
            <a:ext cx="93769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A differential equation describes a relationship between the input and the output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307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7337394" cy="723444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>
                <a:solidFill>
                  <a:schemeClr val="bg1"/>
                </a:solidFill>
              </a:rPr>
              <a:t>Differential </a:t>
            </a:r>
            <a:r>
              <a:rPr lang="en-US" sz="3600" b="1" dirty="0">
                <a:solidFill>
                  <a:schemeClr val="bg1"/>
                </a:solidFill>
              </a:rPr>
              <a:t>or Difference </a:t>
            </a:r>
            <a:r>
              <a:rPr lang="en-US" sz="3600" b="1" dirty="0" smtClean="0">
                <a:solidFill>
                  <a:schemeClr val="bg1"/>
                </a:solidFill>
              </a:rPr>
              <a:t>Equations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Differential equation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80841" y="1786763"/>
            <a:ext cx="11107116" cy="50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order system: example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0841" y="3060741"/>
            <a:ext cx="1962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Solution: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141619" y="1527554"/>
                <a:ext cx="3526798" cy="91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𝑑𝑦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+2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619" y="1527554"/>
                <a:ext cx="3526798" cy="913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73398" y="2517093"/>
                <a:ext cx="2985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en-US" altLang="zh-CN" sz="2800" b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𝐾</m:t>
                    </m:r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p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98" y="2517093"/>
                <a:ext cx="2985689" cy="523220"/>
              </a:xfrm>
              <a:prstGeom prst="rect">
                <a:avLst/>
              </a:prstGeom>
              <a:blipFill>
                <a:blip r:embed="rId5"/>
                <a:stretch>
                  <a:fillRect l="-429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301046" y="2480153"/>
                <a:ext cx="14405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=?</m:t>
                      </m:r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046" y="2480153"/>
                <a:ext cx="144058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73398" y="3843951"/>
                <a:ext cx="3415102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98" y="3843951"/>
                <a:ext cx="3415102" cy="5564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143238" y="4599658"/>
                <a:ext cx="931556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particular</a:t>
                </a:r>
                <a:r>
                  <a:rPr kumimoji="0" lang="en-US" altLang="zh-CN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solution, </a:t>
                </a:r>
                <a:r>
                  <a:rPr kumimoji="0" lang="en-US" altLang="zh-CN" sz="2800" b="0" i="1" u="none" strike="noStrike" kern="1200" cap="none" spc="0" normalizeH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forced response (same form as input)</a:t>
                </a:r>
                <a:endPara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238" y="4599658"/>
                <a:ext cx="9315563" cy="556434"/>
              </a:xfrm>
              <a:prstGeom prst="rect">
                <a:avLst/>
              </a:prstGeom>
              <a:blipFill>
                <a:blip r:embed="rId8"/>
                <a:stretch>
                  <a:fillRect t="-10989" r="-1178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102952" y="5294000"/>
                <a:ext cx="43896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: Homogenous solution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952" y="5294000"/>
                <a:ext cx="4389663" cy="523220"/>
              </a:xfrm>
              <a:prstGeom prst="rect">
                <a:avLst/>
              </a:prstGeom>
              <a:blipFill>
                <a:blip r:embed="rId9"/>
                <a:stretch>
                  <a:fillRect t="-10465" r="-166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725014" y="5555610"/>
                <a:ext cx="3075906" cy="91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𝑑𝑦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+2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)=0</m:t>
                      </m:r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14" y="5555610"/>
                <a:ext cx="3075906" cy="9130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72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3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7337394" cy="723444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>
                <a:solidFill>
                  <a:schemeClr val="bg1"/>
                </a:solidFill>
              </a:rPr>
              <a:t>Differential </a:t>
            </a:r>
            <a:r>
              <a:rPr lang="en-US" sz="3600" b="1" dirty="0">
                <a:solidFill>
                  <a:schemeClr val="bg1"/>
                </a:solidFill>
              </a:rPr>
              <a:t>or Difference </a:t>
            </a:r>
            <a:r>
              <a:rPr lang="en-US" sz="3600" b="1" dirty="0" smtClean="0">
                <a:solidFill>
                  <a:schemeClr val="bg1"/>
                </a:solidFill>
              </a:rPr>
              <a:t>Equations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Differential equation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80841" y="1786763"/>
            <a:ext cx="11107116" cy="50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order system: example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0841" y="3060741"/>
            <a:ext cx="3402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altLang="zh-CN" sz="2800" dirty="0" smtClean="0">
                <a:solidFill>
                  <a:srgbClr val="0070C0"/>
                </a:solidFill>
                <a:latin typeface="Calibri" panose="020F0502020204030204"/>
              </a:rPr>
              <a:t>Particular solution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/>
              </a:rPr>
              <a:t>:</a:t>
            </a:r>
            <a:endParaRPr lang="en-US" sz="2800" dirty="0">
              <a:solidFill>
                <a:srgbClr val="0070C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141619" y="1527554"/>
                <a:ext cx="3526798" cy="91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𝑑𝑦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+2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619" y="1527554"/>
                <a:ext cx="3526798" cy="913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73398" y="2517093"/>
                <a:ext cx="2985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𝐾</m:t>
                    </m:r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p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98" y="2517093"/>
                <a:ext cx="2985689" cy="523220"/>
              </a:xfrm>
              <a:prstGeom prst="rect">
                <a:avLst/>
              </a:prstGeom>
              <a:blipFill>
                <a:blip r:embed="rId5"/>
                <a:stretch>
                  <a:fillRect l="-429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301046" y="2480153"/>
                <a:ext cx="14405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=?</m:t>
                      </m:r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046" y="2480153"/>
                <a:ext cx="144058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583054" y="3040313"/>
                <a:ext cx="8774684" cy="565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2800" b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&gt;0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054" y="3040313"/>
                <a:ext cx="8774684" cy="565091"/>
              </a:xfrm>
              <a:prstGeom prst="rect">
                <a:avLst/>
              </a:prstGeom>
              <a:blipFill>
                <a:blip r:embed="rId7"/>
                <a:stretch>
                  <a:fillRect l="-1459" t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94466" y="3867014"/>
                <a:ext cx="41062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66" y="3867014"/>
                <a:ext cx="410624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4398222" y="4010538"/>
            <a:ext cx="810962" cy="235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122294" y="3867014"/>
                <a:ext cx="19032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/5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94" y="3867014"/>
                <a:ext cx="190327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122023" y="3600860"/>
                <a:ext cx="2246693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23" y="3600860"/>
                <a:ext cx="2246693" cy="898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7025571" y="4004964"/>
            <a:ext cx="810962" cy="235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0841" y="4527676"/>
            <a:ext cx="3947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altLang="zh-CN" sz="2800" dirty="0" smtClean="0">
                <a:solidFill>
                  <a:srgbClr val="0070C0"/>
                </a:solidFill>
                <a:latin typeface="Calibri" panose="020F0502020204030204"/>
              </a:rPr>
              <a:t>Homogenous solution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/>
              </a:rPr>
              <a:t>:</a:t>
            </a:r>
            <a:endParaRPr lang="en-US" sz="2800" dirty="0">
              <a:solidFill>
                <a:srgbClr val="0070C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289149" y="4517563"/>
                <a:ext cx="54728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2800" b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&gt;0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49" y="4517563"/>
                <a:ext cx="5472843" cy="523220"/>
              </a:xfrm>
              <a:prstGeom prst="rect">
                <a:avLst/>
              </a:prstGeom>
              <a:blipFill>
                <a:blip r:embed="rId11"/>
                <a:stretch>
                  <a:fillRect l="-234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73079" y="5188338"/>
                <a:ext cx="41062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𝐴𝑠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79" y="5188338"/>
                <a:ext cx="410624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Arrow 32"/>
          <p:cNvSpPr/>
          <p:nvPr/>
        </p:nvSpPr>
        <p:spPr>
          <a:xfrm>
            <a:off x="4311332" y="5311967"/>
            <a:ext cx="810962" cy="235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209184" y="5168112"/>
                <a:ext cx="19032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184" y="5168112"/>
                <a:ext cx="19032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139965" y="5131896"/>
                <a:ext cx="254073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965" y="5131896"/>
                <a:ext cx="254073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/>
          <p:cNvSpPr/>
          <p:nvPr/>
        </p:nvSpPr>
        <p:spPr>
          <a:xfrm>
            <a:off x="7112461" y="5306062"/>
            <a:ext cx="810962" cy="235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950794" y="5983455"/>
                <a:ext cx="4872488" cy="704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794" y="5983455"/>
                <a:ext cx="4872488" cy="704552"/>
              </a:xfrm>
              <a:prstGeom prst="rect">
                <a:avLst/>
              </a:prstGeom>
              <a:blipFill>
                <a:blip r:embed="rId15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06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17" grpId="0"/>
      <p:bldP spid="3" grpId="0" animBg="1"/>
      <p:bldP spid="19" grpId="0"/>
      <p:bldP spid="22" grpId="0"/>
      <p:bldP spid="23" grpId="0" animBg="1"/>
      <p:bldP spid="26" grpId="0"/>
      <p:bldP spid="30" grpId="0"/>
      <p:bldP spid="32" grpId="0"/>
      <p:bldP spid="33" grpId="0" animBg="1"/>
      <p:bldP spid="34" grpId="0"/>
      <p:bldP spid="35" grpId="0"/>
      <p:bldP spid="36" grpId="0" animBg="1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7337394" cy="723444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>
                <a:solidFill>
                  <a:schemeClr val="bg1"/>
                </a:solidFill>
              </a:rPr>
              <a:t>Differential </a:t>
            </a:r>
            <a:r>
              <a:rPr lang="en-US" sz="3600" b="1" dirty="0">
                <a:solidFill>
                  <a:schemeClr val="bg1"/>
                </a:solidFill>
              </a:rPr>
              <a:t>or Difference </a:t>
            </a:r>
            <a:r>
              <a:rPr lang="en-US" sz="3600" b="1" dirty="0" smtClean="0">
                <a:solidFill>
                  <a:schemeClr val="bg1"/>
                </a:solidFill>
              </a:rPr>
              <a:t>Equations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Differential equation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26" name="Rectangle 25"/>
          <p:cNvSpPr/>
          <p:nvPr/>
        </p:nvSpPr>
        <p:spPr>
          <a:xfrm>
            <a:off x="208092" y="2658556"/>
            <a:ext cx="747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ea typeface="等线" panose="02010600030101010101" pitchFamily="2" charset="-122"/>
              </a:rPr>
              <a:t>Auxiliary condition is </a:t>
            </a:r>
            <a:r>
              <a:rPr lang="en-US" sz="2800" dirty="0" smtClean="0">
                <a:solidFill>
                  <a:srgbClr val="0070C0"/>
                </a:solidFill>
                <a:ea typeface="等线" panose="02010600030101010101" pitchFamily="2" charset="-122"/>
              </a:rPr>
              <a:t>required to </a:t>
            </a:r>
            <a:r>
              <a:rPr lang="en-US" sz="2800" noProof="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determine </a:t>
            </a:r>
            <a:r>
              <a:rPr lang="en-US" sz="2800" i="1" noProof="0" dirty="0" smtClean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A</a:t>
            </a:r>
            <a:r>
              <a:rPr lang="en-US" sz="2800" noProof="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810407" y="1729948"/>
                <a:ext cx="4872488" cy="704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−2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p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𝐾</m:t>
                        </m:r>
                      </m:num>
                      <m:den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, for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&gt;0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407" y="1729948"/>
                <a:ext cx="4872488" cy="704552"/>
              </a:xfrm>
              <a:prstGeom prst="rect">
                <a:avLst/>
              </a:prstGeom>
              <a:blipFill>
                <a:blip r:embed="rId4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08092" y="3608648"/>
                <a:ext cx="10075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>
                    <a:solidFill>
                      <a:srgbClr val="C00000"/>
                    </a:solidFill>
                    <a:ea typeface="等线" panose="02010600030101010101" pitchFamily="2" charset="-122"/>
                  </a:rPr>
                  <a:t>Initial rest as </a:t>
                </a:r>
                <a:r>
                  <a:rPr lang="en-US" sz="2800" dirty="0">
                    <a:solidFill>
                      <a:srgbClr val="0070C0"/>
                    </a:solidFill>
                    <a:ea typeface="等线" panose="02010600030101010101" pitchFamily="2" charset="-122"/>
                  </a:rPr>
                  <a:t>auxiliary condition </a:t>
                </a:r>
                <a:r>
                  <a:rPr lang="en-US" sz="2800" dirty="0" smtClean="0">
                    <a:solidFill>
                      <a:srgbClr val="0070C0"/>
                    </a:solidFill>
                    <a:ea typeface="等线" panose="02010600030101010101" pitchFamily="2" charset="-122"/>
                  </a:rPr>
                  <a:t>for </a:t>
                </a:r>
                <a:r>
                  <a:rPr lang="en-US" sz="2800" noProof="0" dirty="0" smtClean="0">
                    <a:solidFill>
                      <a:srgbClr val="0070C0"/>
                    </a:solidFill>
                    <a:latin typeface="Calibri" panose="020F0502020204030204"/>
                    <a:ea typeface="等线" panose="02010600030101010101" pitchFamily="2" charset="-122"/>
                  </a:rPr>
                  <a:t>causal LTI systems: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noProof="0" dirty="0" smtClean="0">
                    <a:solidFill>
                      <a:srgbClr val="C00000"/>
                    </a:solidFill>
                    <a:latin typeface="Calibri" panose="020F0502020204030204"/>
                    <a:ea typeface="等线" panose="02010600030101010101" pitchFamily="2" charset="-122"/>
                  </a:rPr>
                  <a:t> 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2" y="3608648"/>
                <a:ext cx="10075194" cy="523220"/>
              </a:xfrm>
              <a:prstGeom prst="rect">
                <a:avLst/>
              </a:prstGeom>
              <a:blipFill>
                <a:blip r:embed="rId5"/>
                <a:stretch>
                  <a:fillRect l="-1028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51655" y="4325705"/>
                <a:ext cx="1851789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</m:den>
                      </m:f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55" y="4325705"/>
                <a:ext cx="1851789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Arrow 38"/>
          <p:cNvSpPr/>
          <p:nvPr/>
        </p:nvSpPr>
        <p:spPr>
          <a:xfrm>
            <a:off x="4869903" y="4657266"/>
            <a:ext cx="524717" cy="235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565730" y="4470627"/>
                <a:ext cx="4779963" cy="704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p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−2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p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, for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&gt;0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730" y="4470627"/>
                <a:ext cx="4779963" cy="704552"/>
              </a:xfrm>
              <a:prstGeom prst="rect">
                <a:avLst/>
              </a:prstGeom>
              <a:blipFill>
                <a:blip r:embed="rId7"/>
                <a:stretch>
                  <a:fillRect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086617" y="4321229"/>
                <a:ext cx="1553310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617" y="4321229"/>
                <a:ext cx="1553310" cy="8989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ight Arrow 41"/>
          <p:cNvSpPr/>
          <p:nvPr/>
        </p:nvSpPr>
        <p:spPr>
          <a:xfrm>
            <a:off x="2503938" y="4657266"/>
            <a:ext cx="582679" cy="235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896481" y="5306016"/>
                <a:ext cx="3963781" cy="841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481" y="5306016"/>
                <a:ext cx="3963781" cy="8415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27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9" grpId="0" animBg="1"/>
      <p:bldP spid="40" grpId="0"/>
      <p:bldP spid="41" grpId="0"/>
      <p:bldP spid="42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91" y="13357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7328" y="1176762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Discrete-Time 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 Impulse Response and the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Convolution-Sum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7329" y="1827027"/>
            <a:ext cx="10435004" cy="10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How to calculate the impulse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response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of a system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266" y="2643433"/>
            <a:ext cx="10435004" cy="10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Examples: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 system is defined as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90147" y="4098212"/>
                <a:ext cx="43021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its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impulse response 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+mn-cs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is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47" y="4098212"/>
                <a:ext cx="4302140" cy="523220"/>
              </a:xfrm>
              <a:prstGeom prst="rect">
                <a:avLst/>
              </a:prstGeom>
              <a:blipFill>
                <a:blip r:embed="rId3"/>
                <a:stretch>
                  <a:fillRect l="-2833" t="-10465" r="-14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90147" y="3320131"/>
                <a:ext cx="8690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altLang="zh-CN" sz="2800" dirty="0"/>
                  <a:t>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47" y="3320131"/>
                <a:ext cx="86905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90147" y="3318052"/>
                <a:ext cx="87802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 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47" y="3318052"/>
                <a:ext cx="878028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888830" y="4900843"/>
                <a:ext cx="86889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−1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zh-CN" alt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−2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zh-CN" alt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830" y="4900843"/>
                <a:ext cx="86889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64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7337394" cy="723444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>
                <a:solidFill>
                  <a:schemeClr val="bg1"/>
                </a:solidFill>
              </a:rPr>
              <a:t>Differential </a:t>
            </a:r>
            <a:r>
              <a:rPr lang="en-US" sz="3600" b="1" dirty="0">
                <a:solidFill>
                  <a:schemeClr val="bg1"/>
                </a:solidFill>
              </a:rPr>
              <a:t>or Difference </a:t>
            </a:r>
            <a:r>
              <a:rPr lang="en-US" sz="3600" b="1" dirty="0" smtClean="0">
                <a:solidFill>
                  <a:schemeClr val="bg1"/>
                </a:solidFill>
              </a:rPr>
              <a:t>Equations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Differential equation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88075" y="1658054"/>
            <a:ext cx="11107116" cy="452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case: </a:t>
            </a:r>
            <a:r>
              <a:rPr lang="en-US" i="1" dirty="0"/>
              <a:t>N</a:t>
            </a:r>
            <a:r>
              <a:rPr lang="en-US" dirty="0"/>
              <a:t>th-order linear constant-coefficient </a:t>
            </a:r>
            <a:r>
              <a:rPr lang="en-US" dirty="0" smtClean="0"/>
              <a:t>differential equation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2289" y="2087664"/>
                <a:ext cx="5795689" cy="1021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289" y="2087664"/>
                <a:ext cx="5795689" cy="1021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80841" y="5095442"/>
                <a:ext cx="98261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q"/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Calibri" panose="020F0502020204030204"/>
                  </a:rPr>
                  <a:t>Initial rest as auxiliary condition, 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that is if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</a:rPr>
                  <a:t> for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1" y="5095442"/>
                <a:ext cx="9826151" cy="523220"/>
              </a:xfrm>
              <a:prstGeom prst="rect">
                <a:avLst/>
              </a:prstGeom>
              <a:blipFill>
                <a:blip r:embed="rId5"/>
                <a:stretch>
                  <a:fillRect l="-111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88075" y="3224991"/>
                <a:ext cx="10202858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zh-CN" sz="2800" dirty="0">
                    <a:solidFill>
                      <a:srgbClr val="0070C0"/>
                    </a:solidFill>
                  </a:rPr>
                  <a:t>Particular solution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</a:rPr>
                  <a:t>+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Calibri" panose="020F0502020204030204"/>
                  </a:rPr>
                  <a:t>Homogenous solution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Calibri" panose="020F0502020204030204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5" y="3224991"/>
                <a:ext cx="10202858" cy="556434"/>
              </a:xfrm>
              <a:prstGeom prst="rect">
                <a:avLst/>
              </a:prstGeom>
              <a:blipFill>
                <a:blip r:embed="rId6"/>
                <a:stretch>
                  <a:fillRect l="-1075" t="-9890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2032" y="3766556"/>
                <a:ext cx="7016857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800" b="0" i="1" u="none" strike="noStrike" kern="1200" cap="none" spc="0" normalizeH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forced response (same form as input)</a:t>
                </a:r>
                <a:endPara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32" y="3766556"/>
                <a:ext cx="7016857" cy="556434"/>
              </a:xfrm>
              <a:prstGeom prst="rect">
                <a:avLst/>
              </a:prstGeom>
              <a:blipFill>
                <a:blip r:embed="rId7"/>
                <a:stretch>
                  <a:fillRect t="-10989" r="-782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72032" y="4276187"/>
                <a:ext cx="7076681" cy="785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: Natural</a:t>
                </a:r>
                <a:r>
                  <a:rPr kumimoji="0" lang="en-US" altLang="zh-CN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response,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32" y="4276187"/>
                <a:ext cx="7076681" cy="785664"/>
              </a:xfrm>
              <a:prstGeom prst="rect">
                <a:avLst/>
              </a:prstGeom>
              <a:blipFill>
                <a:blip r:embed="rId8"/>
                <a:stretch>
                  <a:fillRect b="-10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604384" y="5764292"/>
                <a:ext cx="6055697" cy="95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384" y="5764292"/>
                <a:ext cx="6055697" cy="9571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1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5" grpId="0"/>
      <p:bldP spid="27" grpId="0"/>
      <p:bldP spid="3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7337394" cy="723444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>
                <a:solidFill>
                  <a:schemeClr val="bg1"/>
                </a:solidFill>
              </a:rPr>
              <a:t>Differential </a:t>
            </a:r>
            <a:r>
              <a:rPr lang="en-US" sz="3600" b="1" dirty="0">
                <a:solidFill>
                  <a:schemeClr val="bg1"/>
                </a:solidFill>
              </a:rPr>
              <a:t>or Difference </a:t>
            </a:r>
            <a:r>
              <a:rPr lang="en-US" sz="3600" b="1" dirty="0" smtClean="0">
                <a:solidFill>
                  <a:schemeClr val="bg1"/>
                </a:solidFill>
              </a:rPr>
              <a:t>Equations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Difference equation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88075" y="1658054"/>
            <a:ext cx="11107116" cy="452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case: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th-order linear constant-coefficient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difference equation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925160" y="2212523"/>
                <a:ext cx="6057299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]</m:t>
                          </m:r>
                        </m:e>
                      </m:nary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160" y="2212523"/>
                <a:ext cx="6057299" cy="974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80841" y="5319743"/>
                <a:ext cx="99047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q"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Initial rest as auxiliary condition, that is if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]=0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for 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1" y="5319743"/>
                <a:ext cx="9904763" cy="523220"/>
              </a:xfrm>
              <a:prstGeom prst="rect">
                <a:avLst/>
              </a:prstGeom>
              <a:blipFill>
                <a:blip r:embed="rId5"/>
                <a:stretch>
                  <a:fillRect l="-1108" t="-11765" r="-30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88075" y="3349959"/>
                <a:ext cx="10344242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Particular solution + Homogenous solution</a:t>
                </a: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]+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5" y="3349959"/>
                <a:ext cx="10344242" cy="556434"/>
              </a:xfrm>
              <a:prstGeom prst="rect">
                <a:avLst/>
              </a:prstGeom>
              <a:blipFill>
                <a:blip r:embed="rId6"/>
                <a:stretch>
                  <a:fillRect l="-1061" t="-10989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63004" y="3897886"/>
                <a:ext cx="7299691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]: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forced response (same form as input)</a:t>
                </a:r>
                <a:endPara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04" y="3897886"/>
                <a:ext cx="7299691" cy="556434"/>
              </a:xfrm>
              <a:prstGeom prst="rect">
                <a:avLst/>
              </a:prstGeom>
              <a:blipFill>
                <a:blip r:embed="rId7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72032" y="4570782"/>
                <a:ext cx="7499169" cy="540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: Natural response,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32" y="4570782"/>
                <a:ext cx="7499169" cy="540917"/>
              </a:xfrm>
              <a:prstGeom prst="rect">
                <a:avLst/>
              </a:prstGeom>
              <a:blipFill>
                <a:blip r:embed="rId8"/>
                <a:stretch>
                  <a:fillRect t="-7865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123139" y="5904969"/>
                <a:ext cx="71421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=…=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−1)]=0</m:t>
                      </m:r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39" y="5904969"/>
                <a:ext cx="714214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81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7337394" cy="723444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>
                <a:solidFill>
                  <a:schemeClr val="bg1"/>
                </a:solidFill>
              </a:rPr>
              <a:t>Differential </a:t>
            </a:r>
            <a:r>
              <a:rPr lang="en-US" sz="3600" b="1" dirty="0">
                <a:solidFill>
                  <a:schemeClr val="bg1"/>
                </a:solidFill>
              </a:rPr>
              <a:t>or Difference </a:t>
            </a:r>
            <a:r>
              <a:rPr lang="en-US" sz="3600" b="1" dirty="0" smtClean="0">
                <a:solidFill>
                  <a:schemeClr val="bg1"/>
                </a:solidFill>
              </a:rPr>
              <a:t>Equations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120185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Difference equation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88075" y="1658054"/>
            <a:ext cx="11107116" cy="452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solution: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250739" y="2121944"/>
                <a:ext cx="7916398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739" y="2121944"/>
                <a:ext cx="7916398" cy="10534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672032" y="3237020"/>
            <a:ext cx="3730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Particular </a:t>
            </a:r>
            <a:r>
              <a:rPr lang="en-US" altLang="zh-CN" sz="2800" dirty="0" smtClean="0"/>
              <a:t>case </a:t>
            </a:r>
            <a:r>
              <a:rPr lang="en-US" altLang="zh-CN" sz="2800" i="1" dirty="0" smtClean="0"/>
              <a:t>N</a:t>
            </a:r>
            <a:r>
              <a:rPr lang="en-US" altLang="zh-CN" sz="2800" dirty="0" smtClean="0"/>
              <a:t>=0</a:t>
            </a:r>
            <a:endParaRPr kumimoji="0" lang="en-US" altLang="zh-CN" sz="28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250739" y="3931930"/>
                <a:ext cx="4481034" cy="991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739" y="3931930"/>
                <a:ext cx="4481034" cy="991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270115" y="4171514"/>
            <a:ext cx="3610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Non-recursive equation</a:t>
            </a:r>
            <a:endParaRPr kumimoji="0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50739" y="5268361"/>
                <a:ext cx="4481034" cy="991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739" y="5268361"/>
                <a:ext cx="4481034" cy="991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270115" y="5523047"/>
            <a:ext cx="358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Finite </a:t>
            </a:r>
            <a:r>
              <a:rPr lang="en-US" sz="2800" i="1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impulse response (FIR) system</a:t>
            </a:r>
          </a:p>
        </p:txBody>
      </p:sp>
    </p:spTree>
    <p:extLst>
      <p:ext uri="{BB962C8B-B14F-4D97-AF65-F5344CB8AC3E}">
        <p14:creationId xmlns:p14="http://schemas.microsoft.com/office/powerpoint/2010/main" val="17599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7337394" cy="723444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>
                <a:solidFill>
                  <a:schemeClr val="bg1"/>
                </a:solidFill>
              </a:rPr>
              <a:t>Differential </a:t>
            </a:r>
            <a:r>
              <a:rPr lang="en-US" sz="3600" b="1" dirty="0">
                <a:solidFill>
                  <a:schemeClr val="bg1"/>
                </a:solidFill>
              </a:rPr>
              <a:t>or Difference </a:t>
            </a:r>
            <a:r>
              <a:rPr lang="en-US" sz="3600" b="1" dirty="0" smtClean="0">
                <a:solidFill>
                  <a:schemeClr val="bg1"/>
                </a:solidFill>
              </a:rPr>
              <a:t>Equations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095357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Difference equation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88075" y="1633226"/>
            <a:ext cx="11107116" cy="452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 solution: example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85143" y="2201262"/>
                <a:ext cx="86185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and take initial</a:t>
                </a:r>
                <a:r>
                  <a:rPr kumimoji="0" lang="en-US" altLang="zh-CN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rest: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3" y="2201262"/>
                <a:ext cx="8618513" cy="523220"/>
              </a:xfrm>
              <a:prstGeom prst="rect">
                <a:avLst/>
              </a:prstGeom>
              <a:blipFill>
                <a:blip r:embed="rId4"/>
                <a:stretch>
                  <a:fillRect l="-12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56474" y="2821299"/>
                <a:ext cx="4158245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74" y="2821299"/>
                <a:ext cx="4158245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08394" y="1297222"/>
                <a:ext cx="4052071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394" y="1297222"/>
                <a:ext cx="4052071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569150" y="2820096"/>
                <a:ext cx="4530625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50" y="2820096"/>
                <a:ext cx="4530625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13701" y="3556948"/>
                <a:ext cx="4294693" cy="995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01" y="3556948"/>
                <a:ext cx="4294693" cy="9951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217460" y="3556948"/>
                <a:ext cx="5813266" cy="965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…      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460" y="3556948"/>
                <a:ext cx="5813266" cy="9650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76127" y="4478449"/>
                <a:ext cx="4030073" cy="965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27" y="4478449"/>
                <a:ext cx="4030073" cy="9650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4089542" y="4699375"/>
            <a:ext cx="57868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Infinite </a:t>
            </a:r>
            <a:r>
              <a:rPr lang="en-US" sz="2800" i="1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impulse response </a:t>
            </a:r>
            <a:r>
              <a:rPr lang="en-US" sz="2800" i="1" dirty="0" smtClean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(IIR</a:t>
            </a:r>
            <a:r>
              <a:rPr lang="en-US" sz="2800" i="1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) system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88075" y="5680842"/>
            <a:ext cx="2318243" cy="452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alibri" panose="020F0502020204030204"/>
              </a:rPr>
              <a:t>Generally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072936" y="5482943"/>
                <a:ext cx="521431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]</m:t>
                          </m:r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936" y="5482943"/>
                <a:ext cx="5214312" cy="8485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127551" y="5482943"/>
                <a:ext cx="2691699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solidFill>
                                      <a:srgbClr val="C00000"/>
                                    </a:solidFill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solidFill>
                                      <a:srgbClr val="C00000"/>
                                    </a:solidFill>
                                  </a:rPr>
                                  <m:t>FIR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solidFill>
                                      <a:srgbClr val="C00000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solidFill>
                                      <a:srgbClr val="C00000"/>
                                    </a:solidFill>
                                  </a:rPr>
                                  <m:t>system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solidFill>
                                      <a:srgbClr val="C00000"/>
                                    </a:solidFill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solidFill>
                                      <a:srgbClr val="C00000"/>
                                    </a:solidFill>
                                  </a:rPr>
                                  <m:t>IIR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solidFill>
                                      <a:srgbClr val="C00000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solidFill>
                                      <a:srgbClr val="C00000"/>
                                    </a:solidFill>
                                  </a:rPr>
                                  <m:t>system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solidFill>
                                      <a:srgbClr val="C00000"/>
                                    </a:solidFill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551" y="5482943"/>
                <a:ext cx="2691699" cy="9161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ontent Placeholder 2"/>
          <p:cNvSpPr txBox="1">
            <a:spLocks/>
          </p:cNvSpPr>
          <p:nvPr/>
        </p:nvSpPr>
        <p:spPr>
          <a:xfrm>
            <a:off x="9775577" y="5907226"/>
            <a:ext cx="2318243" cy="452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>
                <a:solidFill>
                  <a:srgbClr val="0070C0"/>
                </a:solidFill>
                <a:latin typeface="Calibri" panose="020F0502020204030204"/>
              </a:rPr>
              <a:t>Not always!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29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9" grpId="0"/>
      <p:bldP spid="3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33"/>
          <a:stretch/>
        </p:blipFill>
        <p:spPr>
          <a:xfrm>
            <a:off x="1345433" y="2081192"/>
            <a:ext cx="4634154" cy="1586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7337394" cy="723444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>
                <a:solidFill>
                  <a:schemeClr val="bg1"/>
                </a:solidFill>
              </a:rPr>
              <a:t>Differential </a:t>
            </a:r>
            <a:r>
              <a:rPr lang="en-US" sz="3600" b="1" dirty="0">
                <a:solidFill>
                  <a:schemeClr val="bg1"/>
                </a:solidFill>
              </a:rPr>
              <a:t>or Difference </a:t>
            </a:r>
            <a:r>
              <a:rPr lang="en-US" sz="3600" b="1" dirty="0" smtClean="0">
                <a:solidFill>
                  <a:schemeClr val="bg1"/>
                </a:solidFill>
              </a:rPr>
              <a:t>Equations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095357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1" u="sng" dirty="0" smtClean="0">
                <a:solidFill>
                  <a:srgbClr val="C00000"/>
                </a:solidFill>
                <a:latin typeface="Calibri" panose="020F0502020204030204"/>
              </a:rPr>
              <a:t>Block Diagram Representations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180841" y="1780270"/>
            <a:ext cx="5003517" cy="452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elements: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discrete-time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81" y="3912284"/>
            <a:ext cx="4544460" cy="2728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737881" y="2906528"/>
                <a:ext cx="44955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𝑏𝑥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881" y="2906528"/>
                <a:ext cx="449552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94" b="8854"/>
          <a:stretch/>
        </p:blipFill>
        <p:spPr>
          <a:xfrm>
            <a:off x="1345433" y="5425335"/>
            <a:ext cx="4856764" cy="1108923"/>
          </a:xfrm>
          <a:prstGeom prst="rect">
            <a:avLst/>
          </a:prstGeom>
        </p:spPr>
      </p:pic>
      <p:pic>
        <p:nvPicPr>
          <p:cNvPr id="33" name="Picture 3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12" b="43993"/>
          <a:stretch/>
        </p:blipFill>
        <p:spPr>
          <a:xfrm>
            <a:off x="1345432" y="4191594"/>
            <a:ext cx="4634155" cy="879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746886" y="1854220"/>
                <a:ext cx="41878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𝑏𝑥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886" y="1854220"/>
                <a:ext cx="41878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4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" b="79826"/>
          <a:stretch/>
        </p:blipFill>
        <p:spPr>
          <a:xfrm>
            <a:off x="772907" y="2225651"/>
            <a:ext cx="4411452" cy="14004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7337394" cy="723444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>
                <a:solidFill>
                  <a:schemeClr val="bg1"/>
                </a:solidFill>
              </a:rPr>
              <a:t>Differential </a:t>
            </a:r>
            <a:r>
              <a:rPr lang="en-US" sz="3600" b="1" dirty="0">
                <a:solidFill>
                  <a:schemeClr val="bg1"/>
                </a:solidFill>
              </a:rPr>
              <a:t>or Difference </a:t>
            </a:r>
            <a:r>
              <a:rPr lang="en-US" sz="3600" b="1" dirty="0" smtClean="0">
                <a:solidFill>
                  <a:schemeClr val="bg1"/>
                </a:solidFill>
              </a:rPr>
              <a:t>Equations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095357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 Diagram Representations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180841" y="1780270"/>
            <a:ext cx="5003517" cy="452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elements: continuous-time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21"/>
          <a:stretch/>
        </p:blipFill>
        <p:spPr>
          <a:xfrm>
            <a:off x="6736752" y="4167546"/>
            <a:ext cx="4639147" cy="2442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964993" y="1509943"/>
                <a:ext cx="3722366" cy="91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𝑑𝑦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𝑎𝑦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𝑏𝑥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993" y="1509943"/>
                <a:ext cx="3722366" cy="9130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964993" y="2735196"/>
                <a:ext cx="4193392" cy="91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993" y="2735196"/>
                <a:ext cx="4193392" cy="9130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9" b="61447"/>
          <a:stretch/>
        </p:blipFill>
        <p:spPr>
          <a:xfrm>
            <a:off x="772909" y="3929737"/>
            <a:ext cx="4411450" cy="441826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96" b="38507"/>
          <a:stretch/>
        </p:blipFill>
        <p:spPr>
          <a:xfrm>
            <a:off x="772907" y="4663024"/>
            <a:ext cx="4411451" cy="93274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55" y="5690935"/>
            <a:ext cx="3757231" cy="9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6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" b="79826"/>
          <a:stretch/>
        </p:blipFill>
        <p:spPr>
          <a:xfrm>
            <a:off x="772907" y="2225651"/>
            <a:ext cx="4411452" cy="14004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0304652" y="0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936" y="126468"/>
            <a:ext cx="7337394" cy="723444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>
                <a:solidFill>
                  <a:schemeClr val="bg1"/>
                </a:solidFill>
              </a:rPr>
              <a:t>Differential </a:t>
            </a:r>
            <a:r>
              <a:rPr lang="en-US" sz="3600" b="1" dirty="0">
                <a:solidFill>
                  <a:schemeClr val="bg1"/>
                </a:solidFill>
              </a:rPr>
              <a:t>or Difference </a:t>
            </a:r>
            <a:r>
              <a:rPr lang="en-US" sz="3600" b="1" dirty="0" smtClean="0">
                <a:solidFill>
                  <a:schemeClr val="bg1"/>
                </a:solidFill>
              </a:rPr>
              <a:t>Equations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841" y="1095357"/>
            <a:ext cx="10568802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 Diagram Representations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180841" y="1780270"/>
            <a:ext cx="5003517" cy="452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elements: continuous-time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936030" y="1289831"/>
                <a:ext cx="3722366" cy="91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𝑑𝑦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𝑎𝑦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𝑏𝑥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30" y="1289831"/>
                <a:ext cx="3722366" cy="9130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981543" y="2339277"/>
                <a:ext cx="4030078" cy="91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𝑑𝑦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𝑎𝑦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𝑏𝑥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543" y="2339277"/>
                <a:ext cx="4030078" cy="9130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9" b="61447"/>
          <a:stretch/>
        </p:blipFill>
        <p:spPr>
          <a:xfrm>
            <a:off x="772909" y="3929737"/>
            <a:ext cx="4411450" cy="441826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96" b="38507"/>
          <a:stretch/>
        </p:blipFill>
        <p:spPr>
          <a:xfrm>
            <a:off x="772907" y="4663024"/>
            <a:ext cx="4411451" cy="93274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55" y="5690935"/>
            <a:ext cx="3757231" cy="967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037014" y="3318390"/>
                <a:ext cx="5420199" cy="1053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𝑎𝑦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014" y="3318390"/>
                <a:ext cx="5420199" cy="10531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68" y="4435917"/>
            <a:ext cx="5036922" cy="22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91" y="13357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7328" y="1176762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Discrete-Time 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 Impulse Response and the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Convolution-Sum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7329" y="1827027"/>
            <a:ext cx="10435004" cy="10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How to calculate the impulse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response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of a system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266" y="2643433"/>
            <a:ext cx="10435004" cy="10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Examples: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 system is defined as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37573" y="4084437"/>
                <a:ext cx="42203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its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impulse response 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+mn-cs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is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573" y="4084437"/>
                <a:ext cx="4220386" cy="523220"/>
              </a:xfrm>
              <a:prstGeom prst="rect">
                <a:avLst/>
              </a:prstGeom>
              <a:blipFill>
                <a:blip r:embed="rId3"/>
                <a:stretch>
                  <a:fillRect l="-3035" t="-10465" r="-202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362904" y="2781195"/>
                <a:ext cx="2915413" cy="1422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04" y="2781195"/>
                <a:ext cx="2915413" cy="1422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62904" y="4809759"/>
                <a:ext cx="2926570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  <m: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rgbClr val="002060"/>
                  </a:solidFill>
                  <a:latin typeface="Constantia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04" y="4809759"/>
                <a:ext cx="2926570" cy="1268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9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91" y="13357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7328" y="1176762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Discrete-Time 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 Impulse Response and the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Convolution-Sum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7329" y="1827027"/>
            <a:ext cx="10435004" cy="10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How to calculate the impulse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response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of a system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266" y="2643433"/>
            <a:ext cx="10435004" cy="10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Examples: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 system is defined as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37573" y="4084437"/>
                <a:ext cx="42203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its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impulse response 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+mn-cs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is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573" y="4084437"/>
                <a:ext cx="4220386" cy="523220"/>
              </a:xfrm>
              <a:prstGeom prst="rect">
                <a:avLst/>
              </a:prstGeom>
              <a:blipFill>
                <a:blip r:embed="rId3"/>
                <a:stretch>
                  <a:fillRect l="-3035" t="-10465" r="-202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835468" y="3129430"/>
                <a:ext cx="6795642" cy="1052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lang="en-US" altLang="zh-SG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SG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SG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SG" sz="28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SG" sz="28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SG" sz="28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zh-SG" sz="2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S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SG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SG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SG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SG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SG" sz="2800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SG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SG" sz="2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SG" sz="2800" i="1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SG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SG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SG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SG" sz="2800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SG" sz="2800" i="1">
                              <a:latin typeface="Cambria Math"/>
                            </a:rPr>
                            <m:t>[</m:t>
                          </m:r>
                          <m:r>
                            <a:rPr lang="en-US" altLang="zh-SG" sz="28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SG" sz="2800" i="1">
                              <a:latin typeface="Cambria Math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68" y="3129430"/>
                <a:ext cx="6795642" cy="1052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95591" y="4704759"/>
                <a:ext cx="6085191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zh-SG" altLang="en-US" sz="280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SG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SG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zh-SG" sz="28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SG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SG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SG" altLang="en-US" sz="28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SG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SG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SG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zh-SG" altLang="en-US" sz="28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𝛿</m:t>
                          </m:r>
                          <m:r>
                            <a:rPr lang="en-US" altLang="zh-SG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SG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SG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tantia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591" y="4704759"/>
                <a:ext cx="6085191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78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"/>
            <a:ext cx="10880271" cy="99059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91" y="133578"/>
            <a:ext cx="7296850" cy="72344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Discrete-Time LTI </a:t>
            </a:r>
            <a:r>
              <a:rPr lang="en-US" sz="3600" b="1" dirty="0" smtClean="0">
                <a:solidFill>
                  <a:schemeClr val="bg1"/>
                </a:solidFill>
              </a:rPr>
              <a:t>Systems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0292443" y="1"/>
            <a:ext cx="1687286" cy="990600"/>
          </a:xfrm>
          <a:prstGeom prst="triangle">
            <a:avLst>
              <a:gd name="adj" fmla="val 34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33"/>
          <a:stretch/>
        </p:blipFill>
        <p:spPr>
          <a:xfrm>
            <a:off x="10934699" y="34549"/>
            <a:ext cx="1045029" cy="9918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8E535-D60B-4D74-B343-055D6221C0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7328" y="1176762"/>
            <a:ext cx="11671923" cy="56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Discrete-Time 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 Impulse Response and the </a:t>
            </a: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Convolution-Sum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88567" y="2188767"/>
            <a:ext cx="10558009" cy="292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LTI discrete system is completely characterized by its impulse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response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other words, knowing the impulse response one can compute the output of the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LTI system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for an arbitrary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input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8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16088</TotalTime>
  <Words>2301</Words>
  <Application>Microsoft Office PowerPoint</Application>
  <PresentationFormat>Widescreen</PresentationFormat>
  <Paragraphs>828</Paragraphs>
  <Slides>66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8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Constantia</vt:lpstr>
      <vt:lpstr>Symbol</vt:lpstr>
      <vt:lpstr>Times New Roman</vt:lpstr>
      <vt:lpstr>Wingdings</vt:lpstr>
      <vt:lpstr>Office Theme</vt:lpstr>
      <vt:lpstr>Linear Time-Invariant Systems (ch.2)</vt:lpstr>
      <vt:lpstr>Discrete-Time LTI Systems</vt:lpstr>
      <vt:lpstr>Discrete-Time LTI Systems</vt:lpstr>
      <vt:lpstr>Discrete-Time LTI Systems</vt:lpstr>
      <vt:lpstr>Discrete-Time LTI Systems</vt:lpstr>
      <vt:lpstr>Discrete-Time LTI Systems</vt:lpstr>
      <vt:lpstr>Discrete-Time LTI Systems</vt:lpstr>
      <vt:lpstr>Discrete-Time LTI Systems</vt:lpstr>
      <vt:lpstr>Discrete-Time LTI Systems</vt:lpstr>
      <vt:lpstr>Discrete-Time LTI Systems</vt:lpstr>
      <vt:lpstr>Discrete-Time LTI Systems</vt:lpstr>
      <vt:lpstr>Discrete-Time LTI Systems</vt:lpstr>
      <vt:lpstr>Discrete-Time LTI Systems</vt:lpstr>
      <vt:lpstr>Discrete-Time LTI Systems</vt:lpstr>
      <vt:lpstr>Discrete-Time LTI Systems</vt:lpstr>
      <vt:lpstr>Discrete-Time LTI Systems</vt:lpstr>
      <vt:lpstr>Discrete-Time LTI Systems</vt:lpstr>
      <vt:lpstr>Discrete-Time LTI Systems</vt:lpstr>
      <vt:lpstr>Discrete-Time LTI Systems</vt:lpstr>
      <vt:lpstr>Discrete-Time LTI Systems</vt:lpstr>
      <vt:lpstr>Linear Time-Invariant Systems (ch.2)</vt:lpstr>
      <vt:lpstr>Continuous-Time LTI Systems</vt:lpstr>
      <vt:lpstr>Continuous-Time LTI Systems</vt:lpstr>
      <vt:lpstr>Continuous-Time LTI Systems</vt:lpstr>
      <vt:lpstr>Continuous-Time LTI Systems</vt:lpstr>
      <vt:lpstr>Continuous-Time LTI Systems</vt:lpstr>
      <vt:lpstr>Continuous-Time LTI Systems</vt:lpstr>
      <vt:lpstr>Continuous-Time LTI Systems</vt:lpstr>
      <vt:lpstr>Continuous-Time LTI Systems</vt:lpstr>
      <vt:lpstr>Continuous-Time LTI Systems</vt:lpstr>
      <vt:lpstr>Continuous-Time LTI Systems</vt:lpstr>
      <vt:lpstr>Continuous-Time LTI Systems</vt:lpstr>
      <vt:lpstr>Continuous-Time LTI Systems</vt:lpstr>
      <vt:lpstr>Linear Time-Invariant Systems (ch.2)</vt:lpstr>
      <vt:lpstr>Properties of LTI Systems</vt:lpstr>
      <vt:lpstr>Properties of LTI Systems</vt:lpstr>
      <vt:lpstr>Properties of LTI Systems</vt:lpstr>
      <vt:lpstr>Properties of LTI Systems</vt:lpstr>
      <vt:lpstr>Properties of LTI Systems</vt:lpstr>
      <vt:lpstr>Properties of LTI Systems</vt:lpstr>
      <vt:lpstr>Properties of LTI Systems</vt:lpstr>
      <vt:lpstr>Properties of LTI Systems</vt:lpstr>
      <vt:lpstr>Properties of LTI Systems</vt:lpstr>
      <vt:lpstr>Properties of LTI Systems</vt:lpstr>
      <vt:lpstr>Properties of LTI Systems</vt:lpstr>
      <vt:lpstr>Properties of LTI Systems</vt:lpstr>
      <vt:lpstr>Properties of LTI Systems</vt:lpstr>
      <vt:lpstr>Properties of LTI Systems</vt:lpstr>
      <vt:lpstr>Properties of LTI Systems</vt:lpstr>
      <vt:lpstr>Properties of LTI Systems</vt:lpstr>
      <vt:lpstr>Properties of LTI Systems</vt:lpstr>
      <vt:lpstr>Properties of LTI Systems</vt:lpstr>
      <vt:lpstr>Properties of LTI Systems</vt:lpstr>
      <vt:lpstr>Properties of LTI Systems</vt:lpstr>
      <vt:lpstr>Linear Time-Invariant Systems (ch.2)</vt:lpstr>
      <vt:lpstr>Differential or Difference Equations</vt:lpstr>
      <vt:lpstr>Differential or Difference Equations</vt:lpstr>
      <vt:lpstr>Differential or Difference Equations</vt:lpstr>
      <vt:lpstr>Differential or Difference Equations</vt:lpstr>
      <vt:lpstr>Differential or Difference Equations</vt:lpstr>
      <vt:lpstr>Differential or Difference Equations</vt:lpstr>
      <vt:lpstr>Differential or Difference Equations</vt:lpstr>
      <vt:lpstr>Differential or Difference Equations</vt:lpstr>
      <vt:lpstr>Differential or Difference Equations</vt:lpstr>
      <vt:lpstr>Differential or Difference Equations</vt:lpstr>
      <vt:lpstr>Differential or Difference 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Windows User</dc:creator>
  <cp:lastModifiedBy>Windows User</cp:lastModifiedBy>
  <cp:revision>613</cp:revision>
  <dcterms:created xsi:type="dcterms:W3CDTF">2021-02-15T07:04:51Z</dcterms:created>
  <dcterms:modified xsi:type="dcterms:W3CDTF">2021-03-22T11:08:21Z</dcterms:modified>
</cp:coreProperties>
</file>