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9"/>
  </p:notesMasterIdLst>
  <p:sldIdLst>
    <p:sldId id="401" r:id="rId2"/>
    <p:sldId id="338" r:id="rId3"/>
    <p:sldId id="402" r:id="rId4"/>
    <p:sldId id="403" r:id="rId5"/>
    <p:sldId id="404" r:id="rId6"/>
    <p:sldId id="410" r:id="rId7"/>
    <p:sldId id="411" r:id="rId8"/>
    <p:sldId id="405" r:id="rId9"/>
    <p:sldId id="406" r:id="rId10"/>
    <p:sldId id="407" r:id="rId11"/>
    <p:sldId id="408" r:id="rId12"/>
    <p:sldId id="409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1" r:id="rId22"/>
    <p:sldId id="422" r:id="rId23"/>
    <p:sldId id="423" r:id="rId24"/>
    <p:sldId id="438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38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35545-E86D-4338-A622-E95B1EE75C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87640-F8B3-4DD3-A63F-76B7083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133C-72BF-4CBD-874A-EDEBEC02701E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7E45-B6BA-478D-9F06-6342922DBF3D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F7B9-9D52-4120-9723-0024BD74A70A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8AF6-CB8B-410B-9D86-A02C7A33CCF5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9E31-A193-46E6-8508-1EB9F37C0EEB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D00D-A8FE-4082-9BE3-7ED10EAD9153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FBD5-6E9E-42B5-836E-4CF089A06984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507-49AB-4622-B2B4-B8C0FE810E1D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4B-1CF5-4736-9A5B-187448C6CF21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A79-0FAC-4EA8-9412-7DDABE6F2B2A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B22-382A-4166-8B77-3647A1B76677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2A31-3E22-44CC-B8AC-3272256CE5BA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13" Type="http://schemas.openxmlformats.org/officeDocument/2006/relationships/image" Target="../media/image70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8.png"/><Relationship Id="rId5" Type="http://schemas.openxmlformats.org/officeDocument/2006/relationships/image" Target="../media/image291.png"/><Relationship Id="rId10" Type="http://schemas.openxmlformats.org/officeDocument/2006/relationships/image" Target="../media/image67.png"/><Relationship Id="rId4" Type="http://schemas.openxmlformats.org/officeDocument/2006/relationships/image" Target="../media/image322.png"/><Relationship Id="rId9" Type="http://schemas.openxmlformats.org/officeDocument/2006/relationships/image" Target="../media/image3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mp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3" Type="http://schemas.openxmlformats.org/officeDocument/2006/relationships/image" Target="../media/image78.png"/><Relationship Id="rId12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68.png"/><Relationship Id="rId5" Type="http://schemas.openxmlformats.org/officeDocument/2006/relationships/image" Target="../media/image291.png"/><Relationship Id="rId10" Type="http://schemas.openxmlformats.org/officeDocument/2006/relationships/image" Target="../media/image80.png"/><Relationship Id="rId9" Type="http://schemas.openxmlformats.org/officeDocument/2006/relationships/image" Target="../media/image326.png"/><Relationship Id="rId1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emf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0.png"/><Relationship Id="rId7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65.tmp"/><Relationship Id="rId4" Type="http://schemas.openxmlformats.org/officeDocument/2006/relationships/image" Target="../media/image118.png"/><Relationship Id="rId9" Type="http://schemas.openxmlformats.org/officeDocument/2006/relationships/image" Target="../media/image64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.png"/><Relationship Id="rId7" Type="http://schemas.openxmlformats.org/officeDocument/2006/relationships/image" Target="../media/image133.png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67.tmp"/><Relationship Id="rId9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2.png"/><Relationship Id="rId7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69.tmp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7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75.tmp"/><Relationship Id="rId4" Type="http://schemas.openxmlformats.org/officeDocument/2006/relationships/image" Target="../media/image1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tmp"/><Relationship Id="rId3" Type="http://schemas.openxmlformats.org/officeDocument/2006/relationships/image" Target="../media/image77.tmp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80.tmp"/><Relationship Id="rId7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1.tmp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mp"/><Relationship Id="rId7" Type="http://schemas.openxmlformats.org/officeDocument/2006/relationships/image" Target="../media/image8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97328" y="1734180"/>
            <a:ext cx="10738758" cy="74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Objective: analyze a LTI system (</a:t>
            </a:r>
            <a:r>
              <a:rPr lang="en-US" b="1" i="1" u="sng" dirty="0">
                <a:solidFill>
                  <a:srgbClr val="C00000"/>
                </a:solidFill>
              </a:rPr>
              <a:t>signal decomposition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970003" y="2300306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849686" y="2652031"/>
            <a:ext cx="770352" cy="81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V="1">
            <a:off x="4247926" y="2652186"/>
            <a:ext cx="695264" cy="80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49747" y="2370539"/>
                <a:ext cx="1230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or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47" y="2370539"/>
                <a:ext cx="1230273" cy="523220"/>
              </a:xfrm>
              <a:prstGeom prst="rect">
                <a:avLst/>
              </a:prstGeom>
              <a:blipFill>
                <a:blip r:embed="rId3"/>
                <a:stretch>
                  <a:fillRect t="-11628" r="-940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727496" y="2348117"/>
                <a:ext cx="2117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or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496" y="2348117"/>
                <a:ext cx="21176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397328" y="3330234"/>
                <a:ext cx="11357470" cy="11714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Fro a LTI system, if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or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is a linear combination of a basic signal,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 is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a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linear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combination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of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the corresponding output to the basic signal.</a:t>
                </a: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8" y="3330234"/>
                <a:ext cx="11357470" cy="1171428"/>
              </a:xfrm>
              <a:prstGeom prst="rect">
                <a:avLst/>
              </a:prstGeom>
              <a:blipFill>
                <a:blip r:embed="rId5"/>
                <a:stretch>
                  <a:fillRect l="-913" t="-11458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343830" y="4939045"/>
            <a:ext cx="10738758" cy="74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basic signal should satisfy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98699" y="5606610"/>
            <a:ext cx="8396555" cy="749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can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used to construct a broad and useful class of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of an LTI system to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basic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simple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65585" y="2352810"/>
                <a:ext cx="931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85" y="2352810"/>
                <a:ext cx="93108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u="sng" noProof="0" dirty="0" smtClean="0">
                <a:solidFill>
                  <a:srgbClr val="C00000"/>
                </a:solidFill>
                <a:latin typeface="Calibri" panose="020F0502020204030204"/>
              </a:rPr>
              <a:t>Definition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7805" y="2561819"/>
            <a:ext cx="172787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5">
            <a:extLst>
              <a:ext uri="{FF2B5EF4-FFF2-40B4-BE49-F238E27FC236}">
                <a16:creationId xmlns:a16="http://schemas.microsoft.com/office/drawing/2014/main" id="{6B8F0B5B-E270-41AB-A7B8-7B72C7A7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118" y="34549"/>
            <a:ext cx="10195030" cy="67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41189" y="1122724"/>
            <a:ext cx="4005154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Unilateral Laplace transform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图片 10">
            <a:extLst>
              <a:ext uri="{FF2B5EF4-FFF2-40B4-BE49-F238E27FC236}">
                <a16:creationId xmlns:a16="http://schemas.microsoft.com/office/drawing/2014/main" id="{B4DE2258-9F3B-43F9-92B6-5B1A96062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67"/>
          <a:stretch/>
        </p:blipFill>
        <p:spPr>
          <a:xfrm>
            <a:off x="1491959" y="1777659"/>
            <a:ext cx="5056302" cy="3416743"/>
          </a:xfrm>
          <a:prstGeom prst="rect">
            <a:avLst/>
          </a:prstGeom>
        </p:spPr>
      </p:pic>
      <p:pic>
        <p:nvPicPr>
          <p:cNvPr id="13" name="图片 11">
            <a:extLst>
              <a:ext uri="{FF2B5EF4-FFF2-40B4-BE49-F238E27FC236}">
                <a16:creationId xmlns:a16="http://schemas.microsoft.com/office/drawing/2014/main" id="{9746A7C6-1654-4469-8254-72E65F3D3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27"/>
          <a:stretch/>
        </p:blipFill>
        <p:spPr>
          <a:xfrm>
            <a:off x="6856020" y="1777659"/>
            <a:ext cx="5056302" cy="30947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91959" y="4432491"/>
            <a:ext cx="1696109" cy="7619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74695" y="1883698"/>
            <a:ext cx="1009068" cy="3431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文本框 23">
            <a:extLst>
              <a:ext uri="{FF2B5EF4-FFF2-40B4-BE49-F238E27FC236}">
                <a16:creationId xmlns:a16="http://schemas.microsoft.com/office/drawing/2014/main" id="{74898E29-E59D-439C-8B82-9EFA0C77C245}"/>
              </a:ext>
            </a:extLst>
          </p:cNvPr>
          <p:cNvSpPr txBox="1"/>
          <p:nvPr/>
        </p:nvSpPr>
        <p:spPr>
          <a:xfrm>
            <a:off x="7149698" y="5009215"/>
            <a:ext cx="48850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Note: no ROC is specified cause it is always the right-half plane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23">
                <a:extLst>
                  <a:ext uri="{FF2B5EF4-FFF2-40B4-BE49-F238E27FC236}">
                    <a16:creationId xmlns:a16="http://schemas.microsoft.com/office/drawing/2014/main" id="{D1792BD9-F5A0-49AA-804E-07386996CE1A}"/>
                  </a:ext>
                </a:extLst>
              </p:cNvPr>
              <p:cNvSpPr txBox="1"/>
              <p:nvPr/>
            </p:nvSpPr>
            <p:spPr>
              <a:xfrm>
                <a:off x="1805270" y="5559105"/>
                <a:ext cx="3301703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7" name="文本框 23">
                <a:extLst>
                  <a:ext uri="{FF2B5EF4-FFF2-40B4-BE49-F238E27FC236}">
                    <a16:creationId xmlns:a16="http://schemas.microsoft.com/office/drawing/2014/main" id="{D1792BD9-F5A0-49AA-804E-07386996C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70" y="5559105"/>
                <a:ext cx="3301703" cy="891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5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8387" y="2069569"/>
            <a:ext cx="260302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Unilateral Z transform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图片 2">
            <a:extLst>
              <a:ext uri="{FF2B5EF4-FFF2-40B4-BE49-F238E27FC236}">
                <a16:creationId xmlns:a16="http://schemas.microsoft.com/office/drawing/2014/main" id="{9C09E831-00ED-4509-924C-A18DED24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00" y="1268963"/>
            <a:ext cx="6173998" cy="536147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42933" y="2584725"/>
            <a:ext cx="5549266" cy="443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29822" y="4202509"/>
            <a:ext cx="5540991" cy="4977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29821" y="4864518"/>
            <a:ext cx="5718907" cy="2536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3">
                <a:extLst>
                  <a:ext uri="{FF2B5EF4-FFF2-40B4-BE49-F238E27FC236}">
                    <a16:creationId xmlns:a16="http://schemas.microsoft.com/office/drawing/2014/main" id="{D1792BD9-F5A0-49AA-804E-07386996CE1A}"/>
                  </a:ext>
                </a:extLst>
              </p:cNvPr>
              <p:cNvSpPr txBox="1"/>
              <p:nvPr/>
            </p:nvSpPr>
            <p:spPr>
              <a:xfrm>
                <a:off x="274433" y="3508495"/>
                <a:ext cx="4903618" cy="81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3" name="文本框 23">
                <a:extLst>
                  <a:ext uri="{FF2B5EF4-FFF2-40B4-BE49-F238E27FC236}">
                    <a16:creationId xmlns:a16="http://schemas.microsoft.com/office/drawing/2014/main" id="{D1792BD9-F5A0-49AA-804E-07386996C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3" y="3508495"/>
                <a:ext cx="4903618" cy="81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260302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Fourier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178352" y="1701917"/>
                <a:ext cx="3523978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)=|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52" y="1701917"/>
                <a:ext cx="3523978" cy="476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0546" y="2500768"/>
                <a:ext cx="5974905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Amplitude spectrum: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6" y="2500768"/>
                <a:ext cx="5974905" cy="473591"/>
              </a:xfrm>
              <a:prstGeom prst="rect">
                <a:avLst/>
              </a:prstGeom>
              <a:blipFill>
                <a:blip r:embed="rId4"/>
                <a:stretch>
                  <a:fillRect l="-1429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40546" y="3079144"/>
                <a:ext cx="6290889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Phase spectrum (angle):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6" y="3079144"/>
                <a:ext cx="6290889" cy="473591"/>
              </a:xfrm>
              <a:prstGeom prst="rect">
                <a:avLst/>
              </a:prstGeom>
              <a:blipFill>
                <a:blip r:embed="rId5"/>
                <a:stretch>
                  <a:fillRect l="-1357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353146" y="1635030"/>
                <a:ext cx="3891643" cy="532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)=|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46" y="1635030"/>
                <a:ext cx="3891643" cy="532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40546" y="1709580"/>
            <a:ext cx="1382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0070C0"/>
                </a:solidFill>
              </a:rPr>
              <a:t>S</a:t>
            </a:r>
            <a:r>
              <a:rPr lang="en-US" altLang="zh-CN" sz="2400" dirty="0" smtClean="0">
                <a:solidFill>
                  <a:srgbClr val="0070C0"/>
                </a:solidFill>
              </a:rPr>
              <a:t>ignal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40546" y="3771929"/>
                <a:ext cx="11840293" cy="532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ystem: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)|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)|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6" y="3771929"/>
                <a:ext cx="11840293" cy="532133"/>
              </a:xfrm>
              <a:prstGeom prst="rect">
                <a:avLst/>
              </a:prstGeom>
              <a:blipFill>
                <a:blip r:embed="rId7"/>
                <a:stretch>
                  <a:fillRect l="-721" b="-26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113223" y="4461941"/>
                <a:ext cx="1001486" cy="635726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23" y="4461941"/>
                <a:ext cx="1001486" cy="63572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5114709" y="4791212"/>
            <a:ext cx="910046" cy="13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232339" y="4611179"/>
                <a:ext cx="30748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39" y="4611179"/>
                <a:ext cx="3074816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234230" y="4611179"/>
                <a:ext cx="1056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230" y="4611179"/>
                <a:ext cx="1056508" cy="461665"/>
              </a:xfrm>
              <a:prstGeom prst="rect">
                <a:avLst/>
              </a:prstGeom>
              <a:blipFill>
                <a:blip r:embed="rId10"/>
                <a:stretch>
                  <a:fillRect r="-11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3203177" y="4772957"/>
            <a:ext cx="910046" cy="13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04771" y="5283332"/>
                <a:ext cx="9239968" cy="493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)|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71" y="5283332"/>
                <a:ext cx="9239968" cy="4932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043114" y="6043088"/>
                <a:ext cx="33970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14" y="6043088"/>
                <a:ext cx="3397020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675537" y="6001017"/>
                <a:ext cx="1259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37" y="6001017"/>
                <a:ext cx="1259704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043114" y="6462683"/>
                <a:ext cx="1381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14" y="6462683"/>
                <a:ext cx="138127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000178" y="6462682"/>
                <a:ext cx="1259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178" y="6462682"/>
                <a:ext cx="1259704" cy="461665"/>
              </a:xfrm>
              <a:prstGeom prst="rect">
                <a:avLst/>
              </a:prstGeom>
              <a:blipFill>
                <a:blip r:embed="rId1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12192" y="5696207"/>
            <a:ext cx="1703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400" dirty="0" smtClean="0">
                <a:solidFill>
                  <a:srgbClr val="0070C0"/>
                </a:solidFill>
              </a:rPr>
              <a:t>Example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260302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Fourier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0546" y="1709580"/>
            <a:ext cx="4769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Bold plots of frequency response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 descr="Signals and Systems .pdf - Adobe Acrobat Pro DC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3" t="19503" r="32172" b="38035"/>
          <a:stretch/>
        </p:blipFill>
        <p:spPr>
          <a:xfrm>
            <a:off x="5295531" y="1026363"/>
            <a:ext cx="5703902" cy="5833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40546" y="3181049"/>
                <a:ext cx="503896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Gain: Plot of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6" y="3181049"/>
                <a:ext cx="5038963" cy="769441"/>
              </a:xfrm>
              <a:prstGeom prst="rect">
                <a:avLst/>
              </a:prstGeom>
              <a:blipFill>
                <a:blip r:embed="rId4"/>
                <a:stretch>
                  <a:fillRect l="-1453" t="-5556" b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40545" y="4307954"/>
                <a:ext cx="435558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Phase shift: Plot of 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5" y="4307954"/>
                <a:ext cx="4355581" cy="769441"/>
              </a:xfrm>
              <a:prstGeom prst="rect">
                <a:avLst/>
              </a:prstGeom>
              <a:blipFill>
                <a:blip r:embed="rId5"/>
                <a:stretch>
                  <a:fillRect l="-1681" t="-5556" b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3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260302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Laplace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0546" y="1709580"/>
            <a:ext cx="7361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</a:rPr>
              <a:t>Characterization of a LTI system: </a:t>
            </a:r>
            <a:r>
              <a:rPr lang="en-US" altLang="zh-CN" sz="2400" dirty="0" smtClean="0">
                <a:solidFill>
                  <a:srgbClr val="0070C0"/>
                </a:solidFill>
              </a:rPr>
              <a:t>Causality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and stability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38" name="组合 1">
            <a:extLst>
              <a:ext uri="{FF2B5EF4-FFF2-40B4-BE49-F238E27FC236}">
                <a16:creationId xmlns:a16="http://schemas.microsoft.com/office/drawing/2014/main" id="{724D485C-A280-43E7-98A5-A00D4DE62177}"/>
              </a:ext>
            </a:extLst>
          </p:cNvPr>
          <p:cNvGrpSpPr/>
          <p:nvPr/>
        </p:nvGrpSpPr>
        <p:grpSpPr>
          <a:xfrm>
            <a:off x="690972" y="2430044"/>
            <a:ext cx="6742931" cy="470205"/>
            <a:chOff x="492370" y="1445306"/>
            <a:chExt cx="6742931" cy="470205"/>
          </a:xfrm>
        </p:grpSpPr>
        <p:sp>
          <p:nvSpPr>
            <p:cNvPr id="39" name="文本框 17">
              <a:extLst>
                <a:ext uri="{FF2B5EF4-FFF2-40B4-BE49-F238E27FC236}">
                  <a16:creationId xmlns:a16="http://schemas.microsoft.com/office/drawing/2014/main" id="{300BAA1A-0837-4708-BF6D-CCFAB5339ACC}"/>
                </a:ext>
              </a:extLst>
            </p:cNvPr>
            <p:cNvSpPr txBox="1"/>
            <p:nvPr/>
          </p:nvSpPr>
          <p:spPr>
            <a:xfrm>
              <a:off x="492370" y="1445306"/>
              <a:ext cx="142520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Causal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18">
                  <a:extLst>
                    <a:ext uri="{FF2B5EF4-FFF2-40B4-BE49-F238E27FC236}">
                      <a16:creationId xmlns:a16="http://schemas.microsoft.com/office/drawing/2014/main" id="{EAF46188-39E5-4B7F-802A-E2C7029F6506}"/>
                    </a:ext>
                  </a:extLst>
                </p:cNvPr>
                <p:cNvSpPr txBox="1"/>
                <p:nvPr/>
              </p:nvSpPr>
              <p:spPr>
                <a:xfrm>
                  <a:off x="2601154" y="1453846"/>
                  <a:ext cx="463414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/>
                    <a:t>ROC of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r>
                    <a:rPr lang="en-US" sz="2400" dirty="0"/>
                    <a:t> is a right-half plane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AF46188-39E5-4B7F-802A-E2C7029F6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154" y="1453846"/>
                  <a:ext cx="463414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10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19">
                  <a:extLst>
                    <a:ext uri="{FF2B5EF4-FFF2-40B4-BE49-F238E27FC236}">
                      <a16:creationId xmlns:a16="http://schemas.microsoft.com/office/drawing/2014/main" id="{D828F1B3-C3BB-4E11-B7F0-FBC4B2E23732}"/>
                    </a:ext>
                  </a:extLst>
                </p:cNvPr>
                <p:cNvSpPr txBox="1"/>
                <p:nvPr/>
              </p:nvSpPr>
              <p:spPr>
                <a:xfrm>
                  <a:off x="1871854" y="1453846"/>
                  <a:ext cx="47185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828F1B3-C3BB-4E11-B7F0-FBC4B2E23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854" y="1453846"/>
                  <a:ext cx="471852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组合 2">
            <a:extLst>
              <a:ext uri="{FF2B5EF4-FFF2-40B4-BE49-F238E27FC236}">
                <a16:creationId xmlns:a16="http://schemas.microsoft.com/office/drawing/2014/main" id="{66DB941F-902E-42C9-B5D0-0AE52E8C7883}"/>
              </a:ext>
            </a:extLst>
          </p:cNvPr>
          <p:cNvGrpSpPr/>
          <p:nvPr/>
        </p:nvGrpSpPr>
        <p:grpSpPr>
          <a:xfrm>
            <a:off x="638775" y="2890876"/>
            <a:ext cx="11145185" cy="830997"/>
            <a:chOff x="440173" y="1906138"/>
            <a:chExt cx="11145185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20">
                  <a:extLst>
                    <a:ext uri="{FF2B5EF4-FFF2-40B4-BE49-F238E27FC236}">
                      <a16:creationId xmlns:a16="http://schemas.microsoft.com/office/drawing/2014/main" id="{E13F0CCD-6188-41CE-9017-AAB657A05ED4}"/>
                    </a:ext>
                  </a:extLst>
                </p:cNvPr>
                <p:cNvSpPr txBox="1"/>
                <p:nvPr/>
              </p:nvSpPr>
              <p:spPr>
                <a:xfrm>
                  <a:off x="440173" y="2095490"/>
                  <a:ext cx="321488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/>
                    <a:t>A </a:t>
                  </a:r>
                  <a:r>
                    <a:rPr lang="en-US" altLang="zh-CN" sz="2400" smtClean="0"/>
                    <a:t>rational 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400" dirty="0"/>
                    <a:t>is c</a:t>
                  </a:r>
                  <a:r>
                    <a:rPr lang="en-US" sz="2400" dirty="0"/>
                    <a:t>ausal</a:t>
                  </a:r>
                </a:p>
              </p:txBody>
            </p:sp>
          </mc:Choice>
          <mc:Fallback xmlns="">
            <p:sp>
              <p:nvSpPr>
                <p:cNvPr id="44" name="文本框 20">
                  <a:extLst>
                    <a:ext uri="{FF2B5EF4-FFF2-40B4-BE49-F238E27FC236}">
                      <a16:creationId xmlns:a16="http://schemas.microsoft.com/office/drawing/2014/main" id="{E13F0CCD-6188-41CE-9017-AAB657A05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73" y="2095490"/>
                  <a:ext cx="321488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036" t="-10526" r="-170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21">
                  <a:extLst>
                    <a:ext uri="{FF2B5EF4-FFF2-40B4-BE49-F238E27FC236}">
                      <a16:creationId xmlns:a16="http://schemas.microsoft.com/office/drawing/2014/main" id="{BD9A4A98-6561-4E58-B793-36DD5E283CC2}"/>
                    </a:ext>
                  </a:extLst>
                </p:cNvPr>
                <p:cNvSpPr txBox="1"/>
                <p:nvPr/>
              </p:nvSpPr>
              <p:spPr>
                <a:xfrm>
                  <a:off x="4429125" y="1906138"/>
                  <a:ext cx="7156233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/>
                    <a:t>ROC of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r>
                    <a:rPr lang="en-US" altLang="zh-CN" sz="2400" dirty="0"/>
                    <a:t> is the</a:t>
                  </a:r>
                  <a:r>
                    <a:rPr lang="en-US" sz="2400" dirty="0"/>
                    <a:t> right-half plane to the right of the right-most pole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D9A4A98-6561-4E58-B793-36DD5E283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125" y="1906138"/>
                  <a:ext cx="7156233" cy="830997"/>
                </a:xfrm>
                <a:prstGeom prst="rect">
                  <a:avLst/>
                </a:prstGeom>
                <a:blipFill>
                  <a:blip r:embed="rId8"/>
                  <a:stretch>
                    <a:fillRect l="-1364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23">
                  <a:extLst>
                    <a:ext uri="{FF2B5EF4-FFF2-40B4-BE49-F238E27FC236}">
                      <a16:creationId xmlns:a16="http://schemas.microsoft.com/office/drawing/2014/main" id="{A8C775C8-ACED-4662-9F31-5E94E486DFC1}"/>
                    </a:ext>
                  </a:extLst>
                </p:cNvPr>
                <p:cNvSpPr txBox="1"/>
                <p:nvPr/>
              </p:nvSpPr>
              <p:spPr>
                <a:xfrm>
                  <a:off x="3738754" y="2090804"/>
                  <a:ext cx="47185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8C775C8-ACED-4662-9F31-5E94E486D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754" y="2090804"/>
                  <a:ext cx="471852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141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本框 9">
            <a:extLst>
              <a:ext uri="{FF2B5EF4-FFF2-40B4-BE49-F238E27FC236}">
                <a16:creationId xmlns:a16="http://schemas.microsoft.com/office/drawing/2014/main" id="{152E6F7D-4F41-4285-A62B-F88A0247ED00}"/>
              </a:ext>
            </a:extLst>
          </p:cNvPr>
          <p:cNvSpPr txBox="1"/>
          <p:nvPr/>
        </p:nvSpPr>
        <p:spPr>
          <a:xfrm>
            <a:off x="690972" y="4446190"/>
            <a:ext cx="1183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10">
                <a:extLst>
                  <a:ext uri="{FF2B5EF4-FFF2-40B4-BE49-F238E27FC236}">
                    <a16:creationId xmlns:a16="http://schemas.microsoft.com/office/drawing/2014/main" id="{DF2A7CD3-1B13-409B-ADA1-6C9BD5D4CEC6}"/>
                  </a:ext>
                </a:extLst>
              </p:cNvPr>
              <p:cNvSpPr txBox="1"/>
              <p:nvPr/>
            </p:nvSpPr>
            <p:spPr>
              <a:xfrm>
                <a:off x="2558418" y="4454730"/>
                <a:ext cx="80668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The ROC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 includes the entire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-axis</a:t>
                </a:r>
              </a:p>
            </p:txBody>
          </p:sp>
        </mc:Choice>
        <mc:Fallback xmlns="">
          <p:sp>
            <p:nvSpPr>
              <p:cNvPr id="48" name="文本框 10">
                <a:extLst>
                  <a:ext uri="{FF2B5EF4-FFF2-40B4-BE49-F238E27FC236}">
                    <a16:creationId xmlns:a16="http://schemas.microsoft.com/office/drawing/2014/main" id="{DF2A7CD3-1B13-409B-ADA1-6C9BD5D4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18" y="4454730"/>
                <a:ext cx="8066846" cy="461665"/>
              </a:xfrm>
              <a:prstGeom prst="rect">
                <a:avLst/>
              </a:prstGeom>
              <a:blipFill>
                <a:blip r:embed="rId10"/>
                <a:stretch>
                  <a:fillRect l="-120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11">
                <a:extLst>
                  <a:ext uri="{FF2B5EF4-FFF2-40B4-BE49-F238E27FC236}">
                    <a16:creationId xmlns:a16="http://schemas.microsoft.com/office/drawing/2014/main" id="{3455238A-5FC1-4884-84D9-54024567F1DF}"/>
                  </a:ext>
                </a:extLst>
              </p:cNvPr>
              <p:cNvSpPr txBox="1"/>
              <p:nvPr/>
            </p:nvSpPr>
            <p:spPr>
              <a:xfrm>
                <a:off x="1829119" y="4454730"/>
                <a:ext cx="471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文本框 11">
                <a:extLst>
                  <a:ext uri="{FF2B5EF4-FFF2-40B4-BE49-F238E27FC236}">
                    <a16:creationId xmlns:a16="http://schemas.microsoft.com/office/drawing/2014/main" id="{3455238A-5FC1-4884-84D9-54024567F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19" y="4454730"/>
                <a:ext cx="471852" cy="461665"/>
              </a:xfrm>
              <a:prstGeom prst="rect">
                <a:avLst/>
              </a:prstGeom>
              <a:blipFill>
                <a:blip r:embed="rId11"/>
                <a:stretch>
                  <a:fillRect r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17">
            <a:extLst>
              <a:ext uri="{FF2B5EF4-FFF2-40B4-BE49-F238E27FC236}">
                <a16:creationId xmlns:a16="http://schemas.microsoft.com/office/drawing/2014/main" id="{26C221C8-BCFF-436F-8727-947B5FF29781}"/>
              </a:ext>
            </a:extLst>
          </p:cNvPr>
          <p:cNvSpPr txBox="1"/>
          <p:nvPr/>
        </p:nvSpPr>
        <p:spPr>
          <a:xfrm>
            <a:off x="638775" y="5253043"/>
            <a:ext cx="1804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/>
              <a:t>Causal and Stable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20">
                <a:extLst>
                  <a:ext uri="{FF2B5EF4-FFF2-40B4-BE49-F238E27FC236}">
                    <a16:creationId xmlns:a16="http://schemas.microsoft.com/office/drawing/2014/main" id="{4D9D4017-4A9C-41AE-827A-8A099DAAAFD8}"/>
                  </a:ext>
                </a:extLst>
              </p:cNvPr>
              <p:cNvSpPr txBox="1"/>
              <p:nvPr/>
            </p:nvSpPr>
            <p:spPr>
              <a:xfrm>
                <a:off x="3937356" y="5270547"/>
                <a:ext cx="806684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All the poles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/>
                  <a:t> lie in the left-half of the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-</a:t>
                </a:r>
                <a:r>
                  <a:rPr lang="en-US" altLang="zh-CN" sz="2400" dirty="0" smtClean="0"/>
                  <a:t>plane (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All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the poles have negative real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parts</a:t>
                </a:r>
                <a:r>
                  <a:rPr lang="en-US" altLang="zh-CN" sz="2400" dirty="0" smtClean="0"/>
                  <a:t>)  </a:t>
                </a:r>
                <a:endParaRPr lang="en-US" sz="2400" dirty="0"/>
              </a:p>
            </p:txBody>
          </p:sp>
        </mc:Choice>
        <mc:Fallback xmlns="">
          <p:sp>
            <p:nvSpPr>
              <p:cNvPr id="52" name="文本框 20">
                <a:extLst>
                  <a:ext uri="{FF2B5EF4-FFF2-40B4-BE49-F238E27FC236}">
                    <a16:creationId xmlns:a16="http://schemas.microsoft.com/office/drawing/2014/main" id="{4D9D4017-4A9C-41AE-827A-8A099DAAA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356" y="5270547"/>
                <a:ext cx="8066846" cy="830997"/>
              </a:xfrm>
              <a:prstGeom prst="rect">
                <a:avLst/>
              </a:prstGeom>
              <a:blipFill>
                <a:blip r:embed="rId12"/>
                <a:stretch>
                  <a:fillRect l="-120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23">
                <a:extLst>
                  <a:ext uri="{FF2B5EF4-FFF2-40B4-BE49-F238E27FC236}">
                    <a16:creationId xmlns:a16="http://schemas.microsoft.com/office/drawing/2014/main" id="{3C303EF8-E268-4EB3-AB12-AEC1B1F4F379}"/>
                  </a:ext>
                </a:extLst>
              </p:cNvPr>
              <p:cNvSpPr txBox="1"/>
              <p:nvPr/>
            </p:nvSpPr>
            <p:spPr>
              <a:xfrm>
                <a:off x="2991678" y="5299064"/>
                <a:ext cx="471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文本框 23">
                <a:extLst>
                  <a:ext uri="{FF2B5EF4-FFF2-40B4-BE49-F238E27FC236}">
                    <a16:creationId xmlns:a16="http://schemas.microsoft.com/office/drawing/2014/main" id="{3C303EF8-E268-4EB3-AB12-AEC1B1F4F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78" y="5299064"/>
                <a:ext cx="471852" cy="461665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5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260302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Laplace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0546" y="1709580"/>
            <a:ext cx="6100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0070C0"/>
                </a:solidFill>
              </a:rPr>
              <a:t>Geometry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/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/>
              </a:rPr>
              <a:t>valuation </a:t>
            </a: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the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Fourier transform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36">
                <a:extLst>
                  <a:ext uri="{FF2B5EF4-FFF2-40B4-BE49-F238E27FC236}">
                    <a16:creationId xmlns:a16="http://schemas.microsoft.com/office/drawing/2014/main" id="{8A04E26C-89AB-40FA-844A-C1C58B234A20}"/>
                  </a:ext>
                </a:extLst>
              </p:cNvPr>
              <p:cNvSpPr txBox="1"/>
              <p:nvPr/>
            </p:nvSpPr>
            <p:spPr>
              <a:xfrm>
                <a:off x="812319" y="2751735"/>
                <a:ext cx="9018069" cy="848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ℛℯ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文本框 36">
                <a:extLst>
                  <a:ext uri="{FF2B5EF4-FFF2-40B4-BE49-F238E27FC236}">
                    <a16:creationId xmlns:a16="http://schemas.microsoft.com/office/drawing/2014/main" id="{8A04E26C-89AB-40FA-844A-C1C58B23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19" y="2751735"/>
                <a:ext cx="9018069" cy="848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51">
                <a:extLst>
                  <a:ext uri="{FF2B5EF4-FFF2-40B4-BE49-F238E27FC236}">
                    <a16:creationId xmlns:a16="http://schemas.microsoft.com/office/drawing/2014/main" id="{971E57EE-7C11-4D13-93DD-F823A8B273E2}"/>
                  </a:ext>
                </a:extLst>
              </p:cNvPr>
              <p:cNvSpPr txBox="1"/>
              <p:nvPr/>
            </p:nvSpPr>
            <p:spPr>
              <a:xfrm>
                <a:off x="812044" y="3963509"/>
                <a:ext cx="9018069" cy="848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文本框 51">
                <a:extLst>
                  <a:ext uri="{FF2B5EF4-FFF2-40B4-BE49-F238E27FC236}">
                    <a16:creationId xmlns:a16="http://schemas.microsoft.com/office/drawing/2014/main" id="{971E57EE-7C11-4D13-93DD-F823A8B27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4" y="3963509"/>
                <a:ext cx="9018069" cy="848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15">
                <a:extLst>
                  <a:ext uri="{FF2B5EF4-FFF2-40B4-BE49-F238E27FC236}">
                    <a16:creationId xmlns:a16="http://schemas.microsoft.com/office/drawing/2014/main" id="{D6034668-7644-49E9-BFF5-26E41DCE371F}"/>
                  </a:ext>
                </a:extLst>
              </p:cNvPr>
              <p:cNvSpPr txBox="1"/>
              <p:nvPr/>
            </p:nvSpPr>
            <p:spPr>
              <a:xfrm>
                <a:off x="812044" y="5140439"/>
                <a:ext cx="901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文本框 15">
                <a:extLst>
                  <a:ext uri="{FF2B5EF4-FFF2-40B4-BE49-F238E27FC236}">
                    <a16:creationId xmlns:a16="http://schemas.microsoft.com/office/drawing/2014/main" id="{D6034668-7644-49E9-BFF5-26E41DCE3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4" y="5140439"/>
                <a:ext cx="901806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">
            <a:extLst>
              <a:ext uri="{FF2B5EF4-FFF2-40B4-BE49-F238E27FC236}">
                <a16:creationId xmlns:a16="http://schemas.microsoft.com/office/drawing/2014/main" id="{44DD4DB5-E89F-4D7B-8B8C-F10743DC7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861" y="3655407"/>
            <a:ext cx="3202814" cy="30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260302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Laplace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0546" y="1709580"/>
            <a:ext cx="432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Block diagram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representation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图片 2">
            <a:extLst>
              <a:ext uri="{FF2B5EF4-FFF2-40B4-BE49-F238E27FC236}">
                <a16:creationId xmlns:a16="http://schemas.microsoft.com/office/drawing/2014/main" id="{06BF400B-9D38-4BE5-B304-D927ECA2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188" y="2329496"/>
            <a:ext cx="6274085" cy="2391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23">
                <a:extLst>
                  <a:ext uri="{FF2B5EF4-FFF2-40B4-BE49-F238E27FC236}">
                    <a16:creationId xmlns:a16="http://schemas.microsoft.com/office/drawing/2014/main" id="{D1792BD9-F5A0-49AA-804E-07386996CE1A}"/>
                  </a:ext>
                </a:extLst>
              </p:cNvPr>
              <p:cNvSpPr txBox="1"/>
              <p:nvPr/>
            </p:nvSpPr>
            <p:spPr>
              <a:xfrm>
                <a:off x="704739" y="2427180"/>
                <a:ext cx="3301703" cy="839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5" name="文本框 23">
                <a:extLst>
                  <a:ext uri="{FF2B5EF4-FFF2-40B4-BE49-F238E27FC236}">
                    <a16:creationId xmlns:a16="http://schemas.microsoft.com/office/drawing/2014/main" id="{D1792BD9-F5A0-49AA-804E-07386996C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39" y="2427180"/>
                <a:ext cx="3301703" cy="8396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9">
            <a:extLst>
              <a:ext uri="{FF2B5EF4-FFF2-40B4-BE49-F238E27FC236}">
                <a16:creationId xmlns:a16="http://schemas.microsoft.com/office/drawing/2014/main" id="{6667AFF1-9323-4A41-A750-FC8FA8B28819}"/>
              </a:ext>
            </a:extLst>
          </p:cNvPr>
          <p:cNvSpPr txBox="1"/>
          <p:nvPr/>
        </p:nvSpPr>
        <p:spPr>
          <a:xfrm>
            <a:off x="7380541" y="1907272"/>
            <a:ext cx="146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Direct form</a:t>
            </a:r>
          </a:p>
        </p:txBody>
      </p:sp>
      <p:sp>
        <p:nvSpPr>
          <p:cNvPr id="17" name="文本框 20">
            <a:extLst>
              <a:ext uri="{FF2B5EF4-FFF2-40B4-BE49-F238E27FC236}">
                <a16:creationId xmlns:a16="http://schemas.microsoft.com/office/drawing/2014/main" id="{A4F410B7-908D-4455-8B88-E974234A7A98}"/>
              </a:ext>
            </a:extLst>
          </p:cNvPr>
          <p:cNvSpPr txBox="1"/>
          <p:nvPr/>
        </p:nvSpPr>
        <p:spPr>
          <a:xfrm>
            <a:off x="784010" y="5987020"/>
            <a:ext cx="194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Cascade form</a:t>
            </a:r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CE47E2B4-34AE-4020-A34F-1CE26133F365}"/>
              </a:ext>
            </a:extLst>
          </p:cNvPr>
          <p:cNvSpPr txBox="1"/>
          <p:nvPr/>
        </p:nvSpPr>
        <p:spPr>
          <a:xfrm>
            <a:off x="784010" y="4765346"/>
            <a:ext cx="194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Parallel form</a:t>
            </a:r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20571" r="13516" b="66097"/>
          <a:stretch/>
        </p:blipFill>
        <p:spPr>
          <a:xfrm>
            <a:off x="2442785" y="4633083"/>
            <a:ext cx="2906885" cy="741851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7" r="22876"/>
          <a:stretch/>
        </p:blipFill>
        <p:spPr>
          <a:xfrm>
            <a:off x="6206333" y="5718103"/>
            <a:ext cx="3187778" cy="916225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-824" b="86352"/>
          <a:stretch/>
        </p:blipFill>
        <p:spPr>
          <a:xfrm>
            <a:off x="2371951" y="5766969"/>
            <a:ext cx="3506910" cy="8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260302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/>
              </a:rPr>
              <a:t>Z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0546" y="1709580"/>
            <a:ext cx="7361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Characterization of a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/>
              </a:rPr>
              <a:t>LTI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system: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Causality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and stability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组合 1">
            <a:extLst>
              <a:ext uri="{FF2B5EF4-FFF2-40B4-BE49-F238E27FC236}">
                <a16:creationId xmlns:a16="http://schemas.microsoft.com/office/drawing/2014/main" id="{724D485C-A280-43E7-98A5-A00D4DE62177}"/>
              </a:ext>
            </a:extLst>
          </p:cNvPr>
          <p:cNvGrpSpPr/>
          <p:nvPr/>
        </p:nvGrpSpPr>
        <p:grpSpPr>
          <a:xfrm>
            <a:off x="638775" y="2213260"/>
            <a:ext cx="10352166" cy="470205"/>
            <a:chOff x="492370" y="1445306"/>
            <a:chExt cx="10352166" cy="470205"/>
          </a:xfrm>
        </p:grpSpPr>
        <p:sp>
          <p:nvSpPr>
            <p:cNvPr id="39" name="文本框 17">
              <a:extLst>
                <a:ext uri="{FF2B5EF4-FFF2-40B4-BE49-F238E27FC236}">
                  <a16:creationId xmlns:a16="http://schemas.microsoft.com/office/drawing/2014/main" id="{300BAA1A-0837-4708-BF6D-CCFAB5339ACC}"/>
                </a:ext>
              </a:extLst>
            </p:cNvPr>
            <p:cNvSpPr txBox="1"/>
            <p:nvPr/>
          </p:nvSpPr>
          <p:spPr>
            <a:xfrm>
              <a:off x="492370" y="1445306"/>
              <a:ext cx="142520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Causal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18">
                  <a:extLst>
                    <a:ext uri="{FF2B5EF4-FFF2-40B4-BE49-F238E27FC236}">
                      <a16:creationId xmlns:a16="http://schemas.microsoft.com/office/drawing/2014/main" id="{EAF46188-39E5-4B7F-802A-E2C7029F6506}"/>
                    </a:ext>
                  </a:extLst>
                </p:cNvPr>
                <p:cNvSpPr txBox="1"/>
                <p:nvPr/>
              </p:nvSpPr>
              <p:spPr>
                <a:xfrm>
                  <a:off x="2601154" y="1453846"/>
                  <a:ext cx="824338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/>
                    <a:t>ROC of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a14:m>
                  <a:r>
                    <a:rPr lang="en-US" sz="2400" dirty="0"/>
                    <a:t> is the exterior of a circle, including infinity</a:t>
                  </a:r>
                </a:p>
              </p:txBody>
            </p:sp>
          </mc:Choice>
          <mc:Fallback xmlns="">
            <p:sp>
              <p:nvSpPr>
                <p:cNvPr id="40" name="文本框 18">
                  <a:extLst>
                    <a:ext uri="{FF2B5EF4-FFF2-40B4-BE49-F238E27FC236}">
                      <a16:creationId xmlns:a16="http://schemas.microsoft.com/office/drawing/2014/main" id="{EAF46188-39E5-4B7F-802A-E2C7029F6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154" y="1453846"/>
                  <a:ext cx="8243382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183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19">
                  <a:extLst>
                    <a:ext uri="{FF2B5EF4-FFF2-40B4-BE49-F238E27FC236}">
                      <a16:creationId xmlns:a16="http://schemas.microsoft.com/office/drawing/2014/main" id="{D828F1B3-C3BB-4E11-B7F0-FBC4B2E23732}"/>
                    </a:ext>
                  </a:extLst>
                </p:cNvPr>
                <p:cNvSpPr txBox="1"/>
                <p:nvPr/>
              </p:nvSpPr>
              <p:spPr>
                <a:xfrm>
                  <a:off x="1871854" y="1453846"/>
                  <a:ext cx="47185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⟹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828F1B3-C3BB-4E11-B7F0-FBC4B2E23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854" y="1453846"/>
                  <a:ext cx="471852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组合 2">
            <a:extLst>
              <a:ext uri="{FF2B5EF4-FFF2-40B4-BE49-F238E27FC236}">
                <a16:creationId xmlns:a16="http://schemas.microsoft.com/office/drawing/2014/main" id="{66DB941F-902E-42C9-B5D0-0AE52E8C7883}"/>
              </a:ext>
            </a:extLst>
          </p:cNvPr>
          <p:cNvGrpSpPr/>
          <p:nvPr/>
        </p:nvGrpSpPr>
        <p:grpSpPr>
          <a:xfrm>
            <a:off x="603176" y="2799280"/>
            <a:ext cx="3770433" cy="466351"/>
            <a:chOff x="440173" y="2090804"/>
            <a:chExt cx="3770433" cy="4663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20">
                  <a:extLst>
                    <a:ext uri="{FF2B5EF4-FFF2-40B4-BE49-F238E27FC236}">
                      <a16:creationId xmlns:a16="http://schemas.microsoft.com/office/drawing/2014/main" id="{E13F0CCD-6188-41CE-9017-AAB657A05ED4}"/>
                    </a:ext>
                  </a:extLst>
                </p:cNvPr>
                <p:cNvSpPr txBox="1"/>
                <p:nvPr/>
              </p:nvSpPr>
              <p:spPr>
                <a:xfrm>
                  <a:off x="440173" y="2095490"/>
                  <a:ext cx="321488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A </a:t>
                  </a:r>
                  <a:r>
                    <a:rPr kumimoji="0" lang="en-US" altLang="zh-CN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rational </a:t>
                  </a:r>
                  <a14:m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is c</a:t>
                  </a: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ausal</a:t>
                  </a:r>
                </a:p>
              </p:txBody>
            </p:sp>
          </mc:Choice>
          <mc:Fallback>
            <p:sp>
              <p:nvSpPr>
                <p:cNvPr id="44" name="文本框 20">
                  <a:extLst>
                    <a:ext uri="{FF2B5EF4-FFF2-40B4-BE49-F238E27FC236}">
                      <a16:creationId xmlns:a16="http://schemas.microsoft.com/office/drawing/2014/main" id="{E13F0CCD-6188-41CE-9017-AAB657A05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73" y="2095490"/>
                  <a:ext cx="321488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036" t="-10526" r="-170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23">
                  <a:extLst>
                    <a:ext uri="{FF2B5EF4-FFF2-40B4-BE49-F238E27FC236}">
                      <a16:creationId xmlns:a16="http://schemas.microsoft.com/office/drawing/2014/main" id="{A8C775C8-ACED-4662-9F31-5E94E486DFC1}"/>
                    </a:ext>
                  </a:extLst>
                </p:cNvPr>
                <p:cNvSpPr txBox="1"/>
                <p:nvPr/>
              </p:nvSpPr>
              <p:spPr>
                <a:xfrm>
                  <a:off x="3738754" y="2090804"/>
                  <a:ext cx="47185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⟺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8C775C8-ACED-4662-9F31-5E94E486D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754" y="2090804"/>
                  <a:ext cx="471852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141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本框 9">
            <a:extLst>
              <a:ext uri="{FF2B5EF4-FFF2-40B4-BE49-F238E27FC236}">
                <a16:creationId xmlns:a16="http://schemas.microsoft.com/office/drawing/2014/main" id="{152E6F7D-4F41-4285-A62B-F88A0247ED00}"/>
              </a:ext>
            </a:extLst>
          </p:cNvPr>
          <p:cNvSpPr txBox="1"/>
          <p:nvPr/>
        </p:nvSpPr>
        <p:spPr>
          <a:xfrm>
            <a:off x="690972" y="4446190"/>
            <a:ext cx="1183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10">
                <a:extLst>
                  <a:ext uri="{FF2B5EF4-FFF2-40B4-BE49-F238E27FC236}">
                    <a16:creationId xmlns:a16="http://schemas.microsoft.com/office/drawing/2014/main" id="{DF2A7CD3-1B13-409B-ADA1-6C9BD5D4CEC6}"/>
                  </a:ext>
                </a:extLst>
              </p:cNvPr>
              <p:cNvSpPr txBox="1"/>
              <p:nvPr/>
            </p:nvSpPr>
            <p:spPr>
              <a:xfrm>
                <a:off x="2558418" y="4454730"/>
                <a:ext cx="80668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The ROC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includes the unit circle,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文本框 10">
                <a:extLst>
                  <a:ext uri="{FF2B5EF4-FFF2-40B4-BE49-F238E27FC236}">
                    <a16:creationId xmlns:a16="http://schemas.microsoft.com/office/drawing/2014/main" id="{DF2A7CD3-1B13-409B-ADA1-6C9BD5D4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18" y="4454730"/>
                <a:ext cx="8066846" cy="461665"/>
              </a:xfrm>
              <a:prstGeom prst="rect">
                <a:avLst/>
              </a:prstGeom>
              <a:blipFill>
                <a:blip r:embed="rId10"/>
                <a:stretch>
                  <a:fillRect l="-120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11">
                <a:extLst>
                  <a:ext uri="{FF2B5EF4-FFF2-40B4-BE49-F238E27FC236}">
                    <a16:creationId xmlns:a16="http://schemas.microsoft.com/office/drawing/2014/main" id="{3455238A-5FC1-4884-84D9-54024567F1DF}"/>
                  </a:ext>
                </a:extLst>
              </p:cNvPr>
              <p:cNvSpPr txBox="1"/>
              <p:nvPr/>
            </p:nvSpPr>
            <p:spPr>
              <a:xfrm>
                <a:off x="1829119" y="4454730"/>
                <a:ext cx="471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⟺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文本框 11">
                <a:extLst>
                  <a:ext uri="{FF2B5EF4-FFF2-40B4-BE49-F238E27FC236}">
                    <a16:creationId xmlns:a16="http://schemas.microsoft.com/office/drawing/2014/main" id="{3455238A-5FC1-4884-84D9-54024567F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19" y="4454730"/>
                <a:ext cx="471852" cy="461665"/>
              </a:xfrm>
              <a:prstGeom prst="rect">
                <a:avLst/>
              </a:prstGeom>
              <a:blipFill>
                <a:blip r:embed="rId11"/>
                <a:stretch>
                  <a:fillRect r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17">
            <a:extLst>
              <a:ext uri="{FF2B5EF4-FFF2-40B4-BE49-F238E27FC236}">
                <a16:creationId xmlns:a16="http://schemas.microsoft.com/office/drawing/2014/main" id="{26C221C8-BCFF-436F-8727-947B5FF29781}"/>
              </a:ext>
            </a:extLst>
          </p:cNvPr>
          <p:cNvSpPr txBox="1"/>
          <p:nvPr/>
        </p:nvSpPr>
        <p:spPr>
          <a:xfrm>
            <a:off x="638775" y="5253043"/>
            <a:ext cx="1804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Causal and Stable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20">
                <a:extLst>
                  <a:ext uri="{FF2B5EF4-FFF2-40B4-BE49-F238E27FC236}">
                    <a16:creationId xmlns:a16="http://schemas.microsoft.com/office/drawing/2014/main" id="{4D9D4017-4A9C-41AE-827A-8A099DAAAFD8}"/>
                  </a:ext>
                </a:extLst>
              </p:cNvPr>
              <p:cNvSpPr txBox="1"/>
              <p:nvPr/>
            </p:nvSpPr>
            <p:spPr>
              <a:xfrm>
                <a:off x="4678439" y="5253043"/>
                <a:ext cx="73784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All of the poles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lie inside the unit circle. (magnitude smaller than 1)</a:t>
                </a:r>
              </a:p>
            </p:txBody>
          </p:sp>
        </mc:Choice>
        <mc:Fallback xmlns="">
          <p:sp>
            <p:nvSpPr>
              <p:cNvPr id="52" name="文本框 20">
                <a:extLst>
                  <a:ext uri="{FF2B5EF4-FFF2-40B4-BE49-F238E27FC236}">
                    <a16:creationId xmlns:a16="http://schemas.microsoft.com/office/drawing/2014/main" id="{4D9D4017-4A9C-41AE-827A-8A099DAAA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39" y="5253043"/>
                <a:ext cx="7378401" cy="830997"/>
              </a:xfrm>
              <a:prstGeom prst="rect">
                <a:avLst/>
              </a:prstGeom>
              <a:blipFill>
                <a:blip r:embed="rId12"/>
                <a:stretch>
                  <a:fillRect l="-123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23">
                <a:extLst>
                  <a:ext uri="{FF2B5EF4-FFF2-40B4-BE49-F238E27FC236}">
                    <a16:creationId xmlns:a16="http://schemas.microsoft.com/office/drawing/2014/main" id="{3C303EF8-E268-4EB3-AB12-AEC1B1F4F379}"/>
                  </a:ext>
                </a:extLst>
              </p:cNvPr>
              <p:cNvSpPr txBox="1"/>
              <p:nvPr/>
            </p:nvSpPr>
            <p:spPr>
              <a:xfrm>
                <a:off x="2991678" y="5299064"/>
                <a:ext cx="471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⟺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文本框 23">
                <a:extLst>
                  <a:ext uri="{FF2B5EF4-FFF2-40B4-BE49-F238E27FC236}">
                    <a16:creationId xmlns:a16="http://schemas.microsoft.com/office/drawing/2014/main" id="{3C303EF8-E268-4EB3-AB12-AEC1B1F4F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78" y="5299064"/>
                <a:ext cx="471852" cy="461665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1">
                <a:extLst>
                  <a:ext uri="{FF2B5EF4-FFF2-40B4-BE49-F238E27FC236}">
                    <a16:creationId xmlns:a16="http://schemas.microsoft.com/office/drawing/2014/main" id="{BD9A4A98-6561-4E58-B793-36DD5E283CC2}"/>
                  </a:ext>
                </a:extLst>
              </p:cNvPr>
              <p:cNvSpPr txBox="1"/>
              <p:nvPr/>
            </p:nvSpPr>
            <p:spPr>
              <a:xfrm>
                <a:off x="4457310" y="2716007"/>
                <a:ext cx="756876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ROC is the exterior of a circle outside the outermost pole;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expressed as a ratio of polynomials in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400" dirty="0"/>
                  <a:t>, the order of the numerator cannot be greater than the order of the denominator.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文本框 21">
                <a:extLst>
                  <a:ext uri="{FF2B5EF4-FFF2-40B4-BE49-F238E27FC236}">
                    <a16:creationId xmlns:a16="http://schemas.microsoft.com/office/drawing/2014/main" id="{BD9A4A98-6561-4E58-B793-36DD5E283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10" y="2716007"/>
                <a:ext cx="7568764" cy="1569660"/>
              </a:xfrm>
              <a:prstGeom prst="rect">
                <a:avLst/>
              </a:prstGeom>
              <a:blipFill>
                <a:blip r:embed="rId14"/>
                <a:stretch>
                  <a:fillRect l="-1047" t="-3113" r="-1932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260302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/>
              </a:rPr>
              <a:t>Z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0546" y="1709580"/>
            <a:ext cx="6100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Geometry 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Fourier transform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39">
                <a:extLst>
                  <a:ext uri="{FF2B5EF4-FFF2-40B4-BE49-F238E27FC236}">
                    <a16:creationId xmlns:a16="http://schemas.microsoft.com/office/drawing/2014/main" id="{CAA3FF1E-E181-4FC8-8EB9-63012B5DA139}"/>
                  </a:ext>
                </a:extLst>
              </p:cNvPr>
              <p:cNvSpPr txBox="1"/>
              <p:nvPr/>
            </p:nvSpPr>
            <p:spPr>
              <a:xfrm>
                <a:off x="733432" y="2365935"/>
                <a:ext cx="9018069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39">
                <a:extLst>
                  <a:ext uri="{FF2B5EF4-FFF2-40B4-BE49-F238E27FC236}">
                    <a16:creationId xmlns:a16="http://schemas.microsoft.com/office/drawing/2014/main" id="{CAA3FF1E-E181-4FC8-8EB9-63012B5D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32" y="2365935"/>
                <a:ext cx="9018069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A563817-768A-40E8-8E23-5999EF1B29AE}"/>
                  </a:ext>
                </a:extLst>
              </p:cNvPr>
              <p:cNvSpPr txBox="1"/>
              <p:nvPr/>
            </p:nvSpPr>
            <p:spPr>
              <a:xfrm>
                <a:off x="733430" y="3201286"/>
                <a:ext cx="9018069" cy="788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A563817-768A-40E8-8E23-5999EF1B2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30" y="3201286"/>
                <a:ext cx="9018069" cy="788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2">
            <a:extLst>
              <a:ext uri="{FF2B5EF4-FFF2-40B4-BE49-F238E27FC236}">
                <a16:creationId xmlns:a16="http://schemas.microsoft.com/office/drawing/2014/main" id="{09E8F097-FF92-493C-8F8A-85CDB31C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65" y="4533666"/>
            <a:ext cx="2393574" cy="2246144"/>
          </a:xfrm>
          <a:prstGeom prst="rect">
            <a:avLst/>
          </a:prstGeom>
        </p:spPr>
      </p:pic>
      <p:pic>
        <p:nvPicPr>
          <p:cNvPr id="17" name="图片 13">
            <a:extLst>
              <a:ext uri="{FF2B5EF4-FFF2-40B4-BE49-F238E27FC236}">
                <a16:creationId xmlns:a16="http://schemas.microsoft.com/office/drawing/2014/main" id="{AF0F6DE6-8B88-4999-A96D-C12F2F0CA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880" y="3091138"/>
            <a:ext cx="3720981" cy="36886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D85D98-1879-4037-8F9B-5C0168920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281" y="3517266"/>
            <a:ext cx="3489229" cy="32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5090" y="1721895"/>
            <a:ext cx="405499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/>
              </a:rPr>
              <a:t> Fourier transform</a:t>
            </a:r>
            <a:endParaRPr kumimoji="0" lang="en-US" sz="2800" b="1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33289" y="1701623"/>
            <a:ext cx="1510910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751674" y="2053348"/>
            <a:ext cx="770352" cy="81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 flipV="1">
            <a:off x="5538025" y="2061507"/>
            <a:ext cx="695264" cy="80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27229" y="1864973"/>
                <a:ext cx="1712905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229" y="1864973"/>
                <a:ext cx="1712905" cy="473591"/>
              </a:xfrm>
              <a:prstGeom prst="rect">
                <a:avLst/>
              </a:prstGeom>
              <a:blipFill>
                <a:blip r:embed="rId3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745711" y="1771855"/>
                <a:ext cx="3572645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711" y="1771855"/>
                <a:ext cx="3572645" cy="473591"/>
              </a:xfrm>
              <a:prstGeom prst="rect">
                <a:avLst/>
              </a:prstGeom>
              <a:blipFill>
                <a:blip r:embed="rId4"/>
                <a:stretch>
                  <a:fillRect l="-512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502909" y="3230745"/>
                <a:ext cx="3730380" cy="908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909" y="3230745"/>
                <a:ext cx="3730380" cy="908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9054" y="2503966"/>
                <a:ext cx="4075025" cy="908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4" y="2503966"/>
                <a:ext cx="4075025" cy="908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/>
              <p:nvPr/>
            </p:nvSpPr>
            <p:spPr>
              <a:xfrm>
                <a:off x="2439978" y="4804207"/>
                <a:ext cx="406995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978" y="4804207"/>
                <a:ext cx="4069953" cy="11188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17">
                <a:extLst>
                  <a:ext uri="{FF2B5EF4-FFF2-40B4-BE49-F238E27FC236}">
                    <a16:creationId xmlns:a16="http://schemas.microsoft.com/office/drawing/2014/main" id="{F58C798B-41C5-460D-AB2A-3F7337467422}"/>
                  </a:ext>
                </a:extLst>
              </p:cNvPr>
              <p:cNvSpPr txBox="1"/>
              <p:nvPr/>
            </p:nvSpPr>
            <p:spPr>
              <a:xfrm>
                <a:off x="599054" y="4197246"/>
                <a:ext cx="4069953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17">
                <a:extLst>
                  <a:ext uri="{FF2B5EF4-FFF2-40B4-BE49-F238E27FC236}">
                    <a16:creationId xmlns:a16="http://schemas.microsoft.com/office/drawing/2014/main" id="{F58C798B-41C5-460D-AB2A-3F733746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4" y="4197246"/>
                <a:ext cx="4069953" cy="871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249348" y="2878106"/>
                <a:ext cx="3730380" cy="908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48" y="2878106"/>
                <a:ext cx="3730380" cy="9087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/>
              <p:nvPr/>
            </p:nvSpPr>
            <p:spPr>
              <a:xfrm>
                <a:off x="8249348" y="4447947"/>
                <a:ext cx="406995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48" y="4447947"/>
                <a:ext cx="4069953" cy="11188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536001" y="6099644"/>
                <a:ext cx="10738758" cy="749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Fourier transform has convergence problem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    Laplace</a:t>
                </a:r>
                <a:r>
                  <a:rPr kumimoji="0" lang="en-US" altLang="zh-CN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or Z transform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1" y="6099644"/>
                <a:ext cx="10738758" cy="749742"/>
              </a:xfrm>
              <a:prstGeom prst="rect">
                <a:avLst/>
              </a:prstGeom>
              <a:blipFill>
                <a:blip r:embed="rId11"/>
                <a:stretch>
                  <a:fillRect l="-908" t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itle 1"/>
          <p:cNvSpPr txBox="1">
            <a:spLocks/>
          </p:cNvSpPr>
          <p:nvPr/>
        </p:nvSpPr>
        <p:spPr>
          <a:xfrm>
            <a:off x="2838364" y="133578"/>
            <a:ext cx="7454078" cy="723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u="sng" noProof="0" dirty="0" smtClean="0">
                <a:solidFill>
                  <a:srgbClr val="C00000"/>
                </a:solidFill>
                <a:latin typeface="Calibri" panose="020F0502020204030204"/>
              </a:rPr>
              <a:t>Definition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5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260302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0546" y="1709580"/>
            <a:ext cx="432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Block diagram representation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3">
                <a:extLst>
                  <a:ext uri="{FF2B5EF4-FFF2-40B4-BE49-F238E27FC236}">
                    <a16:creationId xmlns:a16="http://schemas.microsoft.com/office/drawing/2014/main" id="{D1792BD9-F5A0-49AA-804E-07386996CE1A}"/>
                  </a:ext>
                </a:extLst>
              </p:cNvPr>
              <p:cNvSpPr txBox="1"/>
              <p:nvPr/>
            </p:nvSpPr>
            <p:spPr>
              <a:xfrm>
                <a:off x="1038885" y="2388569"/>
                <a:ext cx="10070422" cy="1323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3" name="文本框 23">
                <a:extLst>
                  <a:ext uri="{FF2B5EF4-FFF2-40B4-BE49-F238E27FC236}">
                    <a16:creationId xmlns:a16="http://schemas.microsoft.com/office/drawing/2014/main" id="{D1792BD9-F5A0-49AA-804E-07386996C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85" y="2388569"/>
                <a:ext cx="10070422" cy="1323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15">
            <a:extLst>
              <a:ext uri="{FF2B5EF4-FFF2-40B4-BE49-F238E27FC236}">
                <a16:creationId xmlns:a16="http://schemas.microsoft.com/office/drawing/2014/main" id="{19CBFEB9-3101-42F7-8C7C-B266D8D78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217" y="4162382"/>
            <a:ext cx="5127636" cy="25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5315134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Calibri" panose="020F0502020204030204"/>
              </a:rPr>
              <a:t>Difference or differential equations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/>
              <p:nvPr/>
            </p:nvSpPr>
            <p:spPr>
              <a:xfrm>
                <a:off x="657144" y="1674884"/>
                <a:ext cx="5361468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4" y="1674884"/>
                <a:ext cx="5361468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/>
              <p:nvPr/>
            </p:nvSpPr>
            <p:spPr>
              <a:xfrm>
                <a:off x="6471163" y="1585436"/>
                <a:ext cx="2541017" cy="965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63" y="1585436"/>
                <a:ext cx="2541017" cy="965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7A39DA37-C102-40E7-837B-AA8396D2684B}"/>
                  </a:ext>
                </a:extLst>
              </p:cNvPr>
              <p:cNvSpPr/>
              <p:nvPr/>
            </p:nvSpPr>
            <p:spPr>
              <a:xfrm>
                <a:off x="9384796" y="1837139"/>
                <a:ext cx="12719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?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7A39DA37-C102-40E7-837B-AA8396D26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796" y="1837139"/>
                <a:ext cx="127195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619906" y="2760520"/>
            <a:ext cx="5315134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noProof="0" dirty="0" smtClean="0">
                <a:solidFill>
                  <a:srgbClr val="0070C0"/>
                </a:solidFill>
                <a:latin typeface="Calibri" panose="020F0502020204030204"/>
              </a:rPr>
              <a:t>Fourier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/>
              <p:nvPr/>
            </p:nvSpPr>
            <p:spPr>
              <a:xfrm>
                <a:off x="1195025" y="3238555"/>
                <a:ext cx="4028026" cy="1001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5" y="3238555"/>
                <a:ext cx="4028026" cy="1001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/>
              <p:nvPr/>
            </p:nvSpPr>
            <p:spPr>
              <a:xfrm>
                <a:off x="1195025" y="4250752"/>
                <a:ext cx="8551123" cy="1168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5" y="4250752"/>
                <a:ext cx="8551123" cy="1168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/>
              <p:nvPr/>
            </p:nvSpPr>
            <p:spPr>
              <a:xfrm>
                <a:off x="1497067" y="5608652"/>
                <a:ext cx="6202724" cy="971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2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2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d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67" y="5608652"/>
                <a:ext cx="6202724" cy="971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5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872861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or differential equations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initial rest condition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/>
              <p:nvPr/>
            </p:nvSpPr>
            <p:spPr>
              <a:xfrm>
                <a:off x="657144" y="1674884"/>
                <a:ext cx="5361468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8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48D99D1E-C2D2-40F1-8F88-74EB5746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4" y="1674884"/>
                <a:ext cx="5361468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/>
              <p:nvPr/>
            </p:nvSpPr>
            <p:spPr>
              <a:xfrm>
                <a:off x="6471163" y="1585436"/>
                <a:ext cx="2541017" cy="965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4A681A8-4F13-47A7-81A3-0296D63E6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63" y="1585436"/>
                <a:ext cx="2541017" cy="965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7A39DA37-C102-40E7-837B-AA8396D2684B}"/>
                  </a:ext>
                </a:extLst>
              </p:cNvPr>
              <p:cNvSpPr/>
              <p:nvPr/>
            </p:nvSpPr>
            <p:spPr>
              <a:xfrm>
                <a:off x="9384796" y="1837139"/>
                <a:ext cx="12719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?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7A39DA37-C102-40E7-837B-AA8396D26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796" y="1837139"/>
                <a:ext cx="127195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657144" y="2696247"/>
            <a:ext cx="5315134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/>
              <p:nvPr/>
            </p:nvSpPr>
            <p:spPr>
              <a:xfrm>
                <a:off x="934359" y="3238555"/>
                <a:ext cx="3277436" cy="1001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9" y="3238555"/>
                <a:ext cx="3277436" cy="1001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/>
              <p:nvPr/>
            </p:nvSpPr>
            <p:spPr>
              <a:xfrm>
                <a:off x="4728498" y="3268174"/>
                <a:ext cx="7161704" cy="1168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DAE386DC-7E2E-46E9-B138-784EC419D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98" y="3268174"/>
                <a:ext cx="7161704" cy="1168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/>
              <p:nvPr/>
            </p:nvSpPr>
            <p:spPr>
              <a:xfrm>
                <a:off x="4294055" y="5103590"/>
                <a:ext cx="13836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=⋯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2C421472-9146-4D51-A90A-02C540761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055" y="5103590"/>
                <a:ext cx="1383649" cy="430887"/>
              </a:xfrm>
              <a:prstGeom prst="rect">
                <a:avLst/>
              </a:prstGeom>
              <a:blipFill>
                <a:blip r:embed="rId8"/>
                <a:stretch>
                  <a:fillRect l="-441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>
          <a:xfrm>
            <a:off x="6038666" y="5084544"/>
            <a:ext cx="5315134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Depends on the ROC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of Y(z)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3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42785" y="1221803"/>
            <a:ext cx="8728618" cy="3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or differential equations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 initial values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11">
                <a:extLst>
                  <a:ext uri="{FF2B5EF4-FFF2-40B4-BE49-F238E27FC236}">
                    <a16:creationId xmlns:a16="http://schemas.microsoft.com/office/drawing/2014/main" id="{A4F264C3-EFD2-46A7-8981-9E686D669485}"/>
                  </a:ext>
                </a:extLst>
              </p:cNvPr>
              <p:cNvSpPr txBox="1"/>
              <p:nvPr/>
            </p:nvSpPr>
            <p:spPr>
              <a:xfrm>
                <a:off x="6807094" y="2104373"/>
                <a:ext cx="17859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11">
                <a:extLst>
                  <a:ext uri="{FF2B5EF4-FFF2-40B4-BE49-F238E27FC236}">
                    <a16:creationId xmlns:a16="http://schemas.microsoft.com/office/drawing/2014/main" id="{A4F264C3-EFD2-46A7-8981-9E686D669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94" y="2104373"/>
                <a:ext cx="1785919" cy="461665"/>
              </a:xfrm>
              <a:prstGeom prst="rect">
                <a:avLst/>
              </a:prstGeom>
              <a:blipFill>
                <a:blip r:embed="rId3"/>
                <a:stretch>
                  <a:fillRect l="-1024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12">
                <a:extLst>
                  <a:ext uri="{FF2B5EF4-FFF2-40B4-BE49-F238E27FC236}">
                    <a16:creationId xmlns:a16="http://schemas.microsoft.com/office/drawing/2014/main" id="{6D6951D0-A563-4C28-B189-E04092EE69A7}"/>
                  </a:ext>
                </a:extLst>
              </p:cNvPr>
              <p:cNvSpPr txBox="1"/>
              <p:nvPr/>
            </p:nvSpPr>
            <p:spPr>
              <a:xfrm>
                <a:off x="8558335" y="2082550"/>
                <a:ext cx="17859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本框 12">
                <a:extLst>
                  <a:ext uri="{FF2B5EF4-FFF2-40B4-BE49-F238E27FC236}">
                    <a16:creationId xmlns:a16="http://schemas.microsoft.com/office/drawing/2014/main" id="{6D6951D0-A563-4C28-B189-E04092EE6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35" y="2082550"/>
                <a:ext cx="1785919" cy="461665"/>
              </a:xfrm>
              <a:prstGeom prst="rect">
                <a:avLst/>
              </a:prstGeom>
              <a:blipFill>
                <a:blip r:embed="rId4"/>
                <a:stretch>
                  <a:fillRect l="-3413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13">
                <a:extLst>
                  <a:ext uri="{FF2B5EF4-FFF2-40B4-BE49-F238E27FC236}">
                    <a16:creationId xmlns:a16="http://schemas.microsoft.com/office/drawing/2014/main" id="{BE52E596-FAE7-4E56-AEAD-E010567A1399}"/>
                  </a:ext>
                </a:extLst>
              </p:cNvPr>
              <p:cNvSpPr txBox="1"/>
              <p:nvPr/>
            </p:nvSpPr>
            <p:spPr>
              <a:xfrm>
                <a:off x="561823" y="3003326"/>
                <a:ext cx="40704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13">
                <a:extLst>
                  <a:ext uri="{FF2B5EF4-FFF2-40B4-BE49-F238E27FC236}">
                    <a16:creationId xmlns:a16="http://schemas.microsoft.com/office/drawing/2014/main" id="{BE52E596-FAE7-4E56-AEAD-E010567A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23" y="3003326"/>
                <a:ext cx="4070411" cy="461665"/>
              </a:xfrm>
              <a:prstGeom prst="rect">
                <a:avLst/>
              </a:prstGeom>
              <a:blipFill>
                <a:blip r:embed="rId5"/>
                <a:stretch>
                  <a:fillRect l="-2246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14">
                <a:extLst>
                  <a:ext uri="{FF2B5EF4-FFF2-40B4-BE49-F238E27FC236}">
                    <a16:creationId xmlns:a16="http://schemas.microsoft.com/office/drawing/2014/main" id="{7D87994A-6D53-4863-A3A3-D44B7B96BC4A}"/>
                  </a:ext>
                </a:extLst>
              </p:cNvPr>
              <p:cNvSpPr txBox="1"/>
              <p:nvPr/>
            </p:nvSpPr>
            <p:spPr>
              <a:xfrm>
                <a:off x="561823" y="3742805"/>
                <a:ext cx="7676589" cy="724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14">
                <a:extLst>
                  <a:ext uri="{FF2B5EF4-FFF2-40B4-BE49-F238E27FC236}">
                    <a16:creationId xmlns:a16="http://schemas.microsoft.com/office/drawing/2014/main" id="{7D87994A-6D53-4863-A3A3-D44B7B96B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23" y="3742805"/>
                <a:ext cx="7676589" cy="724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15">
                <a:extLst>
                  <a:ext uri="{FF2B5EF4-FFF2-40B4-BE49-F238E27FC236}">
                    <a16:creationId xmlns:a16="http://schemas.microsoft.com/office/drawing/2014/main" id="{D6335E0A-E069-4E7B-A2F1-A66BD15B335B}"/>
                  </a:ext>
                </a:extLst>
              </p:cNvPr>
              <p:cNvSpPr txBox="1"/>
              <p:nvPr/>
            </p:nvSpPr>
            <p:spPr>
              <a:xfrm>
                <a:off x="495327" y="4933823"/>
                <a:ext cx="7676589" cy="87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15">
                <a:extLst>
                  <a:ext uri="{FF2B5EF4-FFF2-40B4-BE49-F238E27FC236}">
                    <a16:creationId xmlns:a16="http://schemas.microsoft.com/office/drawing/2014/main" id="{D6335E0A-E069-4E7B-A2F1-A66BD15B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27" y="4933823"/>
                <a:ext cx="7676589" cy="8745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CE54E3AE-9A7F-401A-9BC1-950ED306139D}"/>
                  </a:ext>
                </a:extLst>
              </p:cNvPr>
              <p:cNvSpPr txBox="1"/>
              <p:nvPr/>
            </p:nvSpPr>
            <p:spPr>
              <a:xfrm>
                <a:off x="1360875" y="1896667"/>
                <a:ext cx="4540805" cy="833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CE54E3AE-9A7F-401A-9BC1-950ED3061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75" y="1896667"/>
                <a:ext cx="4540805" cy="833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D6989A-0EA7-4599-8EB0-E1CAB3663674}"/>
              </a:ext>
            </a:extLst>
          </p:cNvPr>
          <p:cNvSpPr txBox="1">
            <a:spLocks/>
          </p:cNvSpPr>
          <p:nvPr/>
        </p:nvSpPr>
        <p:spPr>
          <a:xfrm>
            <a:off x="6094163" y="5801218"/>
            <a:ext cx="3077795" cy="468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noProof="0" dirty="0" smtClean="0">
                <a:solidFill>
                  <a:srgbClr val="FF0000"/>
                </a:solidFill>
              </a:rPr>
              <a:t>Zero-state response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1509" y="4968998"/>
            <a:ext cx="2365897" cy="12368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3D6989A-0EA7-4599-8EB0-E1CAB3663674}"/>
              </a:ext>
            </a:extLst>
          </p:cNvPr>
          <p:cNvSpPr txBox="1">
            <a:spLocks/>
          </p:cNvSpPr>
          <p:nvPr/>
        </p:nvSpPr>
        <p:spPr>
          <a:xfrm>
            <a:off x="1637572" y="5772020"/>
            <a:ext cx="3077795" cy="468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noProof="0" dirty="0" smtClean="0">
                <a:solidFill>
                  <a:srgbClr val="FF0000"/>
                </a:solidFill>
              </a:rPr>
              <a:t>Zero-input response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54918" y="4939800"/>
            <a:ext cx="4185820" cy="12368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0347" y="107352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Impulse-Train Sampling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3" b="75324"/>
          <a:stretch/>
        </p:blipFill>
        <p:spPr>
          <a:xfrm>
            <a:off x="321263" y="1820209"/>
            <a:ext cx="4926623" cy="1126010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1"/>
          <a:stretch/>
        </p:blipFill>
        <p:spPr>
          <a:xfrm>
            <a:off x="612358" y="3119967"/>
            <a:ext cx="4344434" cy="37004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86352" y="4302870"/>
                <a:ext cx="3244543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352" y="4302870"/>
                <a:ext cx="3244543" cy="10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333987" y="5598375"/>
                <a:ext cx="4403770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87" y="5598375"/>
                <a:ext cx="4403770" cy="1099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327834" y="2345022"/>
                <a:ext cx="2698751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34" y="2345022"/>
                <a:ext cx="2698751" cy="490199"/>
              </a:xfrm>
              <a:prstGeom prst="rect">
                <a:avLst/>
              </a:prstGeom>
              <a:blipFill>
                <a:blip r:embed="rId6"/>
                <a:stretch>
                  <a:fillRect r="-2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0347" y="107352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Impulse-Train Sampling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02012" y="1834573"/>
                <a:ext cx="3499035" cy="929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l-G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12" y="1834573"/>
                <a:ext cx="3499035" cy="929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132962" y="4847605"/>
                <a:ext cx="3535712" cy="756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62" y="4847605"/>
                <a:ext cx="353571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02012" y="4076016"/>
                <a:ext cx="3269421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12" y="4076016"/>
                <a:ext cx="3269421" cy="670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92935" y="2624012"/>
                <a:ext cx="3271024" cy="1237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l-G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5" y="2624012"/>
                <a:ext cx="3271024" cy="1237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32962" y="5604031"/>
                <a:ext cx="3161891" cy="929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l-GR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62" y="5604031"/>
                <a:ext cx="3161891" cy="9299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Screen Clippi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56931" r="1202" b="6774"/>
          <a:stretch/>
        </p:blipFill>
        <p:spPr>
          <a:xfrm>
            <a:off x="6997994" y="2569063"/>
            <a:ext cx="4172154" cy="1102425"/>
          </a:xfrm>
          <a:prstGeom prst="rect">
            <a:avLst/>
          </a:prstGeom>
        </p:spPr>
      </p:pic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t="7078" r="27178" b="54204"/>
          <a:stretch/>
        </p:blipFill>
        <p:spPr>
          <a:xfrm>
            <a:off x="7515527" y="1159941"/>
            <a:ext cx="2561148" cy="1197016"/>
          </a:xfrm>
          <a:prstGeom prst="rect">
            <a:avLst/>
          </a:prstGeom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" b="50232"/>
          <a:stretch/>
        </p:blipFill>
        <p:spPr>
          <a:xfrm>
            <a:off x="6871517" y="3925253"/>
            <a:ext cx="4319796" cy="1274788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9" b="1452"/>
          <a:stretch/>
        </p:blipFill>
        <p:spPr>
          <a:xfrm>
            <a:off x="6871516" y="5506169"/>
            <a:ext cx="4319797" cy="1189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970374" y="3968869"/>
                <a:ext cx="172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374" y="3968869"/>
                <a:ext cx="17227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226213" y="5505574"/>
                <a:ext cx="172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213" y="5505574"/>
                <a:ext cx="17227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5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0347" y="107352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Impulse-Train Sampling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327"/>
          <a:stretch/>
        </p:blipFill>
        <p:spPr>
          <a:xfrm>
            <a:off x="1290917" y="1870846"/>
            <a:ext cx="8210941" cy="44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6"/>
          <a:stretch/>
        </p:blipFill>
        <p:spPr>
          <a:xfrm>
            <a:off x="4395095" y="1124177"/>
            <a:ext cx="4969523" cy="195806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2642" y="107259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Recover</a:t>
            </a:r>
            <a:r>
              <a:rPr lang="en-US" altLang="zh-CN" b="1" i="1" u="sng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y of the CT signal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83"/>
          <a:stretch/>
        </p:blipFill>
        <p:spPr>
          <a:xfrm>
            <a:off x="5996913" y="3082244"/>
            <a:ext cx="4401272" cy="3463571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8" b="40159"/>
          <a:stretch/>
        </p:blipFill>
        <p:spPr>
          <a:xfrm>
            <a:off x="509699" y="3048523"/>
            <a:ext cx="4420354" cy="329142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0347" y="1649465"/>
            <a:ext cx="3523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Ideal low-pass filtering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2232523" y="5442010"/>
            <a:ext cx="1687285" cy="438319"/>
          </a:xfrm>
          <a:prstGeom prst="bentConnector3">
            <a:avLst>
              <a:gd name="adj1" fmla="val 67850"/>
            </a:avLst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577671" y="5442010"/>
            <a:ext cx="687509" cy="438321"/>
          </a:xfrm>
          <a:prstGeom prst="bentConnector3">
            <a:avLst>
              <a:gd name="adj1" fmla="val 85362"/>
            </a:avLst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17207" y="5103454"/>
                <a:ext cx="7838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207" y="5103454"/>
                <a:ext cx="783868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5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" b="74908"/>
          <a:stretch/>
        </p:blipFill>
        <p:spPr>
          <a:xfrm>
            <a:off x="8451407" y="3106663"/>
            <a:ext cx="3347445" cy="1062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642" y="107259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Recovery of the CT signal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347" y="1649465"/>
            <a:ext cx="3523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Ideal low-pass filtering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56"/>
          <a:stretch/>
        </p:blipFill>
        <p:spPr>
          <a:xfrm>
            <a:off x="188356" y="2114879"/>
            <a:ext cx="4733167" cy="1628294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0" t="62383" b="22505"/>
          <a:stretch/>
        </p:blipFill>
        <p:spPr>
          <a:xfrm>
            <a:off x="461135" y="4477634"/>
            <a:ext cx="4133419" cy="1540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39377" y="5153560"/>
                <a:ext cx="2499402" cy="783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377" y="5153560"/>
                <a:ext cx="2499402" cy="783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94554" y="1424901"/>
                <a:ext cx="2889958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554" y="1424901"/>
                <a:ext cx="2889958" cy="4901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75616" y="2175161"/>
                <a:ext cx="3458960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16" y="2175161"/>
                <a:ext cx="3458960" cy="1099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1" b="5462"/>
          <a:stretch/>
        </p:blipFill>
        <p:spPr>
          <a:xfrm>
            <a:off x="8632283" y="5578043"/>
            <a:ext cx="3347445" cy="1206139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8" b="40515"/>
          <a:stretch/>
        </p:blipFill>
        <p:spPr>
          <a:xfrm>
            <a:off x="8585053" y="4382729"/>
            <a:ext cx="3347445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354800" y="1108361"/>
                <a:ext cx="4709494" cy="1468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00" y="1108361"/>
                <a:ext cx="4709494" cy="1468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7938605" y="1195058"/>
            <a:ext cx="2997090" cy="10407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859113" y="1784413"/>
                <a:ext cx="7655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113" y="1784413"/>
                <a:ext cx="765530" cy="390748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2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642" y="107259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Recovery of the CT signal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347" y="1649465"/>
            <a:ext cx="3523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Zero-order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hold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94554" y="1424901"/>
                <a:ext cx="2889958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)∗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554" y="1424901"/>
                <a:ext cx="2889958" cy="49019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323884" y="1124177"/>
                <a:ext cx="3458960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𝑛𝑇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𝑛𝑇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884" y="1124177"/>
                <a:ext cx="3458960" cy="10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" b="76901"/>
          <a:stretch/>
        </p:blipFill>
        <p:spPr>
          <a:xfrm>
            <a:off x="291501" y="2284378"/>
            <a:ext cx="4744767" cy="1460557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9"/>
          <a:stretch/>
        </p:blipFill>
        <p:spPr>
          <a:xfrm>
            <a:off x="7523826" y="2405751"/>
            <a:ext cx="4090476" cy="4250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29740" y="3806963"/>
                <a:ext cx="3978910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0" y="3806963"/>
                <a:ext cx="3978910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56148" r="14431" b="4412"/>
          <a:stretch/>
        </p:blipFill>
        <p:spPr>
          <a:xfrm>
            <a:off x="200347" y="5168364"/>
            <a:ext cx="6176355" cy="1534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162948" y="4776073"/>
                <a:ext cx="94064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48" y="4776073"/>
                <a:ext cx="940642" cy="390748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484557" y="4776073"/>
                <a:ext cx="930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557" y="4776073"/>
                <a:ext cx="93057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1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9054" y="3808641"/>
                <a:ext cx="8651214" cy="908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𝑠𝑡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4" y="3808641"/>
                <a:ext cx="8651214" cy="908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10069" y="2531029"/>
                <a:ext cx="3950184" cy="977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69" y="2531029"/>
                <a:ext cx="3950184" cy="977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10600" y="2635280"/>
                <a:ext cx="3390800" cy="908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𝑠𝑡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𝑑𝑡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635280"/>
                <a:ext cx="3390800" cy="908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8376829" y="5161980"/>
                <a:ext cx="3210742" cy="749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ROC determined</a:t>
                </a:r>
                <a:r>
                  <a:rPr kumimoji="0" lang="en-US" altLang="zh-CN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by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829" y="5161980"/>
                <a:ext cx="3210742" cy="749742"/>
              </a:xfrm>
              <a:prstGeom prst="rect">
                <a:avLst/>
              </a:prstGeom>
              <a:blipFill>
                <a:blip r:embed="rId6"/>
                <a:stretch>
                  <a:fillRect l="-2846" t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0069" y="5255418"/>
                <a:ext cx="3088025" cy="734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69" y="5255418"/>
                <a:ext cx="3088025" cy="7342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/>
          <p:cNvSpPr txBox="1">
            <a:spLocks/>
          </p:cNvSpPr>
          <p:nvPr/>
        </p:nvSpPr>
        <p:spPr>
          <a:xfrm>
            <a:off x="255090" y="1721895"/>
            <a:ext cx="405499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/>
              </a:rPr>
              <a:t> Laplace transform</a:t>
            </a:r>
            <a:endParaRPr kumimoji="0" lang="en-US" sz="2800" b="1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33289" y="1701623"/>
            <a:ext cx="1510910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751674" y="2053348"/>
            <a:ext cx="770352" cy="81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V="1">
            <a:off x="5538025" y="2061507"/>
            <a:ext cx="695264" cy="80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62066" y="1826697"/>
                <a:ext cx="6566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66" y="1826697"/>
                <a:ext cx="65665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745711" y="177185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711" y="1771855"/>
                <a:ext cx="1295547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u="sng" noProof="0" dirty="0" smtClean="0">
                <a:solidFill>
                  <a:srgbClr val="C00000"/>
                </a:solidFill>
                <a:latin typeface="Calibri" panose="020F0502020204030204"/>
              </a:rPr>
              <a:t>Definition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5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642" y="107259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Recovery of the CT signal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347" y="1649465"/>
            <a:ext cx="3523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First-order hold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94554" y="1424901"/>
                <a:ext cx="2889958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)∗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554" y="1424901"/>
                <a:ext cx="2889958" cy="49019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323884" y="1124177"/>
                <a:ext cx="3458960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𝑛𝑇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𝑛𝑇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884" y="1124177"/>
                <a:ext cx="3458960" cy="10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" t="3523" b="73342"/>
          <a:stretch/>
        </p:blipFill>
        <p:spPr>
          <a:xfrm>
            <a:off x="729740" y="2263775"/>
            <a:ext cx="4469540" cy="1273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20728" y="3637750"/>
                <a:ext cx="3481338" cy="987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28" y="3637750"/>
                <a:ext cx="3481338" cy="987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6" b="5901"/>
          <a:stretch/>
        </p:blipFill>
        <p:spPr>
          <a:xfrm>
            <a:off x="920728" y="5015835"/>
            <a:ext cx="3652760" cy="1599785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89"/>
          <a:stretch/>
        </p:blipFill>
        <p:spPr>
          <a:xfrm>
            <a:off x="6508469" y="2575820"/>
            <a:ext cx="3842160" cy="2772523"/>
          </a:xfrm>
          <a:prstGeom prst="rect">
            <a:avLst/>
          </a:prstGeom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t="4570" b="68640"/>
          <a:stretch/>
        </p:blipFill>
        <p:spPr>
          <a:xfrm>
            <a:off x="6370548" y="5651008"/>
            <a:ext cx="4476105" cy="104190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550674" y="4425281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Linear interpolation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00347" y="107352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C/D conversion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9" t="2710" r="21855" b="67476"/>
          <a:stretch/>
        </p:blipFill>
        <p:spPr>
          <a:xfrm>
            <a:off x="434732" y="1670000"/>
            <a:ext cx="3462566" cy="1633605"/>
          </a:xfrm>
          <a:prstGeom prst="rect">
            <a:avLst/>
          </a:prstGeom>
        </p:spPr>
      </p:pic>
      <p:pic>
        <p:nvPicPr>
          <p:cNvPr id="28" name="Picture 2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1" r="51531" b="3662"/>
          <a:stretch/>
        </p:blipFill>
        <p:spPr>
          <a:xfrm>
            <a:off x="434732" y="3357662"/>
            <a:ext cx="2795399" cy="3500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4296" y="4064994"/>
                <a:ext cx="747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6" y="4064994"/>
                <a:ext cx="74796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039589" y="3225211"/>
                <a:ext cx="5589281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89" y="3225211"/>
                <a:ext cx="5589281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035140" y="4861932"/>
                <a:ext cx="2644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𝑛𝑇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40" y="4861932"/>
                <a:ext cx="264482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897298" y="6003985"/>
                <a:ext cx="64111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298" y="6003985"/>
                <a:ext cx="6411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594" y="1603727"/>
            <a:ext cx="3417622" cy="52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45" y="4348978"/>
            <a:ext cx="8481991" cy="238556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290439" y="4740676"/>
            <a:ext cx="6933928" cy="1744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45" y="1429412"/>
            <a:ext cx="8481991" cy="2385560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200347" y="107352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Overall system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5400000">
                <a:off x="5349335" y="3851032"/>
                <a:ext cx="6896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28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49335" y="3851032"/>
                <a:ext cx="6896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778922" y="5087377"/>
                <a:ext cx="5339841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0,          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922" y="5087377"/>
                <a:ext cx="5339841" cy="1051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62695" y="3874600"/>
                <a:ext cx="3405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800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695" y="3874600"/>
                <a:ext cx="34058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9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00347" y="1073528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Sampling</a:t>
            </a:r>
            <a:r>
              <a:rPr kumimoji="0" lang="en-US" altLang="zh-CN" sz="2800" b="1" i="1" u="sng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DT signals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5" y="1673216"/>
            <a:ext cx="4693827" cy="514824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93010" y="3145490"/>
            <a:ext cx="2630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33CC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N: sampling period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26874" y="2004751"/>
                <a:ext cx="5552983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874" y="2004751"/>
                <a:ext cx="5552983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4"/>
          <a:stretch/>
        </p:blipFill>
        <p:spPr>
          <a:xfrm>
            <a:off x="5956145" y="1060912"/>
            <a:ext cx="5921983" cy="5854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85062" y="4159015"/>
                <a:ext cx="172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062" y="4159015"/>
                <a:ext cx="17227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440901" y="5509451"/>
                <a:ext cx="172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01" y="5509451"/>
                <a:ext cx="17227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128267" y="3668085"/>
                <a:ext cx="5204930" cy="958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67" y="3668085"/>
                <a:ext cx="5204930" cy="9580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3998" y="1016052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i="1" u="sng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Decimation (sample rate decrease, SRD)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9"/>
          <a:stretch/>
        </p:blipFill>
        <p:spPr>
          <a:xfrm>
            <a:off x="249195" y="1910443"/>
            <a:ext cx="4354400" cy="3348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4821" y="5460722"/>
                <a:ext cx="26632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𝑛𝑁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21" y="5460722"/>
                <a:ext cx="2663293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74820" y="6078135"/>
                <a:ext cx="24945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𝑛𝑁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20" y="6078135"/>
                <a:ext cx="24945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467272" y="6078135"/>
                <a:ext cx="3117777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272" y="6078135"/>
                <a:ext cx="3117777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25" y="1521992"/>
            <a:ext cx="5998185" cy="41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3998" y="1016052"/>
            <a:ext cx="10479573" cy="57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Decimation (sample rate decrease, SRD)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9856" y="2409145"/>
                <a:ext cx="404827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33CC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Prevent aliasing by LPF in front of SRD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Decimator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2409145"/>
                <a:ext cx="4048271" cy="830997"/>
              </a:xfrm>
              <a:prstGeom prst="rect">
                <a:avLst/>
              </a:prstGeom>
              <a:blipFill>
                <a:blip r:embed="rId3"/>
                <a:stretch>
                  <a:fillRect l="-195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34" y="0"/>
            <a:ext cx="5257980" cy="68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67272" y="133578"/>
            <a:ext cx="6825170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/>
          <a:stretch/>
        </p:blipFill>
        <p:spPr>
          <a:xfrm>
            <a:off x="2317339" y="0"/>
            <a:ext cx="9874662" cy="678180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00347" y="1073528"/>
            <a:ext cx="2401339" cy="1506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Interpolation (SRI)</a:t>
            </a:r>
            <a:endParaRPr kumimoji="0" lang="en-US" altLang="zh-CN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1686" y="4749361"/>
            <a:ext cx="3151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Upsampling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 by a factor of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0" y="2929214"/>
                <a:ext cx="70708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33CC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Prevent mirrors by LPF after SRI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Interpolator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9214"/>
                <a:ext cx="7070893" cy="461665"/>
              </a:xfrm>
              <a:prstGeom prst="rect">
                <a:avLst/>
              </a:prstGeom>
              <a:blipFill>
                <a:blip r:embed="rId4"/>
                <a:stretch>
                  <a:fillRect l="-11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3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6585" y="638781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4292" y="2883491"/>
            <a:ext cx="4930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Good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 Luck!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46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9054" y="3808641"/>
                <a:ext cx="8059899" cy="1118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4" y="3808641"/>
                <a:ext cx="8059899" cy="1118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8376829" y="5161980"/>
                <a:ext cx="3210742" cy="749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ROC determined by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829" y="5161980"/>
                <a:ext cx="3210742" cy="749742"/>
              </a:xfrm>
              <a:prstGeom prst="rect">
                <a:avLst/>
              </a:prstGeom>
              <a:blipFill>
                <a:blip r:embed="rId4"/>
                <a:stretch>
                  <a:fillRect l="-2846" t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5064" y="5306069"/>
                <a:ext cx="3218189" cy="69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4" y="5306069"/>
                <a:ext cx="3218189" cy="692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/>
          <p:cNvSpPr txBox="1">
            <a:spLocks/>
          </p:cNvSpPr>
          <p:nvPr/>
        </p:nvSpPr>
        <p:spPr>
          <a:xfrm>
            <a:off x="255090" y="1721895"/>
            <a:ext cx="405499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 transform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33289" y="1701623"/>
            <a:ext cx="1510910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751674" y="2053348"/>
            <a:ext cx="770352" cy="81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V="1">
            <a:off x="5538025" y="2061507"/>
            <a:ext cx="695264" cy="80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62066" y="1826697"/>
                <a:ext cx="58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66" y="1826697"/>
                <a:ext cx="58015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745711" y="1771855"/>
                <a:ext cx="1224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711" y="1771855"/>
                <a:ext cx="122443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/>
              <p:nvPr/>
            </p:nvSpPr>
            <p:spPr>
              <a:xfrm>
                <a:off x="2357801" y="2798511"/>
                <a:ext cx="406995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801" y="2798511"/>
                <a:ext cx="4069953" cy="11188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7">
                <a:extLst>
                  <a:ext uri="{FF2B5EF4-FFF2-40B4-BE49-F238E27FC236}">
                    <a16:creationId xmlns:a16="http://schemas.microsoft.com/office/drawing/2014/main" id="{F58C798B-41C5-460D-AB2A-3F7337467422}"/>
                  </a:ext>
                </a:extLst>
              </p:cNvPr>
              <p:cNvSpPr txBox="1"/>
              <p:nvPr/>
            </p:nvSpPr>
            <p:spPr>
              <a:xfrm>
                <a:off x="516124" y="2151708"/>
                <a:ext cx="4069953" cy="1061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7">
                <a:extLst>
                  <a:ext uri="{FF2B5EF4-FFF2-40B4-BE49-F238E27FC236}">
                    <a16:creationId xmlns:a16="http://schemas.microsoft.com/office/drawing/2014/main" id="{F58C798B-41C5-460D-AB2A-3F733746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4" y="2151708"/>
                <a:ext cx="4069953" cy="10610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/>
              <p:nvPr/>
            </p:nvSpPr>
            <p:spPr>
              <a:xfrm>
                <a:off x="8745711" y="2178286"/>
                <a:ext cx="4069953" cy="1118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15">
                <a:extLst>
                  <a:ext uri="{FF2B5EF4-FFF2-40B4-BE49-F238E27FC236}">
                    <a16:creationId xmlns:a16="http://schemas.microsoft.com/office/drawing/2014/main" id="{CC6F24EF-740F-42C7-A0BE-2947DE7A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711" y="2178286"/>
                <a:ext cx="4069953" cy="11188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8">
            <a:extLst>
              <a:ext uri="{FF2B5EF4-FFF2-40B4-BE49-F238E27FC236}">
                <a16:creationId xmlns:a16="http://schemas.microsoft.com/office/drawing/2014/main" id="{ED28CB66-E307-4C87-AC26-C37B8350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292" y="1486221"/>
            <a:ext cx="6306801" cy="1957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55090" y="1721895"/>
            <a:ext cx="7738669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Fourier transform of periodic signal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43202" y="2827842"/>
                <a:ext cx="4852803" cy="1118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2" y="2827842"/>
                <a:ext cx="4852803" cy="1118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33">
                <a:extLst>
                  <a:ext uri="{FF2B5EF4-FFF2-40B4-BE49-F238E27FC236}">
                    <a16:creationId xmlns:a16="http://schemas.microsoft.com/office/drawing/2014/main" id="{FA288578-9EC1-44F6-8895-C0EF1C906B16}"/>
                  </a:ext>
                </a:extLst>
              </p:cNvPr>
              <p:cNvSpPr txBox="1"/>
              <p:nvPr/>
            </p:nvSpPr>
            <p:spPr>
              <a:xfrm>
                <a:off x="500462" y="2321050"/>
                <a:ext cx="2951268" cy="474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33">
                <a:extLst>
                  <a:ext uri="{FF2B5EF4-FFF2-40B4-BE49-F238E27FC236}">
                    <a16:creationId xmlns:a16="http://schemas.microsoft.com/office/drawing/2014/main" id="{FA288578-9EC1-44F6-8895-C0EF1C90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2" y="2321050"/>
                <a:ext cx="2951268" cy="474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id="{8FB5F417-038B-4A3A-A700-E90C27C7A05D}"/>
                  </a:ext>
                </a:extLst>
              </p:cNvPr>
              <p:cNvSpPr/>
              <p:nvPr/>
            </p:nvSpPr>
            <p:spPr>
              <a:xfrm>
                <a:off x="385942" y="5010368"/>
                <a:ext cx="4967322" cy="1118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id="{8FB5F417-038B-4A3A-A700-E90C27C7A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2" y="5010368"/>
                <a:ext cx="4967322" cy="1118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/>
              <p:nvPr/>
            </p:nvSpPr>
            <p:spPr>
              <a:xfrm>
                <a:off x="443202" y="3962068"/>
                <a:ext cx="3652979" cy="104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16">
                <a:extLst>
                  <a:ext uri="{FF2B5EF4-FFF2-40B4-BE49-F238E27FC236}">
                    <a16:creationId xmlns:a16="http://schemas.microsoft.com/office/drawing/2014/main" id="{0FE6560C-A14C-45F1-9DBD-D64D5867C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2" y="3962068"/>
                <a:ext cx="3652979" cy="104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/>
          <p:cNvSpPr txBox="1">
            <a:spLocks/>
          </p:cNvSpPr>
          <p:nvPr/>
        </p:nvSpPr>
        <p:spPr>
          <a:xfrm>
            <a:off x="5353264" y="3678834"/>
            <a:ext cx="6111556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Some Fourier transform pairs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13633" y="4294643"/>
                <a:ext cx="3196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33" y="4294643"/>
                <a:ext cx="31969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610600" y="4142312"/>
                <a:ext cx="2962414" cy="788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142312"/>
                <a:ext cx="2962414" cy="788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0524" y="4931311"/>
                <a:ext cx="2560316" cy="847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24" y="4931311"/>
                <a:ext cx="2560316" cy="847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409042" y="5014611"/>
                <a:ext cx="3828420" cy="1144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pPr lvl="0">
                  <a:defRPr/>
                </a:pPr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042" y="5014611"/>
                <a:ext cx="3828420" cy="1144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410524" y="6140908"/>
                <a:ext cx="166770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zh-CN" alt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24" y="6140908"/>
                <a:ext cx="1667701" cy="430887"/>
              </a:xfrm>
              <a:prstGeom prst="rect">
                <a:avLst/>
              </a:prstGeom>
              <a:blipFill>
                <a:blip r:embed="rId12"/>
                <a:stretch>
                  <a:fillRect r="-366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646927" y="6124079"/>
                <a:ext cx="1645515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927" y="6124079"/>
                <a:ext cx="1645515" cy="4744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6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55091" y="1721895"/>
            <a:ext cx="2583274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Laplace transform pairs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图片 5">
            <a:extLst>
              <a:ext uri="{FF2B5EF4-FFF2-40B4-BE49-F238E27FC236}">
                <a16:creationId xmlns:a16="http://schemas.microsoft.com/office/drawing/2014/main" id="{C35A0A2C-B9C0-4F9F-8F0F-B4EC9372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99" y="34549"/>
            <a:ext cx="4994671" cy="68463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228583" y="2487838"/>
            <a:ext cx="3703113" cy="18234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5498" y="680245"/>
            <a:ext cx="3572410" cy="175263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55090" y="1721895"/>
            <a:ext cx="2934965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Z transform pairs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2">
            <a:extLst>
              <a:ext uri="{FF2B5EF4-FFF2-40B4-BE49-F238E27FC236}">
                <a16:creationId xmlns:a16="http://schemas.microsoft.com/office/drawing/2014/main" id="{63430E74-17AB-45A2-8221-3167973D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"/>
            <a:ext cx="5886483" cy="682942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32002" y="585025"/>
            <a:ext cx="5523712" cy="196371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2002" y="2676912"/>
            <a:ext cx="5523712" cy="17585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57" y="0"/>
            <a:ext cx="7066985" cy="6880706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07805" y="2561819"/>
            <a:ext cx="172787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b="1" noProof="0" dirty="0" smtClean="0">
                <a:solidFill>
                  <a:srgbClr val="0070C0"/>
                </a:solidFill>
                <a:latin typeface="Calibri" panose="020F0502020204030204"/>
              </a:rPr>
              <a:t>DT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Fourier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7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838364" y="133578"/>
            <a:ext cx="745407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Fourier, Laplace, and Z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07805" y="1118778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片 2">
            <a:extLst>
              <a:ext uri="{FF2B5EF4-FFF2-40B4-BE49-F238E27FC236}">
                <a16:creationId xmlns:a16="http://schemas.microsoft.com/office/drawing/2014/main" id="{DF7C1179-D890-4223-81DC-1E324E9F9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39" y="0"/>
            <a:ext cx="8827924" cy="684801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7805" y="2561819"/>
            <a:ext cx="172787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Calibri" panose="020F0502020204030204"/>
              </a:rPr>
              <a:t>Laplace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23319</TotalTime>
  <Words>849</Words>
  <Application>Microsoft Office PowerPoint</Application>
  <PresentationFormat>Widescreen</PresentationFormat>
  <Paragraphs>312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Constantia</vt:lpstr>
      <vt:lpstr>Times New Roman</vt:lpstr>
      <vt:lpstr>Wingdings</vt:lpstr>
      <vt:lpstr>Office Theme</vt:lpstr>
      <vt:lpstr>Fourier, Laplace, and Z Transform</vt:lpstr>
      <vt:lpstr>PowerPoint Presentation</vt:lpstr>
      <vt:lpstr>Fourier, Laplace, and Z Transform</vt:lpstr>
      <vt:lpstr>Fourier, Laplace, and Z Transform</vt:lpstr>
      <vt:lpstr>Fourier, Laplace, and Z Transform</vt:lpstr>
      <vt:lpstr>PowerPoint Presentation</vt:lpstr>
      <vt:lpstr>PowerPoint Presentation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Fourier, Laplace, and Z Transform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Windows User</dc:creator>
  <cp:lastModifiedBy>Windows User</cp:lastModifiedBy>
  <cp:revision>895</cp:revision>
  <dcterms:created xsi:type="dcterms:W3CDTF">2021-02-15T07:04:51Z</dcterms:created>
  <dcterms:modified xsi:type="dcterms:W3CDTF">2021-06-10T08:27:41Z</dcterms:modified>
</cp:coreProperties>
</file>