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2" r:id="rId4"/>
    <p:sldId id="272" r:id="rId5"/>
    <p:sldId id="273" r:id="rId6"/>
    <p:sldId id="287" r:id="rId7"/>
    <p:sldId id="274" r:id="rId8"/>
    <p:sldId id="275" r:id="rId9"/>
    <p:sldId id="285" r:id="rId10"/>
    <p:sldId id="286" r:id="rId11"/>
    <p:sldId id="281" r:id="rId12"/>
    <p:sldId id="282" r:id="rId13"/>
    <p:sldId id="283" r:id="rId14"/>
    <p:sldId id="284" r:id="rId15"/>
    <p:sldId id="293" r:id="rId16"/>
    <p:sldId id="276" r:id="rId17"/>
    <p:sldId id="277" r:id="rId18"/>
    <p:sldId id="289" r:id="rId19"/>
    <p:sldId id="288" r:id="rId20"/>
    <p:sldId id="290" r:id="rId21"/>
    <p:sldId id="297" r:id="rId22"/>
    <p:sldId id="299" r:id="rId23"/>
    <p:sldId id="300" r:id="rId24"/>
    <p:sldId id="301" r:id="rId25"/>
    <p:sldId id="291" r:id="rId26"/>
    <p:sldId id="278" r:id="rId27"/>
    <p:sldId id="302" r:id="rId28"/>
    <p:sldId id="263" r:id="rId29"/>
    <p:sldId id="294" r:id="rId30"/>
    <p:sldId id="296" r:id="rId31"/>
    <p:sldId id="270" r:id="rId32"/>
    <p:sldId id="298" r:id="rId33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DA24CB-8B70-4FFA-AD11-69E2E6A98F80}">
          <p14:sldIdLst>
            <p14:sldId id="256"/>
            <p14:sldId id="257"/>
            <p14:sldId id="292"/>
            <p14:sldId id="272"/>
            <p14:sldId id="273"/>
            <p14:sldId id="287"/>
            <p14:sldId id="274"/>
            <p14:sldId id="275"/>
            <p14:sldId id="285"/>
            <p14:sldId id="286"/>
            <p14:sldId id="281"/>
            <p14:sldId id="282"/>
            <p14:sldId id="283"/>
            <p14:sldId id="284"/>
            <p14:sldId id="293"/>
            <p14:sldId id="276"/>
            <p14:sldId id="277"/>
            <p14:sldId id="289"/>
            <p14:sldId id="288"/>
            <p14:sldId id="290"/>
            <p14:sldId id="297"/>
            <p14:sldId id="299"/>
            <p14:sldId id="300"/>
            <p14:sldId id="301"/>
            <p14:sldId id="291"/>
            <p14:sldId id="278"/>
            <p14:sldId id="302"/>
            <p14:sldId id="263"/>
            <p14:sldId id="294"/>
            <p14:sldId id="296"/>
            <p14:sldId id="27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D4"/>
    <a:srgbClr val="FF5252"/>
    <a:srgbClr val="74B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F8FA692-ECB8-4B4D-B1DD-0C3B99D1EA2C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5C174A6-8DF6-4FBC-B17C-AB1CFFA75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8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6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7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4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9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1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5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90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8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7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29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63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3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98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7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4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58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2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6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5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1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4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9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7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7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174A6-8DF6-4FBC-B17C-AB1CFFA751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3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1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1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8CEA73-9E94-46CE-A5DD-B273178EFCC9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ED0151-A52F-4516-9BA2-BCE3014309A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ST1C407/AT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tmp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ST1C407/ATNet/blob/main/doc/01_win_asio_ju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IST1C407/ATNet/tree/main/doc/02_write_a_play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1898-EF71-415B-8E90-B3FDE34C1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CS120 Project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60DF0-5A41-4658-BC5A-1E536124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5149829" cy="1143000"/>
          </a:xfrm>
        </p:spPr>
        <p:txBody>
          <a:bodyPr/>
          <a:lstStyle/>
          <a:p>
            <a:r>
              <a:rPr lang="en-US" altLang="zh-CN" dirty="0"/>
              <a:t>Yihui Yan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40EF5CC-CFF3-4343-85B9-A621E3A80E3A}"/>
              </a:ext>
            </a:extLst>
          </p:cNvPr>
          <p:cNvSpPr txBox="1">
            <a:spLocks/>
          </p:cNvSpPr>
          <p:nvPr/>
        </p:nvSpPr>
        <p:spPr>
          <a:xfrm>
            <a:off x="6005851" y="4455620"/>
            <a:ext cx="514982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89444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897294" cy="766762"/>
          </a:xfrm>
        </p:spPr>
        <p:txBody>
          <a:bodyPr>
            <a:noAutofit/>
          </a:bodyPr>
          <a:lstStyle/>
          <a:p>
            <a:r>
              <a:rPr lang="en-US" altLang="zh-CN" dirty="0"/>
              <a:t>Modulation and Demodulation (Example 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4751979" cy="20024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[0.5] v (high), 0 -&gt; [-0.5] v (low)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&lt; 0 -&gt; 0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F1917F-3CC6-40BC-93BC-D467AEA3AABC}"/>
              </a:ext>
            </a:extLst>
          </p:cNvPr>
          <p:cNvGrpSpPr/>
          <p:nvPr/>
        </p:nvGrpSpPr>
        <p:grpSpPr>
          <a:xfrm>
            <a:off x="1083556" y="3727630"/>
            <a:ext cx="4366705" cy="2002403"/>
            <a:chOff x="6208162" y="4359718"/>
            <a:chExt cx="4366705" cy="20024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347F069-F1D3-44D7-8F61-076B9B89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316" y="4359718"/>
              <a:ext cx="4082551" cy="17385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BFDE7F-29E4-4936-8E43-D2A90EA67905}"/>
                </a:ext>
              </a:extLst>
            </p:cNvPr>
            <p:cNvSpPr txBox="1"/>
            <p:nvPr/>
          </p:nvSpPr>
          <p:spPr>
            <a:xfrm>
              <a:off x="7832859" y="6023567"/>
              <a:ext cx="1814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Frame Length (bits)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9C9623-F0A9-4B9C-B24C-252CA54C30CD}"/>
                </a:ext>
              </a:extLst>
            </p:cNvPr>
            <p:cNvSpPr txBox="1"/>
            <p:nvPr/>
          </p:nvSpPr>
          <p:spPr>
            <a:xfrm rot="10800000">
              <a:off x="6208162" y="4563268"/>
              <a:ext cx="430887" cy="11557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/>
                <a:t>Accuracy (%)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091228E-1564-44EA-83F3-75315AED3EE6}"/>
                </a:ext>
              </a:extLst>
            </p:cNvPr>
            <p:cNvSpPr txBox="1"/>
            <p:nvPr/>
          </p:nvSpPr>
          <p:spPr>
            <a:xfrm>
              <a:off x="8350468" y="4563268"/>
              <a:ext cx="1975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Sample Loss Rate: 1%</a:t>
              </a:r>
              <a:endParaRPr lang="zh-CN" altLang="en-US" sz="16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3D2436-35DC-4DB9-8629-56354FE03358}"/>
              </a:ext>
            </a:extLst>
          </p:cNvPr>
          <p:cNvSpPr txBox="1">
            <a:spLocks/>
          </p:cNvSpPr>
          <p:nvPr/>
        </p:nvSpPr>
        <p:spPr>
          <a:xfrm>
            <a:off x="6741739" y="2821473"/>
            <a:ext cx="4751979" cy="46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When a sample is lost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CC79D84-B776-472D-BBC4-0E294B35AA04}"/>
              </a:ext>
            </a:extLst>
          </p:cNvPr>
          <p:cNvGrpSpPr/>
          <p:nvPr/>
        </p:nvGrpSpPr>
        <p:grpSpPr>
          <a:xfrm>
            <a:off x="6741738" y="1284736"/>
            <a:ext cx="3585178" cy="1446723"/>
            <a:chOff x="1226028" y="3932807"/>
            <a:chExt cx="3585178" cy="144672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D95A72-32CB-4D02-B932-7A8987600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6028" y="4215671"/>
              <a:ext cx="3509078" cy="116385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E5D9F6-E1C6-4328-9D65-5B44DB2107E2}"/>
                </a:ext>
              </a:extLst>
            </p:cNvPr>
            <p:cNvSpPr txBox="1"/>
            <p:nvPr/>
          </p:nvSpPr>
          <p:spPr>
            <a:xfrm>
              <a:off x="4509520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5EA16E-518D-4F22-9033-43E8091E2545}"/>
                </a:ext>
              </a:extLst>
            </p:cNvPr>
            <p:cNvSpPr txBox="1"/>
            <p:nvPr/>
          </p:nvSpPr>
          <p:spPr>
            <a:xfrm>
              <a:off x="176027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3A4B1D-0D31-4A7E-A0DE-45D2AA767F49}"/>
                </a:ext>
              </a:extLst>
            </p:cNvPr>
            <p:cNvSpPr txBox="1"/>
            <p:nvPr/>
          </p:nvSpPr>
          <p:spPr>
            <a:xfrm>
              <a:off x="313489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747D95-1DB9-46B3-9F4F-84C190F5F3CB}"/>
                </a:ext>
              </a:extLst>
            </p:cNvPr>
            <p:cNvSpPr txBox="1"/>
            <p:nvPr/>
          </p:nvSpPr>
          <p:spPr>
            <a:xfrm>
              <a:off x="210393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CFED1B-2B95-4246-BF0E-7DAE1159C183}"/>
                </a:ext>
              </a:extLst>
            </p:cNvPr>
            <p:cNvSpPr txBox="1"/>
            <p:nvPr/>
          </p:nvSpPr>
          <p:spPr>
            <a:xfrm>
              <a:off x="382220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CD105B-0DFB-40BE-B9C1-CB8005067416}"/>
                </a:ext>
              </a:extLst>
            </p:cNvPr>
            <p:cNvSpPr txBox="1"/>
            <p:nvPr/>
          </p:nvSpPr>
          <p:spPr>
            <a:xfrm>
              <a:off x="416586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95DA94-0FD6-4108-B707-DF0A89108C58}"/>
                </a:ext>
              </a:extLst>
            </p:cNvPr>
            <p:cNvSpPr txBox="1"/>
            <p:nvPr/>
          </p:nvSpPr>
          <p:spPr>
            <a:xfrm>
              <a:off x="244758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164613-B85C-40D3-BDCD-90C833161DA9}"/>
                </a:ext>
              </a:extLst>
            </p:cNvPr>
            <p:cNvSpPr txBox="1"/>
            <p:nvPr/>
          </p:nvSpPr>
          <p:spPr>
            <a:xfrm>
              <a:off x="347855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F04D35-2DB3-4F6A-A3C8-C70C0E045905}"/>
                </a:ext>
              </a:extLst>
            </p:cNvPr>
            <p:cNvSpPr txBox="1"/>
            <p:nvPr/>
          </p:nvSpPr>
          <p:spPr>
            <a:xfrm>
              <a:off x="141662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F6BE1D-F71A-4B3F-9028-8BD57C8F73C1}"/>
                </a:ext>
              </a:extLst>
            </p:cNvPr>
            <p:cNvSpPr txBox="1"/>
            <p:nvPr/>
          </p:nvSpPr>
          <p:spPr>
            <a:xfrm>
              <a:off x="279124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2DD8AE-6D86-4ADD-90A2-62792BD37C90}"/>
              </a:ext>
            </a:extLst>
          </p:cNvPr>
          <p:cNvGrpSpPr/>
          <p:nvPr/>
        </p:nvGrpSpPr>
        <p:grpSpPr>
          <a:xfrm>
            <a:off x="6741738" y="3182528"/>
            <a:ext cx="3653303" cy="1451333"/>
            <a:chOff x="5075898" y="3930017"/>
            <a:chExt cx="3653303" cy="145133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48FC881-1B82-46EE-855B-324EE8F8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5898" y="4217491"/>
              <a:ext cx="3587835" cy="1163859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4FAEB6-FD15-423A-B7F4-7955517B9449}"/>
                </a:ext>
              </a:extLst>
            </p:cNvPr>
            <p:cNvSpPr txBox="1"/>
            <p:nvPr/>
          </p:nvSpPr>
          <p:spPr>
            <a:xfrm>
              <a:off x="8083860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9D75F8-A4A7-44CD-B85B-3BF9E252BF01}"/>
                </a:ext>
              </a:extLst>
            </p:cNvPr>
            <p:cNvSpPr txBox="1"/>
            <p:nvPr/>
          </p:nvSpPr>
          <p:spPr>
            <a:xfrm>
              <a:off x="533461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6EF3D6-0899-4BB6-9AA2-5BDDD014EA19}"/>
                </a:ext>
              </a:extLst>
            </p:cNvPr>
            <p:cNvSpPr txBox="1"/>
            <p:nvPr/>
          </p:nvSpPr>
          <p:spPr>
            <a:xfrm>
              <a:off x="670923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0C8A15-6636-4F2F-B02F-6FF76E122722}"/>
                </a:ext>
              </a:extLst>
            </p:cNvPr>
            <p:cNvSpPr txBox="1"/>
            <p:nvPr/>
          </p:nvSpPr>
          <p:spPr>
            <a:xfrm>
              <a:off x="567827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FF500E-089C-4A03-A2F0-8BD20D60BA1E}"/>
                </a:ext>
              </a:extLst>
            </p:cNvPr>
            <p:cNvSpPr txBox="1"/>
            <p:nvPr/>
          </p:nvSpPr>
          <p:spPr>
            <a:xfrm>
              <a:off x="739654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3771071-142F-41DC-BD13-E4126CED3970}"/>
                </a:ext>
              </a:extLst>
            </p:cNvPr>
            <p:cNvSpPr txBox="1"/>
            <p:nvPr/>
          </p:nvSpPr>
          <p:spPr>
            <a:xfrm>
              <a:off x="774020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22BCC0C-DDB3-4279-885D-515736EAFA6F}"/>
                </a:ext>
              </a:extLst>
            </p:cNvPr>
            <p:cNvSpPr txBox="1"/>
            <p:nvPr/>
          </p:nvSpPr>
          <p:spPr>
            <a:xfrm>
              <a:off x="602192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DDEF9C2-3DCB-46E3-8BE4-B3CF6558C861}"/>
                </a:ext>
              </a:extLst>
            </p:cNvPr>
            <p:cNvSpPr txBox="1"/>
            <p:nvPr/>
          </p:nvSpPr>
          <p:spPr>
            <a:xfrm>
              <a:off x="705289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7A3804-3481-4CA3-94C1-9E2A167626E1}"/>
                </a:ext>
              </a:extLst>
            </p:cNvPr>
            <p:cNvSpPr txBox="1"/>
            <p:nvPr/>
          </p:nvSpPr>
          <p:spPr>
            <a:xfrm>
              <a:off x="636558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2FFBB2-C81E-4844-A7E9-AFA09E564E86}"/>
                </a:ext>
              </a:extLst>
            </p:cNvPr>
            <p:cNvSpPr txBox="1"/>
            <p:nvPr/>
          </p:nvSpPr>
          <p:spPr>
            <a:xfrm>
              <a:off x="8427515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十字形 33">
            <a:extLst>
              <a:ext uri="{FF2B5EF4-FFF2-40B4-BE49-F238E27FC236}">
                <a16:creationId xmlns:a16="http://schemas.microsoft.com/office/drawing/2014/main" id="{77AC982C-CF61-47F6-8893-800195E394FD}"/>
              </a:ext>
            </a:extLst>
          </p:cNvPr>
          <p:cNvSpPr/>
          <p:nvPr/>
        </p:nvSpPr>
        <p:spPr>
          <a:xfrm rot="19023287">
            <a:off x="7346347" y="2371550"/>
            <a:ext cx="250222" cy="242940"/>
          </a:xfrm>
          <a:prstGeom prst="plus">
            <a:avLst>
              <a:gd name="adj" fmla="val 381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2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634404" cy="766762"/>
          </a:xfrm>
        </p:spPr>
        <p:txBody>
          <a:bodyPr>
            <a:noAutofit/>
          </a:bodyPr>
          <a:lstStyle/>
          <a:p>
            <a:r>
              <a:rPr lang="en-US" altLang="zh-CN" dirty="0"/>
              <a:t>Modulation and Demodulation (Example 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5822682" cy="20024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 0.5 -0.5 -0.5] v (high </a:t>
            </a:r>
            <a:r>
              <a:rPr lang="en-US" altLang="zh-CN" dirty="0" err="1"/>
              <a:t>high</a:t>
            </a:r>
            <a:r>
              <a:rPr lang="en-US" altLang="zh-CN" dirty="0"/>
              <a:t> low 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0 -&gt; [-0.5 -0.5 0.5 0.5] v (low </a:t>
            </a:r>
            <a:r>
              <a:rPr lang="en-US" altLang="zh-CN" dirty="0" err="1"/>
              <a:t>low</a:t>
            </a:r>
            <a:r>
              <a:rPr lang="en-US" altLang="zh-CN" dirty="0"/>
              <a:t> high high)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&lt; 0 -&gt; 0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545A02-E7A0-4E66-A3B7-BE8FBDC746E9}"/>
              </a:ext>
            </a:extLst>
          </p:cNvPr>
          <p:cNvGrpSpPr/>
          <p:nvPr/>
        </p:nvGrpSpPr>
        <p:grpSpPr>
          <a:xfrm>
            <a:off x="6755288" y="1125736"/>
            <a:ext cx="4228571" cy="1650907"/>
            <a:chOff x="6755288" y="1125736"/>
            <a:chExt cx="4228571" cy="165090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8C185B1-ADB7-49F8-AF83-562DDFE01011}"/>
                </a:ext>
              </a:extLst>
            </p:cNvPr>
            <p:cNvGrpSpPr/>
            <p:nvPr/>
          </p:nvGrpSpPr>
          <p:grpSpPr>
            <a:xfrm>
              <a:off x="6755288" y="1125736"/>
              <a:ext cx="4228571" cy="1650907"/>
              <a:chOff x="6755288" y="1125736"/>
              <a:chExt cx="4228571" cy="1650907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D75F8-A4A7-44CD-B85B-3BF9E252BF01}"/>
                  </a:ext>
                </a:extLst>
              </p:cNvPr>
              <p:cNvSpPr txBox="1"/>
              <p:nvPr/>
            </p:nvSpPr>
            <p:spPr>
              <a:xfrm>
                <a:off x="7523880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F67C1665-2C49-4560-BD2C-4827354D0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5288" y="1490929"/>
                <a:ext cx="4228571" cy="1285714"/>
              </a:xfrm>
              <a:prstGeom prst="rect">
                <a:avLst/>
              </a:prstGeom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9F8B29F-BAB8-43A0-984D-05CF44C0D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803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C41371B-EA94-4E56-8425-64A8FA41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4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8344FFE-CD1E-4691-BD69-80F554C56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12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FD55B8C-15CB-476C-9E7D-111E7E7D5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3769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132455-FFFD-40C9-B57D-4D3FC91C1A21}"/>
                  </a:ext>
                </a:extLst>
              </p:cNvPr>
              <p:cNvSpPr txBox="1"/>
              <p:nvPr/>
            </p:nvSpPr>
            <p:spPr>
              <a:xfrm>
                <a:off x="9410584" y="1125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E59FAD-86EB-4F66-8A2E-2568E2F213B0}"/>
                  </a:ext>
                </a:extLst>
              </p:cNvPr>
              <p:cNvSpPr txBox="1"/>
              <p:nvPr/>
            </p:nvSpPr>
            <p:spPr>
              <a:xfrm>
                <a:off x="10353936" y="11350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D769E0-7260-4BAC-A315-13F24952CAF2}"/>
                  </a:ext>
                </a:extLst>
              </p:cNvPr>
              <p:cNvSpPr txBox="1"/>
              <p:nvPr/>
            </p:nvSpPr>
            <p:spPr>
              <a:xfrm>
                <a:off x="8467232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E06DCF6-248C-401B-9218-C865E1A5FDE7}"/>
                </a:ext>
              </a:extLst>
            </p:cNvPr>
            <p:cNvCxnSpPr/>
            <p:nvPr/>
          </p:nvCxnSpPr>
          <p:spPr>
            <a:xfrm>
              <a:off x="10704946" y="1625600"/>
              <a:ext cx="194638" cy="0"/>
            </a:xfrm>
            <a:prstGeom prst="line">
              <a:avLst/>
            </a:prstGeom>
            <a:ln w="19050">
              <a:solidFill>
                <a:srgbClr val="74B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7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5" y="434254"/>
            <a:ext cx="10371511" cy="766762"/>
          </a:xfrm>
        </p:spPr>
        <p:txBody>
          <a:bodyPr>
            <a:noAutofit/>
          </a:bodyPr>
          <a:lstStyle/>
          <a:p>
            <a:r>
              <a:rPr lang="en-US" altLang="zh-CN" dirty="0"/>
              <a:t>Modulation and Demodulation (Example 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5822682" cy="20024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 0.5 -0.5 -0.5] v (high </a:t>
            </a:r>
            <a:r>
              <a:rPr lang="en-US" altLang="zh-CN" dirty="0" err="1"/>
              <a:t>high</a:t>
            </a:r>
            <a:r>
              <a:rPr lang="en-US" altLang="zh-CN" dirty="0"/>
              <a:t> low 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0 -&gt; [-0.5 -0.5 0.5 0.5] v (low </a:t>
            </a:r>
            <a:r>
              <a:rPr lang="en-US" altLang="zh-CN" dirty="0" err="1"/>
              <a:t>low</a:t>
            </a:r>
            <a:r>
              <a:rPr lang="en-US" altLang="zh-CN" dirty="0"/>
              <a:t> high high)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&lt; 0 -&gt; 0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3D2436-35DC-4DB9-8629-56354FE03358}"/>
              </a:ext>
            </a:extLst>
          </p:cNvPr>
          <p:cNvSpPr txBox="1">
            <a:spLocks/>
          </p:cNvSpPr>
          <p:nvPr/>
        </p:nvSpPr>
        <p:spPr>
          <a:xfrm>
            <a:off x="6741739" y="2821473"/>
            <a:ext cx="4751979" cy="46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When a sample is lost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545A02-E7A0-4E66-A3B7-BE8FBDC746E9}"/>
              </a:ext>
            </a:extLst>
          </p:cNvPr>
          <p:cNvGrpSpPr/>
          <p:nvPr/>
        </p:nvGrpSpPr>
        <p:grpSpPr>
          <a:xfrm>
            <a:off x="6755288" y="1125736"/>
            <a:ext cx="4228571" cy="1650907"/>
            <a:chOff x="6755288" y="1125736"/>
            <a:chExt cx="4228571" cy="165090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8C185B1-ADB7-49F8-AF83-562DDFE01011}"/>
                </a:ext>
              </a:extLst>
            </p:cNvPr>
            <p:cNvGrpSpPr/>
            <p:nvPr/>
          </p:nvGrpSpPr>
          <p:grpSpPr>
            <a:xfrm>
              <a:off x="6755288" y="1125736"/>
              <a:ext cx="4228571" cy="1650907"/>
              <a:chOff x="6755288" y="1125736"/>
              <a:chExt cx="4228571" cy="1650907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D75F8-A4A7-44CD-B85B-3BF9E252BF01}"/>
                  </a:ext>
                </a:extLst>
              </p:cNvPr>
              <p:cNvSpPr txBox="1"/>
              <p:nvPr/>
            </p:nvSpPr>
            <p:spPr>
              <a:xfrm>
                <a:off x="7523880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F67C1665-2C49-4560-BD2C-4827354D0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5288" y="1490929"/>
                <a:ext cx="4228571" cy="1285714"/>
              </a:xfrm>
              <a:prstGeom prst="rect">
                <a:avLst/>
              </a:prstGeom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9F8B29F-BAB8-43A0-984D-05CF44C0D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803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C41371B-EA94-4E56-8425-64A8FA41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4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8344FFE-CD1E-4691-BD69-80F554C56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12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FD55B8C-15CB-476C-9E7D-111E7E7D5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3769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132455-FFFD-40C9-B57D-4D3FC91C1A21}"/>
                  </a:ext>
                </a:extLst>
              </p:cNvPr>
              <p:cNvSpPr txBox="1"/>
              <p:nvPr/>
            </p:nvSpPr>
            <p:spPr>
              <a:xfrm>
                <a:off x="9410584" y="1125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E59FAD-86EB-4F66-8A2E-2568E2F213B0}"/>
                  </a:ext>
                </a:extLst>
              </p:cNvPr>
              <p:cNvSpPr txBox="1"/>
              <p:nvPr/>
            </p:nvSpPr>
            <p:spPr>
              <a:xfrm>
                <a:off x="10353936" y="11350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D769E0-7260-4BAC-A315-13F24952CAF2}"/>
                  </a:ext>
                </a:extLst>
              </p:cNvPr>
              <p:cNvSpPr txBox="1"/>
              <p:nvPr/>
            </p:nvSpPr>
            <p:spPr>
              <a:xfrm>
                <a:off x="8467232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52" name="十字形 51">
              <a:extLst>
                <a:ext uri="{FF2B5EF4-FFF2-40B4-BE49-F238E27FC236}">
                  <a16:creationId xmlns:a16="http://schemas.microsoft.com/office/drawing/2014/main" id="{44192789-D6F6-43A4-AE89-742F23CCC088}"/>
                </a:ext>
              </a:extLst>
            </p:cNvPr>
            <p:cNvSpPr/>
            <p:nvPr/>
          </p:nvSpPr>
          <p:spPr>
            <a:xfrm rot="19023287">
              <a:off x="8846864" y="2435282"/>
              <a:ext cx="250222" cy="242940"/>
            </a:xfrm>
            <a:prstGeom prst="plus">
              <a:avLst>
                <a:gd name="adj" fmla="val 3813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E06DCF6-248C-401B-9218-C865E1A5FDE7}"/>
                </a:ext>
              </a:extLst>
            </p:cNvPr>
            <p:cNvCxnSpPr/>
            <p:nvPr/>
          </p:nvCxnSpPr>
          <p:spPr>
            <a:xfrm>
              <a:off x="10704946" y="1625600"/>
              <a:ext cx="194638" cy="0"/>
            </a:xfrm>
            <a:prstGeom prst="line">
              <a:avLst/>
            </a:prstGeom>
            <a:ln w="19050">
              <a:solidFill>
                <a:srgbClr val="74B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5984BD-DF86-4D54-ACA2-B5DC46D80465}"/>
              </a:ext>
            </a:extLst>
          </p:cNvPr>
          <p:cNvGrpSpPr/>
          <p:nvPr/>
        </p:nvGrpSpPr>
        <p:grpSpPr>
          <a:xfrm>
            <a:off x="6755288" y="3251306"/>
            <a:ext cx="4190476" cy="1595792"/>
            <a:chOff x="6755288" y="3251306"/>
            <a:chExt cx="4190476" cy="1595792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34F0BF9-6179-4C4B-A97E-87A07DD29202}"/>
                </a:ext>
              </a:extLst>
            </p:cNvPr>
            <p:cNvGrpSpPr/>
            <p:nvPr/>
          </p:nvGrpSpPr>
          <p:grpSpPr>
            <a:xfrm>
              <a:off x="6755288" y="3551860"/>
              <a:ext cx="4190476" cy="1295238"/>
              <a:chOff x="7022490" y="3890845"/>
              <a:chExt cx="4190476" cy="1295238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355889B-F974-40DF-B544-D1F069CA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2490" y="3890845"/>
                <a:ext cx="4190476" cy="1295238"/>
              </a:xfrm>
              <a:prstGeom prst="rect">
                <a:avLst/>
              </a:prstGeom>
            </p:spPr>
          </p:pic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0B66A55-F600-44C2-B7F0-5E2072B10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784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285DE28-323C-4C52-9438-E9C4AC360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FEB52AD-91B6-4430-BEF3-100589A9F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74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09D1DA8D-39E2-4B0B-A0D0-4219B30A5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0042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61FF64-1C39-499A-9041-8DFED3F1F7E0}"/>
                </a:ext>
              </a:extLst>
            </p:cNvPr>
            <p:cNvSpPr txBox="1"/>
            <p:nvPr/>
          </p:nvSpPr>
          <p:spPr>
            <a:xfrm>
              <a:off x="7523880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3CDB7B-353F-485A-BABE-F70934C13304}"/>
                </a:ext>
              </a:extLst>
            </p:cNvPr>
            <p:cNvSpPr txBox="1"/>
            <p:nvPr/>
          </p:nvSpPr>
          <p:spPr>
            <a:xfrm>
              <a:off x="9410584" y="3251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A8CCDD-1CB7-4DB6-BC58-9965AC26E41C}"/>
                </a:ext>
              </a:extLst>
            </p:cNvPr>
            <p:cNvSpPr txBox="1"/>
            <p:nvPr/>
          </p:nvSpPr>
          <p:spPr>
            <a:xfrm>
              <a:off x="10353936" y="3260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B3E9C87-3883-4636-A233-3571E60E887D}"/>
                </a:ext>
              </a:extLst>
            </p:cNvPr>
            <p:cNvSpPr txBox="1"/>
            <p:nvPr/>
          </p:nvSpPr>
          <p:spPr>
            <a:xfrm>
              <a:off x="8467232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008A6EB-6FBD-4083-AA44-51C184DA980B}"/>
                </a:ext>
              </a:extLst>
            </p:cNvPr>
            <p:cNvCxnSpPr>
              <a:cxnSpLocks/>
            </p:cNvCxnSpPr>
            <p:nvPr/>
          </p:nvCxnSpPr>
          <p:spPr>
            <a:xfrm>
              <a:off x="10424040" y="3699029"/>
              <a:ext cx="231582" cy="0"/>
            </a:xfrm>
            <a:prstGeom prst="line">
              <a:avLst/>
            </a:prstGeom>
            <a:ln w="1905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4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5822682" cy="20024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 0.5 -0.5 -0.5] v (high </a:t>
            </a:r>
            <a:r>
              <a:rPr lang="en-US" altLang="zh-CN" dirty="0" err="1"/>
              <a:t>high</a:t>
            </a:r>
            <a:r>
              <a:rPr lang="en-US" altLang="zh-CN" dirty="0"/>
              <a:t> low 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0 -&gt; [-0.5 -0.5 0.5 0.5] v (low </a:t>
            </a:r>
            <a:r>
              <a:rPr lang="en-US" altLang="zh-CN" dirty="0" err="1"/>
              <a:t>low</a:t>
            </a:r>
            <a:r>
              <a:rPr lang="en-US" altLang="zh-CN" dirty="0"/>
              <a:t> high high)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 0.5 -0.5 -0.5] &lt; 0 -&gt; 0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3D2436-35DC-4DB9-8629-56354FE03358}"/>
              </a:ext>
            </a:extLst>
          </p:cNvPr>
          <p:cNvSpPr txBox="1">
            <a:spLocks/>
          </p:cNvSpPr>
          <p:nvPr/>
        </p:nvSpPr>
        <p:spPr>
          <a:xfrm>
            <a:off x="6741739" y="2821473"/>
            <a:ext cx="4751979" cy="46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When a sample is lost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545A02-E7A0-4E66-A3B7-BE8FBDC746E9}"/>
              </a:ext>
            </a:extLst>
          </p:cNvPr>
          <p:cNvGrpSpPr/>
          <p:nvPr/>
        </p:nvGrpSpPr>
        <p:grpSpPr>
          <a:xfrm>
            <a:off x="6755288" y="1125736"/>
            <a:ext cx="4228571" cy="1650907"/>
            <a:chOff x="6755288" y="1125736"/>
            <a:chExt cx="4228571" cy="165090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8C185B1-ADB7-49F8-AF83-562DDFE01011}"/>
                </a:ext>
              </a:extLst>
            </p:cNvPr>
            <p:cNvGrpSpPr/>
            <p:nvPr/>
          </p:nvGrpSpPr>
          <p:grpSpPr>
            <a:xfrm>
              <a:off x="6755288" y="1125736"/>
              <a:ext cx="4228571" cy="1650907"/>
              <a:chOff x="6755288" y="1125736"/>
              <a:chExt cx="4228571" cy="1650907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D75F8-A4A7-44CD-B85B-3BF9E252BF01}"/>
                  </a:ext>
                </a:extLst>
              </p:cNvPr>
              <p:cNvSpPr txBox="1"/>
              <p:nvPr/>
            </p:nvSpPr>
            <p:spPr>
              <a:xfrm>
                <a:off x="7523880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F67C1665-2C49-4560-BD2C-4827354D0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5288" y="1490929"/>
                <a:ext cx="4228571" cy="1285714"/>
              </a:xfrm>
              <a:prstGeom prst="rect">
                <a:avLst/>
              </a:prstGeom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9F8B29F-BAB8-43A0-984D-05CF44C0D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803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C41371B-EA94-4E56-8425-64A8FA41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4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8344FFE-CD1E-4691-BD69-80F554C56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12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FD55B8C-15CB-476C-9E7D-111E7E7D5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3769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132455-FFFD-40C9-B57D-4D3FC91C1A21}"/>
                  </a:ext>
                </a:extLst>
              </p:cNvPr>
              <p:cNvSpPr txBox="1"/>
              <p:nvPr/>
            </p:nvSpPr>
            <p:spPr>
              <a:xfrm>
                <a:off x="9410584" y="1125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E59FAD-86EB-4F66-8A2E-2568E2F213B0}"/>
                  </a:ext>
                </a:extLst>
              </p:cNvPr>
              <p:cNvSpPr txBox="1"/>
              <p:nvPr/>
            </p:nvSpPr>
            <p:spPr>
              <a:xfrm>
                <a:off x="10353936" y="11350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D769E0-7260-4BAC-A315-13F24952CAF2}"/>
                  </a:ext>
                </a:extLst>
              </p:cNvPr>
              <p:cNvSpPr txBox="1"/>
              <p:nvPr/>
            </p:nvSpPr>
            <p:spPr>
              <a:xfrm>
                <a:off x="8467232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52" name="十字形 51">
              <a:extLst>
                <a:ext uri="{FF2B5EF4-FFF2-40B4-BE49-F238E27FC236}">
                  <a16:creationId xmlns:a16="http://schemas.microsoft.com/office/drawing/2014/main" id="{44192789-D6F6-43A4-AE89-742F23CCC088}"/>
                </a:ext>
              </a:extLst>
            </p:cNvPr>
            <p:cNvSpPr/>
            <p:nvPr/>
          </p:nvSpPr>
          <p:spPr>
            <a:xfrm rot="19023287">
              <a:off x="8846864" y="2435282"/>
              <a:ext cx="250222" cy="242940"/>
            </a:xfrm>
            <a:prstGeom prst="plus">
              <a:avLst>
                <a:gd name="adj" fmla="val 3813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E06DCF6-248C-401B-9218-C865E1A5FDE7}"/>
                </a:ext>
              </a:extLst>
            </p:cNvPr>
            <p:cNvCxnSpPr/>
            <p:nvPr/>
          </p:nvCxnSpPr>
          <p:spPr>
            <a:xfrm>
              <a:off x="10704946" y="1625600"/>
              <a:ext cx="194638" cy="0"/>
            </a:xfrm>
            <a:prstGeom prst="line">
              <a:avLst/>
            </a:prstGeom>
            <a:ln w="19050">
              <a:solidFill>
                <a:srgbClr val="74B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5984BD-DF86-4D54-ACA2-B5DC46D80465}"/>
              </a:ext>
            </a:extLst>
          </p:cNvPr>
          <p:cNvGrpSpPr/>
          <p:nvPr/>
        </p:nvGrpSpPr>
        <p:grpSpPr>
          <a:xfrm>
            <a:off x="6755288" y="3251306"/>
            <a:ext cx="4190476" cy="1595792"/>
            <a:chOff x="6755288" y="3251306"/>
            <a:chExt cx="4190476" cy="1595792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34F0BF9-6179-4C4B-A97E-87A07DD29202}"/>
                </a:ext>
              </a:extLst>
            </p:cNvPr>
            <p:cNvGrpSpPr/>
            <p:nvPr/>
          </p:nvGrpSpPr>
          <p:grpSpPr>
            <a:xfrm>
              <a:off x="6755288" y="3551860"/>
              <a:ext cx="4190476" cy="1295238"/>
              <a:chOff x="7022490" y="3890845"/>
              <a:chExt cx="4190476" cy="1295238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355889B-F974-40DF-B544-D1F069CA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2490" y="3890845"/>
                <a:ext cx="4190476" cy="1295238"/>
              </a:xfrm>
              <a:prstGeom prst="rect">
                <a:avLst/>
              </a:prstGeom>
            </p:spPr>
          </p:pic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0B66A55-F600-44C2-B7F0-5E2072B10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784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285DE28-323C-4C52-9438-E9C4AC360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FEB52AD-91B6-4430-BEF3-100589A9F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74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09D1DA8D-39E2-4B0B-A0D0-4219B30A5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0042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61FF64-1C39-499A-9041-8DFED3F1F7E0}"/>
                </a:ext>
              </a:extLst>
            </p:cNvPr>
            <p:cNvSpPr txBox="1"/>
            <p:nvPr/>
          </p:nvSpPr>
          <p:spPr>
            <a:xfrm>
              <a:off x="7523880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3CDB7B-353F-485A-BABE-F70934C13304}"/>
                </a:ext>
              </a:extLst>
            </p:cNvPr>
            <p:cNvSpPr txBox="1"/>
            <p:nvPr/>
          </p:nvSpPr>
          <p:spPr>
            <a:xfrm>
              <a:off x="9410584" y="3251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A8CCDD-1CB7-4DB6-BC58-9965AC26E41C}"/>
                </a:ext>
              </a:extLst>
            </p:cNvPr>
            <p:cNvSpPr txBox="1"/>
            <p:nvPr/>
          </p:nvSpPr>
          <p:spPr>
            <a:xfrm>
              <a:off x="10353936" y="3260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B3E9C87-3883-4636-A233-3571E60E887D}"/>
                </a:ext>
              </a:extLst>
            </p:cNvPr>
            <p:cNvSpPr txBox="1"/>
            <p:nvPr/>
          </p:nvSpPr>
          <p:spPr>
            <a:xfrm>
              <a:off x="8467232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008A6EB-6FBD-4083-AA44-51C184DA980B}"/>
                </a:ext>
              </a:extLst>
            </p:cNvPr>
            <p:cNvCxnSpPr>
              <a:cxnSpLocks/>
            </p:cNvCxnSpPr>
            <p:nvPr/>
          </p:nvCxnSpPr>
          <p:spPr>
            <a:xfrm>
              <a:off x="10424040" y="3699029"/>
              <a:ext cx="231582" cy="0"/>
            </a:xfrm>
            <a:prstGeom prst="line">
              <a:avLst/>
            </a:prstGeom>
            <a:ln w="1905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C8D342-81BC-4EFD-981E-EDADA6B3B9A1}"/>
              </a:ext>
            </a:extLst>
          </p:cNvPr>
          <p:cNvGrpSpPr/>
          <p:nvPr/>
        </p:nvGrpSpPr>
        <p:grpSpPr>
          <a:xfrm>
            <a:off x="900217" y="3850189"/>
            <a:ext cx="4845400" cy="1993817"/>
            <a:chOff x="1203627" y="3791632"/>
            <a:chExt cx="4845400" cy="199381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1262575-F4AB-4BA8-ABCF-7DDFC251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4265" y="3791632"/>
              <a:ext cx="4504762" cy="167619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5FB723-1215-447F-B53B-5B608179BBCA}"/>
                </a:ext>
              </a:extLst>
            </p:cNvPr>
            <p:cNvSpPr txBox="1"/>
            <p:nvPr/>
          </p:nvSpPr>
          <p:spPr>
            <a:xfrm>
              <a:off x="2828324" y="5446895"/>
              <a:ext cx="1814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Frame Length (bits)</a:t>
              </a:r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3DB15D-08C5-44DF-B6B4-E8B5E8E5EB27}"/>
                </a:ext>
              </a:extLst>
            </p:cNvPr>
            <p:cNvSpPr txBox="1"/>
            <p:nvPr/>
          </p:nvSpPr>
          <p:spPr>
            <a:xfrm rot="10800000">
              <a:off x="1203627" y="3986596"/>
              <a:ext cx="430887" cy="11557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dirty="0"/>
                <a:t>Accuracy (%)</a:t>
              </a:r>
              <a:endParaRPr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29D748-900A-47A1-B7F0-C674AC68A41B}"/>
                </a:ext>
              </a:extLst>
            </p:cNvPr>
            <p:cNvSpPr txBox="1"/>
            <p:nvPr/>
          </p:nvSpPr>
          <p:spPr>
            <a:xfrm>
              <a:off x="3752332" y="4005068"/>
              <a:ext cx="1975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Sample Loss Rate: 1%</a:t>
              </a:r>
              <a:endParaRPr lang="zh-CN" altLang="en-US" sz="1600" dirty="0"/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5087F66E-9943-434C-B887-C0ADC172B1FB}"/>
              </a:ext>
            </a:extLst>
          </p:cNvPr>
          <p:cNvSpPr txBox="1">
            <a:spLocks/>
          </p:cNvSpPr>
          <p:nvPr/>
        </p:nvSpPr>
        <p:spPr>
          <a:xfrm>
            <a:off x="692725" y="434254"/>
            <a:ext cx="10371511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Modulation and Demodulation (Example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2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5822682" cy="197724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1900" dirty="0"/>
              <a:t>	1 -&gt; [0.5 0.5 -0.5 -0.5] v (high </a:t>
            </a:r>
            <a:r>
              <a:rPr lang="en-US" altLang="zh-CN" sz="1900" dirty="0" err="1"/>
              <a:t>high</a:t>
            </a:r>
            <a:r>
              <a:rPr lang="en-US" altLang="zh-CN" sz="1900" dirty="0"/>
              <a:t> low 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1900" dirty="0"/>
              <a:t>	0 -&gt; [-0.5 -0.5 0.5 0.5] v (low </a:t>
            </a:r>
            <a:r>
              <a:rPr lang="en-US" altLang="zh-CN" sz="1900" dirty="0" err="1"/>
              <a:t>low</a:t>
            </a:r>
            <a:r>
              <a:rPr lang="en-US" altLang="zh-CN" sz="1900" dirty="0"/>
              <a:t> high high)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Demodulation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1900" dirty="0"/>
              <a:t>	</a:t>
            </a:r>
            <a:r>
              <a:rPr lang="en-US" altLang="zh-CN" sz="1900" dirty="0">
                <a:solidFill>
                  <a:srgbClr val="C00000"/>
                </a:solidFill>
              </a:rPr>
              <a:t>Insert some samples heuristically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1900" dirty="0"/>
              <a:t>	Sample * [0.5 0.5 -0.5 -0.5]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sz="1900" dirty="0"/>
              <a:t>	Sample * [0.5 0.5 -0.5 -0.5] &lt; 0 -&gt;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3D2436-35DC-4DB9-8629-56354FE03358}"/>
              </a:ext>
            </a:extLst>
          </p:cNvPr>
          <p:cNvSpPr txBox="1">
            <a:spLocks/>
          </p:cNvSpPr>
          <p:nvPr/>
        </p:nvSpPr>
        <p:spPr>
          <a:xfrm>
            <a:off x="6741739" y="2821473"/>
            <a:ext cx="4751979" cy="46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When a sample is lost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545A02-E7A0-4E66-A3B7-BE8FBDC746E9}"/>
              </a:ext>
            </a:extLst>
          </p:cNvPr>
          <p:cNvGrpSpPr/>
          <p:nvPr/>
        </p:nvGrpSpPr>
        <p:grpSpPr>
          <a:xfrm>
            <a:off x="6755288" y="1125736"/>
            <a:ext cx="4228571" cy="1650907"/>
            <a:chOff x="6755288" y="1125736"/>
            <a:chExt cx="4228571" cy="165090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8C185B1-ADB7-49F8-AF83-562DDFE01011}"/>
                </a:ext>
              </a:extLst>
            </p:cNvPr>
            <p:cNvGrpSpPr/>
            <p:nvPr/>
          </p:nvGrpSpPr>
          <p:grpSpPr>
            <a:xfrm>
              <a:off x="6755288" y="1125736"/>
              <a:ext cx="4228571" cy="1650907"/>
              <a:chOff x="6755288" y="1125736"/>
              <a:chExt cx="4228571" cy="1650907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D75F8-A4A7-44CD-B85B-3BF9E252BF01}"/>
                  </a:ext>
                </a:extLst>
              </p:cNvPr>
              <p:cNvSpPr txBox="1"/>
              <p:nvPr/>
            </p:nvSpPr>
            <p:spPr>
              <a:xfrm>
                <a:off x="7523880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F67C1665-2C49-4560-BD2C-4827354D0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5288" y="1490929"/>
                <a:ext cx="4228571" cy="1285714"/>
              </a:xfrm>
              <a:prstGeom prst="rect">
                <a:avLst/>
              </a:prstGeom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29F8B29F-BAB8-43A0-984D-05CF44C0D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803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C41371B-EA94-4E56-8425-64A8FA41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4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8344FFE-CD1E-4691-BD69-80F554C56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1225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FD55B8C-15CB-476C-9E7D-111E7E7D5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3769" y="1478193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132455-FFFD-40C9-B57D-4D3FC91C1A21}"/>
                  </a:ext>
                </a:extLst>
              </p:cNvPr>
              <p:cNvSpPr txBox="1"/>
              <p:nvPr/>
            </p:nvSpPr>
            <p:spPr>
              <a:xfrm>
                <a:off x="9410584" y="112573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E59FAD-86EB-4F66-8A2E-2568E2F213B0}"/>
                  </a:ext>
                </a:extLst>
              </p:cNvPr>
              <p:cNvSpPr txBox="1"/>
              <p:nvPr/>
            </p:nvSpPr>
            <p:spPr>
              <a:xfrm>
                <a:off x="10353936" y="11350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D769E0-7260-4BAC-A315-13F24952CAF2}"/>
                  </a:ext>
                </a:extLst>
              </p:cNvPr>
              <p:cNvSpPr txBox="1"/>
              <p:nvPr/>
            </p:nvSpPr>
            <p:spPr>
              <a:xfrm>
                <a:off x="8467232" y="11487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52" name="十字形 51">
              <a:extLst>
                <a:ext uri="{FF2B5EF4-FFF2-40B4-BE49-F238E27FC236}">
                  <a16:creationId xmlns:a16="http://schemas.microsoft.com/office/drawing/2014/main" id="{44192789-D6F6-43A4-AE89-742F23CCC088}"/>
                </a:ext>
              </a:extLst>
            </p:cNvPr>
            <p:cNvSpPr/>
            <p:nvPr/>
          </p:nvSpPr>
          <p:spPr>
            <a:xfrm rot="19023287">
              <a:off x="8846864" y="2435282"/>
              <a:ext cx="250222" cy="242940"/>
            </a:xfrm>
            <a:prstGeom prst="plus">
              <a:avLst>
                <a:gd name="adj" fmla="val 3813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E06DCF6-248C-401B-9218-C865E1A5FDE7}"/>
                </a:ext>
              </a:extLst>
            </p:cNvPr>
            <p:cNvCxnSpPr/>
            <p:nvPr/>
          </p:nvCxnSpPr>
          <p:spPr>
            <a:xfrm>
              <a:off x="10704946" y="1627981"/>
              <a:ext cx="194638" cy="0"/>
            </a:xfrm>
            <a:prstGeom prst="line">
              <a:avLst/>
            </a:prstGeom>
            <a:ln w="19050">
              <a:solidFill>
                <a:srgbClr val="74B1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5984BD-DF86-4D54-ACA2-B5DC46D80465}"/>
              </a:ext>
            </a:extLst>
          </p:cNvPr>
          <p:cNvGrpSpPr/>
          <p:nvPr/>
        </p:nvGrpSpPr>
        <p:grpSpPr>
          <a:xfrm>
            <a:off x="6755288" y="3251306"/>
            <a:ext cx="4190476" cy="1595792"/>
            <a:chOff x="6755288" y="3251306"/>
            <a:chExt cx="4190476" cy="1595792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34F0BF9-6179-4C4B-A97E-87A07DD29202}"/>
                </a:ext>
              </a:extLst>
            </p:cNvPr>
            <p:cNvGrpSpPr/>
            <p:nvPr/>
          </p:nvGrpSpPr>
          <p:grpSpPr>
            <a:xfrm>
              <a:off x="6755288" y="3551860"/>
              <a:ext cx="4190476" cy="1295238"/>
              <a:chOff x="7022490" y="3890845"/>
              <a:chExt cx="4190476" cy="1295238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4355889B-F974-40DF-B544-D1F069CA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2490" y="3890845"/>
                <a:ext cx="4190476" cy="1295238"/>
              </a:xfrm>
              <a:prstGeom prst="rect">
                <a:avLst/>
              </a:prstGeom>
            </p:spPr>
          </p:pic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0B66A55-F600-44C2-B7F0-5E2072B10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784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285DE28-323C-4C52-9438-E9C4AC360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FEB52AD-91B6-4430-BEF3-100589A9F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7498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09D1DA8D-39E2-4B0B-A0D0-4219B30A5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0042" y="3890845"/>
                <a:ext cx="0" cy="11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61FF64-1C39-499A-9041-8DFED3F1F7E0}"/>
                </a:ext>
              </a:extLst>
            </p:cNvPr>
            <p:cNvSpPr txBox="1"/>
            <p:nvPr/>
          </p:nvSpPr>
          <p:spPr>
            <a:xfrm>
              <a:off x="7523880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3CDB7B-353F-485A-BABE-F70934C13304}"/>
                </a:ext>
              </a:extLst>
            </p:cNvPr>
            <p:cNvSpPr txBox="1"/>
            <p:nvPr/>
          </p:nvSpPr>
          <p:spPr>
            <a:xfrm>
              <a:off x="9410584" y="325130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A8CCDD-1CB7-4DB6-BC58-9965AC26E41C}"/>
                </a:ext>
              </a:extLst>
            </p:cNvPr>
            <p:cNvSpPr txBox="1"/>
            <p:nvPr/>
          </p:nvSpPr>
          <p:spPr>
            <a:xfrm>
              <a:off x="10353936" y="3260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B3E9C87-3883-4636-A233-3571E60E887D}"/>
                </a:ext>
              </a:extLst>
            </p:cNvPr>
            <p:cNvSpPr txBox="1"/>
            <p:nvPr/>
          </p:nvSpPr>
          <p:spPr>
            <a:xfrm>
              <a:off x="8467232" y="3274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008A6EB-6FBD-4083-AA44-51C184DA980B}"/>
                </a:ext>
              </a:extLst>
            </p:cNvPr>
            <p:cNvCxnSpPr>
              <a:cxnSpLocks/>
            </p:cNvCxnSpPr>
            <p:nvPr/>
          </p:nvCxnSpPr>
          <p:spPr>
            <a:xfrm>
              <a:off x="10424040" y="3691886"/>
              <a:ext cx="231582" cy="0"/>
            </a:xfrm>
            <a:prstGeom prst="line">
              <a:avLst/>
            </a:prstGeom>
            <a:ln w="12700">
              <a:solidFill>
                <a:srgbClr val="FF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326F2C-74AE-401F-BDD4-E114FCF52729}"/>
              </a:ext>
            </a:extLst>
          </p:cNvPr>
          <p:cNvGrpSpPr/>
          <p:nvPr/>
        </p:nvGrpSpPr>
        <p:grpSpPr>
          <a:xfrm>
            <a:off x="790682" y="4127860"/>
            <a:ext cx="4821709" cy="1870138"/>
            <a:chOff x="900217" y="3943547"/>
            <a:chExt cx="4821709" cy="187013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20FB495-76C8-4DA9-A0ED-F8E25B665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6212" y="3943547"/>
              <a:ext cx="4485714" cy="1561905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5FB723-1215-447F-B53B-5B608179BBCA}"/>
                </a:ext>
              </a:extLst>
            </p:cNvPr>
            <p:cNvSpPr txBox="1"/>
            <p:nvPr/>
          </p:nvSpPr>
          <p:spPr>
            <a:xfrm>
              <a:off x="2469496" y="5475131"/>
              <a:ext cx="1814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Frame Length (bits)</a:t>
              </a:r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03DB15D-08C5-44DF-B6B4-E8B5E8E5EB27}"/>
                </a:ext>
              </a:extLst>
            </p:cNvPr>
            <p:cNvSpPr txBox="1"/>
            <p:nvPr/>
          </p:nvSpPr>
          <p:spPr>
            <a:xfrm rot="10800000">
              <a:off x="900217" y="4045153"/>
              <a:ext cx="430887" cy="1155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dirty="0"/>
                <a:t>Accuracy (%)</a:t>
              </a:r>
              <a:endParaRPr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29D748-900A-47A1-B7F0-C674AC68A41B}"/>
                </a:ext>
              </a:extLst>
            </p:cNvPr>
            <p:cNvSpPr txBox="1"/>
            <p:nvPr/>
          </p:nvSpPr>
          <p:spPr>
            <a:xfrm>
              <a:off x="3600179" y="4385946"/>
              <a:ext cx="1975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Sample Loss Rate: 1%</a:t>
              </a:r>
              <a:endParaRPr lang="zh-CN" altLang="en-US" sz="1600" dirty="0"/>
            </a:p>
          </p:txBody>
        </p:sp>
      </p:grp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FDD44E42-928A-4EB4-ADE7-5E048BD82058}"/>
              </a:ext>
            </a:extLst>
          </p:cNvPr>
          <p:cNvSpPr/>
          <p:nvPr/>
        </p:nvSpPr>
        <p:spPr>
          <a:xfrm>
            <a:off x="8993481" y="5231358"/>
            <a:ext cx="815537" cy="612648"/>
          </a:xfrm>
          <a:prstGeom prst="wedgeRectCallout">
            <a:avLst>
              <a:gd name="adj1" fmla="val -13394"/>
              <a:gd name="adj2" fmla="val -1500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Insert -0.5 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3FCD9F8D-C512-4517-973C-21154C35CFCA}"/>
              </a:ext>
            </a:extLst>
          </p:cNvPr>
          <p:cNvSpPr txBox="1">
            <a:spLocks/>
          </p:cNvSpPr>
          <p:nvPr/>
        </p:nvSpPr>
        <p:spPr>
          <a:xfrm>
            <a:off x="692725" y="434254"/>
            <a:ext cx="10371511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Modulation and Demodulation (Example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0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3FCD9F8D-C512-4517-973C-21154C35CFCA}"/>
              </a:ext>
            </a:extLst>
          </p:cNvPr>
          <p:cNvSpPr txBox="1">
            <a:spLocks/>
          </p:cNvSpPr>
          <p:nvPr/>
        </p:nvSpPr>
        <p:spPr>
          <a:xfrm>
            <a:off x="692725" y="434254"/>
            <a:ext cx="10371511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Modulation and Demodulation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8183F080-7F78-46F9-9F01-9C6C504E5AB4}"/>
              </a:ext>
            </a:extLst>
          </p:cNvPr>
          <p:cNvSpPr txBox="1">
            <a:spLocks/>
          </p:cNvSpPr>
          <p:nvPr/>
        </p:nvSpPr>
        <p:spPr>
          <a:xfrm>
            <a:off x="698282" y="1297033"/>
            <a:ext cx="9783028" cy="146902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One more question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With the same loss rate, is a 100% accurate scheme better than a 90% accurate scheme?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6B2A4E-4BCF-4A4F-BF30-61E4ED900541}"/>
              </a:ext>
            </a:extLst>
          </p:cNvPr>
          <p:cNvSpPr txBox="1"/>
          <p:nvPr/>
        </p:nvSpPr>
        <p:spPr>
          <a:xfrm>
            <a:off x="1533525" y="2862078"/>
            <a:ext cx="568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For project 1, the</a:t>
            </a:r>
            <a:r>
              <a:rPr lang="zh-CN" altLang="en-US" sz="2800" dirty="0"/>
              <a:t> </a:t>
            </a:r>
            <a:r>
              <a:rPr lang="en-US" altLang="zh-CN" sz="2800" dirty="0"/>
              <a:t>answer</a:t>
            </a:r>
            <a:r>
              <a:rPr lang="zh-CN" altLang="en-US" sz="2800" dirty="0"/>
              <a:t> </a:t>
            </a:r>
            <a:r>
              <a:rPr lang="en-US" altLang="zh-CN" sz="2800" dirty="0"/>
              <a:t>may be </a:t>
            </a:r>
            <a:r>
              <a:rPr lang="en-US" altLang="zh-CN" sz="2800" b="1" dirty="0"/>
              <a:t>YES</a:t>
            </a:r>
            <a:r>
              <a:rPr lang="en-US" altLang="zh-CN" sz="2800" dirty="0"/>
              <a:t>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8416D-5D41-4D8B-A8FC-7964643D4C6C}"/>
              </a:ext>
            </a:extLst>
          </p:cNvPr>
          <p:cNvSpPr txBox="1"/>
          <p:nvPr/>
        </p:nvSpPr>
        <p:spPr>
          <a:xfrm>
            <a:off x="1533525" y="3528589"/>
            <a:ext cx="592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For project 2-4, the</a:t>
            </a:r>
            <a:r>
              <a:rPr lang="zh-CN" altLang="en-US" sz="2800" dirty="0"/>
              <a:t> </a:t>
            </a:r>
            <a:r>
              <a:rPr lang="en-US" altLang="zh-CN" sz="2800" dirty="0"/>
              <a:t>answer</a:t>
            </a:r>
            <a:r>
              <a:rPr lang="zh-CN" altLang="en-US" sz="2800" dirty="0"/>
              <a:t> </a:t>
            </a:r>
            <a:r>
              <a:rPr lang="en-US" altLang="zh-CN" sz="2800" dirty="0"/>
              <a:t>may be </a:t>
            </a:r>
            <a:r>
              <a:rPr lang="en-US" altLang="zh-CN" sz="2800" b="1" dirty="0"/>
              <a:t>NO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8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Header and Frame Detection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0CEDC1-AF07-4DB8-9A74-0E90FCBF32B7}"/>
              </a:ext>
            </a:extLst>
          </p:cNvPr>
          <p:cNvSpPr txBox="1">
            <a:spLocks/>
          </p:cNvSpPr>
          <p:nvPr/>
        </p:nvSpPr>
        <p:spPr>
          <a:xfrm>
            <a:off x="686720" y="122582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Header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Help receiver to find out the accurate start of a frame.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Just add a predefined wave pattern before your data.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Select a signal with good autocorrelation.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Frame detection and synchronization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When receiving enough samples, do correlation between header and received samples to determine whether there is something transmitting.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Once the occurrence of a new frame is confirmed, synchronize the header and find the start of the frame.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CDDD64-D4C3-416B-9692-6C8AA629E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4" y="1709563"/>
            <a:ext cx="3139712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692726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D1A1A-29BC-4FBE-9B14-35B8904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36" y="2872576"/>
            <a:ext cx="3951164" cy="1318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89526-E63C-4021-9A53-2A86F5A9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651" y="4470941"/>
            <a:ext cx="3879252" cy="14917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399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</a:t>
            </a:r>
            <a:r>
              <a:rPr lang="en-US" altLang="zh-CN" dirty="0">
                <a:solidFill>
                  <a:schemeClr val="tx1"/>
                </a:solidFill>
              </a:rPr>
              <a:t>Frame Detection </a:t>
            </a:r>
            <a:r>
              <a:rPr lang="en-US" altLang="zh-CN" dirty="0"/>
              <a:t>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692726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D1A1A-29BC-4FBE-9B14-35B8904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36" y="2872576"/>
            <a:ext cx="3951164" cy="1318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89526-E63C-4021-9A53-2A86F5A9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651" y="4470941"/>
            <a:ext cx="3879252" cy="14917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0285E-FE61-4F81-B8DE-0D1E7F9009C1}"/>
              </a:ext>
            </a:extLst>
          </p:cNvPr>
          <p:cNvCxnSpPr/>
          <p:nvPr/>
        </p:nvCxnSpPr>
        <p:spPr>
          <a:xfrm>
            <a:off x="3638550" y="2832526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692726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D1A1A-29BC-4FBE-9B14-35B8904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36" y="2872576"/>
            <a:ext cx="3951164" cy="1318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89526-E63C-4021-9A53-2A86F5A9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651" y="4470941"/>
            <a:ext cx="3879252" cy="14917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2A06C1-522A-4053-A228-60FCD3ED3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101" y="2872576"/>
            <a:ext cx="4359018" cy="1318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7B7BA2-9B27-4053-A477-C34017022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101" y="4461770"/>
            <a:ext cx="4404742" cy="1500879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0285E-FE61-4F81-B8DE-0D1E7F9009C1}"/>
              </a:ext>
            </a:extLst>
          </p:cNvPr>
          <p:cNvCxnSpPr/>
          <p:nvPr/>
        </p:nvCxnSpPr>
        <p:spPr>
          <a:xfrm>
            <a:off x="3638550" y="2832526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First of 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81BEF-5583-44B0-9361-B322481CC5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4326" y="1417637"/>
            <a:ext cx="10058400" cy="40227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hlinkClick r:id="rId3"/>
              </a:rPr>
              <a:t>https://github.com/SIST1C407/ATNet/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Ask for help.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View tutorial.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Contribute to the wiki.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58858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692726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D1A1A-29BC-4FBE-9B14-35B8904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36" y="2872576"/>
            <a:ext cx="3951164" cy="1318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89526-E63C-4021-9A53-2A86F5A9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651" y="4470941"/>
            <a:ext cx="3879252" cy="14917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2A06C1-522A-4053-A228-60FCD3ED3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101" y="2872576"/>
            <a:ext cx="4359018" cy="1318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7B7BA2-9B27-4053-A477-C34017022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101" y="4461770"/>
            <a:ext cx="4404742" cy="1500879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0285E-FE61-4F81-B8DE-0D1E7F9009C1}"/>
              </a:ext>
            </a:extLst>
          </p:cNvPr>
          <p:cNvCxnSpPr/>
          <p:nvPr/>
        </p:nvCxnSpPr>
        <p:spPr>
          <a:xfrm>
            <a:off x="3638550" y="2832526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BD9AF0-5A57-4440-8371-274E2AF80AE7}"/>
              </a:ext>
            </a:extLst>
          </p:cNvPr>
          <p:cNvCxnSpPr/>
          <p:nvPr/>
        </p:nvCxnSpPr>
        <p:spPr>
          <a:xfrm>
            <a:off x="8829675" y="2842051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692726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D1A1A-29BC-4FBE-9B14-35B8904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36" y="2872576"/>
            <a:ext cx="3951164" cy="1318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989526-E63C-4021-9A53-2A86F5A9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651" y="4470941"/>
            <a:ext cx="3879252" cy="14917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2A06C1-522A-4053-A228-60FCD3ED3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101" y="2872576"/>
            <a:ext cx="4359018" cy="1318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7B7BA2-9B27-4053-A477-C34017022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101" y="4461770"/>
            <a:ext cx="4404742" cy="1500879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0285E-FE61-4F81-B8DE-0D1E7F9009C1}"/>
              </a:ext>
            </a:extLst>
          </p:cNvPr>
          <p:cNvCxnSpPr/>
          <p:nvPr/>
        </p:nvCxnSpPr>
        <p:spPr>
          <a:xfrm>
            <a:off x="3638550" y="2832526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BD9AF0-5A57-4440-8371-274E2AF80AE7}"/>
              </a:ext>
            </a:extLst>
          </p:cNvPr>
          <p:cNvCxnSpPr/>
          <p:nvPr/>
        </p:nvCxnSpPr>
        <p:spPr>
          <a:xfrm>
            <a:off x="8829675" y="2842051"/>
            <a:ext cx="0" cy="310154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373D3E-8162-4525-AB45-4D60836B172E}"/>
              </a:ext>
            </a:extLst>
          </p:cNvPr>
          <p:cNvSpPr/>
          <p:nvPr/>
        </p:nvSpPr>
        <p:spPr>
          <a:xfrm>
            <a:off x="4301194" y="3232666"/>
            <a:ext cx="4046816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0F107C-1D00-476F-9C83-384619AD3666}"/>
              </a:ext>
            </a:extLst>
          </p:cNvPr>
          <p:cNvSpPr txBox="1"/>
          <p:nvPr/>
        </p:nvSpPr>
        <p:spPr>
          <a:xfrm>
            <a:off x="4351818" y="3382833"/>
            <a:ext cx="394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Which one is a better header?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07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1953CFC-ACD5-494F-9E2B-3F3BAB9A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02" y="4517168"/>
            <a:ext cx="4514286" cy="13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E77964-611D-4BDA-A93D-8A36EC10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690" y="2758687"/>
            <a:ext cx="4533333" cy="147619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404DAE-3BD5-412B-A0EA-37D96C966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536" y="4599584"/>
            <a:ext cx="4179651" cy="133783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9E95A7-2F86-4581-ADFA-DB7379179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432" y="2857499"/>
            <a:ext cx="4132755" cy="1391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C7EC2-CD63-499D-8EB6-D2F08DC6F408}"/>
              </a:ext>
            </a:extLst>
          </p:cNvPr>
          <p:cNvSpPr txBox="1"/>
          <p:nvPr/>
        </p:nvSpPr>
        <p:spPr>
          <a:xfrm>
            <a:off x="549851" y="3013501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Received Samples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4D1346-29DA-477D-998B-FE03645E85F6}"/>
              </a:ext>
            </a:extLst>
          </p:cNvPr>
          <p:cNvSpPr txBox="1"/>
          <p:nvPr/>
        </p:nvSpPr>
        <p:spPr>
          <a:xfrm>
            <a:off x="400049" y="4981574"/>
            <a:ext cx="15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Correlation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A0285E-FE61-4F81-B8DE-0D1E7F9009C1}"/>
              </a:ext>
            </a:extLst>
          </p:cNvPr>
          <p:cNvCxnSpPr>
            <a:cxnSpLocks/>
          </p:cNvCxnSpPr>
          <p:nvPr/>
        </p:nvCxnSpPr>
        <p:spPr>
          <a:xfrm>
            <a:off x="2857500" y="2823798"/>
            <a:ext cx="0" cy="1425606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BD9AF0-5A57-4440-8371-274E2AF80AE7}"/>
              </a:ext>
            </a:extLst>
          </p:cNvPr>
          <p:cNvCxnSpPr/>
          <p:nvPr/>
        </p:nvCxnSpPr>
        <p:spPr>
          <a:xfrm>
            <a:off x="9163050" y="2775376"/>
            <a:ext cx="0" cy="3101549"/>
          </a:xfrm>
          <a:prstGeom prst="line">
            <a:avLst/>
          </a:prstGeom>
          <a:ln w="19050">
            <a:solidFill>
              <a:srgbClr val="FF000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E36CBE07-84D0-481B-8F16-93A475E61C03}"/>
              </a:ext>
            </a:extLst>
          </p:cNvPr>
          <p:cNvSpPr/>
          <p:nvPr/>
        </p:nvSpPr>
        <p:spPr>
          <a:xfrm>
            <a:off x="5235357" y="4658929"/>
            <a:ext cx="266700" cy="281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6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E5239D-E5F3-48C5-9E27-B779AA54B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76" y="3166029"/>
            <a:ext cx="5619048" cy="210476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872202-7F3D-4EBF-9C38-0D34364C7689}"/>
              </a:ext>
            </a:extLst>
          </p:cNvPr>
          <p:cNvCxnSpPr/>
          <p:nvPr/>
        </p:nvCxnSpPr>
        <p:spPr>
          <a:xfrm>
            <a:off x="4199138" y="2450237"/>
            <a:ext cx="372862" cy="13138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BFB6A9-EA8F-4584-9A3B-702436A78E34}"/>
              </a:ext>
            </a:extLst>
          </p:cNvPr>
          <p:cNvCxnSpPr/>
          <p:nvPr/>
        </p:nvCxnSpPr>
        <p:spPr>
          <a:xfrm flipH="1">
            <a:off x="7483876" y="2423604"/>
            <a:ext cx="870011" cy="742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69C9BE1-0D5D-4A34-9A49-D112F4203134}"/>
              </a:ext>
            </a:extLst>
          </p:cNvPr>
          <p:cNvSpPr txBox="1"/>
          <p:nvPr/>
        </p:nvSpPr>
        <p:spPr>
          <a:xfrm flipH="1">
            <a:off x="4862669" y="5255575"/>
            <a:ext cx="2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Header Length (Samples)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B338A7-5AE4-498A-960E-C5A962C501EB}"/>
              </a:ext>
            </a:extLst>
          </p:cNvPr>
          <p:cNvSpPr txBox="1"/>
          <p:nvPr/>
        </p:nvSpPr>
        <p:spPr>
          <a:xfrm rot="10800000">
            <a:off x="2956833" y="3640559"/>
            <a:ext cx="430887" cy="1155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Accuracy (%)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F99ADA-5AD3-49E6-906B-059DAE3DC0A8}"/>
              </a:ext>
            </a:extLst>
          </p:cNvPr>
          <p:cNvSpPr txBox="1"/>
          <p:nvPr/>
        </p:nvSpPr>
        <p:spPr>
          <a:xfrm>
            <a:off x="6707129" y="3934515"/>
            <a:ext cx="1975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Sample Loss Rate: 0%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282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4064BE-952F-4714-A411-88E8981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36" y="1381075"/>
            <a:ext cx="3951164" cy="114309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 (Example)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CC00C-3C62-4D43-972B-57C6BC421C12}"/>
              </a:ext>
            </a:extLst>
          </p:cNvPr>
          <p:cNvSpPr txBox="1"/>
          <p:nvPr/>
        </p:nvSpPr>
        <p:spPr>
          <a:xfrm>
            <a:off x="692726" y="1645593"/>
            <a:ext cx="13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Header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A5C35B-F8D3-40E2-91F8-A1F54407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101" y="1381075"/>
            <a:ext cx="4351397" cy="1150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E5239D-E5F3-48C5-9E27-B779AA54B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76" y="3166029"/>
            <a:ext cx="5619048" cy="210476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872202-7F3D-4EBF-9C38-0D34364C7689}"/>
              </a:ext>
            </a:extLst>
          </p:cNvPr>
          <p:cNvCxnSpPr/>
          <p:nvPr/>
        </p:nvCxnSpPr>
        <p:spPr>
          <a:xfrm>
            <a:off x="4199138" y="2450237"/>
            <a:ext cx="372862" cy="13138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BFB6A9-EA8F-4584-9A3B-702436A78E34}"/>
              </a:ext>
            </a:extLst>
          </p:cNvPr>
          <p:cNvCxnSpPr/>
          <p:nvPr/>
        </p:nvCxnSpPr>
        <p:spPr>
          <a:xfrm flipH="1">
            <a:off x="7483876" y="2423604"/>
            <a:ext cx="870011" cy="742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69C9BE1-0D5D-4A34-9A49-D112F4203134}"/>
              </a:ext>
            </a:extLst>
          </p:cNvPr>
          <p:cNvSpPr txBox="1"/>
          <p:nvPr/>
        </p:nvSpPr>
        <p:spPr>
          <a:xfrm flipH="1">
            <a:off x="4862669" y="5255575"/>
            <a:ext cx="2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Header Length (Samples)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B338A7-5AE4-498A-960E-C5A962C501EB}"/>
              </a:ext>
            </a:extLst>
          </p:cNvPr>
          <p:cNvSpPr txBox="1"/>
          <p:nvPr/>
        </p:nvSpPr>
        <p:spPr>
          <a:xfrm rot="10800000">
            <a:off x="2956833" y="3640559"/>
            <a:ext cx="430887" cy="1155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Accuracy (%)</a:t>
            </a:r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E21C09-0244-4E2E-9269-5F257EAB66A4}"/>
              </a:ext>
            </a:extLst>
          </p:cNvPr>
          <p:cNvSpPr/>
          <p:nvPr/>
        </p:nvSpPr>
        <p:spPr>
          <a:xfrm>
            <a:off x="6463862" y="3946717"/>
            <a:ext cx="5422225" cy="13240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3CB8834-70B5-4A4D-A06A-CE504F84DEE2}"/>
              </a:ext>
            </a:extLst>
          </p:cNvPr>
          <p:cNvSpPr txBox="1"/>
          <p:nvPr/>
        </p:nvSpPr>
        <p:spPr>
          <a:xfrm>
            <a:off x="6683535" y="4167408"/>
            <a:ext cx="4310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The longer the header is</a:t>
            </a:r>
          </a:p>
          <a:p>
            <a:pPr algn="ctr"/>
            <a:r>
              <a:rPr lang="en-US" altLang="zh-CN" sz="2400" dirty="0"/>
              <a:t>The better the synchronization is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5524CD-566A-4D89-B261-D68443D52F07}"/>
              </a:ext>
            </a:extLst>
          </p:cNvPr>
          <p:cNvSpPr txBox="1"/>
          <p:nvPr/>
        </p:nvSpPr>
        <p:spPr>
          <a:xfrm>
            <a:off x="10907158" y="400858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?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0364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BCBBED-B4C1-4492-BB89-74B51345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136" y="3422777"/>
            <a:ext cx="4808949" cy="183689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91CBB93-BA04-44D4-AC8D-A14222DFCAFF}"/>
              </a:ext>
            </a:extLst>
          </p:cNvPr>
          <p:cNvSpPr txBox="1">
            <a:spLocks/>
          </p:cNvSpPr>
          <p:nvPr/>
        </p:nvSpPr>
        <p:spPr>
          <a:xfrm>
            <a:off x="692726" y="434254"/>
            <a:ext cx="10058400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Header and Frame Detection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0DE36B5-DCB3-4705-9E8F-ECF34B06D5BD}"/>
              </a:ext>
            </a:extLst>
          </p:cNvPr>
          <p:cNvSpPr txBox="1">
            <a:spLocks/>
          </p:cNvSpPr>
          <p:nvPr/>
        </p:nvSpPr>
        <p:spPr>
          <a:xfrm>
            <a:off x="686720" y="1378220"/>
            <a:ext cx="10058400" cy="15536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/>
              <a:t>Noise and Loss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The index of max correlation sum may be not exactly the end of the preamble.  The deviation should be within the tolerance of modulation scheme.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637BCF-3F2E-4AAE-A67F-8FFA9E1D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5" y="3448551"/>
            <a:ext cx="4903928" cy="1836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CDFEBE-7B65-4092-A84D-C44C8EBC82BB}"/>
              </a:ext>
            </a:extLst>
          </p:cNvPr>
          <p:cNvSpPr txBox="1"/>
          <p:nvPr/>
        </p:nvSpPr>
        <p:spPr>
          <a:xfrm flipH="1">
            <a:off x="2329797" y="5285446"/>
            <a:ext cx="2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Header Length (Samples)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5F6E26-23A1-437E-985F-BAD00551FD86}"/>
              </a:ext>
            </a:extLst>
          </p:cNvPr>
          <p:cNvSpPr txBox="1"/>
          <p:nvPr/>
        </p:nvSpPr>
        <p:spPr>
          <a:xfrm rot="10800000">
            <a:off x="686720" y="3724642"/>
            <a:ext cx="430887" cy="1155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Accuracy (%)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A108ED-531C-4196-9668-AE911CBF8CE6}"/>
              </a:ext>
            </a:extLst>
          </p:cNvPr>
          <p:cNvSpPr txBox="1"/>
          <p:nvPr/>
        </p:nvSpPr>
        <p:spPr>
          <a:xfrm>
            <a:off x="3808496" y="4133215"/>
            <a:ext cx="1975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Sample Loss Rate: 0%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BBAEEF-9C99-49B2-95D0-94FF73AD6F0F}"/>
              </a:ext>
            </a:extLst>
          </p:cNvPr>
          <p:cNvSpPr txBox="1"/>
          <p:nvPr/>
        </p:nvSpPr>
        <p:spPr>
          <a:xfrm flipH="1">
            <a:off x="8417806" y="5285140"/>
            <a:ext cx="2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Header Length (Samples)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2B9130-3CCA-4E16-BCF4-97B4C76AA3A7}"/>
              </a:ext>
            </a:extLst>
          </p:cNvPr>
          <p:cNvSpPr txBox="1"/>
          <p:nvPr/>
        </p:nvSpPr>
        <p:spPr>
          <a:xfrm rot="10800000">
            <a:off x="6659114" y="3734310"/>
            <a:ext cx="430887" cy="1155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Accuracy (%)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697C47-2188-4C93-81B6-6B044BB941BC}"/>
              </a:ext>
            </a:extLst>
          </p:cNvPr>
          <p:cNvSpPr txBox="1"/>
          <p:nvPr/>
        </p:nvSpPr>
        <p:spPr>
          <a:xfrm>
            <a:off x="9757157" y="4182346"/>
            <a:ext cx="1975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Sample Loss Rate: 1%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996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Practical Issue for Project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28E52-7C40-4558-B11F-27E643C399EB}"/>
              </a:ext>
            </a:extLst>
          </p:cNvPr>
          <p:cNvSpPr txBox="1">
            <a:spLocks/>
          </p:cNvSpPr>
          <p:nvPr/>
        </p:nvSpPr>
        <p:spPr>
          <a:xfrm>
            <a:off x="659130" y="136948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Find a balance between time (&lt;15s) and accuracy (&gt;99%).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Each frame contains a header, the longer the frame is, the shorter the total length is, the less time you use.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However, long frame is easy to occur error. The ADC/ DAC rates of different devices are slightly different (i.e. frequency offset).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Speaker needs time to warm up, do not use short header.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A7BF38-A375-481F-90F5-94BA859C6EE0}"/>
              </a:ext>
            </a:extLst>
          </p:cNvPr>
          <p:cNvSpPr txBox="1"/>
          <p:nvPr/>
        </p:nvSpPr>
        <p:spPr>
          <a:xfrm>
            <a:off x="447249" y="44305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05B22-A306-4E22-AC52-1C82FAD7D981}"/>
              </a:ext>
            </a:extLst>
          </p:cNvPr>
          <p:cNvSpPr txBox="1"/>
          <p:nvPr/>
        </p:nvSpPr>
        <p:spPr>
          <a:xfrm>
            <a:off x="1753534" y="443050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010100101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0B1A5-D787-4FA1-963A-4ACFEC6C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1" y="4332325"/>
            <a:ext cx="1341236" cy="64013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0695E4-24B4-4B55-BA38-57D24F178F29}"/>
              </a:ext>
            </a:extLst>
          </p:cNvPr>
          <p:cNvCxnSpPr>
            <a:cxnSpLocks/>
          </p:cNvCxnSpPr>
          <p:nvPr/>
        </p:nvCxnSpPr>
        <p:spPr>
          <a:xfrm>
            <a:off x="3074264" y="4536383"/>
            <a:ext cx="116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5752950-5943-4BF6-B7EB-047538E3ADE0}"/>
              </a:ext>
            </a:extLst>
          </p:cNvPr>
          <p:cNvSpPr txBox="1"/>
          <p:nvPr/>
        </p:nvSpPr>
        <p:spPr>
          <a:xfrm>
            <a:off x="3134775" y="4219824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modulate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13D1A0-B95A-4B21-8B11-454CA54A50BF}"/>
              </a:ext>
            </a:extLst>
          </p:cNvPr>
          <p:cNvCxnSpPr>
            <a:cxnSpLocks/>
          </p:cNvCxnSpPr>
          <p:nvPr/>
        </p:nvCxnSpPr>
        <p:spPr>
          <a:xfrm flipH="1">
            <a:off x="2980348" y="4706593"/>
            <a:ext cx="12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9A43386-4CB1-4026-AD1D-A186E766D6D5}"/>
              </a:ext>
            </a:extLst>
          </p:cNvPr>
          <p:cNvSpPr txBox="1"/>
          <p:nvPr/>
        </p:nvSpPr>
        <p:spPr>
          <a:xfrm>
            <a:off x="3006294" y="466538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demodulate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70FB9C-B696-498D-AB4D-4E19F6DCB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7" y="4484357"/>
            <a:ext cx="2126164" cy="32006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4E11C4-6A15-4B47-9A3E-E755C887B82E}"/>
              </a:ext>
            </a:extLst>
          </p:cNvPr>
          <p:cNvCxnSpPr/>
          <p:nvPr/>
        </p:nvCxnSpPr>
        <p:spPr>
          <a:xfrm>
            <a:off x="5812325" y="4536383"/>
            <a:ext cx="13671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678158-5453-455F-8A0C-3381F312D8B9}"/>
              </a:ext>
            </a:extLst>
          </p:cNvPr>
          <p:cNvSpPr txBox="1"/>
          <p:nvPr/>
        </p:nvSpPr>
        <p:spPr>
          <a:xfrm>
            <a:off x="5879578" y="417547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header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292A5B-4740-4D6E-A661-349E0F33D224}"/>
              </a:ext>
            </a:extLst>
          </p:cNvPr>
          <p:cNvCxnSpPr>
            <a:cxnSpLocks/>
          </p:cNvCxnSpPr>
          <p:nvPr/>
        </p:nvCxnSpPr>
        <p:spPr>
          <a:xfrm flipH="1">
            <a:off x="5812327" y="4709670"/>
            <a:ext cx="13359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16B129-814C-4901-A7FA-BD9811781C5B}"/>
              </a:ext>
            </a:extLst>
          </p:cNvPr>
          <p:cNvSpPr txBox="1"/>
          <p:nvPr/>
        </p:nvSpPr>
        <p:spPr>
          <a:xfrm>
            <a:off x="5912716" y="4709670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synchronize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EA9C39-997A-44A7-921C-844FDA323049}"/>
              </a:ext>
            </a:extLst>
          </p:cNvPr>
          <p:cNvCxnSpPr>
            <a:cxnSpLocks/>
          </p:cNvCxnSpPr>
          <p:nvPr/>
        </p:nvCxnSpPr>
        <p:spPr>
          <a:xfrm>
            <a:off x="943554" y="4570592"/>
            <a:ext cx="88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1EED9-9480-480A-B777-2333013F5134}"/>
              </a:ext>
            </a:extLst>
          </p:cNvPr>
          <p:cNvSpPr txBox="1"/>
          <p:nvPr/>
        </p:nvSpPr>
        <p:spPr>
          <a:xfrm>
            <a:off x="1068617" y="4245837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1BF8DB-F507-4957-B529-28BB2A99B4CB}"/>
              </a:ext>
            </a:extLst>
          </p:cNvPr>
          <p:cNvCxnSpPr>
            <a:cxnSpLocks/>
          </p:cNvCxnSpPr>
          <p:nvPr/>
        </p:nvCxnSpPr>
        <p:spPr>
          <a:xfrm flipH="1">
            <a:off x="938431" y="4723047"/>
            <a:ext cx="82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A9609A-5BE9-495C-B884-B6351063987C}"/>
              </a:ext>
            </a:extLst>
          </p:cNvPr>
          <p:cNvSpPr txBox="1"/>
          <p:nvPr/>
        </p:nvSpPr>
        <p:spPr>
          <a:xfrm>
            <a:off x="949996" y="469139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C356DC-22B0-494E-A3DD-BBFB9A45E0DB}"/>
              </a:ext>
            </a:extLst>
          </p:cNvPr>
          <p:cNvCxnSpPr/>
          <p:nvPr/>
        </p:nvCxnSpPr>
        <p:spPr>
          <a:xfrm>
            <a:off x="9436991" y="4615169"/>
            <a:ext cx="852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F67831-A1E8-4B2B-A289-D76BD26982D8}"/>
              </a:ext>
            </a:extLst>
          </p:cNvPr>
          <p:cNvSpPr txBox="1"/>
          <p:nvPr/>
        </p:nvSpPr>
        <p:spPr>
          <a:xfrm>
            <a:off x="10214176" y="44305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1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Practical Issue for Project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28E52-7C40-4558-B11F-27E643C399EB}"/>
              </a:ext>
            </a:extLst>
          </p:cNvPr>
          <p:cNvSpPr txBox="1">
            <a:spLocks/>
          </p:cNvSpPr>
          <p:nvPr/>
        </p:nvSpPr>
        <p:spPr>
          <a:xfrm>
            <a:off x="659130" y="136948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Project Checkpoints: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Time,</a:t>
            </a:r>
            <a:r>
              <a:rPr lang="zh-CN" altLang="en-US" sz="2600" dirty="0"/>
              <a:t> </a:t>
            </a:r>
            <a:r>
              <a:rPr lang="en-US" altLang="zh-CN" sz="2600" dirty="0"/>
              <a:t>Accuracy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Channel State: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Sample Loss Rate, Noise Scale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Your Design: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Amplitude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Header: Pattern, Length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Data: Pattern, Length (Samples Per Bit, Bits Per Frame)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A7BF38-A375-481F-90F5-94BA859C6EE0}"/>
              </a:ext>
            </a:extLst>
          </p:cNvPr>
          <p:cNvSpPr txBox="1"/>
          <p:nvPr/>
        </p:nvSpPr>
        <p:spPr>
          <a:xfrm>
            <a:off x="447249" y="570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05B22-A306-4E22-AC52-1C82FAD7D981}"/>
              </a:ext>
            </a:extLst>
          </p:cNvPr>
          <p:cNvSpPr txBox="1"/>
          <p:nvPr/>
        </p:nvSpPr>
        <p:spPr>
          <a:xfrm>
            <a:off x="1753534" y="5700010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010100101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0B1A5-D787-4FA1-963A-4ACFEC6C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1" y="5601832"/>
            <a:ext cx="1341236" cy="64013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0695E4-24B4-4B55-BA38-57D24F178F29}"/>
              </a:ext>
            </a:extLst>
          </p:cNvPr>
          <p:cNvCxnSpPr>
            <a:cxnSpLocks/>
          </p:cNvCxnSpPr>
          <p:nvPr/>
        </p:nvCxnSpPr>
        <p:spPr>
          <a:xfrm>
            <a:off x="3074264" y="5805890"/>
            <a:ext cx="116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5752950-5943-4BF6-B7EB-047538E3ADE0}"/>
              </a:ext>
            </a:extLst>
          </p:cNvPr>
          <p:cNvSpPr txBox="1"/>
          <p:nvPr/>
        </p:nvSpPr>
        <p:spPr>
          <a:xfrm>
            <a:off x="3134775" y="5489331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modulate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13D1A0-B95A-4B21-8B11-454CA54A50BF}"/>
              </a:ext>
            </a:extLst>
          </p:cNvPr>
          <p:cNvCxnSpPr>
            <a:cxnSpLocks/>
          </p:cNvCxnSpPr>
          <p:nvPr/>
        </p:nvCxnSpPr>
        <p:spPr>
          <a:xfrm flipH="1">
            <a:off x="2980348" y="5976100"/>
            <a:ext cx="12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9A43386-4CB1-4026-AD1D-A186E766D6D5}"/>
              </a:ext>
            </a:extLst>
          </p:cNvPr>
          <p:cNvSpPr txBox="1"/>
          <p:nvPr/>
        </p:nvSpPr>
        <p:spPr>
          <a:xfrm>
            <a:off x="3006294" y="5934890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demodulate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70FB9C-B696-498D-AB4D-4E19F6DCB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7" y="5753864"/>
            <a:ext cx="2126164" cy="32006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4E11C4-6A15-4B47-9A3E-E755C887B82E}"/>
              </a:ext>
            </a:extLst>
          </p:cNvPr>
          <p:cNvCxnSpPr/>
          <p:nvPr/>
        </p:nvCxnSpPr>
        <p:spPr>
          <a:xfrm>
            <a:off x="5812325" y="5805890"/>
            <a:ext cx="13671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678158-5453-455F-8A0C-3381F312D8B9}"/>
              </a:ext>
            </a:extLst>
          </p:cNvPr>
          <p:cNvSpPr txBox="1"/>
          <p:nvPr/>
        </p:nvSpPr>
        <p:spPr>
          <a:xfrm>
            <a:off x="5879578" y="544498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header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292A5B-4740-4D6E-A661-349E0F33D224}"/>
              </a:ext>
            </a:extLst>
          </p:cNvPr>
          <p:cNvCxnSpPr>
            <a:cxnSpLocks/>
          </p:cNvCxnSpPr>
          <p:nvPr/>
        </p:nvCxnSpPr>
        <p:spPr>
          <a:xfrm flipH="1">
            <a:off x="5812327" y="5979177"/>
            <a:ext cx="13359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16B129-814C-4901-A7FA-BD9811781C5B}"/>
              </a:ext>
            </a:extLst>
          </p:cNvPr>
          <p:cNvSpPr txBox="1"/>
          <p:nvPr/>
        </p:nvSpPr>
        <p:spPr>
          <a:xfrm>
            <a:off x="5912716" y="5979177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synchronize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EA9C39-997A-44A7-921C-844FDA323049}"/>
              </a:ext>
            </a:extLst>
          </p:cNvPr>
          <p:cNvCxnSpPr>
            <a:cxnSpLocks/>
          </p:cNvCxnSpPr>
          <p:nvPr/>
        </p:nvCxnSpPr>
        <p:spPr>
          <a:xfrm>
            <a:off x="943554" y="5840099"/>
            <a:ext cx="88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1EED9-9480-480A-B777-2333013F5134}"/>
              </a:ext>
            </a:extLst>
          </p:cNvPr>
          <p:cNvSpPr txBox="1"/>
          <p:nvPr/>
        </p:nvSpPr>
        <p:spPr>
          <a:xfrm>
            <a:off x="1068617" y="5515344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1BF8DB-F507-4957-B529-28BB2A99B4CB}"/>
              </a:ext>
            </a:extLst>
          </p:cNvPr>
          <p:cNvCxnSpPr>
            <a:cxnSpLocks/>
          </p:cNvCxnSpPr>
          <p:nvPr/>
        </p:nvCxnSpPr>
        <p:spPr>
          <a:xfrm flipH="1">
            <a:off x="938431" y="5992554"/>
            <a:ext cx="82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A9609A-5BE9-495C-B884-B6351063987C}"/>
              </a:ext>
            </a:extLst>
          </p:cNvPr>
          <p:cNvSpPr txBox="1"/>
          <p:nvPr/>
        </p:nvSpPr>
        <p:spPr>
          <a:xfrm>
            <a:off x="949996" y="596090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decode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C356DC-22B0-494E-A3DD-BBFB9A45E0DB}"/>
              </a:ext>
            </a:extLst>
          </p:cNvPr>
          <p:cNvCxnSpPr/>
          <p:nvPr/>
        </p:nvCxnSpPr>
        <p:spPr>
          <a:xfrm>
            <a:off x="9436991" y="5884676"/>
            <a:ext cx="852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F67831-A1E8-4B2B-A289-D76BD26982D8}"/>
              </a:ext>
            </a:extLst>
          </p:cNvPr>
          <p:cNvSpPr txBox="1"/>
          <p:nvPr/>
        </p:nvSpPr>
        <p:spPr>
          <a:xfrm>
            <a:off x="10214176" y="570001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182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E7297-08A7-4440-B112-C45DB9DFED9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05452" y="4759326"/>
            <a:ext cx="2607076" cy="418306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>
                <a:latin typeface="+mn-lt"/>
              </a:rPr>
              <a:t>ample code for </a:t>
            </a:r>
            <a:r>
              <a:rPr lang="en-US" altLang="zh-CN" dirty="0" err="1">
                <a:latin typeface="+mn-lt"/>
              </a:rPr>
              <a:t>Matlab</a:t>
            </a:r>
            <a:endParaRPr lang="zh-CN" altLang="en-US" dirty="0">
              <a:latin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4D9CAF-F954-41F9-889E-AEE830217C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390" y="168036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Sample Code!</a:t>
            </a:r>
            <a:endParaRPr lang="zh-CN" altLang="en-US" sz="7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421FE2-E0CF-4C44-B78E-D61A31956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02" y="4117725"/>
            <a:ext cx="3215919" cy="16232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21D263-0858-44D7-B0D7-F63F6B3C745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912528" y="4968479"/>
            <a:ext cx="1544715" cy="8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3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39603AD-45FE-4960-BB3B-B517316A0333}"/>
              </a:ext>
            </a:extLst>
          </p:cNvPr>
          <p:cNvSpPr/>
          <p:nvPr/>
        </p:nvSpPr>
        <p:spPr>
          <a:xfrm>
            <a:off x="1376837" y="4924425"/>
            <a:ext cx="3750233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218" y="380074"/>
            <a:ext cx="3174424" cy="766762"/>
          </a:xfrm>
        </p:spPr>
        <p:txBody>
          <a:bodyPr/>
          <a:lstStyle/>
          <a:p>
            <a:pPr algn="ctr"/>
            <a:r>
              <a:rPr lang="en-US" altLang="zh-CN" dirty="0"/>
              <a:t>Modulation</a:t>
            </a:r>
            <a:endParaRPr lang="zh-CN" altLang="en-US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B9BDFC5-3F5C-42E7-8C5E-56A3E48CD304}"/>
              </a:ext>
            </a:extLst>
          </p:cNvPr>
          <p:cNvSpPr txBox="1">
            <a:spLocks/>
          </p:cNvSpPr>
          <p:nvPr/>
        </p:nvSpPr>
        <p:spPr>
          <a:xfrm>
            <a:off x="6766213" y="665824"/>
            <a:ext cx="3174424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Generate</a:t>
            </a:r>
          </a:p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39296F1-23D2-4707-845B-8B9B9F8F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96" y="1352550"/>
            <a:ext cx="3903467" cy="27668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502123B-A635-4C35-B7B5-2EE173E8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57" y="1352550"/>
            <a:ext cx="4325217" cy="491967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F7EDF7-ACC7-4F24-B1FE-C7DE4370339F}"/>
              </a:ext>
            </a:extLst>
          </p:cNvPr>
          <p:cNvSpPr txBox="1"/>
          <p:nvPr/>
        </p:nvSpPr>
        <p:spPr>
          <a:xfrm>
            <a:off x="1729805" y="5074592"/>
            <a:ext cx="3044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Frame = [header data];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1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81BEF-5583-44B0-9361-B322481CC5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4326" y="1417637"/>
            <a:ext cx="10058400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Build a</a:t>
            </a:r>
            <a:r>
              <a:rPr lang="zh-CN" altLang="en-US" sz="2400" dirty="0"/>
              <a:t> </a:t>
            </a:r>
            <a:r>
              <a:rPr lang="en-US" altLang="zh-CN" sz="2400" dirty="0"/>
              <a:t>acoustic</a:t>
            </a:r>
            <a:r>
              <a:rPr lang="zh-CN" altLang="en-US" sz="2400" dirty="0"/>
              <a:t> </a:t>
            </a:r>
            <a:r>
              <a:rPr lang="en-US" altLang="zh-CN" sz="2400" dirty="0"/>
              <a:t>toy</a:t>
            </a:r>
            <a:r>
              <a:rPr lang="zh-CN" altLang="en-US" sz="2400" dirty="0"/>
              <a:t> </a:t>
            </a:r>
            <a:r>
              <a:rPr lang="en-US" altLang="zh-CN" sz="2400" dirty="0"/>
              <a:t>network(</a:t>
            </a:r>
            <a:r>
              <a:rPr lang="en-US" altLang="zh-CN" sz="2400" dirty="0" err="1"/>
              <a:t>ATNet</a:t>
            </a:r>
            <a:r>
              <a:rPr lang="en-US" altLang="zh-CN" sz="2400" dirty="0"/>
              <a:t>). Each layer is built upon the former layer.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Project 1: Physical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Project 2: MAC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Project 3: TCP/IP Layer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Project 4: Application Layer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8459A-0C9E-45AA-B736-C04D40CA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02" y="1911962"/>
            <a:ext cx="806104" cy="602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81F00-9ED5-4DB5-901D-B002513F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05" y="1911962"/>
            <a:ext cx="806104" cy="602940"/>
          </a:xfrm>
          <a:prstGeom prst="rect">
            <a:avLst/>
          </a:prstGeom>
        </p:spPr>
      </p:pic>
      <p:pic>
        <p:nvPicPr>
          <p:cNvPr id="13" name="图形 12" descr="音量">
            <a:extLst>
              <a:ext uri="{FF2B5EF4-FFF2-40B4-BE49-F238E27FC236}">
                <a16:creationId xmlns:a16="http://schemas.microsoft.com/office/drawing/2014/main" id="{B59E2A97-64FF-4B1E-B32D-C73EC501D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4180" y="2021561"/>
            <a:ext cx="363097" cy="363097"/>
          </a:xfrm>
          <a:prstGeom prst="rect">
            <a:avLst/>
          </a:prstGeom>
        </p:spPr>
      </p:pic>
      <p:pic>
        <p:nvPicPr>
          <p:cNvPr id="15" name="图形 14" descr="无线话筒">
            <a:extLst>
              <a:ext uri="{FF2B5EF4-FFF2-40B4-BE49-F238E27FC236}">
                <a16:creationId xmlns:a16="http://schemas.microsoft.com/office/drawing/2014/main" id="{658154D0-A39B-4AFA-B0D1-81DD1BAEF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454" y="2026857"/>
            <a:ext cx="363098" cy="3630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603500-DB63-43D3-9D53-EFD00B46D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02" y="2629797"/>
            <a:ext cx="806104" cy="6029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96C7AB-8397-47C1-B283-2C3A464DA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05" y="2629797"/>
            <a:ext cx="806104" cy="602940"/>
          </a:xfrm>
          <a:prstGeom prst="rect">
            <a:avLst/>
          </a:prstGeom>
        </p:spPr>
      </p:pic>
      <p:pic>
        <p:nvPicPr>
          <p:cNvPr id="20" name="图形 19" descr="音量">
            <a:extLst>
              <a:ext uri="{FF2B5EF4-FFF2-40B4-BE49-F238E27FC236}">
                <a16:creationId xmlns:a16="http://schemas.microsoft.com/office/drawing/2014/main" id="{8926F97D-51D8-4EAD-8F1A-8CFBA9B8F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3832" y="2977655"/>
            <a:ext cx="336823" cy="336823"/>
          </a:xfrm>
          <a:prstGeom prst="rect">
            <a:avLst/>
          </a:prstGeom>
        </p:spPr>
      </p:pic>
      <p:pic>
        <p:nvPicPr>
          <p:cNvPr id="21" name="图形 20" descr="无线话筒">
            <a:extLst>
              <a:ext uri="{FF2B5EF4-FFF2-40B4-BE49-F238E27FC236}">
                <a16:creationId xmlns:a16="http://schemas.microsoft.com/office/drawing/2014/main" id="{6DB68E84-D23A-4925-8C4F-D943E6CE9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930" y="3015472"/>
            <a:ext cx="336823" cy="336823"/>
          </a:xfrm>
          <a:prstGeom prst="rect">
            <a:avLst/>
          </a:prstGeom>
        </p:spPr>
      </p:pic>
      <p:pic>
        <p:nvPicPr>
          <p:cNvPr id="22" name="图形 21" descr="音量">
            <a:extLst>
              <a:ext uri="{FF2B5EF4-FFF2-40B4-BE49-F238E27FC236}">
                <a16:creationId xmlns:a16="http://schemas.microsoft.com/office/drawing/2014/main" id="{F54A2CEF-3A80-4851-8EBF-95832B15F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930" y="2718659"/>
            <a:ext cx="336823" cy="336823"/>
          </a:xfrm>
          <a:prstGeom prst="rect">
            <a:avLst/>
          </a:prstGeom>
        </p:spPr>
      </p:pic>
      <p:pic>
        <p:nvPicPr>
          <p:cNvPr id="23" name="图形 22" descr="无线话筒">
            <a:extLst>
              <a:ext uri="{FF2B5EF4-FFF2-40B4-BE49-F238E27FC236}">
                <a16:creationId xmlns:a16="http://schemas.microsoft.com/office/drawing/2014/main" id="{D66CAE6A-DBC3-4C19-A142-58F0DF567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694" y="2675528"/>
            <a:ext cx="336823" cy="336823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BB266BE-FDAA-40B9-BC25-61560DF10174}"/>
              </a:ext>
            </a:extLst>
          </p:cNvPr>
          <p:cNvCxnSpPr>
            <a:stCxn id="20" idx="3"/>
          </p:cNvCxnSpPr>
          <p:nvPr/>
        </p:nvCxnSpPr>
        <p:spPr>
          <a:xfrm flipV="1">
            <a:off x="5900655" y="3143564"/>
            <a:ext cx="1308799" cy="2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81FE80-B515-4DBA-AAD0-BC6A15385654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5887517" y="2843940"/>
            <a:ext cx="1322413" cy="2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61617DF-32B2-4205-91EE-40DF564C2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02" y="3386405"/>
            <a:ext cx="806104" cy="6029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E37DF13-0074-4A97-A938-9841DD952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05" y="3386405"/>
            <a:ext cx="806104" cy="602940"/>
          </a:xfrm>
          <a:prstGeom prst="rect">
            <a:avLst/>
          </a:prstGeom>
        </p:spPr>
      </p:pic>
      <p:pic>
        <p:nvPicPr>
          <p:cNvPr id="33" name="图形 32" descr="音量">
            <a:extLst>
              <a:ext uri="{FF2B5EF4-FFF2-40B4-BE49-F238E27FC236}">
                <a16:creationId xmlns:a16="http://schemas.microsoft.com/office/drawing/2014/main" id="{62DC4F47-9F7B-4EEA-9C32-957BE8013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3832" y="3734263"/>
            <a:ext cx="336823" cy="336823"/>
          </a:xfrm>
          <a:prstGeom prst="rect">
            <a:avLst/>
          </a:prstGeom>
        </p:spPr>
      </p:pic>
      <p:pic>
        <p:nvPicPr>
          <p:cNvPr id="34" name="图形 33" descr="无线话筒">
            <a:extLst>
              <a:ext uri="{FF2B5EF4-FFF2-40B4-BE49-F238E27FC236}">
                <a16:creationId xmlns:a16="http://schemas.microsoft.com/office/drawing/2014/main" id="{EB81C951-2DA6-4C95-B503-F476488BA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930" y="3772080"/>
            <a:ext cx="336823" cy="336823"/>
          </a:xfrm>
          <a:prstGeom prst="rect">
            <a:avLst/>
          </a:prstGeom>
        </p:spPr>
      </p:pic>
      <p:pic>
        <p:nvPicPr>
          <p:cNvPr id="35" name="图形 34" descr="音量">
            <a:extLst>
              <a:ext uri="{FF2B5EF4-FFF2-40B4-BE49-F238E27FC236}">
                <a16:creationId xmlns:a16="http://schemas.microsoft.com/office/drawing/2014/main" id="{9F5A6D01-7522-4B62-8B5A-C0DFB6F41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930" y="3475267"/>
            <a:ext cx="336823" cy="336823"/>
          </a:xfrm>
          <a:prstGeom prst="rect">
            <a:avLst/>
          </a:prstGeom>
        </p:spPr>
      </p:pic>
      <p:pic>
        <p:nvPicPr>
          <p:cNvPr id="36" name="图形 35" descr="无线话筒">
            <a:extLst>
              <a:ext uri="{FF2B5EF4-FFF2-40B4-BE49-F238E27FC236}">
                <a16:creationId xmlns:a16="http://schemas.microsoft.com/office/drawing/2014/main" id="{9DB47702-599F-45F2-A7B6-EC730B54C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694" y="3432136"/>
            <a:ext cx="336823" cy="336823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300016-77BB-4919-AE65-E3767DA2B447}"/>
              </a:ext>
            </a:extLst>
          </p:cNvPr>
          <p:cNvCxnSpPr>
            <a:stCxn id="33" idx="3"/>
          </p:cNvCxnSpPr>
          <p:nvPr/>
        </p:nvCxnSpPr>
        <p:spPr>
          <a:xfrm flipV="1">
            <a:off x="5900655" y="3900172"/>
            <a:ext cx="1308799" cy="2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89889D-DCF3-431B-B38A-99960464AC87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887517" y="3600548"/>
            <a:ext cx="1322413" cy="2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E7B56AE9-46AD-4448-98BF-57084DA5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082" y="3386405"/>
            <a:ext cx="806104" cy="60294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7FA70A-4D87-4A81-A99E-4BDB58C63803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8171309" y="3687875"/>
            <a:ext cx="147577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2D18FEB-AE5B-4039-8043-B05708969B0A}"/>
              </a:ext>
            </a:extLst>
          </p:cNvPr>
          <p:cNvSpPr txBox="1"/>
          <p:nvPr/>
        </p:nvSpPr>
        <p:spPr>
          <a:xfrm>
            <a:off x="8429657" y="3364931"/>
            <a:ext cx="11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141B33-EEE3-4FB0-B4CF-47F161249C1B}"/>
              </a:ext>
            </a:extLst>
          </p:cNvPr>
          <p:cNvSpPr txBox="1"/>
          <p:nvPr/>
        </p:nvSpPr>
        <p:spPr>
          <a:xfrm>
            <a:off x="7424807" y="3864458"/>
            <a:ext cx="107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43C27FAE-41C7-4618-A86F-97684E4B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02" y="4212083"/>
            <a:ext cx="806104" cy="60294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AB3142F-9210-4357-95A5-2E47597D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05" y="4212083"/>
            <a:ext cx="806104" cy="602940"/>
          </a:xfrm>
          <a:prstGeom prst="rect">
            <a:avLst/>
          </a:prstGeom>
        </p:spPr>
      </p:pic>
      <p:pic>
        <p:nvPicPr>
          <p:cNvPr id="49" name="图形 48" descr="音量">
            <a:extLst>
              <a:ext uri="{FF2B5EF4-FFF2-40B4-BE49-F238E27FC236}">
                <a16:creationId xmlns:a16="http://schemas.microsoft.com/office/drawing/2014/main" id="{5A449892-3D1E-4799-AC7A-E0A2D507C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3832" y="4559941"/>
            <a:ext cx="336823" cy="336823"/>
          </a:xfrm>
          <a:prstGeom prst="rect">
            <a:avLst/>
          </a:prstGeom>
        </p:spPr>
      </p:pic>
      <p:pic>
        <p:nvPicPr>
          <p:cNvPr id="50" name="图形 49" descr="无线话筒">
            <a:extLst>
              <a:ext uri="{FF2B5EF4-FFF2-40B4-BE49-F238E27FC236}">
                <a16:creationId xmlns:a16="http://schemas.microsoft.com/office/drawing/2014/main" id="{77F4A9D0-E4D8-4B82-B776-208298D16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930" y="4597758"/>
            <a:ext cx="336823" cy="336823"/>
          </a:xfrm>
          <a:prstGeom prst="rect">
            <a:avLst/>
          </a:prstGeom>
        </p:spPr>
      </p:pic>
      <p:pic>
        <p:nvPicPr>
          <p:cNvPr id="51" name="图形 50" descr="音量">
            <a:extLst>
              <a:ext uri="{FF2B5EF4-FFF2-40B4-BE49-F238E27FC236}">
                <a16:creationId xmlns:a16="http://schemas.microsoft.com/office/drawing/2014/main" id="{5F43C06C-1BA3-41C7-BD2F-184618C63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930" y="4300945"/>
            <a:ext cx="336823" cy="336823"/>
          </a:xfrm>
          <a:prstGeom prst="rect">
            <a:avLst/>
          </a:prstGeom>
        </p:spPr>
      </p:pic>
      <p:pic>
        <p:nvPicPr>
          <p:cNvPr id="52" name="图形 51" descr="无线话筒">
            <a:extLst>
              <a:ext uri="{FF2B5EF4-FFF2-40B4-BE49-F238E27FC236}">
                <a16:creationId xmlns:a16="http://schemas.microsoft.com/office/drawing/2014/main" id="{38E30C0B-491A-4F0E-8982-D0D4076AE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694" y="4257814"/>
            <a:ext cx="336823" cy="336823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5FC857-DCB0-40CE-8511-0EB33CA632C4}"/>
              </a:ext>
            </a:extLst>
          </p:cNvPr>
          <p:cNvCxnSpPr>
            <a:stCxn id="49" idx="3"/>
          </p:cNvCxnSpPr>
          <p:nvPr/>
        </p:nvCxnSpPr>
        <p:spPr>
          <a:xfrm flipV="1">
            <a:off x="5900655" y="4725850"/>
            <a:ext cx="1308799" cy="2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08DDAF-65BA-49D7-A74B-40B5CCD0FECF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5887517" y="4426226"/>
            <a:ext cx="1322413" cy="2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CD67BF1A-C864-48CB-8C1C-3CFEC2C9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082" y="4212083"/>
            <a:ext cx="806104" cy="6029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82F6193B-6FFB-4457-8038-674A37923BBA}"/>
              </a:ext>
            </a:extLst>
          </p:cNvPr>
          <p:cNvSpPr txBox="1"/>
          <p:nvPr/>
        </p:nvSpPr>
        <p:spPr>
          <a:xfrm>
            <a:off x="8426971" y="4195565"/>
            <a:ext cx="104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11AE67A-56A1-4C56-83A5-F64BD7DCF9A9}"/>
              </a:ext>
            </a:extLst>
          </p:cNvPr>
          <p:cNvSpPr txBox="1"/>
          <p:nvPr/>
        </p:nvSpPr>
        <p:spPr>
          <a:xfrm>
            <a:off x="7424807" y="4690136"/>
            <a:ext cx="107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9B7E11-8036-4121-ADE8-E5F30FF6207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8171309" y="4513553"/>
            <a:ext cx="147577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F8D1460-E347-4C4E-A5F3-60926F2CA4F1}"/>
              </a:ext>
            </a:extLst>
          </p:cNvPr>
          <p:cNvSpPr txBox="1"/>
          <p:nvPr/>
        </p:nvSpPr>
        <p:spPr>
          <a:xfrm>
            <a:off x="9475297" y="4690136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FTP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5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3656" y="427699"/>
            <a:ext cx="3174424" cy="766762"/>
          </a:xfrm>
        </p:spPr>
        <p:txBody>
          <a:bodyPr/>
          <a:lstStyle/>
          <a:p>
            <a:pPr algn="ctr"/>
            <a:r>
              <a:rPr lang="en-US" altLang="zh-CN" dirty="0"/>
              <a:t>Correlation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69C6E3-EA48-46D1-ABB8-A4F93D76D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8"/>
          <a:stretch/>
        </p:blipFill>
        <p:spPr>
          <a:xfrm>
            <a:off x="538432" y="1194461"/>
            <a:ext cx="2604871" cy="29335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CC04E6D-B0DE-4514-BDBB-B056C4BA3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6" y="4338791"/>
            <a:ext cx="3268602" cy="1527716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1B9BDFC5-3F5C-42E7-8C5E-56A3E48CD304}"/>
              </a:ext>
            </a:extLst>
          </p:cNvPr>
          <p:cNvSpPr txBox="1">
            <a:spLocks/>
          </p:cNvSpPr>
          <p:nvPr/>
        </p:nvSpPr>
        <p:spPr>
          <a:xfrm>
            <a:off x="3464069" y="427699"/>
            <a:ext cx="5263862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Frame Detection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649AB1-8A9F-4BB3-8335-735A6373D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33" y="1161201"/>
            <a:ext cx="4333333" cy="510611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2C9B6E-5481-4683-A5CA-AFDC3FD95F13}"/>
              </a:ext>
            </a:extLst>
          </p:cNvPr>
          <p:cNvCxnSpPr>
            <a:cxnSpLocks/>
          </p:cNvCxnSpPr>
          <p:nvPr/>
        </p:nvCxnSpPr>
        <p:spPr>
          <a:xfrm flipV="1">
            <a:off x="2259968" y="2590800"/>
            <a:ext cx="1969132" cy="29432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389963BB-8383-4609-A0AB-1E723B2EE37D}"/>
              </a:ext>
            </a:extLst>
          </p:cNvPr>
          <p:cNvSpPr txBox="1">
            <a:spLocks/>
          </p:cNvSpPr>
          <p:nvPr/>
        </p:nvSpPr>
        <p:spPr>
          <a:xfrm>
            <a:off x="8362949" y="427699"/>
            <a:ext cx="3735317" cy="76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Demodulation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F06D7-6D3E-49FA-AA29-5AA0DDA10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952" y="1161201"/>
            <a:ext cx="381904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7BF60-8819-46F2-8CB7-6E3AC8A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Project 1 </a:t>
            </a:r>
            <a:r>
              <a:rPr lang="en-US" altLang="zh-CN" dirty="0"/>
              <a:t>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D516E-2926-4E36-B683-36767CBA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Deadline: Oct.17 afternoon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Each group has around 10 minutes, show your checkpoints to TAs and gain corresponding points.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After check, submit your code to Blackboard 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spot. You can only submit once.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I’ll send the time arrangement before deadline to you.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64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81D754-4A61-4A59-9907-16D65D5C2061}"/>
              </a:ext>
            </a:extLst>
          </p:cNvPr>
          <p:cNvSpPr txBox="1"/>
          <p:nvPr/>
        </p:nvSpPr>
        <p:spPr>
          <a:xfrm>
            <a:off x="5359015" y="759321"/>
            <a:ext cx="135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/>
              <a:t>QUIZ</a:t>
            </a:r>
            <a:endParaRPr lang="zh-CN" altLang="en-US" sz="4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D7D8D-86FA-440A-A161-BDC9D215A7BB}"/>
              </a:ext>
            </a:extLst>
          </p:cNvPr>
          <p:cNvSpPr/>
          <p:nvPr/>
        </p:nvSpPr>
        <p:spPr>
          <a:xfrm>
            <a:off x="4013200" y="1752599"/>
            <a:ext cx="4360334" cy="390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Project 1 Acoustic Link</a:t>
            </a:r>
            <a:endParaRPr lang="zh-CN" altLang="en-US" dirty="0"/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9620338C-61A9-448F-BAE0-5ACD9DF9DFE9}"/>
              </a:ext>
            </a:extLst>
          </p:cNvPr>
          <p:cNvSpPr txBox="1">
            <a:spLocks/>
          </p:cNvSpPr>
          <p:nvPr/>
        </p:nvSpPr>
        <p:spPr>
          <a:xfrm>
            <a:off x="692726" y="1448570"/>
            <a:ext cx="7496387" cy="42976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Project 1 is the basis of </a:t>
            </a:r>
            <a:r>
              <a:rPr lang="en-US" altLang="zh-CN" sz="2800" dirty="0" err="1"/>
              <a:t>ATNet</a:t>
            </a:r>
            <a:r>
              <a:rPr lang="en-US" altLang="zh-CN" sz="2800" dirty="0"/>
              <a:t>, parameters in project 1 are very important when you are facing some magic problems.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Recommended tools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JUCE &amp; </a:t>
            </a:r>
            <a:r>
              <a:rPr lang="en-US" altLang="zh-CN" sz="2400" dirty="0" err="1"/>
              <a:t>Projucer</a:t>
            </a:r>
            <a:r>
              <a:rPr lang="en-US" altLang="zh-CN" sz="2400" dirty="0"/>
              <a:t> (C++):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altLang="zh-CN" sz="2400" dirty="0"/>
              <a:t>    get rid of some annoying work (e.g. multi-thread for speaker and mic)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Windows OS: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altLang="zh-CN" sz="2400" dirty="0"/>
              <a:t>    sound card may give bad performance in MacOS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You can also use other languages (e.g. Python and Java).</a:t>
            </a:r>
          </a:p>
          <a:p>
            <a:pPr marL="201168" lvl="1" indent="0">
              <a:buFont typeface="Calibri" pitchFamily="34" charset="0"/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8D9DE7-A567-4594-BA28-20DDC962DFC3}"/>
              </a:ext>
            </a:extLst>
          </p:cNvPr>
          <p:cNvGrpSpPr/>
          <p:nvPr/>
        </p:nvGrpSpPr>
        <p:grpSpPr>
          <a:xfrm>
            <a:off x="8272241" y="434254"/>
            <a:ext cx="3710007" cy="5632713"/>
            <a:chOff x="8291645" y="295020"/>
            <a:chExt cx="3710007" cy="563271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67530F7-66FE-43F1-B0D0-325571226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645" y="295020"/>
              <a:ext cx="3710007" cy="5632712"/>
            </a:xfrm>
            <a:prstGeom prst="rect">
              <a:avLst/>
            </a:prstGeom>
          </p:spPr>
        </p:pic>
        <p:pic>
          <p:nvPicPr>
            <p:cNvPr id="45" name="图形 44" descr="无线话筒">
              <a:extLst>
                <a:ext uri="{FF2B5EF4-FFF2-40B4-BE49-F238E27FC236}">
                  <a16:creationId xmlns:a16="http://schemas.microsoft.com/office/drawing/2014/main" id="{07D50972-9936-4372-9C36-AFA532F3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73459" y="5564635"/>
              <a:ext cx="363098" cy="363098"/>
            </a:xfrm>
            <a:prstGeom prst="rect">
              <a:avLst/>
            </a:prstGeom>
          </p:spPr>
        </p:pic>
        <p:pic>
          <p:nvPicPr>
            <p:cNvPr id="58" name="图形 57" descr="音量">
              <a:extLst>
                <a:ext uri="{FF2B5EF4-FFF2-40B4-BE49-F238E27FC236}">
                  <a16:creationId xmlns:a16="http://schemas.microsoft.com/office/drawing/2014/main" id="{B59A050D-714E-4DEF-B9E1-64660C0D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778" y="5564635"/>
              <a:ext cx="363097" cy="363097"/>
            </a:xfrm>
            <a:prstGeom prst="rect">
              <a:avLst/>
            </a:prstGeom>
          </p:spPr>
        </p:pic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09F317B-2526-41B9-8D23-2D5106C6A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024" y="3183737"/>
            <a:ext cx="532744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0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Play with the</a:t>
            </a:r>
            <a:r>
              <a:rPr lang="zh-CN" altLang="en-US" dirty="0"/>
              <a:t> </a:t>
            </a:r>
            <a:r>
              <a:rPr lang="en-US" altLang="zh-CN" dirty="0"/>
              <a:t>Sound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8D598C8-8B7F-4D97-9FB6-C152940F5B21}"/>
              </a:ext>
            </a:extLst>
          </p:cNvPr>
          <p:cNvSpPr txBox="1">
            <a:spLocks/>
          </p:cNvSpPr>
          <p:nvPr/>
        </p:nvSpPr>
        <p:spPr>
          <a:xfrm>
            <a:off x="692726" y="1417320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Recommended Tools for Windows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(</a:t>
            </a:r>
            <a:r>
              <a:rPr lang="en-US" altLang="zh-CN" dirty="0">
                <a:hlinkClick r:id="rId3"/>
              </a:rPr>
              <a:t>https://github.com/SIST1C407/ATNet/blob/main/doc/01_win_asio_juce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Microsoft Visual Studio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ASIO Driver and SDK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JUCE Library and </a:t>
            </a:r>
            <a:r>
              <a:rPr lang="en-US" altLang="zh-CN" sz="2400" dirty="0" err="1"/>
              <a:t>Projucer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Use the Tools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(</a:t>
            </a:r>
            <a:r>
              <a:rPr lang="en-US" altLang="zh-CN" dirty="0">
                <a:hlinkClick r:id="rId4"/>
              </a:rPr>
              <a:t>https://github.com/SIST1C407/ATNet/tree/main/doc/02_write_a_player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5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Basic Signal Knowledge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C748DD-B512-46ED-B577-020C118D4AA5}"/>
              </a:ext>
            </a:extLst>
          </p:cNvPr>
          <p:cNvSpPr txBox="1">
            <a:spLocks/>
          </p:cNvSpPr>
          <p:nvPr/>
        </p:nvSpPr>
        <p:spPr>
          <a:xfrm>
            <a:off x="692726" y="141732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Sample rate: number of samples of signal per second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Bit depth: quantization fineness of the signal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Bit rate: number of bits per second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Carrier wave rate: cycles of carrier wave per second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1s: 10000 carrier waves, 1000 bits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 dirty="0"/>
              <a:t>          -&gt; 1 bit uses 10 carrier wave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B4616E-AA18-4622-82FB-0E59F695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33" y="2677278"/>
            <a:ext cx="1501270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2F8B77-2D4D-41CA-919E-A37160ED9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83" y="4161864"/>
            <a:ext cx="1554615" cy="14012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656CC7-B246-46AA-8079-885D01B4C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33" y="1201016"/>
            <a:ext cx="1560182" cy="14012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5FB7AD-F976-41DF-9CF9-9D42C0A98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76" y="4150050"/>
            <a:ext cx="1467775" cy="12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058400" cy="766762"/>
          </a:xfrm>
        </p:spPr>
        <p:txBody>
          <a:bodyPr/>
          <a:lstStyle/>
          <a:p>
            <a:r>
              <a:rPr lang="en-US" altLang="zh-CN" dirty="0"/>
              <a:t>Modulation and Demodulation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84E1B3-C2A4-40B3-A6D6-8227D5830637}"/>
              </a:ext>
            </a:extLst>
          </p:cNvPr>
          <p:cNvSpPr txBox="1">
            <a:spLocks/>
          </p:cNvSpPr>
          <p:nvPr/>
        </p:nvSpPr>
        <p:spPr>
          <a:xfrm>
            <a:off x="692726" y="1328498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Vary a carrier wave to transmit data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Use carrier wave to represent 0 and 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Check </a:t>
            </a:r>
            <a:r>
              <a:rPr lang="en-US" altLang="zh-CN" sz="2400" dirty="0" err="1"/>
              <a:t>Lec</a:t>
            </a:r>
            <a:r>
              <a:rPr lang="en-US" altLang="zh-CN" sz="2400" dirty="0"/>
              <a:t> 3 for more details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Use correlation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/>
              <a:t>Sample 0 * carrier wave &gt; 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/>
              <a:t>Sample 1 * carrier wave &lt; 0 (PSK)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/>
              <a:t>But the threshold may not be 0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F6F27A-26F5-4A49-8DC9-EF28533A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60" y="3435728"/>
            <a:ext cx="510584" cy="6934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261EFB-7DC6-41BD-A11E-0FB227876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17" y="3108039"/>
            <a:ext cx="541067" cy="13336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FCC093-213E-4808-9148-BF1D15DB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6" y="3420487"/>
            <a:ext cx="472481" cy="7087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860C676-57E5-4574-A6FE-D5F9E4C38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252" y="3397408"/>
            <a:ext cx="495343" cy="6706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A1FAA2F-9471-4D05-B243-6B7F1C00C838}"/>
              </a:ext>
            </a:extLst>
          </p:cNvPr>
          <p:cNvSpPr txBox="1"/>
          <p:nvPr/>
        </p:nvSpPr>
        <p:spPr>
          <a:xfrm>
            <a:off x="5732309" y="454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9A81A5-F0C4-420B-9EBF-F734C3E6B181}"/>
              </a:ext>
            </a:extLst>
          </p:cNvPr>
          <p:cNvSpPr txBox="1"/>
          <p:nvPr/>
        </p:nvSpPr>
        <p:spPr>
          <a:xfrm>
            <a:off x="6868223" y="460740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ASK 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1D2328-0279-4917-972D-73048287D956}"/>
              </a:ext>
            </a:extLst>
          </p:cNvPr>
          <p:cNvSpPr txBox="1"/>
          <p:nvPr/>
        </p:nvSpPr>
        <p:spPr>
          <a:xfrm>
            <a:off x="8248137" y="4599337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FSK 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C3F10D-FC4B-4667-A875-8669558DAE29}"/>
              </a:ext>
            </a:extLst>
          </p:cNvPr>
          <p:cNvSpPr txBox="1"/>
          <p:nvPr/>
        </p:nvSpPr>
        <p:spPr>
          <a:xfrm>
            <a:off x="9519140" y="4580694"/>
            <a:ext cx="22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PSK 1(recommended)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4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600114" cy="766762"/>
          </a:xfrm>
        </p:spPr>
        <p:txBody>
          <a:bodyPr>
            <a:normAutofit/>
          </a:bodyPr>
          <a:lstStyle/>
          <a:p>
            <a:r>
              <a:rPr lang="en-US" altLang="zh-CN" dirty="0"/>
              <a:t>Modulation and Demodulation (Example 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4751979" cy="20024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[0.5] v (high), 0 -&gt; [-0.5] v (low)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&lt; 0 -&gt; 0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CC79D84-B776-472D-BBC4-0E294B35AA04}"/>
              </a:ext>
            </a:extLst>
          </p:cNvPr>
          <p:cNvGrpSpPr/>
          <p:nvPr/>
        </p:nvGrpSpPr>
        <p:grpSpPr>
          <a:xfrm>
            <a:off x="6741738" y="1284736"/>
            <a:ext cx="3585178" cy="1446723"/>
            <a:chOff x="1226028" y="3932807"/>
            <a:chExt cx="3585178" cy="144672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D95A72-32CB-4D02-B932-7A8987600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028" y="4215671"/>
              <a:ext cx="3509078" cy="116385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E5D9F6-E1C6-4328-9D65-5B44DB2107E2}"/>
                </a:ext>
              </a:extLst>
            </p:cNvPr>
            <p:cNvSpPr txBox="1"/>
            <p:nvPr/>
          </p:nvSpPr>
          <p:spPr>
            <a:xfrm>
              <a:off x="4509520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5EA16E-518D-4F22-9033-43E8091E2545}"/>
                </a:ext>
              </a:extLst>
            </p:cNvPr>
            <p:cNvSpPr txBox="1"/>
            <p:nvPr/>
          </p:nvSpPr>
          <p:spPr>
            <a:xfrm>
              <a:off x="176027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3A4B1D-0D31-4A7E-A0DE-45D2AA767F49}"/>
                </a:ext>
              </a:extLst>
            </p:cNvPr>
            <p:cNvSpPr txBox="1"/>
            <p:nvPr/>
          </p:nvSpPr>
          <p:spPr>
            <a:xfrm>
              <a:off x="313489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747D95-1DB9-46B3-9F4F-84C190F5F3CB}"/>
                </a:ext>
              </a:extLst>
            </p:cNvPr>
            <p:cNvSpPr txBox="1"/>
            <p:nvPr/>
          </p:nvSpPr>
          <p:spPr>
            <a:xfrm>
              <a:off x="210393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CFED1B-2B95-4246-BF0E-7DAE1159C183}"/>
                </a:ext>
              </a:extLst>
            </p:cNvPr>
            <p:cNvSpPr txBox="1"/>
            <p:nvPr/>
          </p:nvSpPr>
          <p:spPr>
            <a:xfrm>
              <a:off x="382220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CD105B-0DFB-40BE-B9C1-CB8005067416}"/>
                </a:ext>
              </a:extLst>
            </p:cNvPr>
            <p:cNvSpPr txBox="1"/>
            <p:nvPr/>
          </p:nvSpPr>
          <p:spPr>
            <a:xfrm>
              <a:off x="416586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95DA94-0FD6-4108-B707-DF0A89108C58}"/>
                </a:ext>
              </a:extLst>
            </p:cNvPr>
            <p:cNvSpPr txBox="1"/>
            <p:nvPr/>
          </p:nvSpPr>
          <p:spPr>
            <a:xfrm>
              <a:off x="244758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164613-B85C-40D3-BDCD-90C833161DA9}"/>
                </a:ext>
              </a:extLst>
            </p:cNvPr>
            <p:cNvSpPr txBox="1"/>
            <p:nvPr/>
          </p:nvSpPr>
          <p:spPr>
            <a:xfrm>
              <a:off x="347855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F04D35-2DB3-4F6A-A3C8-C70C0E045905}"/>
                </a:ext>
              </a:extLst>
            </p:cNvPr>
            <p:cNvSpPr txBox="1"/>
            <p:nvPr/>
          </p:nvSpPr>
          <p:spPr>
            <a:xfrm>
              <a:off x="141662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F6BE1D-F71A-4B3F-9028-8BD57C8F73C1}"/>
                </a:ext>
              </a:extLst>
            </p:cNvPr>
            <p:cNvSpPr txBox="1"/>
            <p:nvPr/>
          </p:nvSpPr>
          <p:spPr>
            <a:xfrm>
              <a:off x="279124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19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A3C-D689-4DD8-94A6-EFBEB9796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2726" y="434254"/>
            <a:ext cx="10440094" cy="766762"/>
          </a:xfrm>
        </p:spPr>
        <p:txBody>
          <a:bodyPr>
            <a:noAutofit/>
          </a:bodyPr>
          <a:lstStyle/>
          <a:p>
            <a:r>
              <a:rPr lang="en-US" altLang="zh-CN" dirty="0"/>
              <a:t>Modulation and Demodulation (Example 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0ECC-ED90-46BD-BC49-3DF210FE3544}"/>
              </a:ext>
            </a:extLst>
          </p:cNvPr>
          <p:cNvSpPr txBox="1">
            <a:spLocks/>
          </p:cNvSpPr>
          <p:nvPr/>
        </p:nvSpPr>
        <p:spPr>
          <a:xfrm>
            <a:off x="698282" y="1297032"/>
            <a:ext cx="4751979" cy="20024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1 -&gt; [0.5] v (high), 0 -&gt; [-0.5] v (low)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dirty="0"/>
              <a:t>Demodulation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&gt; 0 -&gt;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CN" dirty="0"/>
              <a:t>	Sample * [0.5] &lt; 0 -&gt; 0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3D2436-35DC-4DB9-8629-56354FE03358}"/>
              </a:ext>
            </a:extLst>
          </p:cNvPr>
          <p:cNvSpPr txBox="1">
            <a:spLocks/>
          </p:cNvSpPr>
          <p:nvPr/>
        </p:nvSpPr>
        <p:spPr>
          <a:xfrm>
            <a:off x="6741739" y="2821473"/>
            <a:ext cx="4751979" cy="46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When a sample is lost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CC79D84-B776-472D-BBC4-0E294B35AA04}"/>
              </a:ext>
            </a:extLst>
          </p:cNvPr>
          <p:cNvGrpSpPr/>
          <p:nvPr/>
        </p:nvGrpSpPr>
        <p:grpSpPr>
          <a:xfrm>
            <a:off x="6741738" y="1284736"/>
            <a:ext cx="3585178" cy="1446723"/>
            <a:chOff x="1226028" y="3932807"/>
            <a:chExt cx="3585178" cy="144672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0D95A72-32CB-4D02-B932-7A8987600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028" y="4215671"/>
              <a:ext cx="3509078" cy="116385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E5D9F6-E1C6-4328-9D65-5B44DB2107E2}"/>
                </a:ext>
              </a:extLst>
            </p:cNvPr>
            <p:cNvSpPr txBox="1"/>
            <p:nvPr/>
          </p:nvSpPr>
          <p:spPr>
            <a:xfrm>
              <a:off x="4509520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5EA16E-518D-4F22-9033-43E8091E2545}"/>
                </a:ext>
              </a:extLst>
            </p:cNvPr>
            <p:cNvSpPr txBox="1"/>
            <p:nvPr/>
          </p:nvSpPr>
          <p:spPr>
            <a:xfrm>
              <a:off x="176027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3A4B1D-0D31-4A7E-A0DE-45D2AA767F49}"/>
                </a:ext>
              </a:extLst>
            </p:cNvPr>
            <p:cNvSpPr txBox="1"/>
            <p:nvPr/>
          </p:nvSpPr>
          <p:spPr>
            <a:xfrm>
              <a:off x="313489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747D95-1DB9-46B3-9F4F-84C190F5F3CB}"/>
                </a:ext>
              </a:extLst>
            </p:cNvPr>
            <p:cNvSpPr txBox="1"/>
            <p:nvPr/>
          </p:nvSpPr>
          <p:spPr>
            <a:xfrm>
              <a:off x="210393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CFED1B-2B95-4246-BF0E-7DAE1159C183}"/>
                </a:ext>
              </a:extLst>
            </p:cNvPr>
            <p:cNvSpPr txBox="1"/>
            <p:nvPr/>
          </p:nvSpPr>
          <p:spPr>
            <a:xfrm>
              <a:off x="382220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8CD105B-0DFB-40BE-B9C1-CB8005067416}"/>
                </a:ext>
              </a:extLst>
            </p:cNvPr>
            <p:cNvSpPr txBox="1"/>
            <p:nvPr/>
          </p:nvSpPr>
          <p:spPr>
            <a:xfrm>
              <a:off x="416586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95DA94-0FD6-4108-B707-DF0A89108C58}"/>
                </a:ext>
              </a:extLst>
            </p:cNvPr>
            <p:cNvSpPr txBox="1"/>
            <p:nvPr/>
          </p:nvSpPr>
          <p:spPr>
            <a:xfrm>
              <a:off x="2447586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164613-B85C-40D3-BDCD-90C833161DA9}"/>
                </a:ext>
              </a:extLst>
            </p:cNvPr>
            <p:cNvSpPr txBox="1"/>
            <p:nvPr/>
          </p:nvSpPr>
          <p:spPr>
            <a:xfrm>
              <a:off x="347855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F04D35-2DB3-4F6A-A3C8-C70C0E045905}"/>
                </a:ext>
              </a:extLst>
            </p:cNvPr>
            <p:cNvSpPr txBox="1"/>
            <p:nvPr/>
          </p:nvSpPr>
          <p:spPr>
            <a:xfrm>
              <a:off x="141662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EF6BE1D-F71A-4B3F-9028-8BD57C8F73C1}"/>
                </a:ext>
              </a:extLst>
            </p:cNvPr>
            <p:cNvSpPr txBox="1"/>
            <p:nvPr/>
          </p:nvSpPr>
          <p:spPr>
            <a:xfrm>
              <a:off x="2791241" y="3932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B2DD8AE-6D86-4ADD-90A2-62792BD37C90}"/>
              </a:ext>
            </a:extLst>
          </p:cNvPr>
          <p:cNvGrpSpPr/>
          <p:nvPr/>
        </p:nvGrpSpPr>
        <p:grpSpPr>
          <a:xfrm>
            <a:off x="6741738" y="3182528"/>
            <a:ext cx="3653303" cy="1451333"/>
            <a:chOff x="5075898" y="3930017"/>
            <a:chExt cx="3653303" cy="145133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48FC881-1B82-46EE-855B-324EE8F8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898" y="4217491"/>
              <a:ext cx="3587835" cy="1163859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4FAEB6-FD15-423A-B7F4-7955517B9449}"/>
                </a:ext>
              </a:extLst>
            </p:cNvPr>
            <p:cNvSpPr txBox="1"/>
            <p:nvPr/>
          </p:nvSpPr>
          <p:spPr>
            <a:xfrm>
              <a:off x="8083860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49D75F8-A4A7-44CD-B85B-3BF9E252BF01}"/>
                </a:ext>
              </a:extLst>
            </p:cNvPr>
            <p:cNvSpPr txBox="1"/>
            <p:nvPr/>
          </p:nvSpPr>
          <p:spPr>
            <a:xfrm>
              <a:off x="533461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6EF3D6-0899-4BB6-9AA2-5BDDD014EA19}"/>
                </a:ext>
              </a:extLst>
            </p:cNvPr>
            <p:cNvSpPr txBox="1"/>
            <p:nvPr/>
          </p:nvSpPr>
          <p:spPr>
            <a:xfrm>
              <a:off x="670923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0C8A15-6636-4F2F-B02F-6FF76E122722}"/>
                </a:ext>
              </a:extLst>
            </p:cNvPr>
            <p:cNvSpPr txBox="1"/>
            <p:nvPr/>
          </p:nvSpPr>
          <p:spPr>
            <a:xfrm>
              <a:off x="567827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FF500E-089C-4A03-A2F0-8BD20D60BA1E}"/>
                </a:ext>
              </a:extLst>
            </p:cNvPr>
            <p:cNvSpPr txBox="1"/>
            <p:nvPr/>
          </p:nvSpPr>
          <p:spPr>
            <a:xfrm>
              <a:off x="739654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3771071-142F-41DC-BD13-E4126CED3970}"/>
                </a:ext>
              </a:extLst>
            </p:cNvPr>
            <p:cNvSpPr txBox="1"/>
            <p:nvPr/>
          </p:nvSpPr>
          <p:spPr>
            <a:xfrm>
              <a:off x="774020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22BCC0C-DDB3-4279-885D-515736EAFA6F}"/>
                </a:ext>
              </a:extLst>
            </p:cNvPr>
            <p:cNvSpPr txBox="1"/>
            <p:nvPr/>
          </p:nvSpPr>
          <p:spPr>
            <a:xfrm>
              <a:off x="6021926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DDEF9C2-3DCB-46E3-8BE4-B3CF6558C861}"/>
                </a:ext>
              </a:extLst>
            </p:cNvPr>
            <p:cNvSpPr txBox="1"/>
            <p:nvPr/>
          </p:nvSpPr>
          <p:spPr>
            <a:xfrm>
              <a:off x="705289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7A3804-3481-4CA3-94C1-9E2A167626E1}"/>
                </a:ext>
              </a:extLst>
            </p:cNvPr>
            <p:cNvSpPr txBox="1"/>
            <p:nvPr/>
          </p:nvSpPr>
          <p:spPr>
            <a:xfrm>
              <a:off x="6365581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2FFBB2-C81E-4844-A7E9-AFA09E564E86}"/>
                </a:ext>
              </a:extLst>
            </p:cNvPr>
            <p:cNvSpPr txBox="1"/>
            <p:nvPr/>
          </p:nvSpPr>
          <p:spPr>
            <a:xfrm>
              <a:off x="8427515" y="39300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十字形 33">
            <a:extLst>
              <a:ext uri="{FF2B5EF4-FFF2-40B4-BE49-F238E27FC236}">
                <a16:creationId xmlns:a16="http://schemas.microsoft.com/office/drawing/2014/main" id="{77AC982C-CF61-47F6-8893-800195E394FD}"/>
              </a:ext>
            </a:extLst>
          </p:cNvPr>
          <p:cNvSpPr/>
          <p:nvPr/>
        </p:nvSpPr>
        <p:spPr>
          <a:xfrm rot="19023287">
            <a:off x="7346347" y="2371550"/>
            <a:ext cx="250222" cy="242940"/>
          </a:xfrm>
          <a:prstGeom prst="plus">
            <a:avLst>
              <a:gd name="adj" fmla="val 381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19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14632</TotalTime>
  <Words>1500</Words>
  <Application>Microsoft Office PowerPoint</Application>
  <PresentationFormat>宽屏</PresentationFormat>
  <Paragraphs>341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Calibri</vt:lpstr>
      <vt:lpstr>Calibri Light</vt:lpstr>
      <vt:lpstr>Wingdings</vt:lpstr>
      <vt:lpstr>回顾</vt:lpstr>
      <vt:lpstr>CS120 Project Tutorial</vt:lpstr>
      <vt:lpstr>First of All</vt:lpstr>
      <vt:lpstr>Overview</vt:lpstr>
      <vt:lpstr>Project 1 Acoustic Link</vt:lpstr>
      <vt:lpstr>Play with the Sound Card</vt:lpstr>
      <vt:lpstr>Basic Signal Knowledge</vt:lpstr>
      <vt:lpstr>Modulation and Demodulation</vt:lpstr>
      <vt:lpstr>Modulation and Demodulation (Example 1)</vt:lpstr>
      <vt:lpstr>Modulation and Demodulation (Example 1)</vt:lpstr>
      <vt:lpstr>Modulation and Demodulation (Example 1)</vt:lpstr>
      <vt:lpstr>Modulation and Demodulation (Example 2)</vt:lpstr>
      <vt:lpstr>Modulation and Demodulation (Example 2)</vt:lpstr>
      <vt:lpstr>PowerPoint 演示文稿</vt:lpstr>
      <vt:lpstr>PowerPoint 演示文稿</vt:lpstr>
      <vt:lpstr>PowerPoint 演示文稿</vt:lpstr>
      <vt:lpstr>Header and Frame Detection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Practical Issue for Project 1</vt:lpstr>
      <vt:lpstr>Practical Issue for Project 1</vt:lpstr>
      <vt:lpstr>Sample Code!</vt:lpstr>
      <vt:lpstr>Modulation</vt:lpstr>
      <vt:lpstr>Correlation</vt:lpstr>
      <vt:lpstr>Project 1 Check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CS120 Project Tutorial</dc:title>
  <dc:creator>邬梦莹</dc:creator>
  <cp:lastModifiedBy>Ka Hula</cp:lastModifiedBy>
  <cp:revision>64</cp:revision>
  <cp:lastPrinted>2021-09-27T12:40:20Z</cp:lastPrinted>
  <dcterms:created xsi:type="dcterms:W3CDTF">2020-09-12T13:38:06Z</dcterms:created>
  <dcterms:modified xsi:type="dcterms:W3CDTF">2021-09-28T04:55:37Z</dcterms:modified>
</cp:coreProperties>
</file>