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0" r:id="rId4"/>
    <p:sldId id="259" r:id="rId5"/>
    <p:sldId id="263" r:id="rId6"/>
    <p:sldId id="264" r:id="rId7"/>
    <p:sldId id="268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t" initials="s" lastIdx="2" clrIdx="0">
    <p:extLst>
      <p:ext uri="{19B8F6BF-5375-455C-9EA6-DF929625EA0E}">
        <p15:presenceInfo xmlns:p15="http://schemas.microsoft.com/office/powerpoint/2012/main" userId="si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58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61C71-DB4B-4CF8-88E1-09062C102919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3C49-79F3-4624-916E-2DCBE9B3D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4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6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82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75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3C49-79F3-4624-916E-2DCBE9B3D9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6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7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9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76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58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4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5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5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743-9A59-44E2-B045-B7B502D8362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0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C743-9A59-44E2-B045-B7B502D8362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B725-CC3C-496D-9ABC-CA0364A97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11643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Lab of Signals and Systems</a:t>
            </a:r>
            <a:br>
              <a:rPr lang="en-US" altLang="zh-CN" dirty="0" smtClean="0"/>
            </a:br>
            <a:r>
              <a:rPr lang="en-US" altLang="zh-CN" dirty="0" smtClean="0"/>
              <a:t>Introductions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5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40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实验室安全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898989"/>
              </a:clrFrom>
              <a:clrTo>
                <a:srgbClr val="89898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56" y="596652"/>
            <a:ext cx="10784584" cy="66665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461" y="1690688"/>
            <a:ext cx="342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http://etest.shanghaitech.edu.cn/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61" y="2061021"/>
            <a:ext cx="3427347" cy="420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207961" y="2216592"/>
            <a:ext cx="1746000" cy="24408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408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Teaching Team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32333" y="4942395"/>
            <a:ext cx="186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张汉中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Zhanghzh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16630" y="4942395"/>
            <a:ext cx="186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罗剑文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Luojw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52397" y="337327"/>
            <a:ext cx="2312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陆林燕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/>
            <a:r>
              <a:rPr lang="en-US" altLang="zh-CN" sz="20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luly</a:t>
            </a:r>
            <a:endParaRPr lang="en-US" altLang="zh-CN" sz="20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/>
            <a:r>
              <a:rPr lang="en-US" altLang="zh-CN" sz="2000" dirty="0" smtClean="0"/>
              <a:t>15618296017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092335" y="6089005"/>
            <a:ext cx="400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shanghaitech.edu.cn</a:t>
            </a:r>
            <a:endParaRPr lang="zh-CN" altLang="zh-CN" sz="2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63739" y="4942395"/>
            <a:ext cx="186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郑一诺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zhengyn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0927" y="4942395"/>
            <a:ext cx="186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张叶歆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zhangyx5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48036" y="4942395"/>
            <a:ext cx="186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宋睿博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songrb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83684" y="2216592"/>
            <a:ext cx="1746000" cy="24408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9407" y="2216592"/>
            <a:ext cx="1746000" cy="244080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856516" y="2216592"/>
            <a:ext cx="1746000" cy="2440800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32238" y="2216592"/>
            <a:ext cx="1746000" cy="2440800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15" y="81447"/>
            <a:ext cx="8458229" cy="66951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682" y="485475"/>
            <a:ext cx="2846812" cy="1325563"/>
          </a:xfrm>
        </p:spPr>
        <p:txBody>
          <a:bodyPr/>
          <a:lstStyle/>
          <a:p>
            <a:r>
              <a:rPr lang="en-US" altLang="zh-CN" dirty="0" smtClean="0"/>
              <a:t>Time Table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7032" y="1811038"/>
            <a:ext cx="2190096" cy="646331"/>
          </a:xfrm>
          <a:prstGeom prst="rect">
            <a:avLst/>
          </a:prstGeom>
          <a:solidFill>
            <a:srgbClr val="FFFF00"/>
          </a:solidFill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Laboratory </a:t>
            </a:r>
          </a:p>
          <a:p>
            <a:r>
              <a:rPr lang="en-US" altLang="zh-CN" dirty="0" smtClean="0"/>
              <a:t>class time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57032" y="2653513"/>
            <a:ext cx="219009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Release </a:t>
            </a:r>
          </a:p>
          <a:p>
            <a:r>
              <a:rPr lang="en-US" altLang="zh-CN" dirty="0" smtClean="0"/>
              <a:t>preview materials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57032" y="3495989"/>
            <a:ext cx="21900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Submit </a:t>
            </a:r>
            <a:r>
              <a:rPr lang="en-US" altLang="zh-CN" dirty="0" smtClean="0"/>
              <a:t>your </a:t>
            </a:r>
            <a:r>
              <a:rPr lang="en-US" altLang="zh-CN" dirty="0"/>
              <a:t>preview report</a:t>
            </a:r>
            <a:endParaRPr lang="en-US" altLang="zh-CN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557032" y="4456386"/>
            <a:ext cx="2190096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Class time: </a:t>
            </a:r>
            <a:endParaRPr lang="en-US" altLang="zh-CN" dirty="0" smtClean="0"/>
          </a:p>
          <a:p>
            <a:r>
              <a:rPr lang="en-US" altLang="zh-CN" dirty="0" smtClean="0"/>
              <a:t>Mon., Thurs., Fri.</a:t>
            </a:r>
          </a:p>
          <a:p>
            <a:r>
              <a:rPr lang="en-US" altLang="zh-CN" dirty="0" smtClean="0"/>
              <a:t>1:00-15:45 </a:t>
            </a:r>
            <a:r>
              <a:rPr lang="en-US" altLang="zh-CN" dirty="0"/>
              <a:t>pm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9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 Class and Grading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84494"/>
              </p:ext>
            </p:extLst>
          </p:nvPr>
        </p:nvGraphicFramePr>
        <p:xfrm>
          <a:off x="1792428" y="3016251"/>
          <a:ext cx="8127996" cy="74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8180490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1314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217014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494415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72597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377103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670733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404006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440968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52358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030032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12884793"/>
                    </a:ext>
                  </a:extLst>
                </a:gridCol>
              </a:tblGrid>
              <a:tr h="37341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 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</a:t>
                      </a:r>
                      <a:r>
                        <a:rPr lang="en-US" altLang="zh-CN" baseline="0" dirty="0" smtClean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 3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 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 5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 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22909"/>
                  </a:ext>
                </a:extLst>
              </a:tr>
            </a:tbl>
          </a:graphicData>
        </a:graphic>
      </p:graphicFrame>
      <p:sp>
        <p:nvSpPr>
          <p:cNvPr id="14" name="内容占位符 2"/>
          <p:cNvSpPr txBox="1">
            <a:spLocks/>
          </p:cNvSpPr>
          <p:nvPr/>
        </p:nvSpPr>
        <p:spPr>
          <a:xfrm>
            <a:off x="926431" y="1690688"/>
            <a:ext cx="10339138" cy="1237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600" dirty="0" smtClean="0"/>
              <a:t>6 labs </a:t>
            </a:r>
            <a:r>
              <a:rPr lang="en-US" altLang="zh-CN" sz="2600" dirty="0" smtClean="0"/>
              <a:t>are </a:t>
            </a:r>
            <a:r>
              <a:rPr lang="en-US" altLang="zh-CN" sz="2600" dirty="0" smtClean="0"/>
              <a:t>included in the course.</a:t>
            </a:r>
          </a:p>
          <a:p>
            <a:pPr marL="0" indent="0">
              <a:buNone/>
            </a:pPr>
            <a:r>
              <a:rPr lang="en-US" altLang="zh-CN" sz="2600" dirty="0" smtClean="0"/>
              <a:t>Every lab (except lab1) will </a:t>
            </a:r>
            <a:r>
              <a:rPr lang="en-US" altLang="zh-CN" sz="2600" dirty="0" smtClean="0"/>
              <a:t>consist of a preview </a:t>
            </a:r>
            <a:r>
              <a:rPr lang="en-US" altLang="zh-CN" sz="2600" dirty="0" smtClean="0"/>
              <a:t>report and </a:t>
            </a:r>
            <a:r>
              <a:rPr lang="en-US" altLang="zh-CN" sz="2600" dirty="0" smtClean="0"/>
              <a:t>a lab </a:t>
            </a:r>
            <a:r>
              <a:rPr lang="en-US" altLang="zh-CN" sz="2600" dirty="0" smtClean="0"/>
              <a:t>report.</a:t>
            </a:r>
          </a:p>
          <a:p>
            <a:pPr marL="0" indent="0">
              <a:buNone/>
            </a:pPr>
            <a:r>
              <a:rPr lang="en-US" altLang="zh-CN" dirty="0" smtClean="0"/>
              <a:t>The final score </a:t>
            </a:r>
            <a:r>
              <a:rPr lang="en-US" altLang="zh-CN" dirty="0" smtClean="0"/>
              <a:t>consists of all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preview </a:t>
            </a:r>
            <a:r>
              <a:rPr lang="en-US" altLang="zh-CN" dirty="0" smtClean="0"/>
              <a:t>reports and lab reports.</a:t>
            </a:r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926431" y="4033792"/>
            <a:ext cx="10339138" cy="2536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900" dirty="0" smtClean="0"/>
              <a:t>Tips:</a:t>
            </a:r>
          </a:p>
          <a:p>
            <a:pPr marL="0" indent="0">
              <a:buNone/>
            </a:pPr>
            <a:r>
              <a:rPr lang="en-US" altLang="zh-CN" dirty="0"/>
              <a:t>The preview report will be published and submitted on BB. Please </a:t>
            </a:r>
            <a:r>
              <a:rPr lang="en-US" altLang="zh-CN" dirty="0" smtClean="0"/>
              <a:t>note </a:t>
            </a:r>
            <a:r>
              <a:rPr lang="en-US" altLang="zh-CN" dirty="0"/>
              <a:t>the submission deadline. </a:t>
            </a:r>
            <a:r>
              <a:rPr lang="en-US" altLang="zh-CN" dirty="0" smtClean="0"/>
              <a:t>No </a:t>
            </a:r>
            <a:r>
              <a:rPr lang="en-US" altLang="zh-CN" dirty="0"/>
              <a:t>waiting for expiration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The </a:t>
            </a:r>
            <a:r>
              <a:rPr lang="en-US" altLang="zh-CN" dirty="0" smtClean="0"/>
              <a:t>lab </a:t>
            </a:r>
            <a:r>
              <a:rPr lang="en-US" altLang="zh-CN" dirty="0"/>
              <a:t>report needs to be completed in class. The deadline for submission is </a:t>
            </a:r>
            <a:r>
              <a:rPr lang="en-US" altLang="zh-CN" dirty="0" smtClean="0"/>
              <a:t>16:00. </a:t>
            </a:r>
            <a:r>
              <a:rPr lang="en-US" altLang="zh-CN" dirty="0"/>
              <a:t>No waiting for expiration.</a:t>
            </a:r>
          </a:p>
          <a:p>
            <a:pPr marL="0" indent="0">
              <a:buNone/>
            </a:pPr>
            <a:r>
              <a:rPr lang="en-US" altLang="zh-CN" dirty="0" smtClean="0"/>
              <a:t>Please </a:t>
            </a:r>
            <a:r>
              <a:rPr lang="en-US" altLang="zh-CN" dirty="0" smtClean="0"/>
              <a:t>attend</a:t>
            </a:r>
            <a:r>
              <a:rPr lang="en-US" altLang="zh-CN" dirty="0" smtClean="0"/>
              <a:t> </a:t>
            </a:r>
            <a:r>
              <a:rPr lang="en-US" altLang="zh-CN" dirty="0"/>
              <a:t>every </a:t>
            </a:r>
            <a:r>
              <a:rPr lang="en-US" altLang="zh-CN" dirty="0" smtClean="0"/>
              <a:t>class, </a:t>
            </a:r>
            <a:r>
              <a:rPr lang="en-US" altLang="zh-CN" dirty="0" smtClean="0"/>
              <a:t>otherwise</a:t>
            </a:r>
            <a:r>
              <a:rPr lang="en-US" altLang="zh-CN" dirty="0" smtClean="0"/>
              <a:t> </a:t>
            </a:r>
            <a:r>
              <a:rPr lang="en-US" altLang="zh-CN" dirty="0" smtClean="0"/>
              <a:t>you will </a:t>
            </a:r>
            <a:r>
              <a:rPr lang="en-US" altLang="zh-CN" dirty="0" smtClean="0"/>
              <a:t>lose </a:t>
            </a:r>
            <a:r>
              <a:rPr lang="en-US" altLang="zh-CN" dirty="0" smtClean="0"/>
              <a:t>your report points. </a:t>
            </a:r>
            <a:r>
              <a:rPr lang="en-US" altLang="zh-CN" dirty="0"/>
              <a:t>If something </a:t>
            </a:r>
            <a:r>
              <a:rPr lang="en-US" altLang="zh-CN" dirty="0" smtClean="0"/>
              <a:t>happens, please ask for a transfer </a:t>
            </a:r>
            <a:r>
              <a:rPr lang="en-US" altLang="zh-CN" dirty="0"/>
              <a:t>to </a:t>
            </a:r>
            <a:r>
              <a:rPr lang="en-US" altLang="zh-CN" dirty="0" smtClean="0"/>
              <a:t>the other </a:t>
            </a:r>
            <a:r>
              <a:rPr lang="en-US" altLang="zh-CN" dirty="0"/>
              <a:t>two </a:t>
            </a:r>
            <a:r>
              <a:rPr lang="en-US" altLang="zh-CN" dirty="0" smtClean="0"/>
              <a:t>days of class temporarily.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9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Preview </a:t>
            </a:r>
            <a:r>
              <a:rPr lang="en-US" altLang="zh-CN" dirty="0" smtClean="0"/>
              <a:t>report:</a:t>
            </a:r>
          </a:p>
          <a:p>
            <a:pPr lvl="1"/>
            <a:r>
              <a:rPr lang="en-US" altLang="zh-CN" dirty="0" smtClean="0"/>
              <a:t>Preview </a:t>
            </a:r>
            <a:r>
              <a:rPr lang="en-US" altLang="zh-CN" dirty="0" smtClean="0"/>
              <a:t>report should be finished independently. </a:t>
            </a:r>
            <a:r>
              <a:rPr lang="en-US" altLang="zh-CN" dirty="0" smtClean="0"/>
              <a:t>Each </a:t>
            </a:r>
            <a:r>
              <a:rPr lang="en-US" altLang="zh-CN" dirty="0" smtClean="0"/>
              <a:t>student is required to submit his/her own </a:t>
            </a:r>
            <a:r>
              <a:rPr lang="en-US" altLang="zh-CN" dirty="0" smtClean="0"/>
              <a:t>preview </a:t>
            </a:r>
            <a:r>
              <a:rPr lang="en-US" altLang="zh-CN" dirty="0" smtClean="0"/>
              <a:t>report.</a:t>
            </a:r>
          </a:p>
          <a:p>
            <a:pPr lvl="1"/>
            <a:r>
              <a:rPr lang="en-US" altLang="zh-CN" dirty="0" smtClean="0"/>
              <a:t>No code is required in the </a:t>
            </a:r>
            <a:r>
              <a:rPr lang="en-US" altLang="zh-CN" dirty="0" smtClean="0"/>
              <a:t>preview </a:t>
            </a:r>
            <a:r>
              <a:rPr lang="en-US" altLang="zh-CN" dirty="0" smtClean="0"/>
              <a:t>report.</a:t>
            </a:r>
          </a:p>
          <a:p>
            <a:pPr lvl="1"/>
            <a:r>
              <a:rPr lang="en-US" altLang="zh-CN" dirty="0"/>
              <a:t>Internet is allowed, but plagiarism is not allowed. Answer the questions yourself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Lab </a:t>
            </a:r>
            <a:r>
              <a:rPr lang="en-US" altLang="zh-CN" dirty="0" smtClean="0"/>
              <a:t>report:</a:t>
            </a:r>
          </a:p>
          <a:p>
            <a:pPr lvl="1"/>
            <a:r>
              <a:rPr lang="en-US" altLang="zh-CN" dirty="0" smtClean="0"/>
              <a:t>Submit one copy for each group.</a:t>
            </a:r>
          </a:p>
          <a:p>
            <a:pPr lvl="1"/>
            <a:r>
              <a:rPr lang="en-US" altLang="zh-CN" dirty="0" smtClean="0"/>
              <a:t>The scope of discussion is limited to the group. Please raise your </a:t>
            </a:r>
            <a:r>
              <a:rPr lang="en-US" altLang="zh-CN" dirty="0" smtClean="0"/>
              <a:t>hand to seek help from </a:t>
            </a:r>
            <a:r>
              <a:rPr lang="en-US" altLang="zh-CN" dirty="0" smtClean="0"/>
              <a:t>the teacher or </a:t>
            </a:r>
            <a:r>
              <a:rPr lang="en-US" altLang="zh-CN" dirty="0" smtClean="0"/>
              <a:t>TAs, not from other </a:t>
            </a:r>
            <a:r>
              <a:rPr lang="en-US" altLang="zh-CN" dirty="0" smtClean="0"/>
              <a:t>groups.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3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诚信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8185" y="3530732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任意多边形 4"/>
          <p:cNvSpPr/>
          <p:nvPr/>
        </p:nvSpPr>
        <p:spPr>
          <a:xfrm>
            <a:off x="1439499" y="3292354"/>
            <a:ext cx="4534602" cy="834950"/>
          </a:xfrm>
          <a:custGeom>
            <a:avLst/>
            <a:gdLst>
              <a:gd name="connsiteX0" fmla="*/ 0 w 4534602"/>
              <a:gd name="connsiteY0" fmla="*/ 0 h 834950"/>
              <a:gd name="connsiteX1" fmla="*/ 4534602 w 4534602"/>
              <a:gd name="connsiteY1" fmla="*/ 0 h 834950"/>
              <a:gd name="connsiteX2" fmla="*/ 4534602 w 4534602"/>
              <a:gd name="connsiteY2" fmla="*/ 834950 h 834950"/>
              <a:gd name="connsiteX3" fmla="*/ 0 w 4534602"/>
              <a:gd name="connsiteY3" fmla="*/ 834950 h 834950"/>
              <a:gd name="connsiteX4" fmla="*/ 0 w 4534602"/>
              <a:gd name="connsiteY4" fmla="*/ 0 h 8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602" h="834950">
                <a:moveTo>
                  <a:pt x="0" y="0"/>
                </a:moveTo>
                <a:lnTo>
                  <a:pt x="4534602" y="0"/>
                </a:lnTo>
                <a:lnTo>
                  <a:pt x="4534602" y="834950"/>
                </a:lnTo>
                <a:lnTo>
                  <a:pt x="0" y="8349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花时间了，多少学点东西</a:t>
            </a:r>
            <a:endParaRPr lang="zh-CN" altLang="en-US" sz="1800" kern="1200" dirty="0"/>
          </a:p>
        </p:txBody>
      </p:sp>
      <p:sp>
        <p:nvSpPr>
          <p:cNvPr id="6" name="矩形 5"/>
          <p:cNvSpPr/>
          <p:nvPr/>
        </p:nvSpPr>
        <p:spPr>
          <a:xfrm>
            <a:off x="1098185" y="4365682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任意多边形 6"/>
          <p:cNvSpPr/>
          <p:nvPr/>
        </p:nvSpPr>
        <p:spPr>
          <a:xfrm>
            <a:off x="1439499" y="4127304"/>
            <a:ext cx="4534602" cy="834950"/>
          </a:xfrm>
          <a:custGeom>
            <a:avLst/>
            <a:gdLst>
              <a:gd name="connsiteX0" fmla="*/ 0 w 4534602"/>
              <a:gd name="connsiteY0" fmla="*/ 0 h 834950"/>
              <a:gd name="connsiteX1" fmla="*/ 4534602 w 4534602"/>
              <a:gd name="connsiteY1" fmla="*/ 0 h 834950"/>
              <a:gd name="connsiteX2" fmla="*/ 4534602 w 4534602"/>
              <a:gd name="connsiteY2" fmla="*/ 834950 h 834950"/>
              <a:gd name="connsiteX3" fmla="*/ 0 w 4534602"/>
              <a:gd name="connsiteY3" fmla="*/ 834950 h 834950"/>
              <a:gd name="connsiteX4" fmla="*/ 0 w 4534602"/>
              <a:gd name="connsiteY4" fmla="*/ 0 h 8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602" h="834950">
                <a:moveTo>
                  <a:pt x="0" y="0"/>
                </a:moveTo>
                <a:lnTo>
                  <a:pt x="4534602" y="0"/>
                </a:lnTo>
                <a:lnTo>
                  <a:pt x="4534602" y="834950"/>
                </a:lnTo>
                <a:lnTo>
                  <a:pt x="0" y="8349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课程不难，预习</a:t>
            </a:r>
            <a:r>
              <a:rPr lang="en-US" altLang="zh-CN" sz="1800" kern="1200" dirty="0" smtClean="0"/>
              <a:t>+</a:t>
            </a:r>
            <a:r>
              <a:rPr lang="zh-CN" altLang="en-US" sz="1800" kern="1200" dirty="0" smtClean="0"/>
              <a:t>听课肯定没问题</a:t>
            </a:r>
            <a:endParaRPr lang="zh-CN" altLang="en-US" sz="1800" kern="1200" dirty="0"/>
          </a:p>
        </p:txBody>
      </p:sp>
      <p:sp>
        <p:nvSpPr>
          <p:cNvPr id="8" name="矩形 7"/>
          <p:cNvSpPr/>
          <p:nvPr/>
        </p:nvSpPr>
        <p:spPr>
          <a:xfrm>
            <a:off x="1098185" y="5200632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1439499" y="4962254"/>
            <a:ext cx="4534602" cy="834950"/>
          </a:xfrm>
          <a:custGeom>
            <a:avLst/>
            <a:gdLst>
              <a:gd name="connsiteX0" fmla="*/ 0 w 4534602"/>
              <a:gd name="connsiteY0" fmla="*/ 0 h 834950"/>
              <a:gd name="connsiteX1" fmla="*/ 4534602 w 4534602"/>
              <a:gd name="connsiteY1" fmla="*/ 0 h 834950"/>
              <a:gd name="connsiteX2" fmla="*/ 4534602 w 4534602"/>
              <a:gd name="connsiteY2" fmla="*/ 834950 h 834950"/>
              <a:gd name="connsiteX3" fmla="*/ 0 w 4534602"/>
              <a:gd name="connsiteY3" fmla="*/ 834950 h 834950"/>
              <a:gd name="connsiteX4" fmla="*/ 0 w 4534602"/>
              <a:gd name="connsiteY4" fmla="*/ 0 h 8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602" h="834950">
                <a:moveTo>
                  <a:pt x="0" y="0"/>
                </a:moveTo>
                <a:lnTo>
                  <a:pt x="4534602" y="0"/>
                </a:lnTo>
                <a:lnTo>
                  <a:pt x="4534602" y="834950"/>
                </a:lnTo>
                <a:lnTo>
                  <a:pt x="0" y="8349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老师和助教们都很</a:t>
            </a:r>
            <a:r>
              <a:rPr lang="en-US" altLang="zh-CN" sz="1800" kern="1200" dirty="0" smtClean="0"/>
              <a:t>nice</a:t>
            </a:r>
            <a:endParaRPr lang="zh-CN" altLang="en-US" sz="1800" kern="1200" dirty="0"/>
          </a:p>
        </p:txBody>
      </p:sp>
      <p:sp>
        <p:nvSpPr>
          <p:cNvPr id="10" name="矩形 9"/>
          <p:cNvSpPr/>
          <p:nvPr/>
        </p:nvSpPr>
        <p:spPr>
          <a:xfrm>
            <a:off x="6217897" y="3530732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6559212" y="3292354"/>
            <a:ext cx="4534602" cy="834950"/>
          </a:xfrm>
          <a:custGeom>
            <a:avLst/>
            <a:gdLst>
              <a:gd name="connsiteX0" fmla="*/ 0 w 4534602"/>
              <a:gd name="connsiteY0" fmla="*/ 0 h 834950"/>
              <a:gd name="connsiteX1" fmla="*/ 4534602 w 4534602"/>
              <a:gd name="connsiteY1" fmla="*/ 0 h 834950"/>
              <a:gd name="connsiteX2" fmla="*/ 4534602 w 4534602"/>
              <a:gd name="connsiteY2" fmla="*/ 834950 h 834950"/>
              <a:gd name="connsiteX3" fmla="*/ 0 w 4534602"/>
              <a:gd name="connsiteY3" fmla="*/ 834950 h 834950"/>
              <a:gd name="connsiteX4" fmla="*/ 0 w 4534602"/>
              <a:gd name="connsiteY4" fmla="*/ 0 h 8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602" h="834950">
                <a:moveTo>
                  <a:pt x="0" y="0"/>
                </a:moveTo>
                <a:lnTo>
                  <a:pt x="4534602" y="0"/>
                </a:lnTo>
                <a:lnTo>
                  <a:pt x="4534602" y="834950"/>
                </a:lnTo>
                <a:lnTo>
                  <a:pt x="0" y="8349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至少本</a:t>
            </a:r>
            <a:r>
              <a:rPr lang="en-US" altLang="zh-CN" sz="1800" kern="1200" dirty="0" smtClean="0"/>
              <a:t>Lab</a:t>
            </a:r>
            <a:r>
              <a:rPr lang="zh-CN" altLang="en-US" sz="1800" kern="1200" dirty="0" smtClean="0"/>
              <a:t>的成绩取消，课程成绩</a:t>
            </a:r>
            <a:r>
              <a:rPr lang="zh-CN" altLang="en-US" dirty="0"/>
              <a:t>可能</a:t>
            </a:r>
            <a:r>
              <a:rPr lang="zh-CN" altLang="en-US" sz="1800" kern="1200" dirty="0" smtClean="0"/>
              <a:t>取消</a:t>
            </a:r>
            <a:endParaRPr lang="zh-CN" altLang="en-US" sz="1800" kern="1200" dirty="0"/>
          </a:p>
        </p:txBody>
      </p:sp>
      <p:sp>
        <p:nvSpPr>
          <p:cNvPr id="12" name="矩形 11"/>
          <p:cNvSpPr/>
          <p:nvPr/>
        </p:nvSpPr>
        <p:spPr>
          <a:xfrm>
            <a:off x="6217897" y="4365682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任意多边形 12"/>
          <p:cNvSpPr/>
          <p:nvPr/>
        </p:nvSpPr>
        <p:spPr>
          <a:xfrm>
            <a:off x="6559212" y="4127304"/>
            <a:ext cx="4534602" cy="834950"/>
          </a:xfrm>
          <a:custGeom>
            <a:avLst/>
            <a:gdLst>
              <a:gd name="connsiteX0" fmla="*/ 0 w 4534602"/>
              <a:gd name="connsiteY0" fmla="*/ 0 h 834950"/>
              <a:gd name="connsiteX1" fmla="*/ 4534602 w 4534602"/>
              <a:gd name="connsiteY1" fmla="*/ 0 h 834950"/>
              <a:gd name="connsiteX2" fmla="*/ 4534602 w 4534602"/>
              <a:gd name="connsiteY2" fmla="*/ 834950 h 834950"/>
              <a:gd name="connsiteX3" fmla="*/ 0 w 4534602"/>
              <a:gd name="connsiteY3" fmla="*/ 834950 h 834950"/>
              <a:gd name="connsiteX4" fmla="*/ 0 w 4534602"/>
              <a:gd name="connsiteY4" fmla="*/ 0 h 8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602" h="834950">
                <a:moveTo>
                  <a:pt x="0" y="0"/>
                </a:moveTo>
                <a:lnTo>
                  <a:pt x="4534602" y="0"/>
                </a:lnTo>
                <a:lnTo>
                  <a:pt x="4534602" y="834950"/>
                </a:lnTo>
                <a:lnTo>
                  <a:pt x="0" y="8349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课程档案中会留有记录</a:t>
            </a:r>
            <a:endParaRPr lang="zh-CN" altLang="en-US" sz="1800" kern="1200" dirty="0"/>
          </a:p>
        </p:txBody>
      </p:sp>
      <p:sp>
        <p:nvSpPr>
          <p:cNvPr id="14" name="矩形 13"/>
          <p:cNvSpPr/>
          <p:nvPr/>
        </p:nvSpPr>
        <p:spPr>
          <a:xfrm>
            <a:off x="6217897" y="5200632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14"/>
          <p:cNvSpPr/>
          <p:nvPr/>
        </p:nvSpPr>
        <p:spPr>
          <a:xfrm>
            <a:off x="6559212" y="4962254"/>
            <a:ext cx="4534602" cy="834950"/>
          </a:xfrm>
          <a:custGeom>
            <a:avLst/>
            <a:gdLst>
              <a:gd name="connsiteX0" fmla="*/ 0 w 4534602"/>
              <a:gd name="connsiteY0" fmla="*/ 0 h 834950"/>
              <a:gd name="connsiteX1" fmla="*/ 4534602 w 4534602"/>
              <a:gd name="connsiteY1" fmla="*/ 0 h 834950"/>
              <a:gd name="connsiteX2" fmla="*/ 4534602 w 4534602"/>
              <a:gd name="connsiteY2" fmla="*/ 834950 h 834950"/>
              <a:gd name="connsiteX3" fmla="*/ 0 w 4534602"/>
              <a:gd name="connsiteY3" fmla="*/ 834950 h 834950"/>
              <a:gd name="connsiteX4" fmla="*/ 0 w 4534602"/>
              <a:gd name="connsiteY4" fmla="*/ 0 h 8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602" h="834950">
                <a:moveTo>
                  <a:pt x="0" y="0"/>
                </a:moveTo>
                <a:lnTo>
                  <a:pt x="4534602" y="0"/>
                </a:lnTo>
                <a:lnTo>
                  <a:pt x="4534602" y="834950"/>
                </a:lnTo>
                <a:lnTo>
                  <a:pt x="0" y="8349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抄袭者和被抄袭者同样处理，不接受说明</a:t>
            </a:r>
            <a:endParaRPr lang="zh-CN" altLang="en-US" sz="1800" kern="12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5" y="1469928"/>
            <a:ext cx="1746571" cy="174657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068" y="1590922"/>
            <a:ext cx="2601177" cy="1834766"/>
          </a:xfrm>
          <a:prstGeom prst="rect">
            <a:avLst/>
          </a:prstGeom>
        </p:spPr>
      </p:pic>
      <p:pic>
        <p:nvPicPr>
          <p:cNvPr id="18" name="图片 1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70" y="3376146"/>
            <a:ext cx="640800" cy="640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68" y="3395231"/>
            <a:ext cx="641487" cy="641487"/>
          </a:xfrm>
          <a:prstGeom prst="rect">
            <a:avLst/>
          </a:prstGeom>
        </p:spPr>
      </p:pic>
      <p:pic>
        <p:nvPicPr>
          <p:cNvPr id="20" name="图片 1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3" y="4188120"/>
            <a:ext cx="640800" cy="640800"/>
          </a:xfrm>
          <a:prstGeom prst="rect">
            <a:avLst/>
          </a:prstGeom>
        </p:spPr>
      </p:pic>
      <p:pic>
        <p:nvPicPr>
          <p:cNvPr id="21" name="图片 2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0" y="5023070"/>
            <a:ext cx="640800" cy="6408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68" y="4237547"/>
            <a:ext cx="641487" cy="64148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72497"/>
            <a:ext cx="641487" cy="641487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217897" y="6118801"/>
            <a:ext cx="358193" cy="35819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任意多边形 25"/>
          <p:cNvSpPr/>
          <p:nvPr/>
        </p:nvSpPr>
        <p:spPr>
          <a:xfrm>
            <a:off x="6559212" y="5880423"/>
            <a:ext cx="4534602" cy="834950"/>
          </a:xfrm>
          <a:custGeom>
            <a:avLst/>
            <a:gdLst>
              <a:gd name="connsiteX0" fmla="*/ 0 w 4534602"/>
              <a:gd name="connsiteY0" fmla="*/ 0 h 834950"/>
              <a:gd name="connsiteX1" fmla="*/ 4534602 w 4534602"/>
              <a:gd name="connsiteY1" fmla="*/ 0 h 834950"/>
              <a:gd name="connsiteX2" fmla="*/ 4534602 w 4534602"/>
              <a:gd name="connsiteY2" fmla="*/ 834950 h 834950"/>
              <a:gd name="connsiteX3" fmla="*/ 0 w 4534602"/>
              <a:gd name="connsiteY3" fmla="*/ 834950 h 834950"/>
              <a:gd name="connsiteX4" fmla="*/ 0 w 4534602"/>
              <a:gd name="connsiteY4" fmla="*/ 0 h 8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602" h="834950">
                <a:moveTo>
                  <a:pt x="0" y="0"/>
                </a:moveTo>
                <a:lnTo>
                  <a:pt x="4534602" y="0"/>
                </a:lnTo>
                <a:lnTo>
                  <a:pt x="4534602" y="834950"/>
                </a:lnTo>
                <a:lnTo>
                  <a:pt x="0" y="8349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/>
              <a:t>……</a:t>
            </a:r>
            <a:endParaRPr lang="zh-CN" altLang="en-US" sz="1800" kern="12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98033"/>
            <a:ext cx="641487" cy="6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Interactive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38299" y="1690688"/>
            <a:ext cx="3538886" cy="37288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61400" y="1690688"/>
            <a:ext cx="3942053" cy="37288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3398" y="1800319"/>
            <a:ext cx="1559560" cy="14163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32492" y="2029427"/>
            <a:ext cx="239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371774430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52958" y="1941290"/>
            <a:ext cx="23824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2021 </a:t>
            </a:r>
            <a:r>
              <a:rPr lang="zh-CN" altLang="en-US" sz="2800" dirty="0" smtClean="0">
                <a:solidFill>
                  <a:srgbClr val="FF0000"/>
                </a:solidFill>
              </a:rPr>
              <a:t>秋</a:t>
            </a:r>
            <a:r>
              <a:rPr lang="en-US" altLang="zh-CN" sz="2800" dirty="0" smtClean="0">
                <a:solidFill>
                  <a:srgbClr val="FF0000"/>
                </a:solidFill>
              </a:rPr>
              <a:t> EE150L</a:t>
            </a: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信号与系统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实验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48364" y="3890848"/>
            <a:ext cx="389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课程通知、资料发布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预习报告发布、提交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讨论答疑：论坛</a:t>
            </a:r>
            <a:endParaRPr lang="en-US" altLang="zh-CN" sz="2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571306" y="3890848"/>
            <a:ext cx="310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通用问题交流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课程资料发布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沟通交流</a:t>
            </a: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65" y="1726900"/>
            <a:ext cx="1348527" cy="20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</TotalTime>
  <Words>378</Words>
  <Application>Microsoft Office PowerPoint</Application>
  <PresentationFormat>宽屏</PresentationFormat>
  <Paragraphs>86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Lab of Signals and Systems Introductions</vt:lpstr>
      <vt:lpstr>实验室安全</vt:lpstr>
      <vt:lpstr>Teaching Team</vt:lpstr>
      <vt:lpstr>Time Table</vt:lpstr>
      <vt:lpstr>About  Class and Grading</vt:lpstr>
      <vt:lpstr>About report</vt:lpstr>
      <vt:lpstr>诚信</vt:lpstr>
      <vt:lpstr>Interactive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信号与系统线上课程</dc:title>
  <dc:creator>sist</dc:creator>
  <cp:lastModifiedBy>sist</cp:lastModifiedBy>
  <cp:revision>117</cp:revision>
  <dcterms:created xsi:type="dcterms:W3CDTF">2020-02-17T03:24:15Z</dcterms:created>
  <dcterms:modified xsi:type="dcterms:W3CDTF">2021-09-09T07:04:33Z</dcterms:modified>
</cp:coreProperties>
</file>