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57" r:id="rId3"/>
    <p:sldId id="267" r:id="rId4"/>
    <p:sldId id="261" r:id="rId5"/>
    <p:sldId id="274" r:id="rId6"/>
    <p:sldId id="275" r:id="rId7"/>
    <p:sldId id="276" r:id="rId8"/>
    <p:sldId id="277" r:id="rId9"/>
    <p:sldId id="268" r:id="rId10"/>
    <p:sldId id="269" r:id="rId11"/>
    <p:sldId id="270" r:id="rId12"/>
    <p:sldId id="271" r:id="rId13"/>
    <p:sldId id="272" r:id="rId14"/>
    <p:sldId id="273" r:id="rId15"/>
    <p:sldId id="278" r:id="rId16"/>
    <p:sldId id="279" r:id="rId17"/>
    <p:sldId id="280" r:id="rId18"/>
    <p:sldId id="281" r:id="rId19"/>
    <p:sldId id="282" r:id="rId20"/>
    <p:sldId id="283" r:id="rId21"/>
    <p:sldId id="284" r:id="rId22"/>
    <p:sldId id="285"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87350"/>
  </p:normalViewPr>
  <p:slideViewPr>
    <p:cSldViewPr snapToGrid="0" snapToObjects="1">
      <p:cViewPr varScale="1">
        <p:scale>
          <a:sx n="64" d="100"/>
          <a:sy n="64" d="100"/>
        </p:scale>
        <p:origin x="10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B0784-AEAE-E74F-8288-DC42EA36A2F4}" type="datetimeFigureOut">
              <a:rPr kumimoji="1" lang="zh-CN" altLang="en-US" smtClean="0"/>
              <a:t>2020/6/13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BC3BE-12CE-7742-8521-03E11ED5B6CD}" type="slidenum">
              <a:rPr kumimoji="1" lang="zh-CN" altLang="en-US" smtClean="0"/>
              <a:t>‹#›</a:t>
            </a:fld>
            <a:endParaRPr kumimoji="1" lang="zh-CN" altLang="en-US"/>
          </a:p>
        </p:txBody>
      </p:sp>
    </p:spTree>
    <p:extLst>
      <p:ext uri="{BB962C8B-B14F-4D97-AF65-F5344CB8AC3E}">
        <p14:creationId xmlns:p14="http://schemas.microsoft.com/office/powerpoint/2010/main" val="4103941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2</a:t>
            </a:fld>
            <a:endParaRPr kumimoji="1" lang="zh-CN" altLang="en-US"/>
          </a:p>
        </p:txBody>
      </p:sp>
    </p:spTree>
    <p:extLst>
      <p:ext uri="{BB962C8B-B14F-4D97-AF65-F5344CB8AC3E}">
        <p14:creationId xmlns:p14="http://schemas.microsoft.com/office/powerpoint/2010/main" val="131963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3</a:t>
            </a:fld>
            <a:endParaRPr kumimoji="1" lang="zh-CN" altLang="en-US"/>
          </a:p>
        </p:txBody>
      </p:sp>
    </p:spTree>
    <p:extLst>
      <p:ext uri="{BB962C8B-B14F-4D97-AF65-F5344CB8AC3E}">
        <p14:creationId xmlns:p14="http://schemas.microsoft.com/office/powerpoint/2010/main" val="158962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4</a:t>
            </a:fld>
            <a:endParaRPr kumimoji="1" lang="zh-CN" altLang="en-US"/>
          </a:p>
        </p:txBody>
      </p:sp>
    </p:spTree>
    <p:extLst>
      <p:ext uri="{BB962C8B-B14F-4D97-AF65-F5344CB8AC3E}">
        <p14:creationId xmlns:p14="http://schemas.microsoft.com/office/powerpoint/2010/main" val="289362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5</a:t>
            </a:fld>
            <a:endParaRPr kumimoji="1" lang="zh-CN" altLang="en-US"/>
          </a:p>
        </p:txBody>
      </p:sp>
    </p:spTree>
    <p:extLst>
      <p:ext uri="{BB962C8B-B14F-4D97-AF65-F5344CB8AC3E}">
        <p14:creationId xmlns:p14="http://schemas.microsoft.com/office/powerpoint/2010/main" val="131269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6</a:t>
            </a:fld>
            <a:endParaRPr kumimoji="1" lang="zh-CN" altLang="en-US"/>
          </a:p>
        </p:txBody>
      </p:sp>
    </p:spTree>
    <p:extLst>
      <p:ext uri="{BB962C8B-B14F-4D97-AF65-F5344CB8AC3E}">
        <p14:creationId xmlns:p14="http://schemas.microsoft.com/office/powerpoint/2010/main" val="347051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8</a:t>
            </a:fld>
            <a:endParaRPr kumimoji="1" lang="zh-CN" altLang="en-US"/>
          </a:p>
        </p:txBody>
      </p:sp>
    </p:spTree>
    <p:extLst>
      <p:ext uri="{BB962C8B-B14F-4D97-AF65-F5344CB8AC3E}">
        <p14:creationId xmlns:p14="http://schemas.microsoft.com/office/powerpoint/2010/main" val="422906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20</a:t>
            </a:fld>
            <a:endParaRPr kumimoji="1" lang="zh-CN" altLang="en-US"/>
          </a:p>
        </p:txBody>
      </p:sp>
    </p:spTree>
    <p:extLst>
      <p:ext uri="{BB962C8B-B14F-4D97-AF65-F5344CB8AC3E}">
        <p14:creationId xmlns:p14="http://schemas.microsoft.com/office/powerpoint/2010/main" val="304032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21</a:t>
            </a:fld>
            <a:endParaRPr kumimoji="1" lang="zh-CN" altLang="en-US"/>
          </a:p>
        </p:txBody>
      </p:sp>
    </p:spTree>
    <p:extLst>
      <p:ext uri="{BB962C8B-B14F-4D97-AF65-F5344CB8AC3E}">
        <p14:creationId xmlns:p14="http://schemas.microsoft.com/office/powerpoint/2010/main" val="179672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sz="1800" dirty="0"/>
          </a:p>
        </p:txBody>
      </p:sp>
      <p:sp>
        <p:nvSpPr>
          <p:cNvPr id="4" name="灯片编号占位符 3"/>
          <p:cNvSpPr>
            <a:spLocks noGrp="1"/>
          </p:cNvSpPr>
          <p:nvPr>
            <p:ph type="sldNum" sz="quarter" idx="5"/>
          </p:nvPr>
        </p:nvSpPr>
        <p:spPr/>
        <p:txBody>
          <a:bodyPr/>
          <a:lstStyle/>
          <a:p>
            <a:fld id="{9E8BC3BE-12CE-7742-8521-03E11ED5B6CD}" type="slidenum">
              <a:rPr kumimoji="1" lang="zh-CN" altLang="en-US" smtClean="0"/>
              <a:t>22</a:t>
            </a:fld>
            <a:endParaRPr kumimoji="1" lang="zh-CN" altLang="en-US"/>
          </a:p>
        </p:txBody>
      </p:sp>
    </p:spTree>
    <p:extLst>
      <p:ext uri="{BB962C8B-B14F-4D97-AF65-F5344CB8AC3E}">
        <p14:creationId xmlns:p14="http://schemas.microsoft.com/office/powerpoint/2010/main" val="305676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44FCD-8FE2-BB48-BB25-FD48FF0873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56AFA67-5719-3243-9A7C-5133A269B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6F4C394-4B75-2048-BEA7-F5F59EF083C3}"/>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5B6AF34C-55BA-CB4E-8F2A-C8B70D569E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94EA212-A6E6-0442-A0F3-3BB76E479CD4}"/>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33848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BCE13-715A-1642-B6A4-30EFD4C452C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D139D3F-F61C-FB44-B71C-94FE404E0B0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58F84F5-61CD-7848-8ADF-32F2C6183C6E}"/>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F7F914F3-F891-3640-B3EF-6073C4D05B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463657-2EF2-1648-B525-C1F49CFCB1AE}"/>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3718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016FBA-A70C-1341-8E41-7EF7BD8C0E6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00ABBFA-D2C6-D749-AA50-42400C09745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57EFA41-66D8-E34A-95C5-8893815AA1E2}"/>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3DDB6217-EF33-DE49-9A95-FC38568E03C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9BCEBFB-57C2-BA4D-B98C-A53696AFBE60}"/>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3596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5E8DE-0880-A340-B47E-476C0949136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59FE771-B337-9241-8333-8302FF9F2ED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893E07F-095A-744E-B0FC-449FA562B12F}"/>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333C2A1B-DC2D-B346-9F5E-ACE7F49B9FA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362E48-BE8F-A540-B5A5-E72B06B19B11}"/>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90509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2285C-4FFA-9C4A-9303-041E8C8EDC3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F54161B-62FE-EB4A-969F-79449A0BF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E27F1FE-0395-804C-BEF7-929E2A9371FE}"/>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232AA4D4-3E46-C345-96C2-D164480A28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0549FA-B1AD-E742-86D0-7336845E2F70}"/>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8996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7D7F9-7770-F845-8DF4-52EE03ACA58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C38D7A7-A21A-0148-A8DD-96DFF64C7DF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6270911-4F51-0E41-93F3-04732230F75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3860722-ABCA-4D4D-88BA-9BB1C291FFCA}"/>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6" name="页脚占位符 5">
            <a:extLst>
              <a:ext uri="{FF2B5EF4-FFF2-40B4-BE49-F238E27FC236}">
                <a16:creationId xmlns:a16="http://schemas.microsoft.com/office/drawing/2014/main" id="{1E354413-B451-0E4E-92B6-3AA80957686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DD48AAD-BB6D-934B-A71D-DA88524AC0CC}"/>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308800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12B06-CC1B-BF4A-A9D2-38741DAA49A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80E88F5-B515-4A43-B4D7-CB5A962D5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32CEEE-59D8-6940-970C-C61D54C0DF2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F5412C7-A17C-2549-8EE0-2BE56EE70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B435881-B5A5-F34F-ADE3-3523648EF5D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21EB413-4D37-CF40-BFCB-0362F6B0989A}"/>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8" name="页脚占位符 7">
            <a:extLst>
              <a:ext uri="{FF2B5EF4-FFF2-40B4-BE49-F238E27FC236}">
                <a16:creationId xmlns:a16="http://schemas.microsoft.com/office/drawing/2014/main" id="{5FCA9371-C663-7B46-9881-DA350E81CAF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26DD4B3-3A90-A547-BB4B-825DC54EEB3A}"/>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2258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72B91-2F29-F84D-87CE-98D4CCFCC63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3D97F83-EC2E-3C4C-A7E4-6D83325B82D7}"/>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4" name="页脚占位符 3">
            <a:extLst>
              <a:ext uri="{FF2B5EF4-FFF2-40B4-BE49-F238E27FC236}">
                <a16:creationId xmlns:a16="http://schemas.microsoft.com/office/drawing/2014/main" id="{78FA6AA9-BD84-934E-9257-16246690EE2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C8563FC-3C6F-2845-A55D-A05A34391A69}"/>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03926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DAED74-8E78-2E40-AD39-AF32D0475D34}"/>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3" name="页脚占位符 2">
            <a:extLst>
              <a:ext uri="{FF2B5EF4-FFF2-40B4-BE49-F238E27FC236}">
                <a16:creationId xmlns:a16="http://schemas.microsoft.com/office/drawing/2014/main" id="{F3812CC4-0C3C-514F-99E0-93A07CF3742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CF86E01-03D4-2844-8984-1F19F1DC644A}"/>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46552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CA200-975A-2445-8184-4F0772F748E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0098B9-9FB0-6443-8704-9BE102984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B234113-E407-6F40-B550-FF17A8BCB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E87F082-8AC2-4042-8482-1D5625566022}"/>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6" name="页脚占位符 5">
            <a:extLst>
              <a:ext uri="{FF2B5EF4-FFF2-40B4-BE49-F238E27FC236}">
                <a16:creationId xmlns:a16="http://schemas.microsoft.com/office/drawing/2014/main" id="{AFB0D5B7-FA02-3F4A-A416-F0EF6455B8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2FC73A-9204-B24A-A32C-3638FA899820}"/>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9368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16E93-7C18-7B4A-A91E-44286D176A9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8D75918-659A-9049-AA83-90F65372E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DFD40BF-ABA8-664C-B64C-88BED567F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EC096D0-BF43-CE45-9904-0D83075A0032}"/>
              </a:ext>
            </a:extLst>
          </p:cNvPr>
          <p:cNvSpPr>
            <a:spLocks noGrp="1"/>
          </p:cNvSpPr>
          <p:nvPr>
            <p:ph type="dt" sz="half" idx="10"/>
          </p:nvPr>
        </p:nvSpPr>
        <p:spPr/>
        <p:txBody>
          <a:bodyPr/>
          <a:lstStyle/>
          <a:p>
            <a:fld id="{1E501F52-84F8-EB40-934E-3BEC0423C999}" type="datetimeFigureOut">
              <a:rPr kumimoji="1" lang="zh-CN" altLang="en-US" smtClean="0"/>
              <a:t>2020/6/13</a:t>
            </a:fld>
            <a:endParaRPr kumimoji="1" lang="zh-CN" altLang="en-US"/>
          </a:p>
        </p:txBody>
      </p:sp>
      <p:sp>
        <p:nvSpPr>
          <p:cNvPr id="6" name="页脚占位符 5">
            <a:extLst>
              <a:ext uri="{FF2B5EF4-FFF2-40B4-BE49-F238E27FC236}">
                <a16:creationId xmlns:a16="http://schemas.microsoft.com/office/drawing/2014/main" id="{C26C8C8B-DA8C-7F41-83F9-BA5479E4D3D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933D06E-D70C-DD4B-B655-03B9A83945EA}"/>
              </a:ext>
            </a:extLst>
          </p:cNvPr>
          <p:cNvSpPr>
            <a:spLocks noGrp="1"/>
          </p:cNvSpPr>
          <p:nvPr>
            <p:ph type="sldNum" sz="quarter" idx="12"/>
          </p:nvPr>
        </p:nvSpPr>
        <p:spPr/>
        <p:txBody>
          <a:body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35071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5FDF4F-606A-F248-A89C-342DB8CEC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1CA8C1-19C7-FB40-A17C-9A4128310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B31E593-65C6-6841-9E8A-AC6DF570B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01F52-84F8-EB40-934E-3BEC0423C999}" type="datetimeFigureOut">
              <a:rPr kumimoji="1" lang="zh-CN" altLang="en-US" smtClean="0"/>
              <a:t>2020/6/13</a:t>
            </a:fld>
            <a:endParaRPr kumimoji="1" lang="zh-CN" altLang="en-US"/>
          </a:p>
        </p:txBody>
      </p:sp>
      <p:sp>
        <p:nvSpPr>
          <p:cNvPr id="5" name="页脚占位符 4">
            <a:extLst>
              <a:ext uri="{FF2B5EF4-FFF2-40B4-BE49-F238E27FC236}">
                <a16:creationId xmlns:a16="http://schemas.microsoft.com/office/drawing/2014/main" id="{75FE44F0-1DCC-D448-A932-7415E5942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D385EFF-F10A-0B4F-AB2A-20107C89B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630AF-75C7-224A-8D93-40B14C91781B}" type="slidenum">
              <a:rPr kumimoji="1" lang="zh-CN" altLang="en-US" smtClean="0"/>
              <a:t>‹#›</a:t>
            </a:fld>
            <a:endParaRPr kumimoji="1" lang="zh-CN" altLang="en-US"/>
          </a:p>
        </p:txBody>
      </p:sp>
    </p:spTree>
    <p:extLst>
      <p:ext uri="{BB962C8B-B14F-4D97-AF65-F5344CB8AC3E}">
        <p14:creationId xmlns:p14="http://schemas.microsoft.com/office/powerpoint/2010/main" val="193468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Lab6 </a:t>
            </a:r>
            <a:r>
              <a:rPr lang="zh-CN" altLang="en-US" dirty="0" smtClean="0"/>
              <a:t>作业分析</a:t>
            </a:r>
            <a:endParaRPr lang="zh-CN" altLang="en-US" dirty="0"/>
          </a:p>
        </p:txBody>
      </p:sp>
    </p:spTree>
    <p:extLst>
      <p:ext uri="{BB962C8B-B14F-4D97-AF65-F5344CB8AC3E}">
        <p14:creationId xmlns:p14="http://schemas.microsoft.com/office/powerpoint/2010/main" val="3863011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0767"/>
            <a:ext cx="10515600" cy="5696196"/>
          </a:xfrm>
        </p:spPr>
        <p:txBody>
          <a:bodyPr/>
          <a:lstStyle/>
          <a:p>
            <a:pPr marL="0" indent="0">
              <a:buNone/>
            </a:pPr>
            <a:r>
              <a:rPr lang="en-US" altLang="zh-CN" dirty="0"/>
              <a:t>1.</a:t>
            </a:r>
            <a:r>
              <a:rPr lang="zh-CN" altLang="en-US" dirty="0"/>
              <a:t>第一常见的错误（</a:t>
            </a:r>
            <a:r>
              <a:rPr lang="zh-CN" dirty="0"/>
              <a:t>每个信号</a:t>
            </a:r>
            <a:r>
              <a:rPr lang="en-US" altLang="zh-CN" dirty="0"/>
              <a:t>1</a:t>
            </a:r>
            <a:r>
              <a:rPr lang="zh-CN" altLang="en-US" dirty="0"/>
              <a:t>分）      </a:t>
            </a:r>
            <a:endParaRPr lang="en-US" altLang="zh-CN" dirty="0"/>
          </a:p>
          <a:p>
            <a:pPr marL="0" indent="0">
              <a:buNone/>
            </a:pPr>
            <a:endParaRPr lang="zh-CN" altLang="en-US" dirty="0"/>
          </a:p>
          <a:p>
            <a:pPr marL="0" indent="0">
              <a:buNone/>
            </a:pPr>
            <a:r>
              <a:rPr lang="zh-CN" altLang="en-US" dirty="0"/>
              <a:t>参数设置</a:t>
            </a:r>
            <a:r>
              <a:rPr lang="zh-CN" dirty="0"/>
              <a:t>错误导致结果及绘图错误，其中                      出错最多。</a:t>
            </a:r>
          </a:p>
          <a:p>
            <a:pPr marL="0" indent="0">
              <a:buNone/>
            </a:pPr>
            <a:endParaRPr lang="zh-CN" dirty="0"/>
          </a:p>
          <a:p>
            <a:pPr marL="0" indent="0">
              <a:buNone/>
            </a:pPr>
            <a:endParaRPr lang="zh-CN" dirty="0"/>
          </a:p>
          <a:p>
            <a:pPr marL="0" indent="0">
              <a:buNone/>
            </a:pPr>
            <a:r>
              <a:rPr lang="zh-CN" dirty="0"/>
              <a:t>常见错误有</a:t>
            </a:r>
            <a:r>
              <a:rPr lang="en-US" altLang="zh-CN" dirty="0"/>
              <a:t>[3,0,-9,0],[3,0,27,0],[3,0,0,-27]</a:t>
            </a:r>
            <a:r>
              <a:rPr lang="zh-CN" altLang="en-US" dirty="0"/>
              <a:t>等。导致错误的原因估计是此形式导致部分同学条件反射使用了求根的思路，正确参数应该为</a:t>
            </a:r>
            <a:r>
              <a:rPr lang="en-US" altLang="zh-CN" dirty="0"/>
              <a:t>[3,0,-27,0]</a:t>
            </a:r>
            <a:endParaRPr lang="zh-CN" dirty="0"/>
          </a:p>
          <a:p>
            <a:pPr marL="0" indent="0">
              <a:buNone/>
            </a:pPr>
            <a:r>
              <a:rPr lang="zh-CN" dirty="0"/>
              <a:t>                                         </a:t>
            </a:r>
          </a:p>
          <a:p>
            <a:pPr marL="0" indent="0">
              <a:buNone/>
            </a:pPr>
            <a:r>
              <a:rPr lang="en-US" altLang="zh-CN" dirty="0"/>
              <a:t>			</a:t>
            </a:r>
            <a:endParaRPr lang="zh-CN" dirty="0"/>
          </a:p>
        </p:txBody>
      </p:sp>
      <p:pic>
        <p:nvPicPr>
          <p:cNvPr id="2" name="图片 1"/>
          <p:cNvPicPr>
            <a:picLocks noChangeAspect="1"/>
          </p:cNvPicPr>
          <p:nvPr/>
        </p:nvPicPr>
        <p:blipFill>
          <a:blip r:embed="rId2"/>
          <a:stretch>
            <a:fillRect/>
          </a:stretch>
        </p:blipFill>
        <p:spPr>
          <a:xfrm>
            <a:off x="7416165" y="1414145"/>
            <a:ext cx="1962150" cy="619125"/>
          </a:xfrm>
          <a:prstGeom prst="rect">
            <a:avLst/>
          </a:prstGeom>
        </p:spPr>
      </p:pic>
    </p:spTree>
    <p:extLst>
      <p:ext uri="{BB962C8B-B14F-4D97-AF65-F5344CB8AC3E}">
        <p14:creationId xmlns:p14="http://schemas.microsoft.com/office/powerpoint/2010/main" val="149618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0767"/>
            <a:ext cx="10515600" cy="5696196"/>
          </a:xfrm>
        </p:spPr>
        <p:txBody>
          <a:bodyPr/>
          <a:lstStyle/>
          <a:p>
            <a:pPr marL="0" indent="0">
              <a:buNone/>
            </a:pPr>
            <a:r>
              <a:rPr lang="en-US" altLang="zh-CN" dirty="0"/>
              <a:t>1.</a:t>
            </a:r>
            <a:r>
              <a:rPr lang="zh-CN" altLang="en-US" dirty="0"/>
              <a:t>第一常见的错误（</a:t>
            </a:r>
            <a:r>
              <a:rPr lang="zh-CN" dirty="0"/>
              <a:t>每个信号</a:t>
            </a:r>
            <a:r>
              <a:rPr lang="en-US" altLang="zh-CN" dirty="0"/>
              <a:t>1</a:t>
            </a:r>
            <a:r>
              <a:rPr lang="zh-CN" altLang="en-US" dirty="0"/>
              <a:t>分）      </a:t>
            </a:r>
            <a:endParaRPr lang="en-US" altLang="zh-CN" dirty="0"/>
          </a:p>
          <a:p>
            <a:pPr marL="0" indent="0">
              <a:buNone/>
            </a:pPr>
            <a:r>
              <a:rPr lang="zh-CN" altLang="en-US" dirty="0"/>
              <a:t>参数设置</a:t>
            </a:r>
            <a:r>
              <a:rPr lang="zh-CN" dirty="0"/>
              <a:t>错误导致结果及绘图错误，其中                      出错最多。</a:t>
            </a:r>
          </a:p>
          <a:p>
            <a:pPr marL="0" indent="0">
              <a:buNone/>
            </a:pPr>
            <a:endParaRPr lang="zh-CN" dirty="0"/>
          </a:p>
          <a:p>
            <a:pPr marL="0" indent="0">
              <a:buNone/>
            </a:pPr>
            <a:r>
              <a:rPr lang="zh-CN" dirty="0"/>
              <a:t>举例：</a:t>
            </a:r>
          </a:p>
          <a:p>
            <a:pPr marL="0" indent="0">
              <a:buNone/>
            </a:pPr>
            <a:r>
              <a:rPr lang="zh-CN" dirty="0"/>
              <a:t>  参数</a:t>
            </a:r>
            <a:r>
              <a:rPr lang="en-US" altLang="zh-CN" dirty="0">
                <a:sym typeface="+mn-ea"/>
              </a:rPr>
              <a:t>[3,0,27,0]</a:t>
            </a:r>
            <a:r>
              <a:rPr lang="zh-CN" altLang="en-US" dirty="0">
                <a:sym typeface="+mn-ea"/>
              </a:rPr>
              <a:t>导致的错误：</a:t>
            </a:r>
            <a:endParaRPr lang="zh-CN" dirty="0"/>
          </a:p>
          <a:p>
            <a:pPr marL="0" indent="0">
              <a:buNone/>
            </a:pPr>
            <a:r>
              <a:rPr lang="zh-CN" dirty="0"/>
              <a:t>                      </a:t>
            </a:r>
          </a:p>
          <a:p>
            <a:pPr marL="0" indent="0">
              <a:buNone/>
            </a:pPr>
            <a:r>
              <a:rPr lang="en-US" altLang="zh-CN" dirty="0"/>
              <a:t>			</a:t>
            </a:r>
            <a:endParaRPr lang="zh-CN" dirty="0"/>
          </a:p>
        </p:txBody>
      </p:sp>
      <p:pic>
        <p:nvPicPr>
          <p:cNvPr id="2" name="图片 1"/>
          <p:cNvPicPr>
            <a:picLocks noChangeAspect="1"/>
          </p:cNvPicPr>
          <p:nvPr/>
        </p:nvPicPr>
        <p:blipFill>
          <a:blip r:embed="rId3"/>
          <a:stretch>
            <a:fillRect/>
          </a:stretch>
        </p:blipFill>
        <p:spPr>
          <a:xfrm>
            <a:off x="7397115" y="934720"/>
            <a:ext cx="1962150" cy="619125"/>
          </a:xfrm>
          <a:prstGeom prst="rect">
            <a:avLst/>
          </a:prstGeom>
        </p:spPr>
      </p:pic>
      <p:pic>
        <p:nvPicPr>
          <p:cNvPr id="7" name="图片 6"/>
          <p:cNvPicPr>
            <a:picLocks noChangeAspect="1"/>
          </p:cNvPicPr>
          <p:nvPr>
            <p:custDataLst>
              <p:tags r:id="rId1"/>
            </p:custDataLst>
          </p:nvPr>
        </p:nvPicPr>
        <p:blipFill>
          <a:blip r:embed="rId4"/>
          <a:stretch>
            <a:fillRect/>
          </a:stretch>
        </p:blipFill>
        <p:spPr>
          <a:xfrm>
            <a:off x="5430520" y="1642110"/>
            <a:ext cx="5338445" cy="4320540"/>
          </a:xfrm>
          <a:prstGeom prst="rect">
            <a:avLst/>
          </a:prstGeom>
        </p:spPr>
      </p:pic>
    </p:spTree>
    <p:extLst>
      <p:ext uri="{BB962C8B-B14F-4D97-AF65-F5344CB8AC3E}">
        <p14:creationId xmlns:p14="http://schemas.microsoft.com/office/powerpoint/2010/main" val="22844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0767"/>
            <a:ext cx="10515600" cy="5696196"/>
          </a:xfrm>
        </p:spPr>
        <p:txBody>
          <a:bodyPr/>
          <a:lstStyle/>
          <a:p>
            <a:pPr marL="0" indent="0">
              <a:buNone/>
            </a:pPr>
            <a:r>
              <a:rPr lang="en-US" altLang="zh-CN" dirty="0"/>
              <a:t>1.</a:t>
            </a:r>
            <a:r>
              <a:rPr lang="zh-CN" altLang="en-US" dirty="0"/>
              <a:t>第一常见的错误（</a:t>
            </a:r>
            <a:r>
              <a:rPr lang="zh-CN" dirty="0"/>
              <a:t>每个信号</a:t>
            </a:r>
            <a:r>
              <a:rPr lang="en-US" altLang="zh-CN" dirty="0"/>
              <a:t>1</a:t>
            </a:r>
            <a:r>
              <a:rPr lang="zh-CN" altLang="en-US" dirty="0"/>
              <a:t>分）      </a:t>
            </a:r>
            <a:endParaRPr lang="en-US" altLang="zh-CN" dirty="0"/>
          </a:p>
          <a:p>
            <a:pPr marL="0" indent="0">
              <a:buNone/>
            </a:pPr>
            <a:r>
              <a:rPr lang="zh-CN" altLang="en-US" dirty="0"/>
              <a:t>参数设置</a:t>
            </a:r>
            <a:r>
              <a:rPr lang="zh-CN" dirty="0"/>
              <a:t>错误导致结果及绘图错误，其中                      出错最多。</a:t>
            </a:r>
          </a:p>
          <a:p>
            <a:pPr marL="0" indent="0">
              <a:buNone/>
            </a:pPr>
            <a:endParaRPr lang="zh-CN" dirty="0"/>
          </a:p>
          <a:p>
            <a:pPr marL="0" indent="0">
              <a:buNone/>
            </a:pPr>
            <a:r>
              <a:rPr lang="zh-CN" dirty="0"/>
              <a:t>举例：</a:t>
            </a:r>
          </a:p>
          <a:p>
            <a:pPr marL="0" indent="0">
              <a:buNone/>
            </a:pPr>
            <a:r>
              <a:rPr lang="zh-CN" dirty="0"/>
              <a:t>  参数</a:t>
            </a:r>
            <a:r>
              <a:rPr lang="en-US" altLang="zh-CN" dirty="0">
                <a:sym typeface="+mn-ea"/>
              </a:rPr>
              <a:t>[3,0,0,-27]</a:t>
            </a:r>
            <a:r>
              <a:rPr lang="zh-CN" altLang="en-US" dirty="0">
                <a:sym typeface="+mn-ea"/>
              </a:rPr>
              <a:t>导致的错误：</a:t>
            </a:r>
            <a:endParaRPr lang="zh-CN" dirty="0"/>
          </a:p>
          <a:p>
            <a:pPr marL="0" indent="0">
              <a:buNone/>
            </a:pPr>
            <a:r>
              <a:rPr lang="zh-CN" dirty="0"/>
              <a:t>                      </a:t>
            </a:r>
          </a:p>
          <a:p>
            <a:pPr marL="0" indent="0">
              <a:buNone/>
            </a:pPr>
            <a:r>
              <a:rPr lang="en-US" altLang="zh-CN" dirty="0"/>
              <a:t>			</a:t>
            </a:r>
            <a:endParaRPr lang="zh-CN" dirty="0"/>
          </a:p>
        </p:txBody>
      </p:sp>
      <p:pic>
        <p:nvPicPr>
          <p:cNvPr id="2" name="图片 1"/>
          <p:cNvPicPr>
            <a:picLocks noChangeAspect="1"/>
          </p:cNvPicPr>
          <p:nvPr/>
        </p:nvPicPr>
        <p:blipFill>
          <a:blip r:embed="rId3"/>
          <a:stretch>
            <a:fillRect/>
          </a:stretch>
        </p:blipFill>
        <p:spPr>
          <a:xfrm>
            <a:off x="7397115" y="934720"/>
            <a:ext cx="1962150" cy="619125"/>
          </a:xfrm>
          <a:prstGeom prst="rect">
            <a:avLst/>
          </a:prstGeom>
        </p:spPr>
      </p:pic>
      <p:pic>
        <p:nvPicPr>
          <p:cNvPr id="4" name="图片 3"/>
          <p:cNvPicPr>
            <a:picLocks noChangeAspect="1"/>
          </p:cNvPicPr>
          <p:nvPr>
            <p:custDataLst>
              <p:tags r:id="rId1"/>
            </p:custDataLst>
          </p:nvPr>
        </p:nvPicPr>
        <p:blipFill>
          <a:blip r:embed="rId4"/>
          <a:stretch>
            <a:fillRect/>
          </a:stretch>
        </p:blipFill>
        <p:spPr>
          <a:xfrm>
            <a:off x="5516880" y="1797050"/>
            <a:ext cx="5236845" cy="4484370"/>
          </a:xfrm>
          <a:prstGeom prst="rect">
            <a:avLst/>
          </a:prstGeom>
        </p:spPr>
      </p:pic>
    </p:spTree>
    <p:extLst>
      <p:ext uri="{BB962C8B-B14F-4D97-AF65-F5344CB8AC3E}">
        <p14:creationId xmlns:p14="http://schemas.microsoft.com/office/powerpoint/2010/main" val="34135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3951"/>
            <a:ext cx="10515600" cy="5913012"/>
          </a:xfrm>
        </p:spPr>
        <p:txBody>
          <a:bodyPr/>
          <a:lstStyle/>
          <a:p>
            <a:pPr marL="0" indent="0">
              <a:buNone/>
            </a:pPr>
            <a:r>
              <a:rPr lang="en-US" altLang="zh-CN" dirty="0">
                <a:sym typeface="+mn-ea"/>
              </a:rPr>
              <a:t>2.</a:t>
            </a:r>
            <a:r>
              <a:rPr lang="zh-CN" altLang="en-US" dirty="0">
                <a:sym typeface="+mn-ea"/>
              </a:rPr>
              <a:t>第二常见的错误  </a:t>
            </a:r>
          </a:p>
        </p:txBody>
      </p:sp>
      <p:sp>
        <p:nvSpPr>
          <p:cNvPr id="6" name="文本框 5"/>
          <p:cNvSpPr txBox="1"/>
          <p:nvPr/>
        </p:nvSpPr>
        <p:spPr>
          <a:xfrm>
            <a:off x="1235710" y="891540"/>
            <a:ext cx="5772150" cy="368300"/>
          </a:xfrm>
          <a:prstGeom prst="rect">
            <a:avLst/>
          </a:prstGeom>
          <a:noFill/>
        </p:spPr>
        <p:txBody>
          <a:bodyPr wrap="square" rtlCol="0">
            <a:spAutoFit/>
          </a:bodyPr>
          <a:lstStyle/>
          <a:p>
            <a:r>
              <a:rPr lang="zh-CN" altLang="en-US"/>
              <a:t>对</a:t>
            </a:r>
            <a:r>
              <a:rPr lang="en-US" altLang="zh-CN"/>
              <a:t>stable</a:t>
            </a:r>
            <a:r>
              <a:rPr lang="zh-CN" altLang="en-US"/>
              <a:t>的判断错误，扣</a:t>
            </a:r>
            <a:r>
              <a:rPr lang="en-US" altLang="zh-CN"/>
              <a:t>0.5~1</a:t>
            </a:r>
            <a:r>
              <a:rPr lang="zh-CN" altLang="en-US"/>
              <a:t>分</a:t>
            </a:r>
          </a:p>
        </p:txBody>
      </p:sp>
      <p:sp>
        <p:nvSpPr>
          <p:cNvPr id="2" name="文本框 1"/>
          <p:cNvSpPr txBox="1"/>
          <p:nvPr/>
        </p:nvSpPr>
        <p:spPr>
          <a:xfrm>
            <a:off x="1235710" y="1819275"/>
            <a:ext cx="6738620" cy="645160"/>
          </a:xfrm>
          <a:prstGeom prst="rect">
            <a:avLst/>
          </a:prstGeom>
          <a:noFill/>
        </p:spPr>
        <p:txBody>
          <a:bodyPr wrap="square" rtlCol="0">
            <a:spAutoFit/>
          </a:bodyPr>
          <a:lstStyle/>
          <a:p>
            <a:r>
              <a:rPr lang="zh-CN" altLang="en-US"/>
              <a:t>出错最多的是对</a:t>
            </a:r>
            <a:r>
              <a:rPr lang="en-US" altLang="zh-CN"/>
              <a:t>H2</a:t>
            </a:r>
            <a:r>
              <a:rPr lang="zh-CN" altLang="en-US"/>
              <a:t>的判断，其波形规整但是并不说明其收敛，因此是</a:t>
            </a:r>
            <a:r>
              <a:rPr lang="en-US" altLang="zh-CN"/>
              <a:t>not stable</a:t>
            </a:r>
            <a:r>
              <a:rPr lang="zh-CN" altLang="en-US"/>
              <a:t>的</a:t>
            </a:r>
          </a:p>
        </p:txBody>
      </p:sp>
      <p:pic>
        <p:nvPicPr>
          <p:cNvPr id="8" name="图片 7"/>
          <p:cNvPicPr>
            <a:picLocks noChangeAspect="1"/>
          </p:cNvPicPr>
          <p:nvPr/>
        </p:nvPicPr>
        <p:blipFill>
          <a:blip r:embed="rId2"/>
          <a:stretch>
            <a:fillRect/>
          </a:stretch>
        </p:blipFill>
        <p:spPr>
          <a:xfrm>
            <a:off x="8147685" y="967105"/>
            <a:ext cx="3143250" cy="4924425"/>
          </a:xfrm>
          <a:prstGeom prst="rect">
            <a:avLst/>
          </a:prstGeom>
        </p:spPr>
      </p:pic>
    </p:spTree>
    <p:extLst>
      <p:ext uri="{BB962C8B-B14F-4D97-AF65-F5344CB8AC3E}">
        <p14:creationId xmlns:p14="http://schemas.microsoft.com/office/powerpoint/2010/main" val="218986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6542" y="204214"/>
            <a:ext cx="10515600" cy="4351338"/>
          </a:xfrm>
        </p:spPr>
        <p:txBody>
          <a:bodyPr/>
          <a:lstStyle/>
          <a:p>
            <a:pPr marL="0" indent="0">
              <a:buNone/>
            </a:pPr>
            <a:r>
              <a:rPr lang="en-US" altLang="zh-CN" dirty="0"/>
              <a:t>4.</a:t>
            </a:r>
            <a:r>
              <a:rPr lang="zh-CN" altLang="en-US" dirty="0"/>
              <a:t>参考代码及结果（优秀示例）</a:t>
            </a:r>
          </a:p>
        </p:txBody>
      </p:sp>
      <p:pic>
        <p:nvPicPr>
          <p:cNvPr id="6" name="图片 5"/>
          <p:cNvPicPr>
            <a:picLocks noChangeAspect="1"/>
          </p:cNvPicPr>
          <p:nvPr/>
        </p:nvPicPr>
        <p:blipFill>
          <a:blip r:embed="rId2"/>
          <a:stretch>
            <a:fillRect/>
          </a:stretch>
        </p:blipFill>
        <p:spPr>
          <a:xfrm>
            <a:off x="312420" y="1139190"/>
            <a:ext cx="6373495" cy="1943735"/>
          </a:xfrm>
          <a:prstGeom prst="rect">
            <a:avLst/>
          </a:prstGeom>
        </p:spPr>
      </p:pic>
      <p:pic>
        <p:nvPicPr>
          <p:cNvPr id="8" name="图片 7"/>
          <p:cNvPicPr>
            <a:picLocks noChangeAspect="1"/>
          </p:cNvPicPr>
          <p:nvPr/>
        </p:nvPicPr>
        <p:blipFill>
          <a:blip r:embed="rId3"/>
          <a:srcRect r="-5553"/>
          <a:stretch>
            <a:fillRect/>
          </a:stretch>
        </p:blipFill>
        <p:spPr>
          <a:xfrm>
            <a:off x="312420" y="3082925"/>
            <a:ext cx="6734810" cy="3682365"/>
          </a:xfrm>
          <a:prstGeom prst="rect">
            <a:avLst/>
          </a:prstGeom>
        </p:spPr>
      </p:pic>
      <p:pic>
        <p:nvPicPr>
          <p:cNvPr id="9" name="图片 8"/>
          <p:cNvPicPr>
            <a:picLocks noChangeAspect="1"/>
          </p:cNvPicPr>
          <p:nvPr/>
        </p:nvPicPr>
        <p:blipFill>
          <a:blip r:embed="rId4"/>
          <a:stretch>
            <a:fillRect/>
          </a:stretch>
        </p:blipFill>
        <p:spPr>
          <a:xfrm>
            <a:off x="6685915" y="1697355"/>
            <a:ext cx="5441315" cy="4458335"/>
          </a:xfrm>
          <a:prstGeom prst="rect">
            <a:avLst/>
          </a:prstGeom>
        </p:spPr>
      </p:pic>
    </p:spTree>
    <p:extLst>
      <p:ext uri="{BB962C8B-B14F-4D97-AF65-F5344CB8AC3E}">
        <p14:creationId xmlns:p14="http://schemas.microsoft.com/office/powerpoint/2010/main" val="150818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0AAA3C-8322-EB43-8A43-B26289F3D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4350"/>
            <a:ext cx="12192000" cy="1158844"/>
          </a:xfrm>
          <a:prstGeom prst="rect">
            <a:avLst/>
          </a:prstGeom>
        </p:spPr>
      </p:pic>
      <p:sp>
        <p:nvSpPr>
          <p:cNvPr id="6" name="文本框 5">
            <a:extLst>
              <a:ext uri="{FF2B5EF4-FFF2-40B4-BE49-F238E27FC236}">
                <a16:creationId xmlns:a16="http://schemas.microsoft.com/office/drawing/2014/main" id="{D14138B2-F78D-A84B-A4F0-858D0DAC3268}"/>
              </a:ext>
            </a:extLst>
          </p:cNvPr>
          <p:cNvSpPr txBox="1"/>
          <p:nvPr/>
        </p:nvSpPr>
        <p:spPr>
          <a:xfrm>
            <a:off x="202019" y="2133194"/>
            <a:ext cx="7697972" cy="369332"/>
          </a:xfrm>
          <a:prstGeom prst="rect">
            <a:avLst/>
          </a:prstGeom>
          <a:noFill/>
        </p:spPr>
        <p:txBody>
          <a:bodyPr wrap="square" rtlCol="0">
            <a:spAutoFit/>
          </a:bodyPr>
          <a:lstStyle/>
          <a:p>
            <a:r>
              <a:rPr kumimoji="1" lang="zh-CN" altLang="en-US" dirty="0"/>
              <a:t>常见错误一：画出的拉普拉斯</a:t>
            </a:r>
            <a:r>
              <a:rPr kumimoji="1" lang="en-US" altLang="zh-CN" dirty="0"/>
              <a:t>3d</a:t>
            </a:r>
            <a:r>
              <a:rPr kumimoji="1" lang="zh-CN" altLang="en-US" dirty="0"/>
              <a:t>图未调整观察角度，未见虚轴上的切面 </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852B4D7-CE48-EE41-9B71-EA555E440094}"/>
                  </a:ext>
                </a:extLst>
              </p:cNvPr>
              <p:cNvSpPr txBox="1"/>
              <p:nvPr/>
            </p:nvSpPr>
            <p:spPr>
              <a:xfrm>
                <a:off x="202019" y="2656339"/>
                <a:ext cx="7697972" cy="369332"/>
              </a:xfrm>
              <a:prstGeom prst="rect">
                <a:avLst/>
              </a:prstGeom>
              <a:noFill/>
            </p:spPr>
            <p:txBody>
              <a:bodyPr wrap="square" rtlCol="0">
                <a:spAutoFit/>
              </a:bodyPr>
              <a:lstStyle/>
              <a:p>
                <a:r>
                  <a:rPr kumimoji="1" lang="zh-CN" altLang="en-US" dirty="0"/>
                  <a:t>解决办法：可添加代码如下  </a:t>
                </a:r>
                <a14:m>
                  <m:oMath xmlns:m="http://schemas.openxmlformats.org/officeDocument/2006/math">
                    <m:r>
                      <a:rPr kumimoji="1" lang="en" altLang="zh-CN" i="1" dirty="0" smtClean="0">
                        <a:latin typeface="Cambria Math" panose="02040503050406030204" pitchFamily="18" charset="0"/>
                      </a:rPr>
                      <m:t>𝑎𝑥𝑖𝑠</m:t>
                    </m:r>
                    <m:r>
                      <a:rPr kumimoji="1" lang="en" altLang="zh-CN" i="1" dirty="0" smtClean="0">
                        <a:latin typeface="Cambria Math" panose="02040503050406030204" pitchFamily="18" charset="0"/>
                      </a:rPr>
                      <m:t>([0,5,−20,20,0,0.5]);</m:t>
                    </m:r>
                  </m:oMath>
                </a14:m>
                <a:endParaRPr kumimoji="1" lang="zh-CN" altLang="en-US" dirty="0"/>
              </a:p>
            </p:txBody>
          </p:sp>
        </mc:Choice>
        <mc:Fallback>
          <p:sp>
            <p:nvSpPr>
              <p:cNvPr id="7" name="文本框 6">
                <a:extLst>
                  <a:ext uri="{FF2B5EF4-FFF2-40B4-BE49-F238E27FC236}">
                    <a16:creationId xmlns:a16="http://schemas.microsoft.com/office/drawing/2014/main" id="{0852B4D7-CE48-EE41-9B71-EA555E440094}"/>
                  </a:ext>
                </a:extLst>
              </p:cNvPr>
              <p:cNvSpPr txBox="1">
                <a:spLocks noRot="1" noChangeAspect="1" noMove="1" noResize="1" noEditPoints="1" noAdjustHandles="1" noChangeArrowheads="1" noChangeShapeType="1" noTextEdit="1"/>
              </p:cNvSpPr>
              <p:nvPr/>
            </p:nvSpPr>
            <p:spPr>
              <a:xfrm>
                <a:off x="202019" y="2656339"/>
                <a:ext cx="7697972" cy="369332"/>
              </a:xfrm>
              <a:prstGeom prst="rect">
                <a:avLst/>
              </a:prstGeom>
              <a:blipFill>
                <a:blip r:embed="rId3"/>
                <a:stretch>
                  <a:fillRect l="-633" t="-10000"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EA2AF06-5AFF-8E4D-AF75-890B74655244}"/>
              </a:ext>
            </a:extLst>
          </p:cNvPr>
          <p:cNvSpPr txBox="1"/>
          <p:nvPr/>
        </p:nvSpPr>
        <p:spPr>
          <a:xfrm>
            <a:off x="202019" y="3661370"/>
            <a:ext cx="7697972" cy="369332"/>
          </a:xfrm>
          <a:prstGeom prst="rect">
            <a:avLst/>
          </a:prstGeom>
          <a:noFill/>
        </p:spPr>
        <p:txBody>
          <a:bodyPr wrap="square" rtlCol="0">
            <a:spAutoFit/>
          </a:bodyPr>
          <a:lstStyle/>
          <a:p>
            <a:r>
              <a:rPr kumimoji="1" lang="zh-CN" altLang="en-US" dirty="0"/>
              <a:t>常见错误二：画拉普拉斯图像时，采样范围过窄</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410C25C2-28BA-7343-95EA-31F1BC8772A9}"/>
                  </a:ext>
                </a:extLst>
              </p:cNvPr>
              <p:cNvSpPr txBox="1"/>
              <p:nvPr/>
            </p:nvSpPr>
            <p:spPr>
              <a:xfrm>
                <a:off x="202019" y="4133624"/>
                <a:ext cx="11515060" cy="923330"/>
              </a:xfrm>
              <a:prstGeom prst="rect">
                <a:avLst/>
              </a:prstGeom>
              <a:noFill/>
            </p:spPr>
            <p:txBody>
              <a:bodyPr wrap="square" rtlCol="0">
                <a:spAutoFit/>
              </a:bodyPr>
              <a:lstStyle/>
              <a:p>
                <a:r>
                  <a:rPr kumimoji="1" lang="zh-CN" altLang="en-US" dirty="0"/>
                  <a:t>解决办法：可添加代码如下   </a:t>
                </a:r>
                <a14:m>
                  <m:oMath xmlns:m="http://schemas.openxmlformats.org/officeDocument/2006/math">
                    <m:r>
                      <a:rPr lang="en" altLang="zh-CN" i="1" dirty="0" smtClean="0">
                        <a:latin typeface="Cambria Math" panose="02040503050406030204" pitchFamily="18" charset="0"/>
                      </a:rPr>
                      <m:t>𝑥</m:t>
                    </m:r>
                    <m:r>
                      <a:rPr lang="en" altLang="zh-CN" i="1" dirty="0" smtClean="0">
                        <a:latin typeface="Cambria Math" panose="02040503050406030204" pitchFamily="18" charset="0"/>
                      </a:rPr>
                      <m:t> = −30:0.</m:t>
                    </m:r>
                    <m:r>
                      <a:rPr lang="en-US" altLang="zh-CN" i="1" dirty="0" smtClean="0">
                        <a:latin typeface="Cambria Math" panose="02040503050406030204" pitchFamily="18" charset="0"/>
                      </a:rPr>
                      <m:t>1:30;</m:t>
                    </m:r>
                    <m:r>
                      <a:rPr lang="zh-CN" altLang="en-US" i="1" dirty="0" smtClean="0">
                        <a:latin typeface="Cambria Math" panose="02040503050406030204" pitchFamily="18" charset="0"/>
                      </a:rPr>
                      <m:t>   </m:t>
                    </m:r>
                    <m:r>
                      <a:rPr lang="en" altLang="zh-CN" i="1" dirty="0" smtClean="0">
                        <a:latin typeface="Cambria Math" panose="02040503050406030204" pitchFamily="18" charset="0"/>
                      </a:rPr>
                      <m:t>𝑦</m:t>
                    </m:r>
                    <m:r>
                      <a:rPr lang="en" altLang="zh-CN" i="1" dirty="0">
                        <a:latin typeface="Cambria Math" panose="02040503050406030204" pitchFamily="18" charset="0"/>
                      </a:rPr>
                      <m:t>=</m:t>
                    </m:r>
                    <m:r>
                      <a:rPr lang="en" altLang="zh-CN" i="1" dirty="0">
                        <a:latin typeface="Cambria Math" panose="02040503050406030204" pitchFamily="18" charset="0"/>
                      </a:rPr>
                      <m:t>𝑥</m:t>
                    </m:r>
                    <m:r>
                      <a:rPr lang="en" altLang="zh-CN" i="1" dirty="0" smtClean="0">
                        <a:latin typeface="Cambria Math" panose="02040503050406030204" pitchFamily="18" charset="0"/>
                      </a:rPr>
                      <m:t>;</m:t>
                    </m:r>
                    <m:r>
                      <a:rPr lang="zh-CN" altLang="en-US" i="1" dirty="0" smtClean="0">
                        <a:latin typeface="Cambria Math" panose="02040503050406030204" pitchFamily="18" charset="0"/>
                      </a:rPr>
                      <m:t>   </m:t>
                    </m:r>
                    <m:r>
                      <a:rPr lang="en" altLang="zh-CN" i="1" dirty="0" smtClean="0">
                        <a:latin typeface="Cambria Math" panose="02040503050406030204" pitchFamily="18" charset="0"/>
                      </a:rPr>
                      <m:t>[</m:t>
                    </m:r>
                    <m:r>
                      <a:rPr lang="en" altLang="zh-CN" i="1" dirty="0" err="1">
                        <a:latin typeface="Cambria Math" panose="02040503050406030204" pitchFamily="18" charset="0"/>
                      </a:rPr>
                      <m:t>𝑥</m:t>
                    </m:r>
                    <m:r>
                      <a:rPr lang="en" altLang="zh-CN" i="1" dirty="0" err="1">
                        <a:latin typeface="Cambria Math" panose="02040503050406030204" pitchFamily="18" charset="0"/>
                      </a:rPr>
                      <m:t>,</m:t>
                    </m:r>
                    <m:r>
                      <a:rPr lang="en" altLang="zh-CN" i="1" dirty="0" err="1">
                        <a:latin typeface="Cambria Math" panose="02040503050406030204" pitchFamily="18" charset="0"/>
                      </a:rPr>
                      <m:t>𝑦</m:t>
                    </m:r>
                    <m:r>
                      <a:rPr lang="en" altLang="zh-CN" i="1" dirty="0">
                        <a:latin typeface="Cambria Math" panose="02040503050406030204" pitchFamily="18" charset="0"/>
                      </a:rPr>
                      <m:t>] = </m:t>
                    </m:r>
                    <m:r>
                      <a:rPr lang="en" altLang="zh-CN" i="1" dirty="0" err="1">
                        <a:latin typeface="Cambria Math" panose="02040503050406030204" pitchFamily="18" charset="0"/>
                      </a:rPr>
                      <m:t>𝑚𝑒𝑠h𝑔𝑟𝑖𝑑</m:t>
                    </m:r>
                    <m:r>
                      <a:rPr lang="en" altLang="zh-CN" i="1" dirty="0">
                        <a:latin typeface="Cambria Math" panose="02040503050406030204" pitchFamily="18" charset="0"/>
                      </a:rPr>
                      <m:t>(</m:t>
                    </m:r>
                    <m:r>
                      <a:rPr lang="en" altLang="zh-CN" i="1" dirty="0" err="1">
                        <a:latin typeface="Cambria Math" panose="02040503050406030204" pitchFamily="18" charset="0"/>
                      </a:rPr>
                      <m:t>𝑥</m:t>
                    </m:r>
                    <m:r>
                      <a:rPr lang="en" altLang="zh-CN" i="1" dirty="0" err="1">
                        <a:latin typeface="Cambria Math" panose="02040503050406030204" pitchFamily="18" charset="0"/>
                      </a:rPr>
                      <m:t>,</m:t>
                    </m:r>
                    <m:r>
                      <a:rPr lang="en" altLang="zh-CN" i="1" dirty="0" err="1">
                        <a:latin typeface="Cambria Math" panose="02040503050406030204" pitchFamily="18" charset="0"/>
                      </a:rPr>
                      <m:t>𝑦</m:t>
                    </m:r>
                    <m:r>
                      <a:rPr lang="en" altLang="zh-CN" i="1" dirty="0">
                        <a:latin typeface="Cambria Math" panose="02040503050406030204" pitchFamily="18" charset="0"/>
                      </a:rPr>
                      <m:t>);</m:t>
                    </m:r>
                  </m:oMath>
                </a14:m>
                <a:r>
                  <a:rPr lang="en" altLang="zh-CN" dirty="0"/>
                  <a:t/>
                </a:r>
                <a:br>
                  <a:rPr lang="en" altLang="zh-CN" dirty="0"/>
                </a:br>
                <a:endParaRPr lang="en" altLang="zh-CN" dirty="0"/>
              </a:p>
              <a:p>
                <a:endParaRPr kumimoji="1" lang="zh-CN" altLang="en-US" dirty="0"/>
              </a:p>
            </p:txBody>
          </p:sp>
        </mc:Choice>
        <mc:Fallback>
          <p:sp>
            <p:nvSpPr>
              <p:cNvPr id="11" name="文本框 10">
                <a:extLst>
                  <a:ext uri="{FF2B5EF4-FFF2-40B4-BE49-F238E27FC236}">
                    <a16:creationId xmlns:a16="http://schemas.microsoft.com/office/drawing/2014/main" id="{410C25C2-28BA-7343-95EA-31F1BC8772A9}"/>
                  </a:ext>
                </a:extLst>
              </p:cNvPr>
              <p:cNvSpPr txBox="1">
                <a:spLocks noRot="1" noChangeAspect="1" noMove="1" noResize="1" noEditPoints="1" noAdjustHandles="1" noChangeArrowheads="1" noChangeShapeType="1" noTextEdit="1"/>
              </p:cNvSpPr>
              <p:nvPr/>
            </p:nvSpPr>
            <p:spPr>
              <a:xfrm>
                <a:off x="202019" y="4133624"/>
                <a:ext cx="11515060" cy="923330"/>
              </a:xfrm>
              <a:prstGeom prst="rect">
                <a:avLst/>
              </a:prstGeom>
              <a:blipFill>
                <a:blip r:embed="rId4"/>
                <a:stretch>
                  <a:fillRect l="-424" t="-32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4D265F89-07CC-A644-B53C-D6D0605934D8}"/>
                  </a:ext>
                </a:extLst>
              </p:cNvPr>
              <p:cNvSpPr txBox="1"/>
              <p:nvPr/>
            </p:nvSpPr>
            <p:spPr>
              <a:xfrm>
                <a:off x="202019" y="5230988"/>
                <a:ext cx="7697972" cy="369332"/>
              </a:xfrm>
              <a:prstGeom prst="rect">
                <a:avLst/>
              </a:prstGeom>
              <a:noFill/>
            </p:spPr>
            <p:txBody>
              <a:bodyPr wrap="square" rtlCol="0">
                <a:spAutoFit/>
              </a:bodyPr>
              <a:lstStyle/>
              <a:p>
                <a:r>
                  <a:rPr kumimoji="1" lang="zh-CN" altLang="en-US" dirty="0"/>
                  <a:t>常见错误三：通过</a:t>
                </a:r>
                <a14:m>
                  <m:oMath xmlns:m="http://schemas.openxmlformats.org/officeDocument/2006/math">
                    <m:r>
                      <a:rPr lang="en" altLang="zh-CN" i="1" dirty="0" smtClean="0">
                        <a:latin typeface="Cambria Math" panose="02040503050406030204" pitchFamily="18" charset="0"/>
                      </a:rPr>
                      <m:t>𝑓𝑜𝑢𝑟𝑖𝑒𝑟</m:t>
                    </m:r>
                  </m:oMath>
                </a14:m>
                <a:r>
                  <a:rPr lang="zh-CN" altLang="en" dirty="0"/>
                  <a:t>函数</a:t>
                </a:r>
                <a:r>
                  <a:rPr lang="zh-CN" altLang="en-US" dirty="0"/>
                  <a:t>进行</a:t>
                </a:r>
                <a:r>
                  <a:rPr kumimoji="1" lang="zh-CN" altLang="en-US" dirty="0"/>
                  <a:t>傅立叶变换时横坐标错误</a:t>
                </a:r>
              </a:p>
            </p:txBody>
          </p:sp>
        </mc:Choice>
        <mc:Fallback>
          <p:sp>
            <p:nvSpPr>
              <p:cNvPr id="12" name="文本框 11">
                <a:extLst>
                  <a:ext uri="{FF2B5EF4-FFF2-40B4-BE49-F238E27FC236}">
                    <a16:creationId xmlns:a16="http://schemas.microsoft.com/office/drawing/2014/main" id="{4D265F89-07CC-A644-B53C-D6D0605934D8}"/>
                  </a:ext>
                </a:extLst>
              </p:cNvPr>
              <p:cNvSpPr txBox="1">
                <a:spLocks noRot="1" noChangeAspect="1" noMove="1" noResize="1" noEditPoints="1" noAdjustHandles="1" noChangeArrowheads="1" noChangeShapeType="1" noTextEdit="1"/>
              </p:cNvSpPr>
              <p:nvPr/>
            </p:nvSpPr>
            <p:spPr>
              <a:xfrm>
                <a:off x="202019" y="5230988"/>
                <a:ext cx="7697972" cy="369332"/>
              </a:xfrm>
              <a:prstGeom prst="rect">
                <a:avLst/>
              </a:prstGeom>
              <a:blipFill>
                <a:blip r:embed="rId5"/>
                <a:stretch>
                  <a:fillRect l="-633"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7F5BB7E3-2AA3-C049-9991-73DB99001D7D}"/>
                  </a:ext>
                </a:extLst>
              </p:cNvPr>
              <p:cNvSpPr txBox="1"/>
              <p:nvPr/>
            </p:nvSpPr>
            <p:spPr>
              <a:xfrm>
                <a:off x="202019" y="5703242"/>
                <a:ext cx="11515060" cy="369332"/>
              </a:xfrm>
              <a:prstGeom prst="rect">
                <a:avLst/>
              </a:prstGeom>
              <a:noFill/>
            </p:spPr>
            <p:txBody>
              <a:bodyPr wrap="square" rtlCol="0">
                <a:spAutoFit/>
              </a:bodyPr>
              <a:lstStyle/>
              <a:p>
                <a:r>
                  <a:rPr kumimoji="1" lang="zh-CN" altLang="en-US" dirty="0"/>
                  <a:t>解决办法：</a:t>
                </a:r>
                <a:r>
                  <a:rPr lang="en" altLang="zh-CN" dirty="0"/>
                  <a:t> </a:t>
                </a:r>
                <a14:m>
                  <m:oMath xmlns:m="http://schemas.openxmlformats.org/officeDocument/2006/math">
                    <m:r>
                      <a:rPr lang="en" altLang="zh-CN" i="1" dirty="0">
                        <a:latin typeface="Cambria Math" panose="02040503050406030204" pitchFamily="18" charset="0"/>
                      </a:rPr>
                      <m:t>𝑓𝑜𝑢𝑟𝑖𝑒𝑟</m:t>
                    </m:r>
                  </m:oMath>
                </a14:m>
                <a:r>
                  <a:rPr lang="zh-CN" altLang="en" dirty="0"/>
                  <a:t>函数</a:t>
                </a:r>
                <a:r>
                  <a:rPr lang="zh-CN" altLang="en-US" dirty="0"/>
                  <a:t>变换后横坐标应该是角频率</a:t>
                </a:r>
                <a:endParaRPr kumimoji="1" lang="zh-CN" altLang="en-US" dirty="0"/>
              </a:p>
            </p:txBody>
          </p:sp>
        </mc:Choice>
        <mc:Fallback>
          <p:sp>
            <p:nvSpPr>
              <p:cNvPr id="13" name="文本框 12">
                <a:extLst>
                  <a:ext uri="{FF2B5EF4-FFF2-40B4-BE49-F238E27FC236}">
                    <a16:creationId xmlns:a16="http://schemas.microsoft.com/office/drawing/2014/main" id="{7F5BB7E3-2AA3-C049-9991-73DB99001D7D}"/>
                  </a:ext>
                </a:extLst>
              </p:cNvPr>
              <p:cNvSpPr txBox="1">
                <a:spLocks noRot="1" noChangeAspect="1" noMove="1" noResize="1" noEditPoints="1" noAdjustHandles="1" noChangeArrowheads="1" noChangeShapeType="1" noTextEdit="1"/>
              </p:cNvSpPr>
              <p:nvPr/>
            </p:nvSpPr>
            <p:spPr>
              <a:xfrm>
                <a:off x="202019" y="5703242"/>
                <a:ext cx="11515060" cy="369332"/>
              </a:xfrm>
              <a:prstGeom prst="rect">
                <a:avLst/>
              </a:prstGeom>
              <a:blipFill>
                <a:blip r:embed="rId6"/>
                <a:stretch>
                  <a:fillRect l="-424" t="-10000" b="-26667"/>
                </a:stretch>
              </a:blipFill>
            </p:spPr>
            <p:txBody>
              <a:bodyPr/>
              <a:lstStyle/>
              <a:p>
                <a:r>
                  <a:rPr lang="zh-CN" altLang="en-US">
                    <a:noFill/>
                  </a:rPr>
                  <a:t> </a:t>
                </a:r>
              </a:p>
            </p:txBody>
          </p:sp>
        </mc:Fallback>
      </mc:AlternateContent>
      <p:sp>
        <p:nvSpPr>
          <p:cNvPr id="9" name="文本框 8"/>
          <p:cNvSpPr txBox="1"/>
          <p:nvPr/>
        </p:nvSpPr>
        <p:spPr>
          <a:xfrm>
            <a:off x="182880" y="198120"/>
            <a:ext cx="3413760" cy="707886"/>
          </a:xfrm>
          <a:prstGeom prst="rect">
            <a:avLst/>
          </a:prstGeom>
          <a:noFill/>
        </p:spPr>
        <p:txBody>
          <a:bodyPr wrap="square" rtlCol="0">
            <a:spAutoFit/>
          </a:bodyPr>
          <a:lstStyle/>
          <a:p>
            <a:r>
              <a:rPr lang="zh-CN" altLang="en-US" sz="4000" dirty="0" smtClean="0"/>
              <a:t>第</a:t>
            </a:r>
            <a:r>
              <a:rPr lang="zh-CN" altLang="en-US" sz="4000" dirty="0" smtClean="0"/>
              <a:t>四</a:t>
            </a:r>
            <a:r>
              <a:rPr lang="zh-CN" altLang="en-US" sz="4000" dirty="0" smtClean="0"/>
              <a:t>题</a:t>
            </a:r>
            <a:endParaRPr lang="zh-CN" altLang="en-US" sz="4000" dirty="0"/>
          </a:p>
        </p:txBody>
      </p:sp>
    </p:spTree>
    <p:extLst>
      <p:ext uri="{BB962C8B-B14F-4D97-AF65-F5344CB8AC3E}">
        <p14:creationId xmlns:p14="http://schemas.microsoft.com/office/powerpoint/2010/main" val="247206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0AAA3C-8322-EB43-8A43-B26289F3D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58844"/>
          </a:xfrm>
          <a:prstGeom prst="rect">
            <a:avLst/>
          </a:prstGeom>
        </p:spPr>
      </p:pic>
      <p:sp>
        <p:nvSpPr>
          <p:cNvPr id="6" name="文本框 5">
            <a:extLst>
              <a:ext uri="{FF2B5EF4-FFF2-40B4-BE49-F238E27FC236}">
                <a16:creationId xmlns:a16="http://schemas.microsoft.com/office/drawing/2014/main" id="{D14138B2-F78D-A84B-A4F0-858D0DAC3268}"/>
              </a:ext>
            </a:extLst>
          </p:cNvPr>
          <p:cNvSpPr txBox="1"/>
          <p:nvPr/>
        </p:nvSpPr>
        <p:spPr>
          <a:xfrm>
            <a:off x="202019" y="1158844"/>
            <a:ext cx="7697972" cy="369332"/>
          </a:xfrm>
          <a:prstGeom prst="rect">
            <a:avLst/>
          </a:prstGeom>
          <a:noFill/>
        </p:spPr>
        <p:txBody>
          <a:bodyPr wrap="square" rtlCol="0">
            <a:spAutoFit/>
          </a:bodyPr>
          <a:lstStyle/>
          <a:p>
            <a:r>
              <a:rPr kumimoji="1" lang="zh-CN" altLang="en-US" dirty="0"/>
              <a:t>参考答案：</a:t>
            </a:r>
          </a:p>
        </p:txBody>
      </p:sp>
      <p:pic>
        <p:nvPicPr>
          <p:cNvPr id="8" name="图片 7" descr="手机屏幕截图&#10;&#10;描述已自动生成">
            <a:extLst>
              <a:ext uri="{FF2B5EF4-FFF2-40B4-BE49-F238E27FC236}">
                <a16:creationId xmlns:a16="http://schemas.microsoft.com/office/drawing/2014/main" id="{2F068691-FAD5-064A-B90A-6603DD9211C9}"/>
              </a:ext>
            </a:extLst>
          </p:cNvPr>
          <p:cNvPicPr>
            <a:picLocks noChangeAspect="1"/>
          </p:cNvPicPr>
          <p:nvPr/>
        </p:nvPicPr>
        <p:blipFill rotWithShape="1">
          <a:blip r:embed="rId3">
            <a:extLst>
              <a:ext uri="{28A0092B-C50C-407E-A947-70E740481C1C}">
                <a14:useLocalDpi xmlns:a14="http://schemas.microsoft.com/office/drawing/2010/main" val="0"/>
              </a:ext>
            </a:extLst>
          </a:blip>
          <a:srcRect l="-9433" r="9433" b="63784"/>
          <a:stretch/>
        </p:blipFill>
        <p:spPr>
          <a:xfrm>
            <a:off x="-928688" y="1528176"/>
            <a:ext cx="12722713" cy="4572587"/>
          </a:xfrm>
          <a:prstGeom prst="rect">
            <a:avLst/>
          </a:prstGeom>
        </p:spPr>
      </p:pic>
    </p:spTree>
    <p:extLst>
      <p:ext uri="{BB962C8B-B14F-4D97-AF65-F5344CB8AC3E}">
        <p14:creationId xmlns:p14="http://schemas.microsoft.com/office/powerpoint/2010/main" val="113549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0AAA3C-8322-EB43-8A43-B26289F3D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58844"/>
          </a:xfrm>
          <a:prstGeom prst="rect">
            <a:avLst/>
          </a:prstGeom>
        </p:spPr>
      </p:pic>
      <p:sp>
        <p:nvSpPr>
          <p:cNvPr id="6" name="文本框 5">
            <a:extLst>
              <a:ext uri="{FF2B5EF4-FFF2-40B4-BE49-F238E27FC236}">
                <a16:creationId xmlns:a16="http://schemas.microsoft.com/office/drawing/2014/main" id="{D14138B2-F78D-A84B-A4F0-858D0DAC3268}"/>
              </a:ext>
            </a:extLst>
          </p:cNvPr>
          <p:cNvSpPr txBox="1"/>
          <p:nvPr/>
        </p:nvSpPr>
        <p:spPr>
          <a:xfrm>
            <a:off x="202019" y="1158844"/>
            <a:ext cx="7697972" cy="369332"/>
          </a:xfrm>
          <a:prstGeom prst="rect">
            <a:avLst/>
          </a:prstGeom>
          <a:noFill/>
        </p:spPr>
        <p:txBody>
          <a:bodyPr wrap="square" rtlCol="0">
            <a:spAutoFit/>
          </a:bodyPr>
          <a:lstStyle/>
          <a:p>
            <a:r>
              <a:rPr kumimoji="1" lang="zh-CN" altLang="en-US" dirty="0"/>
              <a:t>参考答案：</a:t>
            </a:r>
          </a:p>
        </p:txBody>
      </p:sp>
      <p:pic>
        <p:nvPicPr>
          <p:cNvPr id="3" name="图片 2" descr="手机屏幕截图&#10;&#10;描述已自动生成">
            <a:extLst>
              <a:ext uri="{FF2B5EF4-FFF2-40B4-BE49-F238E27FC236}">
                <a16:creationId xmlns:a16="http://schemas.microsoft.com/office/drawing/2014/main" id="{510151C2-3B4C-C448-9F31-464D04D247E9}"/>
              </a:ext>
            </a:extLst>
          </p:cNvPr>
          <p:cNvPicPr>
            <a:picLocks noChangeAspect="1"/>
          </p:cNvPicPr>
          <p:nvPr/>
        </p:nvPicPr>
        <p:blipFill rotWithShape="1">
          <a:blip r:embed="rId3">
            <a:extLst>
              <a:ext uri="{28A0092B-C50C-407E-A947-70E740481C1C}">
                <a14:useLocalDpi xmlns:a14="http://schemas.microsoft.com/office/drawing/2010/main" val="0"/>
              </a:ext>
            </a:extLst>
          </a:blip>
          <a:srcRect t="36638" r="12072"/>
          <a:stretch/>
        </p:blipFill>
        <p:spPr>
          <a:xfrm>
            <a:off x="2366168" y="1372085"/>
            <a:ext cx="7459663" cy="5334667"/>
          </a:xfrm>
          <a:prstGeom prst="rect">
            <a:avLst/>
          </a:prstGeom>
        </p:spPr>
      </p:pic>
    </p:spTree>
    <p:extLst>
      <p:ext uri="{BB962C8B-B14F-4D97-AF65-F5344CB8AC3E}">
        <p14:creationId xmlns:p14="http://schemas.microsoft.com/office/powerpoint/2010/main" val="166137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0AAA3C-8322-EB43-8A43-B26289F3D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58844"/>
          </a:xfrm>
          <a:prstGeom prst="rect">
            <a:avLst/>
          </a:prstGeom>
        </p:spPr>
      </p:pic>
      <p:sp>
        <p:nvSpPr>
          <p:cNvPr id="6" name="文本框 5">
            <a:extLst>
              <a:ext uri="{FF2B5EF4-FFF2-40B4-BE49-F238E27FC236}">
                <a16:creationId xmlns:a16="http://schemas.microsoft.com/office/drawing/2014/main" id="{D14138B2-F78D-A84B-A4F0-858D0DAC3268}"/>
              </a:ext>
            </a:extLst>
          </p:cNvPr>
          <p:cNvSpPr txBox="1"/>
          <p:nvPr/>
        </p:nvSpPr>
        <p:spPr>
          <a:xfrm>
            <a:off x="202019" y="1158844"/>
            <a:ext cx="7697972" cy="369332"/>
          </a:xfrm>
          <a:prstGeom prst="rect">
            <a:avLst/>
          </a:prstGeom>
          <a:noFill/>
        </p:spPr>
        <p:txBody>
          <a:bodyPr wrap="square" rtlCol="0">
            <a:spAutoFit/>
          </a:bodyPr>
          <a:lstStyle/>
          <a:p>
            <a:r>
              <a:rPr kumimoji="1" lang="zh-CN" altLang="en-US" dirty="0"/>
              <a:t>参考答案：</a:t>
            </a:r>
          </a:p>
        </p:txBody>
      </p:sp>
      <p:pic>
        <p:nvPicPr>
          <p:cNvPr id="4" name="图片 3" descr="手机屏幕截图&#10;&#10;描述已自动生成">
            <a:extLst>
              <a:ext uri="{FF2B5EF4-FFF2-40B4-BE49-F238E27FC236}">
                <a16:creationId xmlns:a16="http://schemas.microsoft.com/office/drawing/2014/main" id="{58E43074-F1B5-DF44-95FF-AC5386845BF6}"/>
              </a:ext>
            </a:extLst>
          </p:cNvPr>
          <p:cNvPicPr>
            <a:picLocks noChangeAspect="1"/>
          </p:cNvPicPr>
          <p:nvPr/>
        </p:nvPicPr>
        <p:blipFill rotWithShape="1">
          <a:blip r:embed="rId3">
            <a:extLst>
              <a:ext uri="{28A0092B-C50C-407E-A947-70E740481C1C}">
                <a14:useLocalDpi xmlns:a14="http://schemas.microsoft.com/office/drawing/2010/main" val="0"/>
              </a:ext>
            </a:extLst>
          </a:blip>
          <a:srcRect r="1646" b="76383"/>
          <a:stretch/>
        </p:blipFill>
        <p:spPr>
          <a:xfrm>
            <a:off x="362472" y="1674315"/>
            <a:ext cx="11467055" cy="2275728"/>
          </a:xfrm>
          <a:prstGeom prst="rect">
            <a:avLst/>
          </a:prstGeom>
        </p:spPr>
      </p:pic>
    </p:spTree>
    <p:extLst>
      <p:ext uri="{BB962C8B-B14F-4D97-AF65-F5344CB8AC3E}">
        <p14:creationId xmlns:p14="http://schemas.microsoft.com/office/powerpoint/2010/main" val="123863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0AAA3C-8322-EB43-8A43-B26289F3D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158844"/>
          </a:xfrm>
          <a:prstGeom prst="rect">
            <a:avLst/>
          </a:prstGeom>
        </p:spPr>
      </p:pic>
      <p:sp>
        <p:nvSpPr>
          <p:cNvPr id="6" name="文本框 5">
            <a:extLst>
              <a:ext uri="{FF2B5EF4-FFF2-40B4-BE49-F238E27FC236}">
                <a16:creationId xmlns:a16="http://schemas.microsoft.com/office/drawing/2014/main" id="{D14138B2-F78D-A84B-A4F0-858D0DAC3268}"/>
              </a:ext>
            </a:extLst>
          </p:cNvPr>
          <p:cNvSpPr txBox="1"/>
          <p:nvPr/>
        </p:nvSpPr>
        <p:spPr>
          <a:xfrm>
            <a:off x="202019" y="1158844"/>
            <a:ext cx="7697972" cy="369332"/>
          </a:xfrm>
          <a:prstGeom prst="rect">
            <a:avLst/>
          </a:prstGeom>
          <a:noFill/>
        </p:spPr>
        <p:txBody>
          <a:bodyPr wrap="square" rtlCol="0">
            <a:spAutoFit/>
          </a:bodyPr>
          <a:lstStyle/>
          <a:p>
            <a:r>
              <a:rPr kumimoji="1" lang="zh-CN" altLang="en-US" dirty="0"/>
              <a:t>参考答案：</a:t>
            </a:r>
          </a:p>
        </p:txBody>
      </p:sp>
      <p:pic>
        <p:nvPicPr>
          <p:cNvPr id="4" name="图片 3" descr="手机屏幕截图&#10;&#10;描述已自动生成">
            <a:extLst>
              <a:ext uri="{FF2B5EF4-FFF2-40B4-BE49-F238E27FC236}">
                <a16:creationId xmlns:a16="http://schemas.microsoft.com/office/drawing/2014/main" id="{A8C8B1B7-2040-9047-9999-8E5A46EB6BCA}"/>
              </a:ext>
            </a:extLst>
          </p:cNvPr>
          <p:cNvPicPr>
            <a:picLocks noChangeAspect="1"/>
          </p:cNvPicPr>
          <p:nvPr/>
        </p:nvPicPr>
        <p:blipFill rotWithShape="1">
          <a:blip r:embed="rId3">
            <a:extLst>
              <a:ext uri="{28A0092B-C50C-407E-A947-70E740481C1C}">
                <a14:useLocalDpi xmlns:a14="http://schemas.microsoft.com/office/drawing/2010/main" val="0"/>
              </a:ext>
            </a:extLst>
          </a:blip>
          <a:srcRect t="25621" r="15928"/>
          <a:stretch/>
        </p:blipFill>
        <p:spPr>
          <a:xfrm>
            <a:off x="2306377" y="1158844"/>
            <a:ext cx="7579245" cy="5541994"/>
          </a:xfrm>
          <a:prstGeom prst="rect">
            <a:avLst/>
          </a:prstGeom>
        </p:spPr>
      </p:pic>
    </p:spTree>
    <p:extLst>
      <p:ext uri="{BB962C8B-B14F-4D97-AF65-F5344CB8AC3E}">
        <p14:creationId xmlns:p14="http://schemas.microsoft.com/office/powerpoint/2010/main" val="202666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84865C-4B6B-8448-A3D7-03F73FB2E443}"/>
              </a:ext>
            </a:extLst>
          </p:cNvPr>
          <p:cNvSpPr txBox="1"/>
          <p:nvPr/>
        </p:nvSpPr>
        <p:spPr>
          <a:xfrm>
            <a:off x="1309874" y="2197808"/>
            <a:ext cx="9937199" cy="830997"/>
          </a:xfrm>
          <a:prstGeom prst="rect">
            <a:avLst/>
          </a:prstGeom>
          <a:noFill/>
        </p:spPr>
        <p:txBody>
          <a:bodyPr wrap="square" rtlCol="0">
            <a:spAutoFit/>
          </a:bodyPr>
          <a:lstStyle/>
          <a:p>
            <a:r>
              <a:rPr lang="zh-CN" altLang="en-US" sz="2400" dirty="0"/>
              <a:t>一</a:t>
            </a:r>
            <a:r>
              <a:rPr lang="en-US" altLang="zh-CN" sz="2400" dirty="0" smtClean="0"/>
              <a:t>.</a:t>
            </a:r>
            <a:r>
              <a:rPr lang="zh-CN" altLang="en-US" sz="2400" dirty="0" smtClean="0"/>
              <a:t>原题目</a:t>
            </a:r>
            <a:endParaRPr lang="en-US" altLang="zh-CN" sz="2400" dirty="0" smtClean="0"/>
          </a:p>
          <a:p>
            <a:r>
              <a:rPr lang="en-US" altLang="zh-CN" sz="2400" dirty="0"/>
              <a:t> </a:t>
            </a:r>
            <a:endParaRPr lang="en-US" altLang="zh-CN" sz="2400" dirty="0" smtClean="0"/>
          </a:p>
        </p:txBody>
      </p:sp>
      <p:pic>
        <p:nvPicPr>
          <p:cNvPr id="3" name="图片 2"/>
          <p:cNvPicPr>
            <a:picLocks noChangeAspect="1"/>
          </p:cNvPicPr>
          <p:nvPr/>
        </p:nvPicPr>
        <p:blipFill>
          <a:blip r:embed="rId3"/>
          <a:stretch>
            <a:fillRect/>
          </a:stretch>
        </p:blipFill>
        <p:spPr>
          <a:xfrm>
            <a:off x="1309874" y="3028805"/>
            <a:ext cx="9572249" cy="890051"/>
          </a:xfrm>
          <a:prstGeom prst="rect">
            <a:avLst/>
          </a:prstGeom>
        </p:spPr>
      </p:pic>
      <p:sp>
        <p:nvSpPr>
          <p:cNvPr id="5" name="文本框 4"/>
          <p:cNvSpPr txBox="1"/>
          <p:nvPr/>
        </p:nvSpPr>
        <p:spPr>
          <a:xfrm>
            <a:off x="182880" y="198120"/>
            <a:ext cx="3413760" cy="707886"/>
          </a:xfrm>
          <a:prstGeom prst="rect">
            <a:avLst/>
          </a:prstGeom>
          <a:noFill/>
        </p:spPr>
        <p:txBody>
          <a:bodyPr wrap="square" rtlCol="0">
            <a:spAutoFit/>
          </a:bodyPr>
          <a:lstStyle/>
          <a:p>
            <a:r>
              <a:rPr lang="zh-CN" altLang="en-US" sz="4000" dirty="0" smtClean="0"/>
              <a:t>第一题</a:t>
            </a:r>
            <a:endParaRPr lang="zh-CN" altLang="en-US" sz="4000" dirty="0"/>
          </a:p>
        </p:txBody>
      </p:sp>
    </p:spTree>
    <p:extLst>
      <p:ext uri="{BB962C8B-B14F-4D97-AF65-F5344CB8AC3E}">
        <p14:creationId xmlns:p14="http://schemas.microsoft.com/office/powerpoint/2010/main" val="543333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F96D296-EC64-4FF9-944C-206B8D89C16F}"/>
              </a:ext>
            </a:extLst>
          </p:cNvPr>
          <p:cNvPicPr>
            <a:picLocks noChangeAspect="1"/>
          </p:cNvPicPr>
          <p:nvPr/>
        </p:nvPicPr>
        <p:blipFill>
          <a:blip r:embed="rId3"/>
          <a:stretch>
            <a:fillRect/>
          </a:stretch>
        </p:blipFill>
        <p:spPr>
          <a:xfrm>
            <a:off x="2482260" y="380770"/>
            <a:ext cx="8448029" cy="6252377"/>
          </a:xfrm>
          <a:prstGeom prst="rect">
            <a:avLst/>
          </a:prstGeom>
        </p:spPr>
      </p:pic>
      <p:sp>
        <p:nvSpPr>
          <p:cNvPr id="5" name="文本框 4"/>
          <p:cNvSpPr txBox="1"/>
          <p:nvPr/>
        </p:nvSpPr>
        <p:spPr>
          <a:xfrm>
            <a:off x="182880" y="198120"/>
            <a:ext cx="3413760" cy="707886"/>
          </a:xfrm>
          <a:prstGeom prst="rect">
            <a:avLst/>
          </a:prstGeom>
          <a:noFill/>
        </p:spPr>
        <p:txBody>
          <a:bodyPr wrap="square" rtlCol="0">
            <a:spAutoFit/>
          </a:bodyPr>
          <a:lstStyle/>
          <a:p>
            <a:r>
              <a:rPr lang="zh-CN" altLang="en-US" sz="4000" dirty="0" smtClean="0"/>
              <a:t>第</a:t>
            </a:r>
            <a:r>
              <a:rPr lang="zh-CN" altLang="en-US" sz="4000" dirty="0"/>
              <a:t>五</a:t>
            </a:r>
            <a:r>
              <a:rPr lang="zh-CN" altLang="en-US" sz="4000" dirty="0" smtClean="0"/>
              <a:t>题</a:t>
            </a:r>
            <a:endParaRPr lang="zh-CN" altLang="en-US" sz="4000" dirty="0"/>
          </a:p>
        </p:txBody>
      </p:sp>
    </p:spTree>
    <p:extLst>
      <p:ext uri="{BB962C8B-B14F-4D97-AF65-F5344CB8AC3E}">
        <p14:creationId xmlns:p14="http://schemas.microsoft.com/office/powerpoint/2010/main" val="289963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D540E8-8956-4C2A-93A3-7A06C2385113}"/>
              </a:ext>
            </a:extLst>
          </p:cNvPr>
          <p:cNvSpPr txBox="1"/>
          <p:nvPr/>
        </p:nvSpPr>
        <p:spPr>
          <a:xfrm>
            <a:off x="819489" y="467411"/>
            <a:ext cx="9937199" cy="461665"/>
          </a:xfrm>
          <a:prstGeom prst="rect">
            <a:avLst/>
          </a:prstGeom>
          <a:noFill/>
        </p:spPr>
        <p:txBody>
          <a:bodyPr wrap="square" rtlCol="0">
            <a:spAutoFit/>
          </a:bodyPr>
          <a:lstStyle/>
          <a:p>
            <a:r>
              <a:rPr kumimoji="1" lang="zh-CN" altLang="en-US" sz="2400" dirty="0"/>
              <a:t>典型错误一</a:t>
            </a:r>
            <a:r>
              <a:rPr kumimoji="1" lang="en-US" altLang="zh-CN" sz="2400" dirty="0"/>
              <a:t>: </a:t>
            </a:r>
            <a:r>
              <a:rPr kumimoji="1" lang="zh-CN" altLang="en-US" sz="2400" dirty="0"/>
              <a:t>错误使用</a:t>
            </a:r>
            <a:r>
              <a:rPr kumimoji="1" lang="en-US" altLang="zh-CN" sz="2400" dirty="0" err="1"/>
              <a:t>freqz</a:t>
            </a:r>
            <a:r>
              <a:rPr kumimoji="1" lang="en-US" altLang="zh-CN" sz="2400" dirty="0"/>
              <a:t>(),</a:t>
            </a:r>
            <a:r>
              <a:rPr kumimoji="1" lang="zh-CN" altLang="en-US" sz="2400" dirty="0"/>
              <a:t>当做离散信号处理</a:t>
            </a:r>
          </a:p>
        </p:txBody>
      </p:sp>
      <p:pic>
        <p:nvPicPr>
          <p:cNvPr id="3" name="图片 2">
            <a:extLst>
              <a:ext uri="{FF2B5EF4-FFF2-40B4-BE49-F238E27FC236}">
                <a16:creationId xmlns:a16="http://schemas.microsoft.com/office/drawing/2014/main" id="{0A90CAFD-CD5E-4792-AE21-348D4A5FEC64}"/>
              </a:ext>
            </a:extLst>
          </p:cNvPr>
          <p:cNvPicPr>
            <a:picLocks noChangeAspect="1"/>
          </p:cNvPicPr>
          <p:nvPr/>
        </p:nvPicPr>
        <p:blipFill>
          <a:blip r:embed="rId3"/>
          <a:stretch>
            <a:fillRect/>
          </a:stretch>
        </p:blipFill>
        <p:spPr>
          <a:xfrm>
            <a:off x="249646" y="1234249"/>
            <a:ext cx="5646909" cy="1463167"/>
          </a:xfrm>
          <a:prstGeom prst="rect">
            <a:avLst/>
          </a:prstGeom>
        </p:spPr>
      </p:pic>
      <p:pic>
        <p:nvPicPr>
          <p:cNvPr id="6" name="图片 5">
            <a:extLst>
              <a:ext uri="{FF2B5EF4-FFF2-40B4-BE49-F238E27FC236}">
                <a16:creationId xmlns:a16="http://schemas.microsoft.com/office/drawing/2014/main" id="{2FC1509D-4C2E-463F-8A83-2C0773DC2227}"/>
              </a:ext>
            </a:extLst>
          </p:cNvPr>
          <p:cNvPicPr>
            <a:picLocks noChangeAspect="1"/>
          </p:cNvPicPr>
          <p:nvPr/>
        </p:nvPicPr>
        <p:blipFill>
          <a:blip r:embed="rId4"/>
          <a:stretch>
            <a:fillRect/>
          </a:stretch>
        </p:blipFill>
        <p:spPr>
          <a:xfrm>
            <a:off x="249646" y="2839361"/>
            <a:ext cx="4343776" cy="3551228"/>
          </a:xfrm>
          <a:prstGeom prst="rect">
            <a:avLst/>
          </a:prstGeom>
        </p:spPr>
      </p:pic>
      <p:sp>
        <p:nvSpPr>
          <p:cNvPr id="10" name="文本框 9">
            <a:extLst>
              <a:ext uri="{FF2B5EF4-FFF2-40B4-BE49-F238E27FC236}">
                <a16:creationId xmlns:a16="http://schemas.microsoft.com/office/drawing/2014/main" id="{14171FF0-6A0E-47D9-8200-F8F7960EE977}"/>
              </a:ext>
            </a:extLst>
          </p:cNvPr>
          <p:cNvSpPr txBox="1"/>
          <p:nvPr/>
        </p:nvSpPr>
        <p:spPr>
          <a:xfrm>
            <a:off x="7140350" y="1613636"/>
            <a:ext cx="4897458" cy="1200329"/>
          </a:xfrm>
          <a:prstGeom prst="rect">
            <a:avLst/>
          </a:prstGeom>
          <a:noFill/>
        </p:spPr>
        <p:txBody>
          <a:bodyPr wrap="square" rtlCol="0">
            <a:spAutoFit/>
          </a:bodyPr>
          <a:lstStyle/>
          <a:p>
            <a:r>
              <a:rPr kumimoji="1" lang="en-US" altLang="zh-CN" sz="2400" dirty="0"/>
              <a:t>Note</a:t>
            </a:r>
            <a:r>
              <a:rPr kumimoji="1" lang="zh-CN" altLang="en-US" sz="2400" dirty="0"/>
              <a:t>：</a:t>
            </a:r>
            <a:endParaRPr kumimoji="1" lang="en-US" altLang="zh-CN" sz="2400" dirty="0"/>
          </a:p>
          <a:p>
            <a:r>
              <a:rPr kumimoji="1" lang="en-US" altLang="zh-CN" sz="2400" dirty="0" err="1"/>
              <a:t>freqs</a:t>
            </a:r>
            <a:r>
              <a:rPr kumimoji="1" lang="en-US" altLang="zh-CN" sz="2400" dirty="0"/>
              <a:t>()</a:t>
            </a:r>
            <a:r>
              <a:rPr kumimoji="1" lang="zh-CN" altLang="en-US" sz="2400" dirty="0"/>
              <a:t>对应连续信号</a:t>
            </a:r>
            <a:endParaRPr kumimoji="1" lang="en-US" altLang="zh-CN" sz="2400" dirty="0"/>
          </a:p>
          <a:p>
            <a:r>
              <a:rPr kumimoji="1" lang="en-US" altLang="zh-CN" sz="2400" dirty="0" err="1"/>
              <a:t>freqz</a:t>
            </a:r>
            <a:r>
              <a:rPr kumimoji="1" lang="en-US" altLang="zh-CN" sz="2400" dirty="0"/>
              <a:t>()</a:t>
            </a:r>
            <a:r>
              <a:rPr kumimoji="1" lang="zh-CN" altLang="en-US" sz="2400" dirty="0"/>
              <a:t>对应离散信号</a:t>
            </a:r>
            <a:endParaRPr kumimoji="1" lang="en-US" altLang="zh-CN" sz="2400" dirty="0"/>
          </a:p>
        </p:txBody>
      </p:sp>
    </p:spTree>
    <p:extLst>
      <p:ext uri="{BB962C8B-B14F-4D97-AF65-F5344CB8AC3E}">
        <p14:creationId xmlns:p14="http://schemas.microsoft.com/office/powerpoint/2010/main" val="38112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D540E8-8956-4C2A-93A3-7A06C2385113}"/>
              </a:ext>
            </a:extLst>
          </p:cNvPr>
          <p:cNvSpPr txBox="1"/>
          <p:nvPr/>
        </p:nvSpPr>
        <p:spPr>
          <a:xfrm>
            <a:off x="819489" y="467411"/>
            <a:ext cx="9937199" cy="461665"/>
          </a:xfrm>
          <a:prstGeom prst="rect">
            <a:avLst/>
          </a:prstGeom>
          <a:noFill/>
        </p:spPr>
        <p:txBody>
          <a:bodyPr wrap="square" rtlCol="0">
            <a:spAutoFit/>
          </a:bodyPr>
          <a:lstStyle/>
          <a:p>
            <a:r>
              <a:rPr kumimoji="1" lang="zh-CN" altLang="en-US" sz="2400" dirty="0"/>
              <a:t>典型错误二</a:t>
            </a:r>
            <a:r>
              <a:rPr kumimoji="1" lang="en-US" altLang="zh-CN" sz="2400" dirty="0"/>
              <a:t>: </a:t>
            </a:r>
            <a:r>
              <a:rPr kumimoji="1" lang="en-US" altLang="zh-CN" sz="2400" dirty="0" err="1"/>
              <a:t>linspace</a:t>
            </a:r>
            <a:r>
              <a:rPr kumimoji="1" lang="en-US" altLang="zh-CN" sz="2400" dirty="0"/>
              <a:t> </a:t>
            </a:r>
            <a:r>
              <a:rPr kumimoji="1" lang="zh-CN" altLang="en-US" sz="2400" dirty="0"/>
              <a:t>选择不当，区间内点选择过疏</a:t>
            </a:r>
            <a:r>
              <a:rPr kumimoji="1" lang="en-US" altLang="zh-CN" sz="2400" dirty="0"/>
              <a:t>,</a:t>
            </a:r>
            <a:r>
              <a:rPr kumimoji="1" lang="zh-CN" altLang="en-US" sz="2400" dirty="0"/>
              <a:t>导致信息受损</a:t>
            </a:r>
          </a:p>
        </p:txBody>
      </p:sp>
      <p:sp>
        <p:nvSpPr>
          <p:cNvPr id="3" name="文本框 2">
            <a:extLst>
              <a:ext uri="{FF2B5EF4-FFF2-40B4-BE49-F238E27FC236}">
                <a16:creationId xmlns:a16="http://schemas.microsoft.com/office/drawing/2014/main" id="{8149CDC1-0B8B-4936-B680-559EAB06109C}"/>
              </a:ext>
            </a:extLst>
          </p:cNvPr>
          <p:cNvSpPr txBox="1"/>
          <p:nvPr/>
        </p:nvSpPr>
        <p:spPr>
          <a:xfrm>
            <a:off x="819489" y="1207302"/>
            <a:ext cx="9937199" cy="461665"/>
          </a:xfrm>
          <a:prstGeom prst="rect">
            <a:avLst/>
          </a:prstGeom>
          <a:noFill/>
        </p:spPr>
        <p:txBody>
          <a:bodyPr wrap="square" rtlCol="0">
            <a:spAutoFit/>
          </a:bodyPr>
          <a:lstStyle/>
          <a:p>
            <a:r>
              <a:rPr kumimoji="1" lang="zh-CN" altLang="en-US" sz="2400" dirty="0"/>
              <a:t>错误示例：</a:t>
            </a:r>
          </a:p>
        </p:txBody>
      </p:sp>
      <p:pic>
        <p:nvPicPr>
          <p:cNvPr id="2" name="图片 1">
            <a:extLst>
              <a:ext uri="{FF2B5EF4-FFF2-40B4-BE49-F238E27FC236}">
                <a16:creationId xmlns:a16="http://schemas.microsoft.com/office/drawing/2014/main" id="{0A19738A-FDB3-49CC-B1BF-47A49437EAD8}"/>
              </a:ext>
            </a:extLst>
          </p:cNvPr>
          <p:cNvPicPr>
            <a:picLocks noChangeAspect="1"/>
          </p:cNvPicPr>
          <p:nvPr/>
        </p:nvPicPr>
        <p:blipFill>
          <a:blip r:embed="rId3"/>
          <a:stretch>
            <a:fillRect/>
          </a:stretch>
        </p:blipFill>
        <p:spPr>
          <a:xfrm>
            <a:off x="819489" y="1680267"/>
            <a:ext cx="5781049" cy="1814490"/>
          </a:xfrm>
          <a:prstGeom prst="rect">
            <a:avLst/>
          </a:prstGeom>
        </p:spPr>
      </p:pic>
      <p:pic>
        <p:nvPicPr>
          <p:cNvPr id="5" name="图片 4">
            <a:extLst>
              <a:ext uri="{FF2B5EF4-FFF2-40B4-BE49-F238E27FC236}">
                <a16:creationId xmlns:a16="http://schemas.microsoft.com/office/drawing/2014/main" id="{3379A638-2231-488C-B49B-715144163826}"/>
              </a:ext>
            </a:extLst>
          </p:cNvPr>
          <p:cNvPicPr>
            <a:picLocks noChangeAspect="1"/>
          </p:cNvPicPr>
          <p:nvPr/>
        </p:nvPicPr>
        <p:blipFill>
          <a:blip r:embed="rId4"/>
          <a:stretch>
            <a:fillRect/>
          </a:stretch>
        </p:blipFill>
        <p:spPr>
          <a:xfrm>
            <a:off x="819489" y="3429000"/>
            <a:ext cx="3750047" cy="3053188"/>
          </a:xfrm>
          <a:prstGeom prst="rect">
            <a:avLst/>
          </a:prstGeom>
        </p:spPr>
      </p:pic>
      <p:sp>
        <p:nvSpPr>
          <p:cNvPr id="7" name="思想气泡: 云 6">
            <a:extLst>
              <a:ext uri="{FF2B5EF4-FFF2-40B4-BE49-F238E27FC236}">
                <a16:creationId xmlns:a16="http://schemas.microsoft.com/office/drawing/2014/main" id="{409A1E53-BF4D-4471-8A86-94686E622234}"/>
              </a:ext>
            </a:extLst>
          </p:cNvPr>
          <p:cNvSpPr/>
          <p:nvPr/>
        </p:nvSpPr>
        <p:spPr>
          <a:xfrm>
            <a:off x="2585545" y="1056588"/>
            <a:ext cx="3310759" cy="111409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区间过大但个数没变，导致多疏</a:t>
            </a:r>
            <a:endParaRPr lang="en-US" dirty="0"/>
          </a:p>
        </p:txBody>
      </p:sp>
      <p:sp>
        <p:nvSpPr>
          <p:cNvPr id="10" name="文本框 9">
            <a:extLst>
              <a:ext uri="{FF2B5EF4-FFF2-40B4-BE49-F238E27FC236}">
                <a16:creationId xmlns:a16="http://schemas.microsoft.com/office/drawing/2014/main" id="{E2B809F1-1A3F-48F0-9B09-678D0079090B}"/>
              </a:ext>
            </a:extLst>
          </p:cNvPr>
          <p:cNvSpPr txBox="1"/>
          <p:nvPr/>
        </p:nvSpPr>
        <p:spPr>
          <a:xfrm>
            <a:off x="7140350" y="1613636"/>
            <a:ext cx="4897458" cy="1938992"/>
          </a:xfrm>
          <a:prstGeom prst="rect">
            <a:avLst/>
          </a:prstGeom>
          <a:noFill/>
        </p:spPr>
        <p:txBody>
          <a:bodyPr wrap="square" rtlCol="0">
            <a:spAutoFit/>
          </a:bodyPr>
          <a:lstStyle/>
          <a:p>
            <a:r>
              <a:rPr kumimoji="1" lang="en-US" altLang="zh-CN" sz="2400" dirty="0"/>
              <a:t>Note</a:t>
            </a:r>
            <a:r>
              <a:rPr kumimoji="1" lang="zh-CN" altLang="en-US" sz="2400" dirty="0"/>
              <a:t>：</a:t>
            </a:r>
            <a:endParaRPr kumimoji="1" lang="en-US" altLang="zh-CN" sz="2400" dirty="0"/>
          </a:p>
          <a:p>
            <a:r>
              <a:rPr kumimoji="1" lang="en-US" altLang="zh-CN" sz="2400" dirty="0" err="1"/>
              <a:t>linspace</a:t>
            </a:r>
            <a:r>
              <a:rPr kumimoji="1" lang="en-US" altLang="zh-CN" sz="2400" dirty="0"/>
              <a:t>(x1,x2,N=100) </a:t>
            </a:r>
            <a:r>
              <a:rPr kumimoji="1" lang="zh-CN" altLang="en-US" sz="2400" dirty="0"/>
              <a:t>中</a:t>
            </a:r>
            <a:endParaRPr kumimoji="1" lang="en-US" altLang="zh-CN" sz="2400" dirty="0"/>
          </a:p>
          <a:p>
            <a:r>
              <a:rPr kumimoji="1" lang="en-US" altLang="zh-CN" sz="2400" dirty="0"/>
              <a:t>x1</a:t>
            </a:r>
            <a:r>
              <a:rPr kumimoji="1" lang="zh-CN" altLang="en-US" sz="2400" dirty="0"/>
              <a:t>为起始位置</a:t>
            </a:r>
            <a:endParaRPr kumimoji="1" lang="en-US" altLang="zh-CN" sz="2400" dirty="0"/>
          </a:p>
          <a:p>
            <a:r>
              <a:rPr kumimoji="1" lang="en-US" altLang="zh-CN" sz="2400" dirty="0"/>
              <a:t>x2</a:t>
            </a:r>
            <a:r>
              <a:rPr kumimoji="1" lang="zh-CN" altLang="en-US" sz="2400" dirty="0"/>
              <a:t>为终止位置</a:t>
            </a:r>
            <a:endParaRPr kumimoji="1" lang="en-US" altLang="zh-CN" sz="2400" dirty="0"/>
          </a:p>
          <a:p>
            <a:r>
              <a:rPr kumimoji="1" lang="en-US" altLang="zh-CN" sz="2400" dirty="0"/>
              <a:t>N</a:t>
            </a:r>
            <a:r>
              <a:rPr kumimoji="1" lang="zh-CN" altLang="en-US" sz="2400" dirty="0"/>
              <a:t>为元素个数，忽略则为默认值</a:t>
            </a:r>
            <a:r>
              <a:rPr kumimoji="1" lang="en-US" altLang="zh-CN" sz="2400" dirty="0"/>
              <a:t>100</a:t>
            </a:r>
          </a:p>
        </p:txBody>
      </p:sp>
    </p:spTree>
    <p:extLst>
      <p:ext uri="{BB962C8B-B14F-4D97-AF65-F5344CB8AC3E}">
        <p14:creationId xmlns:p14="http://schemas.microsoft.com/office/powerpoint/2010/main" val="9518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0FB9059-5ED4-4BFC-A369-399FAA46838A}"/>
                  </a:ext>
                </a:extLst>
              </p:cNvPr>
              <p:cNvSpPr txBox="1"/>
              <p:nvPr/>
            </p:nvSpPr>
            <p:spPr>
              <a:xfrm>
                <a:off x="474049" y="387233"/>
                <a:ext cx="9937199" cy="464101"/>
              </a:xfrm>
              <a:prstGeom prst="rect">
                <a:avLst/>
              </a:prstGeom>
              <a:noFill/>
            </p:spPr>
            <p:txBody>
              <a:bodyPr wrap="square" rtlCol="0">
                <a:spAutoFit/>
              </a:bodyPr>
              <a:lstStyle/>
              <a:p>
                <a14:m>
                  <m:oMath xmlns:m="http://schemas.openxmlformats.org/officeDocument/2006/math">
                    <m:r>
                      <a:rPr kumimoji="1" lang="zh-CN" altLang="en-US" sz="2400" dirty="0">
                        <a:latin typeface="Cambria Math" panose="02040503050406030204" pitchFamily="18" charset="0"/>
                      </a:rPr>
                      <m:t>四</m:t>
                    </m:r>
                    <m:r>
                      <a:rPr kumimoji="1" lang="en-US" altLang="zh-CN" sz="2400" dirty="0">
                        <a:latin typeface="Cambria Math" panose="02040503050406030204" pitchFamily="18" charset="0"/>
                      </a:rPr>
                      <m:t>.</m:t>
                    </m:r>
                    <m:r>
                      <a:rPr kumimoji="1" lang="zh-CN" altLang="en-US" sz="2400" dirty="0">
                        <a:latin typeface="Cambria Math" panose="02040503050406030204" pitchFamily="18" charset="0"/>
                      </a:rPr>
                      <m:t>参考</m:t>
                    </m:r>
                  </m:oMath>
                </a14:m>
                <a:r>
                  <a:rPr kumimoji="1" lang="zh-CN" altLang="en-US" sz="2400" dirty="0"/>
                  <a:t>代码和运行结果</a:t>
                </a:r>
              </a:p>
            </p:txBody>
          </p:sp>
        </mc:Choice>
        <mc:Fallback xmlns="">
          <p:sp>
            <p:nvSpPr>
              <p:cNvPr id="2" name="文本框 1">
                <a:extLst>
                  <a:ext uri="{FF2B5EF4-FFF2-40B4-BE49-F238E27FC236}">
                    <a16:creationId xmlns:a16="http://schemas.microsoft.com/office/drawing/2014/main" id="{00FB9059-5ED4-4BFC-A369-399FAA46838A}"/>
                  </a:ext>
                </a:extLst>
              </p:cNvPr>
              <p:cNvSpPr txBox="1">
                <a:spLocks noRot="1" noChangeAspect="1" noMove="1" noResize="1" noEditPoints="1" noAdjustHandles="1" noChangeArrowheads="1" noChangeShapeType="1" noTextEdit="1"/>
              </p:cNvSpPr>
              <p:nvPr/>
            </p:nvSpPr>
            <p:spPr>
              <a:xfrm>
                <a:off x="474049" y="387233"/>
                <a:ext cx="9937199" cy="464101"/>
              </a:xfrm>
              <a:prstGeom prst="rect">
                <a:avLst/>
              </a:prstGeom>
              <a:blipFill>
                <a:blip r:embed="rId2"/>
                <a:stretch>
                  <a:fillRect l="-307" t="-9211" b="-3026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17C00C1-52AA-45D9-B0D5-54510C6ACBC0}"/>
              </a:ext>
            </a:extLst>
          </p:cNvPr>
          <p:cNvSpPr txBox="1"/>
          <p:nvPr/>
        </p:nvSpPr>
        <p:spPr>
          <a:xfrm>
            <a:off x="1004471" y="996622"/>
            <a:ext cx="2366353" cy="369332"/>
          </a:xfrm>
          <a:prstGeom prst="rect">
            <a:avLst/>
          </a:prstGeom>
          <a:noFill/>
        </p:spPr>
        <p:txBody>
          <a:bodyPr wrap="none" rtlCol="0">
            <a:spAutoFit/>
          </a:bodyPr>
          <a:lstStyle/>
          <a:p>
            <a:r>
              <a:rPr lang="en-US" altLang="zh-CN" dirty="0"/>
              <a:t>Step1</a:t>
            </a:r>
            <a:r>
              <a:rPr lang="zh-CN" altLang="en-US" dirty="0"/>
              <a:t>：计算得出方程</a:t>
            </a:r>
          </a:p>
        </p:txBody>
      </p:sp>
      <p:sp>
        <p:nvSpPr>
          <p:cNvPr id="7" name="文本框 6">
            <a:extLst>
              <a:ext uri="{FF2B5EF4-FFF2-40B4-BE49-F238E27FC236}">
                <a16:creationId xmlns:a16="http://schemas.microsoft.com/office/drawing/2014/main" id="{35707190-FC8B-4E1D-BBEC-F9075711A6A9}"/>
              </a:ext>
            </a:extLst>
          </p:cNvPr>
          <p:cNvSpPr txBox="1"/>
          <p:nvPr/>
        </p:nvSpPr>
        <p:spPr>
          <a:xfrm>
            <a:off x="1004471" y="2271150"/>
            <a:ext cx="801823" cy="369332"/>
          </a:xfrm>
          <a:prstGeom prst="rect">
            <a:avLst/>
          </a:prstGeom>
          <a:noFill/>
        </p:spPr>
        <p:txBody>
          <a:bodyPr wrap="none" rtlCol="0">
            <a:spAutoFit/>
          </a:bodyPr>
          <a:lstStyle/>
          <a:p>
            <a:r>
              <a:rPr lang="en-US" altLang="zh-CN" dirty="0"/>
              <a:t>Step2:</a:t>
            </a:r>
            <a:endParaRPr lang="zh-CN" altLang="en-US" dirty="0"/>
          </a:p>
        </p:txBody>
      </p:sp>
      <p:sp>
        <p:nvSpPr>
          <p:cNvPr id="9" name="文本框 8">
            <a:extLst>
              <a:ext uri="{FF2B5EF4-FFF2-40B4-BE49-F238E27FC236}">
                <a16:creationId xmlns:a16="http://schemas.microsoft.com/office/drawing/2014/main" id="{63213ED7-211D-4B33-9B23-6835D27896F1}"/>
              </a:ext>
            </a:extLst>
          </p:cNvPr>
          <p:cNvSpPr txBox="1"/>
          <p:nvPr/>
        </p:nvSpPr>
        <p:spPr>
          <a:xfrm>
            <a:off x="1004471" y="4879222"/>
            <a:ext cx="1326004" cy="369332"/>
          </a:xfrm>
          <a:prstGeom prst="rect">
            <a:avLst/>
          </a:prstGeom>
          <a:noFill/>
        </p:spPr>
        <p:txBody>
          <a:bodyPr wrap="none" rtlCol="0">
            <a:spAutoFit/>
          </a:bodyPr>
          <a:lstStyle/>
          <a:p>
            <a:r>
              <a:rPr lang="en-US" altLang="zh-CN" dirty="0"/>
              <a:t>Step3: </a:t>
            </a:r>
            <a:r>
              <a:rPr lang="zh-CN" altLang="en-US" dirty="0"/>
              <a:t>绘图</a:t>
            </a:r>
          </a:p>
        </p:txBody>
      </p:sp>
      <p:pic>
        <p:nvPicPr>
          <p:cNvPr id="11" name="图片 10">
            <a:extLst>
              <a:ext uri="{FF2B5EF4-FFF2-40B4-BE49-F238E27FC236}">
                <a16:creationId xmlns:a16="http://schemas.microsoft.com/office/drawing/2014/main" id="{4646CA6D-D9E1-4D07-81E4-C4D0D3C3C42F}"/>
              </a:ext>
            </a:extLst>
          </p:cNvPr>
          <p:cNvPicPr>
            <a:picLocks noChangeAspect="1"/>
          </p:cNvPicPr>
          <p:nvPr/>
        </p:nvPicPr>
        <p:blipFill rotWithShape="1">
          <a:blip r:embed="rId3"/>
          <a:srcRect t="11539"/>
          <a:stretch/>
        </p:blipFill>
        <p:spPr>
          <a:xfrm>
            <a:off x="780335" y="1334446"/>
            <a:ext cx="3537687" cy="868395"/>
          </a:xfrm>
          <a:prstGeom prst="rect">
            <a:avLst/>
          </a:prstGeom>
        </p:spPr>
      </p:pic>
      <p:pic>
        <p:nvPicPr>
          <p:cNvPr id="12" name="图片 11">
            <a:extLst>
              <a:ext uri="{FF2B5EF4-FFF2-40B4-BE49-F238E27FC236}">
                <a16:creationId xmlns:a16="http://schemas.microsoft.com/office/drawing/2014/main" id="{325F31EB-10F8-4CE0-BD0D-07D3E561BD86}"/>
              </a:ext>
            </a:extLst>
          </p:cNvPr>
          <p:cNvPicPr>
            <a:picLocks noChangeAspect="1"/>
          </p:cNvPicPr>
          <p:nvPr/>
        </p:nvPicPr>
        <p:blipFill>
          <a:blip r:embed="rId4"/>
          <a:stretch>
            <a:fillRect/>
          </a:stretch>
        </p:blipFill>
        <p:spPr>
          <a:xfrm>
            <a:off x="1004471" y="2798277"/>
            <a:ext cx="4608133" cy="1261445"/>
          </a:xfrm>
          <a:prstGeom prst="rect">
            <a:avLst/>
          </a:prstGeom>
        </p:spPr>
      </p:pic>
      <p:pic>
        <p:nvPicPr>
          <p:cNvPr id="13" name="图片 12">
            <a:extLst>
              <a:ext uri="{FF2B5EF4-FFF2-40B4-BE49-F238E27FC236}">
                <a16:creationId xmlns:a16="http://schemas.microsoft.com/office/drawing/2014/main" id="{A3329E67-6296-4D06-8EBD-29932F116B29}"/>
              </a:ext>
            </a:extLst>
          </p:cNvPr>
          <p:cNvPicPr>
            <a:picLocks noChangeAspect="1"/>
          </p:cNvPicPr>
          <p:nvPr/>
        </p:nvPicPr>
        <p:blipFill>
          <a:blip r:embed="rId5"/>
          <a:stretch>
            <a:fillRect/>
          </a:stretch>
        </p:blipFill>
        <p:spPr>
          <a:xfrm>
            <a:off x="1004470" y="5373716"/>
            <a:ext cx="10088469" cy="414595"/>
          </a:xfrm>
          <a:prstGeom prst="rect">
            <a:avLst/>
          </a:prstGeom>
        </p:spPr>
      </p:pic>
      <p:pic>
        <p:nvPicPr>
          <p:cNvPr id="14" name="图片 13">
            <a:extLst>
              <a:ext uri="{FF2B5EF4-FFF2-40B4-BE49-F238E27FC236}">
                <a16:creationId xmlns:a16="http://schemas.microsoft.com/office/drawing/2014/main" id="{EFF4F4EF-EEB4-457E-93B8-2A5860203E7B}"/>
              </a:ext>
            </a:extLst>
          </p:cNvPr>
          <p:cNvPicPr>
            <a:picLocks noChangeAspect="1"/>
          </p:cNvPicPr>
          <p:nvPr/>
        </p:nvPicPr>
        <p:blipFill>
          <a:blip r:embed="rId6"/>
          <a:stretch>
            <a:fillRect/>
          </a:stretch>
        </p:blipFill>
        <p:spPr>
          <a:xfrm>
            <a:off x="5955958" y="550275"/>
            <a:ext cx="6236042" cy="4496003"/>
          </a:xfrm>
          <a:prstGeom prst="rect">
            <a:avLst/>
          </a:prstGeom>
        </p:spPr>
      </p:pic>
    </p:spTree>
    <p:extLst>
      <p:ext uri="{BB962C8B-B14F-4D97-AF65-F5344CB8AC3E}">
        <p14:creationId xmlns:p14="http://schemas.microsoft.com/office/powerpoint/2010/main" val="305330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84865C-4B6B-8448-A3D7-03F73FB2E443}"/>
              </a:ext>
            </a:extLst>
          </p:cNvPr>
          <p:cNvSpPr txBox="1"/>
          <p:nvPr/>
        </p:nvSpPr>
        <p:spPr>
          <a:xfrm>
            <a:off x="819488" y="320761"/>
            <a:ext cx="9937199" cy="461665"/>
          </a:xfrm>
          <a:prstGeom prst="rect">
            <a:avLst/>
          </a:prstGeom>
          <a:noFill/>
        </p:spPr>
        <p:txBody>
          <a:bodyPr wrap="square" rtlCol="0">
            <a:spAutoFit/>
          </a:bodyPr>
          <a:lstStyle/>
          <a:p>
            <a:r>
              <a:rPr kumimoji="1" lang="zh-CN" altLang="en-US" sz="2400" dirty="0"/>
              <a:t>二</a:t>
            </a:r>
            <a:r>
              <a:rPr kumimoji="1" lang="en-US" altLang="zh-CN" sz="2400" dirty="0" smtClean="0"/>
              <a:t>.</a:t>
            </a:r>
            <a:r>
              <a:rPr kumimoji="1" lang="zh-CN" altLang="en-US" sz="2400" dirty="0" smtClean="0"/>
              <a:t>常见</a:t>
            </a:r>
            <a:r>
              <a:rPr kumimoji="1" lang="zh-CN" altLang="en-US" sz="2400" dirty="0"/>
              <a:t>错误</a:t>
            </a:r>
          </a:p>
        </p:txBody>
      </p:sp>
      <p:sp>
        <p:nvSpPr>
          <p:cNvPr id="5" name="文本框 4">
            <a:extLst>
              <a:ext uri="{FF2B5EF4-FFF2-40B4-BE49-F238E27FC236}">
                <a16:creationId xmlns:a16="http://schemas.microsoft.com/office/drawing/2014/main" id="{0D0AD329-F504-8E40-B3C5-FABB69B97D70}"/>
              </a:ext>
            </a:extLst>
          </p:cNvPr>
          <p:cNvSpPr txBox="1"/>
          <p:nvPr/>
        </p:nvSpPr>
        <p:spPr>
          <a:xfrm>
            <a:off x="819489" y="1009610"/>
            <a:ext cx="5086789" cy="646331"/>
          </a:xfrm>
          <a:prstGeom prst="rect">
            <a:avLst/>
          </a:prstGeom>
          <a:noFill/>
        </p:spPr>
        <p:txBody>
          <a:bodyPr wrap="square" rtlCol="0">
            <a:spAutoFit/>
          </a:bodyPr>
          <a:lstStyle/>
          <a:p>
            <a:pPr lvl="1"/>
            <a:endParaRPr kumimoji="1" lang="en-US" altLang="zh-CN" sz="1200" b="0" dirty="0"/>
          </a:p>
          <a:p>
            <a:pPr marL="457200" indent="-457200">
              <a:buFont typeface="+mj-lt"/>
              <a:buAutoNum type="arabicPeriod"/>
            </a:pPr>
            <a:r>
              <a:rPr lang="zh-CN" altLang="en-US" sz="2400" dirty="0"/>
              <a:t>原</a:t>
            </a:r>
            <a:r>
              <a:rPr lang="zh-CN" altLang="en-US" sz="2400" dirty="0" smtClean="0"/>
              <a:t>题目公式输入错误</a:t>
            </a:r>
            <a:endParaRPr lang="en-US" altLang="zh-CN" sz="2400" dirty="0" smtClean="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EE4C9C-2606-4844-8DA4-669EAC9449A8}"/>
                  </a:ext>
                </a:extLst>
              </p:cNvPr>
              <p:cNvSpPr txBox="1"/>
              <p:nvPr/>
            </p:nvSpPr>
            <p:spPr>
              <a:xfrm>
                <a:off x="819489" y="2124593"/>
                <a:ext cx="9937199" cy="464101"/>
              </a:xfrm>
              <a:prstGeom prst="rect">
                <a:avLst/>
              </a:prstGeom>
              <a:noFill/>
            </p:spPr>
            <p:txBody>
              <a:bodyPr wrap="square" rtlCol="0">
                <a:spAutoFit/>
              </a:bodyPr>
              <a:lstStyle/>
              <a:p>
                <a14:m>
                  <m:oMath xmlns:m="http://schemas.openxmlformats.org/officeDocument/2006/math">
                    <m:r>
                      <a:rPr kumimoji="1" lang="zh-CN" altLang="en-US" sz="2400" dirty="0">
                        <a:latin typeface="Cambria Math" panose="02040503050406030204" pitchFamily="18" charset="0"/>
                      </a:rPr>
                      <m:t>三</m:t>
                    </m:r>
                    <m:r>
                      <a:rPr kumimoji="1" lang="en-US" altLang="zh-CN" sz="2400" dirty="0">
                        <a:latin typeface="Cambria Math" panose="02040503050406030204" pitchFamily="18" charset="0"/>
                      </a:rPr>
                      <m:t>.</m:t>
                    </m:r>
                    <m:r>
                      <a:rPr kumimoji="1" lang="zh-CN" altLang="en-US" sz="2400" dirty="0">
                        <a:latin typeface="Cambria Math" panose="02040503050406030204" pitchFamily="18" charset="0"/>
                      </a:rPr>
                      <m:t>参考</m:t>
                    </m:r>
                  </m:oMath>
                </a14:m>
                <a:r>
                  <a:rPr kumimoji="1" lang="zh-CN" altLang="en-US" sz="2400" dirty="0"/>
                  <a:t>代码和运行</a:t>
                </a:r>
                <a:r>
                  <a:rPr kumimoji="1" lang="zh-CN" altLang="en-US" sz="2400" dirty="0" smtClean="0"/>
                  <a:t>结果</a:t>
                </a:r>
                <a:endParaRPr kumimoji="1" lang="zh-CN" altLang="en-US" sz="2400" dirty="0"/>
              </a:p>
            </p:txBody>
          </p:sp>
        </mc:Choice>
        <mc:Fallback xmlns="">
          <p:sp>
            <p:nvSpPr>
              <p:cNvPr id="7" name="文本框 6">
                <a:extLst>
                  <a:ext uri="{FF2B5EF4-FFF2-40B4-BE49-F238E27FC236}">
                    <a16:creationId xmlns="" xmlns:a16="http://schemas.microsoft.com/office/drawing/2014/main" xmlns:a14="http://schemas.microsoft.com/office/drawing/2010/main" id="{E4EE4C9C-2606-4844-8DA4-669EAC9449A8}"/>
                  </a:ext>
                </a:extLst>
              </p:cNvPr>
              <p:cNvSpPr txBox="1">
                <a:spLocks noRot="1" noChangeAspect="1" noMove="1" noResize="1" noEditPoints="1" noAdjustHandles="1" noChangeArrowheads="1" noChangeShapeType="1" noTextEdit="1"/>
              </p:cNvSpPr>
              <p:nvPr/>
            </p:nvSpPr>
            <p:spPr>
              <a:xfrm>
                <a:off x="819489" y="2124593"/>
                <a:ext cx="9937199" cy="464101"/>
              </a:xfrm>
              <a:prstGeom prst="rect">
                <a:avLst/>
              </a:prstGeom>
              <a:blipFill rotWithShape="0">
                <a:blip r:embed="rId3"/>
                <a:stretch>
                  <a:fillRect l="-307" t="-10526" b="-28947"/>
                </a:stretch>
              </a:blipFill>
            </p:spPr>
            <p:txBody>
              <a:bodyPr/>
              <a:lstStyle/>
              <a:p>
                <a:r>
                  <a:rPr lang="zh-CN" altLang="en-US">
                    <a:noFill/>
                  </a:rPr>
                  <a:t> </a:t>
                </a:r>
              </a:p>
            </p:txBody>
          </p:sp>
        </mc:Fallback>
      </mc:AlternateContent>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487" y="2819400"/>
            <a:ext cx="5029200" cy="3505200"/>
          </a:xfrm>
          <a:prstGeom prst="rect">
            <a:avLst/>
          </a:prstGeom>
        </p:spPr>
      </p:pic>
    </p:spTree>
    <p:extLst>
      <p:ext uri="{BB962C8B-B14F-4D97-AF65-F5344CB8AC3E}">
        <p14:creationId xmlns:p14="http://schemas.microsoft.com/office/powerpoint/2010/main" val="408258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884865C-4B6B-8448-A3D7-03F73FB2E443}"/>
                  </a:ext>
                </a:extLst>
              </p:cNvPr>
              <p:cNvSpPr txBox="1"/>
              <p:nvPr/>
            </p:nvSpPr>
            <p:spPr>
              <a:xfrm>
                <a:off x="1127400" y="423398"/>
                <a:ext cx="9937199" cy="461665"/>
              </a:xfrm>
              <a:prstGeom prst="rect">
                <a:avLst/>
              </a:prstGeom>
              <a:noFill/>
            </p:spPr>
            <p:txBody>
              <a:bodyPr wrap="square" rtlCol="0">
                <a:spAutoFit/>
              </a:bodyPr>
              <a:lstStyle/>
              <a:p>
                <a14:m>
                  <m:oMath xmlns:m="http://schemas.openxmlformats.org/officeDocument/2006/math">
                    <m:r>
                      <a:rPr kumimoji="1" lang="zh-CN" altLang="en-US" sz="2400" dirty="0" smtClean="0">
                        <a:latin typeface="Cambria Math" panose="02040503050406030204" pitchFamily="18" charset="0"/>
                      </a:rPr>
                      <m:t>四</m:t>
                    </m:r>
                    <m:r>
                      <a:rPr kumimoji="1" lang="en-US" altLang="zh-CN" sz="2400" dirty="0">
                        <a:latin typeface="Cambria Math" panose="02040503050406030204" pitchFamily="18" charset="0"/>
                      </a:rPr>
                      <m:t>.</m:t>
                    </m:r>
                  </m:oMath>
                </a14:m>
                <a:r>
                  <a:rPr kumimoji="1" lang="zh-CN" altLang="en-US" sz="2400" dirty="0"/>
                  <a:t>优秀</a:t>
                </a:r>
                <a:r>
                  <a:rPr kumimoji="1" lang="zh-CN" altLang="en-US" sz="2400" dirty="0" smtClean="0"/>
                  <a:t>作答</a:t>
                </a:r>
                <a:endParaRPr kumimoji="1" lang="zh-CN" altLang="en-US" sz="2400" dirty="0"/>
              </a:p>
            </p:txBody>
          </p:sp>
        </mc:Choice>
        <mc:Fallback xmlns="">
          <p:sp>
            <p:nvSpPr>
              <p:cNvPr id="4" name="文本框 3">
                <a:extLst>
                  <a:ext uri="{FF2B5EF4-FFF2-40B4-BE49-F238E27FC236}">
                    <a16:creationId xmlns="" xmlns:a16="http://schemas.microsoft.com/office/drawing/2014/main" xmlns:a14="http://schemas.microsoft.com/office/drawing/2010/main" id="{6884865C-4B6B-8448-A3D7-03F73FB2E443}"/>
                  </a:ext>
                </a:extLst>
              </p:cNvPr>
              <p:cNvSpPr txBox="1">
                <a:spLocks noRot="1" noChangeAspect="1" noMove="1" noResize="1" noEditPoints="1" noAdjustHandles="1" noChangeArrowheads="1" noChangeShapeType="1" noTextEdit="1"/>
              </p:cNvSpPr>
              <p:nvPr/>
            </p:nvSpPr>
            <p:spPr>
              <a:xfrm>
                <a:off x="1127400" y="423398"/>
                <a:ext cx="9937199" cy="461665"/>
              </a:xfrm>
              <a:prstGeom prst="rect">
                <a:avLst/>
              </a:prstGeom>
              <a:blipFill rotWithShape="0">
                <a:blip r:embed="rId3"/>
                <a:stretch>
                  <a:fillRect l="-491" t="-11842" b="-27632"/>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1127400" y="1725782"/>
            <a:ext cx="5611787" cy="2389017"/>
          </a:xfrm>
          <a:prstGeom prst="rect">
            <a:avLst/>
          </a:prstGeom>
        </p:spPr>
      </p:pic>
    </p:spTree>
    <p:extLst>
      <p:ext uri="{BB962C8B-B14F-4D97-AF65-F5344CB8AC3E}">
        <p14:creationId xmlns:p14="http://schemas.microsoft.com/office/powerpoint/2010/main" val="2803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84865C-4B6B-8448-A3D7-03F73FB2E443}"/>
              </a:ext>
            </a:extLst>
          </p:cNvPr>
          <p:cNvSpPr txBox="1"/>
          <p:nvPr/>
        </p:nvSpPr>
        <p:spPr>
          <a:xfrm>
            <a:off x="1127400" y="1955460"/>
            <a:ext cx="9937199" cy="830997"/>
          </a:xfrm>
          <a:prstGeom prst="rect">
            <a:avLst/>
          </a:prstGeom>
          <a:noFill/>
        </p:spPr>
        <p:txBody>
          <a:bodyPr wrap="square" rtlCol="0">
            <a:spAutoFit/>
          </a:bodyPr>
          <a:lstStyle/>
          <a:p>
            <a:r>
              <a:rPr lang="zh-CN" altLang="en-US" sz="2400" dirty="0"/>
              <a:t>一</a:t>
            </a:r>
            <a:r>
              <a:rPr lang="en-US" altLang="zh-CN" sz="2400" dirty="0"/>
              <a:t>.</a:t>
            </a:r>
            <a:r>
              <a:rPr lang="zh-CN" altLang="en-US" sz="2400" dirty="0"/>
              <a:t>原题目</a:t>
            </a:r>
            <a:endParaRPr lang="en-US" altLang="zh-CN" sz="2400" dirty="0"/>
          </a:p>
          <a:p>
            <a:r>
              <a:rPr lang="en-US" altLang="zh-CN" sz="2400" dirty="0"/>
              <a:t> </a:t>
            </a:r>
          </a:p>
        </p:txBody>
      </p:sp>
      <p:pic>
        <p:nvPicPr>
          <p:cNvPr id="2" name="图片 1">
            <a:extLst>
              <a:ext uri="{FF2B5EF4-FFF2-40B4-BE49-F238E27FC236}">
                <a16:creationId xmlns:a16="http://schemas.microsoft.com/office/drawing/2014/main" id="{170E7624-522A-42DB-AF0E-F18657D6E18D}"/>
              </a:ext>
            </a:extLst>
          </p:cNvPr>
          <p:cNvPicPr>
            <a:picLocks noChangeAspect="1"/>
          </p:cNvPicPr>
          <p:nvPr/>
        </p:nvPicPr>
        <p:blipFill>
          <a:blip r:embed="rId3"/>
          <a:stretch>
            <a:fillRect/>
          </a:stretch>
        </p:blipFill>
        <p:spPr>
          <a:xfrm>
            <a:off x="1127400" y="2749085"/>
            <a:ext cx="9743439" cy="1320829"/>
          </a:xfrm>
          <a:prstGeom prst="rect">
            <a:avLst/>
          </a:prstGeom>
        </p:spPr>
      </p:pic>
      <p:sp>
        <p:nvSpPr>
          <p:cNvPr id="5" name="文本框 4"/>
          <p:cNvSpPr txBox="1"/>
          <p:nvPr/>
        </p:nvSpPr>
        <p:spPr>
          <a:xfrm>
            <a:off x="182880" y="198120"/>
            <a:ext cx="3413760" cy="707886"/>
          </a:xfrm>
          <a:prstGeom prst="rect">
            <a:avLst/>
          </a:prstGeom>
          <a:noFill/>
        </p:spPr>
        <p:txBody>
          <a:bodyPr wrap="square" rtlCol="0">
            <a:spAutoFit/>
          </a:bodyPr>
          <a:lstStyle/>
          <a:p>
            <a:r>
              <a:rPr lang="zh-CN" altLang="en-US" sz="4000" dirty="0" smtClean="0"/>
              <a:t>第</a:t>
            </a:r>
            <a:r>
              <a:rPr lang="zh-CN" altLang="en-US" sz="4000" dirty="0"/>
              <a:t>二</a:t>
            </a:r>
            <a:r>
              <a:rPr lang="zh-CN" altLang="en-US" sz="4000" dirty="0" smtClean="0"/>
              <a:t>题</a:t>
            </a:r>
            <a:endParaRPr lang="zh-CN" altLang="en-US" sz="4000" dirty="0"/>
          </a:p>
        </p:txBody>
      </p:sp>
    </p:spTree>
    <p:extLst>
      <p:ext uri="{BB962C8B-B14F-4D97-AF65-F5344CB8AC3E}">
        <p14:creationId xmlns:p14="http://schemas.microsoft.com/office/powerpoint/2010/main" val="94892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84865C-4B6B-8448-A3D7-03F73FB2E443}"/>
              </a:ext>
            </a:extLst>
          </p:cNvPr>
          <p:cNvSpPr txBox="1"/>
          <p:nvPr/>
        </p:nvSpPr>
        <p:spPr>
          <a:xfrm>
            <a:off x="819488" y="320761"/>
            <a:ext cx="9937199" cy="461665"/>
          </a:xfrm>
          <a:prstGeom prst="rect">
            <a:avLst/>
          </a:prstGeom>
          <a:noFill/>
        </p:spPr>
        <p:txBody>
          <a:bodyPr wrap="square" rtlCol="0">
            <a:spAutoFit/>
          </a:bodyPr>
          <a:lstStyle/>
          <a:p>
            <a:r>
              <a:rPr kumimoji="1" lang="zh-CN" altLang="en-US" sz="2400" dirty="0"/>
              <a:t>二</a:t>
            </a:r>
            <a:r>
              <a:rPr kumimoji="1" lang="en-US" altLang="zh-CN" sz="2400" dirty="0"/>
              <a:t>.</a:t>
            </a:r>
            <a:r>
              <a:rPr kumimoji="1" lang="zh-CN" altLang="en-US" sz="2400" dirty="0"/>
              <a:t>概念错误</a:t>
            </a:r>
          </a:p>
        </p:txBody>
      </p:sp>
      <p:sp>
        <p:nvSpPr>
          <p:cNvPr id="5" name="文本框 4">
            <a:extLst>
              <a:ext uri="{FF2B5EF4-FFF2-40B4-BE49-F238E27FC236}">
                <a16:creationId xmlns:a16="http://schemas.microsoft.com/office/drawing/2014/main" id="{0D0AD329-F504-8E40-B3C5-FABB69B97D70}"/>
              </a:ext>
            </a:extLst>
          </p:cNvPr>
          <p:cNvSpPr txBox="1"/>
          <p:nvPr/>
        </p:nvSpPr>
        <p:spPr>
          <a:xfrm>
            <a:off x="819489" y="1009610"/>
            <a:ext cx="7064671" cy="1477328"/>
          </a:xfrm>
          <a:prstGeom prst="rect">
            <a:avLst/>
          </a:prstGeom>
          <a:noFill/>
        </p:spPr>
        <p:txBody>
          <a:bodyPr wrap="square" rtlCol="0">
            <a:spAutoFit/>
          </a:bodyPr>
          <a:lstStyle/>
          <a:p>
            <a:pPr lvl="1"/>
            <a:endParaRPr kumimoji="1" lang="en-US" altLang="zh-CN" sz="1200" b="0" dirty="0"/>
          </a:p>
          <a:p>
            <a:pPr marL="457200" indent="-457200">
              <a:buFont typeface="+mj-lt"/>
              <a:buAutoNum type="arabicPeriod"/>
            </a:pPr>
            <a:r>
              <a:rPr lang="en-US" altLang="zh-CN" dirty="0"/>
              <a:t>Incentive</a:t>
            </a:r>
            <a:r>
              <a:rPr lang="zh-CN" altLang="en-US" dirty="0"/>
              <a:t>：激励信号，即输入信号</a:t>
            </a:r>
            <a:r>
              <a:rPr lang="en-US" altLang="zh-CN" dirty="0"/>
              <a:t>f(t)</a:t>
            </a:r>
          </a:p>
          <a:p>
            <a:pPr marL="457200" indent="-457200">
              <a:buFont typeface="+mj-lt"/>
              <a:buAutoNum type="arabicPeriod"/>
            </a:pPr>
            <a:r>
              <a:rPr lang="en-US" altLang="zh-CN" dirty="0"/>
              <a:t>H(t): </a:t>
            </a:r>
            <a:r>
              <a:rPr lang="zh-CN" altLang="en-US" dirty="0"/>
              <a:t>系统冲激响应</a:t>
            </a:r>
            <a:endParaRPr lang="en-US" altLang="zh-CN" dirty="0"/>
          </a:p>
          <a:p>
            <a:pPr marL="457200" indent="-457200">
              <a:buFont typeface="+mj-lt"/>
              <a:buAutoNum type="arabicPeriod"/>
            </a:pPr>
            <a:r>
              <a:rPr lang="en-US" altLang="zh-CN" dirty="0"/>
              <a:t>Response</a:t>
            </a:r>
            <a:r>
              <a:rPr lang="zh-CN" altLang="en-US" dirty="0"/>
              <a:t>：</a:t>
            </a:r>
            <a:r>
              <a:rPr lang="en-US" altLang="zh-CN" dirty="0"/>
              <a:t> </a:t>
            </a:r>
            <a:r>
              <a:rPr lang="zh-CN" altLang="en-US" dirty="0"/>
              <a:t>系统响应，指输入信号经过系统输出的信号</a:t>
            </a:r>
            <a:r>
              <a:rPr lang="en-US" altLang="zh-CN" dirty="0"/>
              <a:t>y(t)</a:t>
            </a:r>
          </a:p>
          <a:p>
            <a:pPr marL="457200" indent="-457200">
              <a:buFont typeface="+mj-lt"/>
              <a:buAutoNum type="arabicPeriod"/>
            </a:pPr>
            <a:endParaRPr lang="en-US" altLang="zh-CN" sz="2400" dirty="0"/>
          </a:p>
        </p:txBody>
      </p:sp>
      <p:sp>
        <p:nvSpPr>
          <p:cNvPr id="2" name="文本框 1">
            <a:extLst>
              <a:ext uri="{FF2B5EF4-FFF2-40B4-BE49-F238E27FC236}">
                <a16:creationId xmlns:a16="http://schemas.microsoft.com/office/drawing/2014/main" id="{B20B6D95-41FB-4856-B550-0E2F74AC5431}"/>
              </a:ext>
            </a:extLst>
          </p:cNvPr>
          <p:cNvSpPr txBox="1"/>
          <p:nvPr/>
        </p:nvSpPr>
        <p:spPr>
          <a:xfrm>
            <a:off x="904240" y="3429000"/>
            <a:ext cx="5482591" cy="646331"/>
          </a:xfrm>
          <a:prstGeom prst="rect">
            <a:avLst/>
          </a:prstGeom>
          <a:noFill/>
        </p:spPr>
        <p:txBody>
          <a:bodyPr wrap="none" rtlCol="0">
            <a:spAutoFit/>
          </a:bodyPr>
          <a:lstStyle/>
          <a:p>
            <a:pPr marL="342900" indent="-342900">
              <a:buAutoNum type="arabicPeriod"/>
            </a:pPr>
            <a:r>
              <a:rPr lang="zh-CN" altLang="en-US" dirty="0"/>
              <a:t>信号范围选取不合理，突显</a:t>
            </a:r>
            <a:r>
              <a:rPr lang="en-US" altLang="zh-CN" dirty="0"/>
              <a:t>t&gt;0</a:t>
            </a:r>
            <a:r>
              <a:rPr lang="zh-CN" altLang="en-US" dirty="0"/>
              <a:t>的信号变化</a:t>
            </a:r>
            <a:endParaRPr lang="en-US" altLang="zh-CN" dirty="0"/>
          </a:p>
          <a:p>
            <a:pPr marL="342900" indent="-342900">
              <a:buAutoNum type="arabicPeriod"/>
            </a:pPr>
            <a:r>
              <a:rPr lang="zh-CN" altLang="en-US" dirty="0"/>
              <a:t>没有合适的标注，标注横坐标为</a:t>
            </a:r>
            <a:r>
              <a:rPr lang="en-US" altLang="zh-CN" dirty="0"/>
              <a:t>t</a:t>
            </a:r>
            <a:r>
              <a:rPr lang="zh-CN" altLang="en-US" dirty="0"/>
              <a:t>，纵坐标可为</a:t>
            </a:r>
            <a:r>
              <a:rPr lang="en-US" altLang="zh-CN" dirty="0"/>
              <a:t>y/f</a:t>
            </a:r>
          </a:p>
        </p:txBody>
      </p:sp>
      <p:sp>
        <p:nvSpPr>
          <p:cNvPr id="9" name="文本框 8">
            <a:extLst>
              <a:ext uri="{FF2B5EF4-FFF2-40B4-BE49-F238E27FC236}">
                <a16:creationId xmlns:a16="http://schemas.microsoft.com/office/drawing/2014/main" id="{60D540E8-8956-4C2A-93A3-7A06C2385113}"/>
              </a:ext>
            </a:extLst>
          </p:cNvPr>
          <p:cNvSpPr txBox="1"/>
          <p:nvPr/>
        </p:nvSpPr>
        <p:spPr>
          <a:xfrm>
            <a:off x="819489" y="2727136"/>
            <a:ext cx="9937199" cy="461665"/>
          </a:xfrm>
          <a:prstGeom prst="rect">
            <a:avLst/>
          </a:prstGeom>
          <a:noFill/>
        </p:spPr>
        <p:txBody>
          <a:bodyPr wrap="square" rtlCol="0">
            <a:spAutoFit/>
          </a:bodyPr>
          <a:lstStyle/>
          <a:p>
            <a:r>
              <a:rPr kumimoji="1" lang="zh-CN" altLang="en-US" sz="2400" dirty="0"/>
              <a:t>三</a:t>
            </a:r>
            <a:r>
              <a:rPr kumimoji="1" lang="en-US" altLang="zh-CN" sz="2400" dirty="0"/>
              <a:t>.</a:t>
            </a:r>
            <a:r>
              <a:rPr kumimoji="1" lang="zh-CN" altLang="en-US" sz="2400" dirty="0"/>
              <a:t>绘图错误</a:t>
            </a:r>
          </a:p>
        </p:txBody>
      </p:sp>
    </p:spTree>
    <p:extLst>
      <p:ext uri="{BB962C8B-B14F-4D97-AF65-F5344CB8AC3E}">
        <p14:creationId xmlns:p14="http://schemas.microsoft.com/office/powerpoint/2010/main" val="149238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0FB9059-5ED4-4BFC-A369-399FAA46838A}"/>
                  </a:ext>
                </a:extLst>
              </p:cNvPr>
              <p:cNvSpPr txBox="1"/>
              <p:nvPr/>
            </p:nvSpPr>
            <p:spPr>
              <a:xfrm>
                <a:off x="474049" y="387233"/>
                <a:ext cx="9937199" cy="464101"/>
              </a:xfrm>
              <a:prstGeom prst="rect">
                <a:avLst/>
              </a:prstGeom>
              <a:noFill/>
            </p:spPr>
            <p:txBody>
              <a:bodyPr wrap="square" rtlCol="0">
                <a:spAutoFit/>
              </a:bodyPr>
              <a:lstStyle/>
              <a:p>
                <a14:m>
                  <m:oMath xmlns:m="http://schemas.openxmlformats.org/officeDocument/2006/math">
                    <m:r>
                      <a:rPr kumimoji="1" lang="zh-CN" altLang="en-US" sz="2400" dirty="0">
                        <a:latin typeface="Cambria Math" panose="02040503050406030204" pitchFamily="18" charset="0"/>
                      </a:rPr>
                      <m:t>四</m:t>
                    </m:r>
                    <m:r>
                      <a:rPr kumimoji="1" lang="en-US" altLang="zh-CN" sz="2400" dirty="0">
                        <a:latin typeface="Cambria Math" panose="02040503050406030204" pitchFamily="18" charset="0"/>
                      </a:rPr>
                      <m:t>.</m:t>
                    </m:r>
                    <m:r>
                      <a:rPr kumimoji="1" lang="zh-CN" altLang="en-US" sz="2400" dirty="0">
                        <a:latin typeface="Cambria Math" panose="02040503050406030204" pitchFamily="18" charset="0"/>
                      </a:rPr>
                      <m:t>参考</m:t>
                    </m:r>
                  </m:oMath>
                </a14:m>
                <a:r>
                  <a:rPr kumimoji="1" lang="zh-CN" altLang="en-US" sz="2400" dirty="0"/>
                  <a:t>代码和运行结果</a:t>
                </a:r>
              </a:p>
            </p:txBody>
          </p:sp>
        </mc:Choice>
        <mc:Fallback xmlns="">
          <p:sp>
            <p:nvSpPr>
              <p:cNvPr id="2" name="文本框 1">
                <a:extLst>
                  <a:ext uri="{FF2B5EF4-FFF2-40B4-BE49-F238E27FC236}">
                    <a16:creationId xmlns:a16="http://schemas.microsoft.com/office/drawing/2014/main" id="{00FB9059-5ED4-4BFC-A369-399FAA46838A}"/>
                  </a:ext>
                </a:extLst>
              </p:cNvPr>
              <p:cNvSpPr txBox="1">
                <a:spLocks noRot="1" noChangeAspect="1" noMove="1" noResize="1" noEditPoints="1" noAdjustHandles="1" noChangeArrowheads="1" noChangeShapeType="1" noTextEdit="1"/>
              </p:cNvSpPr>
              <p:nvPr/>
            </p:nvSpPr>
            <p:spPr>
              <a:xfrm>
                <a:off x="474049" y="387233"/>
                <a:ext cx="9937199" cy="464101"/>
              </a:xfrm>
              <a:prstGeom prst="rect">
                <a:avLst/>
              </a:prstGeom>
              <a:blipFill>
                <a:blip r:embed="rId2"/>
                <a:stretch>
                  <a:fillRect l="-307" t="-9211" b="-3026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E4E61CA-B176-4E94-BCA6-E39F8FA6D6CC}"/>
              </a:ext>
            </a:extLst>
          </p:cNvPr>
          <p:cNvPicPr>
            <a:picLocks noChangeAspect="1"/>
          </p:cNvPicPr>
          <p:nvPr/>
        </p:nvPicPr>
        <p:blipFill>
          <a:blip r:embed="rId3"/>
          <a:stretch>
            <a:fillRect/>
          </a:stretch>
        </p:blipFill>
        <p:spPr>
          <a:xfrm>
            <a:off x="1004471" y="1395562"/>
            <a:ext cx="2278577" cy="1615580"/>
          </a:xfrm>
          <a:prstGeom prst="rect">
            <a:avLst/>
          </a:prstGeom>
        </p:spPr>
      </p:pic>
      <p:pic>
        <p:nvPicPr>
          <p:cNvPr id="4" name="图片 3">
            <a:extLst>
              <a:ext uri="{FF2B5EF4-FFF2-40B4-BE49-F238E27FC236}">
                <a16:creationId xmlns:a16="http://schemas.microsoft.com/office/drawing/2014/main" id="{042B0978-4043-4456-BEE9-A6B064352DD5}"/>
              </a:ext>
            </a:extLst>
          </p:cNvPr>
          <p:cNvPicPr>
            <a:picLocks noChangeAspect="1"/>
          </p:cNvPicPr>
          <p:nvPr/>
        </p:nvPicPr>
        <p:blipFill>
          <a:blip r:embed="rId4"/>
          <a:stretch>
            <a:fillRect/>
          </a:stretch>
        </p:blipFill>
        <p:spPr>
          <a:xfrm>
            <a:off x="1004471" y="3622657"/>
            <a:ext cx="2149026" cy="1089754"/>
          </a:xfrm>
          <a:prstGeom prst="rect">
            <a:avLst/>
          </a:prstGeom>
        </p:spPr>
      </p:pic>
      <p:pic>
        <p:nvPicPr>
          <p:cNvPr id="5" name="图片 4">
            <a:extLst>
              <a:ext uri="{FF2B5EF4-FFF2-40B4-BE49-F238E27FC236}">
                <a16:creationId xmlns:a16="http://schemas.microsoft.com/office/drawing/2014/main" id="{30327F10-7D53-4103-9C56-9894EB12CF43}"/>
              </a:ext>
            </a:extLst>
          </p:cNvPr>
          <p:cNvPicPr>
            <a:picLocks noChangeAspect="1"/>
          </p:cNvPicPr>
          <p:nvPr/>
        </p:nvPicPr>
        <p:blipFill>
          <a:blip r:embed="rId5"/>
          <a:stretch>
            <a:fillRect/>
          </a:stretch>
        </p:blipFill>
        <p:spPr>
          <a:xfrm>
            <a:off x="1004471" y="5339165"/>
            <a:ext cx="4709568" cy="632515"/>
          </a:xfrm>
          <a:prstGeom prst="rect">
            <a:avLst/>
          </a:prstGeom>
        </p:spPr>
      </p:pic>
      <p:sp>
        <p:nvSpPr>
          <p:cNvPr id="6" name="文本框 5">
            <a:extLst>
              <a:ext uri="{FF2B5EF4-FFF2-40B4-BE49-F238E27FC236}">
                <a16:creationId xmlns:a16="http://schemas.microsoft.com/office/drawing/2014/main" id="{217C00C1-52AA-45D9-B0D5-54510C6ACBC0}"/>
              </a:ext>
            </a:extLst>
          </p:cNvPr>
          <p:cNvSpPr txBox="1"/>
          <p:nvPr/>
        </p:nvSpPr>
        <p:spPr>
          <a:xfrm>
            <a:off x="1004471" y="996622"/>
            <a:ext cx="3759362" cy="369332"/>
          </a:xfrm>
          <a:prstGeom prst="rect">
            <a:avLst/>
          </a:prstGeom>
          <a:noFill/>
        </p:spPr>
        <p:txBody>
          <a:bodyPr wrap="none" rtlCol="0">
            <a:spAutoFit/>
          </a:bodyPr>
          <a:lstStyle/>
          <a:p>
            <a:r>
              <a:rPr lang="en-US" altLang="zh-CN" dirty="0"/>
              <a:t>Step1</a:t>
            </a:r>
            <a:r>
              <a:rPr lang="zh-CN" altLang="en-US" dirty="0"/>
              <a:t>：输入</a:t>
            </a:r>
            <a:r>
              <a:rPr lang="en-US" altLang="zh-CN" dirty="0"/>
              <a:t>ft, </a:t>
            </a:r>
            <a:r>
              <a:rPr lang="en-US" altLang="zh-CN" dirty="0" err="1"/>
              <a:t>hs</a:t>
            </a:r>
            <a:r>
              <a:rPr lang="en-US" altLang="zh-CN" dirty="0"/>
              <a:t> </a:t>
            </a:r>
            <a:r>
              <a:rPr lang="zh-CN" altLang="en-US" dirty="0"/>
              <a:t>，计算拉斯变换</a:t>
            </a:r>
            <a:r>
              <a:rPr lang="en-US" altLang="zh-CN" dirty="0"/>
              <a:t>fs</a:t>
            </a:r>
            <a:endParaRPr lang="zh-CN" altLang="en-US" dirty="0"/>
          </a:p>
        </p:txBody>
      </p:sp>
      <p:sp>
        <p:nvSpPr>
          <p:cNvPr id="7" name="文本框 6">
            <a:extLst>
              <a:ext uri="{FF2B5EF4-FFF2-40B4-BE49-F238E27FC236}">
                <a16:creationId xmlns:a16="http://schemas.microsoft.com/office/drawing/2014/main" id="{35707190-FC8B-4E1D-BBEC-F9075711A6A9}"/>
              </a:ext>
            </a:extLst>
          </p:cNvPr>
          <p:cNvSpPr txBox="1"/>
          <p:nvPr/>
        </p:nvSpPr>
        <p:spPr>
          <a:xfrm>
            <a:off x="1004471" y="3132233"/>
            <a:ext cx="3935693" cy="369332"/>
          </a:xfrm>
          <a:prstGeom prst="rect">
            <a:avLst/>
          </a:prstGeom>
          <a:noFill/>
        </p:spPr>
        <p:txBody>
          <a:bodyPr wrap="none" rtlCol="0">
            <a:spAutoFit/>
          </a:bodyPr>
          <a:lstStyle/>
          <a:p>
            <a:r>
              <a:rPr lang="en-US" altLang="zh-CN" dirty="0"/>
              <a:t>Step2:</a:t>
            </a:r>
            <a:r>
              <a:rPr lang="zh-CN" altLang="en-US" dirty="0"/>
              <a:t>根据 </a:t>
            </a:r>
            <a:r>
              <a:rPr lang="en-US" altLang="zh-CN" dirty="0"/>
              <a:t>fs, </a:t>
            </a:r>
            <a:r>
              <a:rPr lang="en-US" altLang="zh-CN" dirty="0" err="1"/>
              <a:t>hs</a:t>
            </a:r>
            <a:r>
              <a:rPr lang="zh-CN" altLang="en-US" dirty="0"/>
              <a:t>计算</a:t>
            </a:r>
            <a:r>
              <a:rPr lang="en-US" altLang="zh-CN" dirty="0" err="1"/>
              <a:t>ys</a:t>
            </a:r>
            <a:r>
              <a:rPr lang="en-US" altLang="zh-CN" dirty="0"/>
              <a:t>, </a:t>
            </a:r>
            <a:r>
              <a:rPr lang="zh-CN" altLang="en-US" dirty="0"/>
              <a:t>拉斯反变换</a:t>
            </a:r>
            <a:r>
              <a:rPr lang="en-US" altLang="zh-CN" dirty="0" err="1"/>
              <a:t>yt</a:t>
            </a:r>
            <a:endParaRPr lang="zh-CN" altLang="en-US" dirty="0"/>
          </a:p>
        </p:txBody>
      </p:sp>
      <p:sp>
        <p:nvSpPr>
          <p:cNvPr id="9" name="文本框 8">
            <a:extLst>
              <a:ext uri="{FF2B5EF4-FFF2-40B4-BE49-F238E27FC236}">
                <a16:creationId xmlns:a16="http://schemas.microsoft.com/office/drawing/2014/main" id="{63213ED7-211D-4B33-9B23-6835D27896F1}"/>
              </a:ext>
            </a:extLst>
          </p:cNvPr>
          <p:cNvSpPr txBox="1"/>
          <p:nvPr/>
        </p:nvSpPr>
        <p:spPr>
          <a:xfrm>
            <a:off x="1004471" y="4879222"/>
            <a:ext cx="1326004" cy="369332"/>
          </a:xfrm>
          <a:prstGeom prst="rect">
            <a:avLst/>
          </a:prstGeom>
          <a:noFill/>
        </p:spPr>
        <p:txBody>
          <a:bodyPr wrap="none" rtlCol="0">
            <a:spAutoFit/>
          </a:bodyPr>
          <a:lstStyle/>
          <a:p>
            <a:r>
              <a:rPr lang="en-US" altLang="zh-CN" dirty="0"/>
              <a:t>Step3: </a:t>
            </a:r>
            <a:r>
              <a:rPr lang="zh-CN" altLang="en-US" dirty="0"/>
              <a:t>绘图</a:t>
            </a:r>
          </a:p>
        </p:txBody>
      </p:sp>
      <p:pic>
        <p:nvPicPr>
          <p:cNvPr id="10" name="图片 9">
            <a:extLst>
              <a:ext uri="{FF2B5EF4-FFF2-40B4-BE49-F238E27FC236}">
                <a16:creationId xmlns:a16="http://schemas.microsoft.com/office/drawing/2014/main" id="{02C374C9-6CC4-4CF2-8EDD-C514912E4E62}"/>
              </a:ext>
            </a:extLst>
          </p:cNvPr>
          <p:cNvPicPr>
            <a:picLocks noChangeAspect="1"/>
          </p:cNvPicPr>
          <p:nvPr/>
        </p:nvPicPr>
        <p:blipFill>
          <a:blip r:embed="rId6"/>
          <a:stretch>
            <a:fillRect/>
          </a:stretch>
        </p:blipFill>
        <p:spPr>
          <a:xfrm>
            <a:off x="6290110" y="1295654"/>
            <a:ext cx="4610500" cy="3673158"/>
          </a:xfrm>
          <a:prstGeom prst="rect">
            <a:avLst/>
          </a:prstGeom>
        </p:spPr>
      </p:pic>
    </p:spTree>
    <p:extLst>
      <p:ext uri="{BB962C8B-B14F-4D97-AF65-F5344CB8AC3E}">
        <p14:creationId xmlns:p14="http://schemas.microsoft.com/office/powerpoint/2010/main" val="7193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884865C-4B6B-8448-A3D7-03F73FB2E443}"/>
                  </a:ext>
                </a:extLst>
              </p:cNvPr>
              <p:cNvSpPr txBox="1"/>
              <p:nvPr/>
            </p:nvSpPr>
            <p:spPr>
              <a:xfrm>
                <a:off x="1127400" y="423398"/>
                <a:ext cx="9937199" cy="461665"/>
              </a:xfrm>
              <a:prstGeom prst="rect">
                <a:avLst/>
              </a:prstGeom>
              <a:noFill/>
            </p:spPr>
            <p:txBody>
              <a:bodyPr wrap="square" rtlCol="0">
                <a:spAutoFit/>
              </a:bodyPr>
              <a:lstStyle/>
              <a:p>
                <a14:m>
                  <m:oMath xmlns:m="http://schemas.openxmlformats.org/officeDocument/2006/math">
                    <m:r>
                      <a:rPr kumimoji="1" lang="zh-CN" altLang="en-US" sz="2400" dirty="0">
                        <a:latin typeface="Cambria Math" panose="02040503050406030204" pitchFamily="18" charset="0"/>
                      </a:rPr>
                      <m:t>五</m:t>
                    </m:r>
                    <m:r>
                      <a:rPr kumimoji="1" lang="en-US" altLang="zh-CN" sz="2400" dirty="0">
                        <a:latin typeface="Cambria Math" panose="02040503050406030204" pitchFamily="18" charset="0"/>
                      </a:rPr>
                      <m:t>.</m:t>
                    </m:r>
                  </m:oMath>
                </a14:m>
                <a:r>
                  <a:rPr kumimoji="1" lang="zh-CN" altLang="en-US" sz="2400" dirty="0"/>
                  <a:t>优秀作答</a:t>
                </a:r>
              </a:p>
            </p:txBody>
          </p:sp>
        </mc:Choice>
        <mc:Fallback xmlns="">
          <p:sp>
            <p:nvSpPr>
              <p:cNvPr id="4" name="文本框 3">
                <a:extLst>
                  <a:ext uri="{FF2B5EF4-FFF2-40B4-BE49-F238E27FC236}">
                    <a16:creationId xmlns:a16="http://schemas.microsoft.com/office/drawing/2014/main" id="{6884865C-4B6B-8448-A3D7-03F73FB2E443}"/>
                  </a:ext>
                </a:extLst>
              </p:cNvPr>
              <p:cNvSpPr txBox="1">
                <a:spLocks noRot="1" noChangeAspect="1" noMove="1" noResize="1" noEditPoints="1" noAdjustHandles="1" noChangeArrowheads="1" noChangeShapeType="1" noTextEdit="1"/>
              </p:cNvSpPr>
              <p:nvPr/>
            </p:nvSpPr>
            <p:spPr>
              <a:xfrm>
                <a:off x="1127400" y="423398"/>
                <a:ext cx="9937199" cy="461665"/>
              </a:xfrm>
              <a:prstGeom prst="rect">
                <a:avLst/>
              </a:prstGeom>
              <a:blipFill>
                <a:blip r:embed="rId3"/>
                <a:stretch>
                  <a:fillRect l="-368" t="-9211" b="-302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FD9F748-0BE6-4339-8FF6-CCDD7663BF09}"/>
              </a:ext>
            </a:extLst>
          </p:cNvPr>
          <p:cNvPicPr>
            <a:picLocks noChangeAspect="1"/>
          </p:cNvPicPr>
          <p:nvPr/>
        </p:nvPicPr>
        <p:blipFill>
          <a:blip r:embed="rId4"/>
          <a:stretch>
            <a:fillRect/>
          </a:stretch>
        </p:blipFill>
        <p:spPr>
          <a:xfrm>
            <a:off x="404813" y="1007070"/>
            <a:ext cx="4278947" cy="3389102"/>
          </a:xfrm>
          <a:prstGeom prst="rect">
            <a:avLst/>
          </a:prstGeom>
        </p:spPr>
      </p:pic>
      <p:pic>
        <p:nvPicPr>
          <p:cNvPr id="10" name="图片 9">
            <a:extLst>
              <a:ext uri="{FF2B5EF4-FFF2-40B4-BE49-F238E27FC236}">
                <a16:creationId xmlns:a16="http://schemas.microsoft.com/office/drawing/2014/main" id="{CE8618B0-E27E-4645-B2D5-4E45A78C8675}"/>
              </a:ext>
            </a:extLst>
          </p:cNvPr>
          <p:cNvPicPr>
            <a:picLocks noChangeAspect="1"/>
          </p:cNvPicPr>
          <p:nvPr/>
        </p:nvPicPr>
        <p:blipFill>
          <a:blip r:embed="rId5"/>
          <a:stretch>
            <a:fillRect/>
          </a:stretch>
        </p:blipFill>
        <p:spPr>
          <a:xfrm>
            <a:off x="5659120" y="821174"/>
            <a:ext cx="4730077" cy="3697005"/>
          </a:xfrm>
          <a:prstGeom prst="rect">
            <a:avLst/>
          </a:prstGeom>
        </p:spPr>
      </p:pic>
    </p:spTree>
    <p:extLst>
      <p:ext uri="{BB962C8B-B14F-4D97-AF65-F5344CB8AC3E}">
        <p14:creationId xmlns:p14="http://schemas.microsoft.com/office/powerpoint/2010/main" val="242965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57500" y="2443480"/>
            <a:ext cx="6477000" cy="666750"/>
          </a:xfrm>
          <a:prstGeom prst="rect">
            <a:avLst/>
          </a:prstGeom>
        </p:spPr>
      </p:pic>
      <p:pic>
        <p:nvPicPr>
          <p:cNvPr id="4" name="图片 3"/>
          <p:cNvPicPr>
            <a:picLocks noChangeAspect="1"/>
          </p:cNvPicPr>
          <p:nvPr/>
        </p:nvPicPr>
        <p:blipFill>
          <a:blip r:embed="rId3"/>
          <a:stretch>
            <a:fillRect/>
          </a:stretch>
        </p:blipFill>
        <p:spPr>
          <a:xfrm>
            <a:off x="2499995" y="3214370"/>
            <a:ext cx="7192645" cy="428625"/>
          </a:xfrm>
          <a:prstGeom prst="rect">
            <a:avLst/>
          </a:prstGeom>
        </p:spPr>
      </p:pic>
      <p:sp>
        <p:nvSpPr>
          <p:cNvPr id="2" name="文本框 1"/>
          <p:cNvSpPr txBox="1"/>
          <p:nvPr/>
        </p:nvSpPr>
        <p:spPr>
          <a:xfrm>
            <a:off x="182880" y="198120"/>
            <a:ext cx="3413760" cy="707886"/>
          </a:xfrm>
          <a:prstGeom prst="rect">
            <a:avLst/>
          </a:prstGeom>
          <a:noFill/>
        </p:spPr>
        <p:txBody>
          <a:bodyPr wrap="square" rtlCol="0">
            <a:spAutoFit/>
          </a:bodyPr>
          <a:lstStyle/>
          <a:p>
            <a:r>
              <a:rPr lang="zh-CN" altLang="en-US" sz="4000" dirty="0" smtClean="0"/>
              <a:t>第三题</a:t>
            </a:r>
            <a:endParaRPr lang="zh-CN" altLang="en-US" sz="4000" dirty="0"/>
          </a:p>
        </p:txBody>
      </p:sp>
    </p:spTree>
    <p:extLst>
      <p:ext uri="{BB962C8B-B14F-4D97-AF65-F5344CB8AC3E}">
        <p14:creationId xmlns:p14="http://schemas.microsoft.com/office/powerpoint/2010/main" val="4284937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590537716"/>
</p:tagLst>
</file>

<file path=ppt/tags/tag2.xml><?xml version="1.0" encoding="utf-8"?>
<p:tagLst xmlns:a="http://schemas.openxmlformats.org/drawingml/2006/main" xmlns:r="http://schemas.openxmlformats.org/officeDocument/2006/relationships" xmlns:p="http://schemas.openxmlformats.org/presentationml/2006/main">
  <p:tag name="REFSHAPE" val="4899272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557</Words>
  <Application>Microsoft Office PowerPoint</Application>
  <PresentationFormat>宽屏</PresentationFormat>
  <Paragraphs>89</Paragraphs>
  <Slides>23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Cambria Math</vt:lpstr>
      <vt:lpstr>Office 主题​​</vt:lpstr>
      <vt:lpstr>Lab6 作业分析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sist</cp:lastModifiedBy>
  <cp:revision>76</cp:revision>
  <dcterms:created xsi:type="dcterms:W3CDTF">2020-04-02T07:36:41Z</dcterms:created>
  <dcterms:modified xsi:type="dcterms:W3CDTF">2020-06-13T03:24:21Z</dcterms:modified>
</cp:coreProperties>
</file>