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1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1" clrIdx="0">
    <p:extLst>
      <p:ext uri="{19B8F6BF-5375-455C-9EA6-DF929625EA0E}">
        <p15:presenceInfo xmlns:p15="http://schemas.microsoft.com/office/powerpoint/2012/main" userId="s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87" autoAdjust="0"/>
  </p:normalViewPr>
  <p:slideViewPr>
    <p:cSldViewPr snapToGrid="0">
      <p:cViewPr varScale="1">
        <p:scale>
          <a:sx n="58" d="100"/>
          <a:sy n="58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1C71-DB4B-4CF8-88E1-09062C102919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3C49-79F3-4624-916E-2DCBE9B3D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4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6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7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5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2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2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7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4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8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9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6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0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C743-9A59-44E2-B045-B7B502D8362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hyperlink" Target="http://oa.shanghaitech.edu.cn/weaver/weaver.file.FileDownload?fileid=52497&amp;coworkid=0&amp;requestid=0&amp;desrequestid=0&amp;votingId=0&amp;workplanid=0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shanghaitech.edu.cn/4032/list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1164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信号与系统线上课程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教师及</a:t>
            </a:r>
            <a:r>
              <a:rPr lang="en-US" altLang="zh-CN" dirty="0" smtClean="0"/>
              <a:t>TA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32749"/>
              </p:ext>
            </p:extLst>
          </p:nvPr>
        </p:nvGraphicFramePr>
        <p:xfrm>
          <a:off x="838200" y="1825625"/>
          <a:ext cx="10515600" cy="433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63">
                  <a:extLst>
                    <a:ext uri="{9D8B030D-6E8A-4147-A177-3AD203B41FA5}">
                      <a16:colId xmlns:a16="http://schemas.microsoft.com/office/drawing/2014/main" val="272283995"/>
                    </a:ext>
                  </a:extLst>
                </a:gridCol>
                <a:gridCol w="2839453">
                  <a:extLst>
                    <a:ext uri="{9D8B030D-6E8A-4147-A177-3AD203B41FA5}">
                      <a16:colId xmlns:a16="http://schemas.microsoft.com/office/drawing/2014/main" val="1498642792"/>
                    </a:ext>
                  </a:extLst>
                </a:gridCol>
                <a:gridCol w="1459831">
                  <a:extLst>
                    <a:ext uri="{9D8B030D-6E8A-4147-A177-3AD203B41FA5}">
                      <a16:colId xmlns:a16="http://schemas.microsoft.com/office/drawing/2014/main" val="848696751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833299810"/>
                    </a:ext>
                  </a:extLst>
                </a:gridCol>
                <a:gridCol w="3080084">
                  <a:extLst>
                    <a:ext uri="{9D8B030D-6E8A-4147-A177-3AD203B41FA5}">
                      <a16:colId xmlns:a16="http://schemas.microsoft.com/office/drawing/2014/main" val="3342824640"/>
                    </a:ext>
                  </a:extLst>
                </a:gridCol>
                <a:gridCol w="1439779">
                  <a:extLst>
                    <a:ext uri="{9D8B030D-6E8A-4147-A177-3AD203B41FA5}">
                      <a16:colId xmlns:a16="http://schemas.microsoft.com/office/drawing/2014/main" val="2445453869"/>
                    </a:ext>
                  </a:extLst>
                </a:gridCol>
              </a:tblGrid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姓名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Email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Tel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姓名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Email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Tel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060672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陆林燕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</a:rPr>
                        <a:t>luly@shanghaitech.edu.cn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15618296017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徐群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xuqun@shanghaitech.edu.cn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18917501191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8182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高宇阳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gaoyy@shanghaitech.edu.cn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18553950215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林洲洋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linzhy1@shanghaitech.edu.cn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19821261278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7600705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熊泰然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xiongtr@shanghaitech.edu.cn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18143142473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宋嘉宇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songjy1@shanghaitech.edu.cn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19121705820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252791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刘子健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liuzj@shanghaitech.edu.cn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16621328666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孙豪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sunhao@shanghaitech.edu.cn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15151850550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2713616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朱磊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zhulei1@shanghaitech.edu.cn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15754301801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蒋平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jiangping@shanghaitech.edu.cn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18867104809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8241582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施艳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shiyan@shanghaitech.edu.cn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18001860570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万少俊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wanshj@shanghaitech.edu.cn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13120903054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448859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韩博宇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hanby@shanghaitech.edu.cn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19821251471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黄以清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huangyq@shanghaitech.edu.cn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18516029797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37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441333" y="1581057"/>
            <a:ext cx="3538886" cy="37288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4434" y="1581057"/>
            <a:ext cx="3942053" cy="37288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568" y="1690688"/>
            <a:ext cx="1559560" cy="14163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17934" y="2037852"/>
            <a:ext cx="239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963980130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6325" y="1950574"/>
            <a:ext cx="330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信号与系统实验课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314" y="3460081"/>
            <a:ext cx="3892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官方系统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课程通知、资料发布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作业发布、提交、评分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讨论答疑：论坛</a:t>
            </a:r>
            <a:endParaRPr lang="en-US" altLang="zh-CN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574340" y="3781217"/>
            <a:ext cx="310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通用问题交流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课程资料发布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沟通交流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43836" y="5602507"/>
            <a:ext cx="7683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互动教学平台使用指导：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://oa.shanghaitech.edu.cn/weaver/weaver.file.FileDownload?fileid=52497&amp;coworkid=0&amp;requestid=0&amp;desrequestid=0&amp;votingId=0&amp;workplanid=0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55" y="1575207"/>
            <a:ext cx="1311450" cy="17971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15065" y="1575207"/>
            <a:ext cx="3538886" cy="37288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69252"/>
              </p:ext>
            </p:extLst>
          </p:nvPr>
        </p:nvGraphicFramePr>
        <p:xfrm>
          <a:off x="7406857" y="5651251"/>
          <a:ext cx="6247156" cy="99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包装程序外壳对象" showAsIcon="1" r:id="rId7" imgW="2562480" imgH="409680" progId="Package">
                  <p:embed/>
                </p:oleObj>
              </mc:Choice>
              <mc:Fallback>
                <p:oleObj name="包装程序外壳对象" showAsIcon="1" r:id="rId7" imgW="2562480" imgH="409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6857" y="5651251"/>
                        <a:ext cx="6247156" cy="998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6" name="Picture 28" descr="https://ss0.bdstatic.com/94oJfD_bAAcT8t7mm9GUKT-xh_/timg?image&amp;quality=100&amp;size=b4000_4000&amp;sec=1583913213&amp;di=fb1425d76b788a67d3d9d55080b5fd9d&amp;src=http://c.hiphotos.baidu.com/exp/w=500/sign=319e2afff11fbe091c5ec3145b610c30/902397dda144ad3413d7920ed3a20cf430ad85c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787" y="1610576"/>
            <a:ext cx="2069406" cy="18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8530445" y="3800572"/>
            <a:ext cx="310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分班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课程时间互动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点名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31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372" y="365125"/>
            <a:ext cx="8185120" cy="63391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39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时间表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886075" y="5872164"/>
            <a:ext cx="1802303" cy="135530"/>
          </a:xfrm>
          <a:prstGeom prst="line">
            <a:avLst/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7" idx="3"/>
          </p:cNvCxnSpPr>
          <p:nvPr/>
        </p:nvCxnSpPr>
        <p:spPr>
          <a:xfrm>
            <a:off x="2886073" y="4532974"/>
            <a:ext cx="3032589" cy="147472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8612" y="5286286"/>
            <a:ext cx="2557463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上课周，请同学们按照自己课表的时间，进入</a:t>
            </a:r>
            <a:r>
              <a:rPr lang="zh-CN" altLang="en-US" dirty="0" smtClean="0">
                <a:solidFill>
                  <a:srgbClr val="FF0000"/>
                </a:solidFill>
              </a:rPr>
              <a:t>钉钉班级群</a:t>
            </a:r>
            <a:r>
              <a:rPr lang="zh-CN" altLang="en-US" dirty="0" smtClean="0"/>
              <a:t>参与</a:t>
            </a:r>
            <a:r>
              <a:rPr lang="zh-CN" altLang="en-US" dirty="0" smtClean="0">
                <a:solidFill>
                  <a:srgbClr val="FF0000"/>
                </a:solidFill>
              </a:rPr>
              <a:t>互动</a:t>
            </a:r>
            <a:r>
              <a:rPr lang="zh-CN" altLang="en-US" dirty="0" smtClean="0"/>
              <a:t>，每次课会</a:t>
            </a:r>
            <a:r>
              <a:rPr lang="zh-CN" altLang="en-US" dirty="0" smtClean="0">
                <a:solidFill>
                  <a:srgbClr val="FF0000"/>
                </a:solidFill>
              </a:rPr>
              <a:t>点名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8610" y="4071309"/>
            <a:ext cx="2557463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作业提交截至时间，请同学们</a:t>
            </a:r>
            <a:r>
              <a:rPr lang="zh-CN" altLang="en-US" dirty="0" smtClean="0">
                <a:solidFill>
                  <a:srgbClr val="FF0000"/>
                </a:solidFill>
              </a:rPr>
              <a:t>务必在周五</a:t>
            </a:r>
            <a:r>
              <a:rPr lang="en-US" altLang="zh-CN" dirty="0" smtClean="0">
                <a:solidFill>
                  <a:srgbClr val="FF0000"/>
                </a:solidFill>
              </a:rPr>
              <a:t>24:00</a:t>
            </a:r>
            <a:r>
              <a:rPr lang="zh-CN" altLang="en-US" dirty="0" smtClean="0">
                <a:solidFill>
                  <a:srgbClr val="FF0000"/>
                </a:solidFill>
              </a:rPr>
              <a:t>前确保作业提交成功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21" idx="3"/>
          </p:cNvCxnSpPr>
          <p:nvPr/>
        </p:nvCxnSpPr>
        <p:spPr>
          <a:xfrm>
            <a:off x="2886073" y="3200719"/>
            <a:ext cx="2367571" cy="2436170"/>
          </a:xfrm>
          <a:prstGeom prst="line">
            <a:avLst/>
          </a:prstGeom>
          <a:ln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8610" y="2739054"/>
            <a:ext cx="2557463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上课周前一周的周三发布课程的资料，包括课程视频、教程等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28610" y="1770892"/>
            <a:ext cx="2557463" cy="3693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周活动待定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8" idx="3"/>
          </p:cNvCxnSpPr>
          <p:nvPr/>
        </p:nvCxnSpPr>
        <p:spPr>
          <a:xfrm>
            <a:off x="2886073" y="1955558"/>
            <a:ext cx="5426654" cy="3390191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48926" y="3211742"/>
            <a:ext cx="4904874" cy="31263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6958" y="3211743"/>
            <a:ext cx="5193632" cy="156880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28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课程讲解使用</a:t>
            </a:r>
            <a:r>
              <a:rPr lang="en-US" altLang="zh-CN" dirty="0" smtClean="0"/>
              <a:t>Matlab2019b</a:t>
            </a:r>
            <a:r>
              <a:rPr lang="zh-CN" altLang="en-US" dirty="0" smtClean="0"/>
              <a:t>。请同学使用</a:t>
            </a:r>
            <a:r>
              <a:rPr lang="en-US" altLang="zh-CN" dirty="0" smtClean="0"/>
              <a:t>Matlab2018a</a:t>
            </a:r>
            <a:r>
              <a:rPr lang="zh-CN" altLang="en-US" dirty="0" smtClean="0"/>
              <a:t>之后的版本。</a:t>
            </a:r>
            <a:endParaRPr lang="en-US" altLang="zh-CN" dirty="0"/>
          </a:p>
          <a:p>
            <a:r>
              <a:rPr lang="en-US" altLang="zh-CN" dirty="0" smtClean="0"/>
              <a:t>MathWorks</a:t>
            </a:r>
            <a:r>
              <a:rPr lang="zh-CN" altLang="en-US" dirty="0" smtClean="0"/>
              <a:t>账户注册，</a:t>
            </a:r>
            <a:r>
              <a:rPr lang="en-US" altLang="zh-CN" dirty="0" smtClean="0"/>
              <a:t>Matlab2019b</a:t>
            </a:r>
            <a:r>
              <a:rPr lang="zh-CN" altLang="en-US" dirty="0" smtClean="0"/>
              <a:t>安装，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激活等，详细见附件。</a:t>
            </a:r>
            <a:endParaRPr lang="en-US" altLang="zh-CN" dirty="0" smtClean="0"/>
          </a:p>
          <a:p>
            <a:r>
              <a:rPr lang="zh-CN" altLang="en-US" dirty="0" smtClean="0"/>
              <a:t>请同学们使用</a:t>
            </a:r>
            <a:r>
              <a:rPr lang="zh-CN" altLang="en-US" u="sng" dirty="0" smtClean="0"/>
              <a:t>推荐方式</a:t>
            </a:r>
            <a:r>
              <a:rPr lang="zh-CN" altLang="en-US" dirty="0" smtClean="0"/>
              <a:t>下载安装；安装时选择必要的</a:t>
            </a:r>
            <a:r>
              <a:rPr lang="zh-CN" altLang="en-US" u="sng" dirty="0" smtClean="0"/>
              <a:t>工具箱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958" y="3814279"/>
            <a:ext cx="5193632" cy="726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7133" y="3814279"/>
            <a:ext cx="4866667" cy="2523809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7470"/>
              </p:ext>
            </p:extLst>
          </p:nvPr>
        </p:nvGraphicFramePr>
        <p:xfrm>
          <a:off x="24860" y="5290151"/>
          <a:ext cx="6462273" cy="104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包装程序外壳对象" showAsIcon="1" r:id="rId6" imgW="2525760" imgH="409680" progId="Package">
                  <p:embed/>
                </p:oleObj>
              </mc:Choice>
              <mc:Fallback>
                <p:oleObj name="包装程序外壳对象" showAsIcon="1" r:id="rId6" imgW="2525760" imgH="409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60" y="5290151"/>
                        <a:ext cx="6462273" cy="1047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3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14663" y="2585146"/>
            <a:ext cx="4702342" cy="270874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7352" y="3169922"/>
            <a:ext cx="4439653" cy="21239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实验报告</a:t>
            </a:r>
            <a:endParaRPr lang="en-US" altLang="zh-CN" dirty="0" smtClean="0"/>
          </a:p>
          <a:p>
            <a:r>
              <a:rPr lang="en-US" altLang="zh-CN" dirty="0" smtClean="0"/>
              <a:t>Lab1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签到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Lab2-Lab6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次（签到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总分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4663" y="2540920"/>
            <a:ext cx="309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线上模式</a:t>
            </a:r>
            <a:endParaRPr lang="zh-CN" altLang="en-US" sz="32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14663" y="1600656"/>
            <a:ext cx="10339138" cy="890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课程共有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个实验，每个实验均有对应的作业需完成。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各次作业成绩均计入学期总评成绩。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1989" y="2585145"/>
            <a:ext cx="4702342" cy="27087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54678" y="3169921"/>
            <a:ext cx="4439653" cy="2123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预习报告、实验报告</a:t>
            </a:r>
            <a:endParaRPr lang="en-US" altLang="zh-CN" dirty="0" smtClean="0"/>
          </a:p>
          <a:p>
            <a:r>
              <a:rPr lang="en-US" altLang="zh-CN" dirty="0" smtClean="0"/>
              <a:t>Lab1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分，无预习报告</a:t>
            </a:r>
            <a:endParaRPr lang="en-US" altLang="zh-CN" dirty="0" smtClean="0"/>
          </a:p>
          <a:p>
            <a:r>
              <a:rPr lang="en-US" altLang="zh-CN" dirty="0" smtClean="0"/>
              <a:t>Lab2-Lab6</a:t>
            </a:r>
            <a:r>
              <a:rPr lang="zh-CN" altLang="en-US" dirty="0" smtClean="0"/>
              <a:t>，预习报告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次，实验报告</a:t>
            </a:r>
            <a:r>
              <a:rPr lang="en-US" altLang="zh-CN" dirty="0" smtClean="0"/>
              <a:t>14</a:t>
            </a:r>
            <a:r>
              <a:rPr lang="zh-CN" altLang="en-US" dirty="0" smtClean="0"/>
              <a:t>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总分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091989" y="2540920"/>
            <a:ext cx="309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线下模式</a:t>
            </a:r>
            <a:endParaRPr lang="zh-CN" altLang="en-US" sz="3200" b="1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22420" y="5387738"/>
            <a:ext cx="10034338" cy="1317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说明：线上模式</a:t>
            </a:r>
            <a:r>
              <a:rPr lang="zh-CN" altLang="zh-CN" dirty="0" smtClean="0"/>
              <a:t>，</a:t>
            </a:r>
            <a:r>
              <a:rPr lang="zh-CN" altLang="zh-CN" dirty="0"/>
              <a:t>不排除在第</a:t>
            </a:r>
            <a:r>
              <a:rPr lang="en-US" altLang="zh-CN" dirty="0"/>
              <a:t>15</a:t>
            </a:r>
            <a:r>
              <a:rPr lang="zh-CN" altLang="zh-CN" dirty="0"/>
              <a:t>周增加一次综合性实验，综合性实验将限定</a:t>
            </a:r>
            <a:r>
              <a:rPr lang="en-US" altLang="zh-CN" dirty="0"/>
              <a:t>3</a:t>
            </a:r>
            <a:r>
              <a:rPr lang="zh-CN" altLang="zh-CN" dirty="0"/>
              <a:t>小时内完成。如综合性实验实施，则前</a:t>
            </a:r>
            <a:r>
              <a:rPr lang="en-US" altLang="zh-CN" dirty="0"/>
              <a:t>6</a:t>
            </a:r>
            <a:r>
              <a:rPr lang="zh-CN" altLang="zh-CN" dirty="0"/>
              <a:t>次实验占总成绩的</a:t>
            </a:r>
            <a:r>
              <a:rPr lang="en-US" altLang="zh-CN" dirty="0"/>
              <a:t>80%</a:t>
            </a:r>
            <a:r>
              <a:rPr lang="zh-CN" altLang="zh-CN" dirty="0"/>
              <a:t>，综合实验占总成绩的</a:t>
            </a:r>
            <a:r>
              <a:rPr lang="en-US" altLang="zh-CN" dirty="0"/>
              <a:t>20%</a:t>
            </a:r>
            <a:r>
              <a:rPr lang="zh-CN" altLang="zh-CN" dirty="0"/>
              <a:t>。如无综合实验，则前</a:t>
            </a:r>
            <a:r>
              <a:rPr lang="en-US" altLang="zh-CN" dirty="0"/>
              <a:t>6</a:t>
            </a:r>
            <a:r>
              <a:rPr lang="zh-CN" altLang="zh-CN" dirty="0"/>
              <a:t>次实验的总分即为最终成绩。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课前完成</a:t>
            </a:r>
            <a:r>
              <a:rPr lang="en-US" altLang="zh-CN" dirty="0" smtClean="0"/>
              <a:t>BB</a:t>
            </a:r>
            <a:r>
              <a:rPr lang="zh-CN" altLang="en-US" dirty="0" smtClean="0"/>
              <a:t>上课程资料的学习；课程互动中的提问环节会涉及相关内容。</a:t>
            </a:r>
            <a:endParaRPr lang="en-US" altLang="zh-CN" dirty="0" smtClean="0"/>
          </a:p>
          <a:p>
            <a:r>
              <a:rPr lang="zh-CN" altLang="en-US" dirty="0" smtClean="0"/>
              <a:t>加入班级钉钉群，按照课表时间参加课程互动。</a:t>
            </a:r>
            <a:endParaRPr lang="en-US" altLang="zh-CN" dirty="0" smtClean="0"/>
          </a:p>
          <a:p>
            <a:r>
              <a:rPr lang="zh-CN" altLang="en-US" dirty="0" smtClean="0"/>
              <a:t>每个同学独立完成作业，独立提交报告。一旦发现抄袭，涉事同学课程成绩清零并上报学院。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8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安装指南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u="sng" dirty="0">
                <a:hlinkClick r:id="rId3"/>
              </a:rPr>
              <a:t>http://library.shanghaitech.edu.cn/4032/list.htm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470</Words>
  <Application>Microsoft Office PowerPoint</Application>
  <PresentationFormat>宽屏</PresentationFormat>
  <Paragraphs>103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包装程序外壳对象</vt:lpstr>
      <vt:lpstr>信号与系统线上课程 介绍</vt:lpstr>
      <vt:lpstr>教师及TA信息</vt:lpstr>
      <vt:lpstr>交互方式</vt:lpstr>
      <vt:lpstr>课程时间表</vt:lpstr>
      <vt:lpstr>课前准备</vt:lpstr>
      <vt:lpstr>考核方式</vt:lpstr>
      <vt:lpstr>注意事项</vt:lpstr>
      <vt:lpstr>其它：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信号与系统线上课程</dc:title>
  <dc:creator>sist</dc:creator>
  <cp:lastModifiedBy>sist</cp:lastModifiedBy>
  <cp:revision>54</cp:revision>
  <dcterms:created xsi:type="dcterms:W3CDTF">2020-02-17T03:24:15Z</dcterms:created>
  <dcterms:modified xsi:type="dcterms:W3CDTF">2020-03-13T01:00:29Z</dcterms:modified>
</cp:coreProperties>
</file>