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67766" autoAdjust="0"/>
  </p:normalViewPr>
  <p:slideViewPr>
    <p:cSldViewPr snapToGrid="0">
      <p:cViewPr varScale="1">
        <p:scale>
          <a:sx n="49" d="100"/>
          <a:sy n="49" d="100"/>
        </p:scale>
        <p:origin x="15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F89B5-AA53-4976-908E-D05CC5DB68D4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9022A-28E8-457D-A246-61A8213E1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9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81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86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4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9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21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31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25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0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5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8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57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3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3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7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7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9022A-28E8-457D-A246-61A8213E1C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8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6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7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6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5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7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8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2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5710-AC52-4775-B479-5C751045EDB4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8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5710-AC52-4775-B479-5C751045EDB4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900F-3E8C-4CB1-A250-F4CCFF466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5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6000" y="2889000"/>
            <a:ext cx="10800000" cy="1080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1 Introduction to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Functions to Generate Elementary Signal</a:t>
            </a:r>
          </a:p>
          <a:p>
            <a:pPr lvl="0"/>
            <a:r>
              <a:rPr lang="en-US" altLang="zh-CN" b="1" dirty="0"/>
              <a:t>s</a:t>
            </a:r>
            <a:r>
              <a:rPr lang="en-US" altLang="zh-CN" b="1" dirty="0" smtClean="0"/>
              <a:t>in(x)</a:t>
            </a:r>
            <a:r>
              <a:rPr lang="en-US" altLang="zh-CN" dirty="0" smtClean="0"/>
              <a:t>: returns sine function of x</a:t>
            </a:r>
          </a:p>
          <a:p>
            <a:pPr lvl="0"/>
            <a:r>
              <a:rPr lang="en-US" altLang="zh-CN" b="1" dirty="0"/>
              <a:t>c</a:t>
            </a:r>
            <a:r>
              <a:rPr lang="en-US" altLang="zh-CN" b="1" dirty="0" smtClean="0"/>
              <a:t>os(x)</a:t>
            </a:r>
            <a:r>
              <a:rPr lang="en-US" altLang="zh-CN" dirty="0" smtClean="0"/>
              <a:t>: returns cosine function of x</a:t>
            </a:r>
          </a:p>
          <a:p>
            <a:pPr lvl="0"/>
            <a:r>
              <a:rPr lang="en-US" altLang="zh-CN" b="1" dirty="0" err="1"/>
              <a:t>s</a:t>
            </a:r>
            <a:r>
              <a:rPr lang="en-US" altLang="zh-CN" b="1" dirty="0" err="1" smtClean="0"/>
              <a:t>inc</a:t>
            </a:r>
            <a:r>
              <a:rPr lang="en-US" altLang="zh-CN" b="1" dirty="0" smtClean="0"/>
              <a:t>(x)</a:t>
            </a:r>
            <a:r>
              <a:rPr lang="en-US" altLang="zh-CN" dirty="0" smtClean="0"/>
              <a:t>: returns an array, y, those elements are the </a:t>
            </a:r>
            <a:r>
              <a:rPr lang="en-US" altLang="zh-CN" dirty="0" err="1" smtClean="0"/>
              <a:t>sinc</a:t>
            </a:r>
            <a:r>
              <a:rPr lang="en-US" altLang="zh-CN" dirty="0" smtClean="0"/>
              <a:t> of the elements of the input, x.</a:t>
            </a:r>
          </a:p>
          <a:p>
            <a:pPr lvl="0"/>
            <a:r>
              <a:rPr lang="en-US" altLang="zh-CN" b="1" dirty="0" err="1" smtClean="0"/>
              <a:t>exp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tsobj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: calculates the natural exponential (base e) of all the data in the data series of the financial time series object </a:t>
            </a:r>
            <a:r>
              <a:rPr lang="en-US" altLang="zh-CN" dirty="0" err="1" smtClean="0"/>
              <a:t>tsobj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</a:p>
          <a:p>
            <a:pPr lvl="0"/>
            <a:r>
              <a:rPr lang="en-US" altLang="zh-CN" b="1" dirty="0" err="1" smtClean="0"/>
              <a:t>tripuls</a:t>
            </a:r>
            <a:r>
              <a:rPr lang="en-US" altLang="zh-CN" b="1" dirty="0" smtClean="0"/>
              <a:t>(t, w, s)</a:t>
            </a:r>
            <a:r>
              <a:rPr lang="en-US" altLang="zh-CN" dirty="0" smtClean="0"/>
              <a:t>: returns a continuous, aperiodic, unity-height triangular pulse with width w and skew s, where -1≤s ≤1. </a:t>
            </a:r>
          </a:p>
          <a:p>
            <a:pPr lvl="0"/>
            <a:r>
              <a:rPr lang="en-US" altLang="zh-CN" b="1" dirty="0" err="1" smtClean="0"/>
              <a:t>sawtooth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t,xmax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: generates a </a:t>
            </a:r>
            <a:r>
              <a:rPr lang="en-US" altLang="zh-CN" dirty="0" err="1" smtClean="0"/>
              <a:t>sawtooth</a:t>
            </a:r>
            <a:r>
              <a:rPr lang="en-US" altLang="zh-CN" dirty="0" smtClean="0"/>
              <a:t> wave with period 2</a:t>
            </a:r>
            <a:r>
              <a:rPr lang="el-GR" altLang="zh-CN" dirty="0" smtClean="0"/>
              <a:t>π</a:t>
            </a:r>
            <a:r>
              <a:rPr lang="en-US" altLang="zh-CN" dirty="0" smtClean="0"/>
              <a:t>  for the elements of the time array t, and the maximum location at each period is controlled by </a:t>
            </a:r>
            <a:r>
              <a:rPr lang="en-US" altLang="zh-CN" dirty="0" err="1" smtClean="0"/>
              <a:t>xmax</a:t>
            </a:r>
            <a:r>
              <a:rPr lang="en-US" altLang="zh-CN" dirty="0" smtClean="0"/>
              <a:t>, where 0 ≤</a:t>
            </a:r>
            <a:r>
              <a:rPr lang="en-US" altLang="zh-CN" dirty="0" err="1" smtClean="0"/>
              <a:t>xmax</a:t>
            </a:r>
            <a:r>
              <a:rPr lang="en-US" altLang="zh-CN" dirty="0" smtClean="0"/>
              <a:t> ≤1.</a:t>
            </a:r>
          </a:p>
        </p:txBody>
      </p:sp>
      <p:sp>
        <p:nvSpPr>
          <p:cNvPr id="4" name="椭圆 3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011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Functions to Generate Elementary Signal</a:t>
            </a:r>
          </a:p>
          <a:p>
            <a:pPr lvl="0"/>
            <a:r>
              <a:rPr lang="en-US" altLang="zh-CN" b="1" dirty="0" err="1" smtClean="0"/>
              <a:t>rectpuls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t,w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: returns a continuous, aperiodic, unity-height rectangular pulse at the sample times indicated in array t, centered about t=0 and with a width of w.</a:t>
            </a:r>
          </a:p>
          <a:p>
            <a:pPr lvl="0"/>
            <a:r>
              <a:rPr lang="en-US" altLang="zh-CN" b="1" dirty="0" smtClean="0"/>
              <a:t>square(</a:t>
            </a:r>
            <a:r>
              <a:rPr lang="en-US" altLang="zh-CN" b="1" dirty="0" err="1" smtClean="0"/>
              <a:t>t,d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: generates a square wave with period 2</a:t>
            </a:r>
            <a:r>
              <a:rPr lang="el-GR" altLang="zh-CN" dirty="0" smtClean="0"/>
              <a:t>π</a:t>
            </a:r>
            <a:r>
              <a:rPr lang="en-US" altLang="zh-CN" dirty="0" smtClean="0"/>
              <a:t> for the elements of the time array t and with specified duty cycle d. The duty cycle is the percent of the signal period in which the square wave is positive.</a:t>
            </a:r>
          </a:p>
          <a:p>
            <a:pPr lvl="0"/>
            <a:r>
              <a:rPr lang="en-US" altLang="zh-CN" b="1" dirty="0" smtClean="0"/>
              <a:t>(t&gt;=a)</a:t>
            </a:r>
            <a:r>
              <a:rPr lang="en-US" altLang="zh-CN" dirty="0" smtClean="0"/>
              <a:t>: returns the </a:t>
            </a:r>
            <a:r>
              <a:rPr lang="en-US" altLang="zh-CN" dirty="0"/>
              <a:t>value 0 for x‹0, 1 for </a:t>
            </a:r>
            <a:r>
              <a:rPr lang="en-US" altLang="zh-CN" dirty="0" smtClean="0"/>
              <a:t>x≥0.</a:t>
            </a:r>
          </a:p>
          <a:p>
            <a:pPr lvl="0"/>
            <a:r>
              <a:rPr lang="en-US" altLang="zh-CN" b="1" dirty="0" err="1" smtClean="0"/>
              <a:t>heaviside</a:t>
            </a:r>
            <a:r>
              <a:rPr lang="en-US" altLang="zh-CN" b="1" dirty="0" smtClean="0"/>
              <a:t>(x)</a:t>
            </a:r>
            <a:r>
              <a:rPr lang="en-US" altLang="zh-CN" dirty="0" smtClean="0"/>
              <a:t>: returns the value 0 for x‹0, 1 for x›0, and ½ for x=0.</a:t>
            </a:r>
          </a:p>
          <a:p>
            <a:pPr lvl="0"/>
            <a:r>
              <a:rPr lang="en-US" altLang="zh-CN" b="1" dirty="0" err="1"/>
              <a:t>d</a:t>
            </a:r>
            <a:r>
              <a:rPr lang="en-US" altLang="zh-CN" b="1" dirty="0" err="1" smtClean="0"/>
              <a:t>irac</a:t>
            </a:r>
            <a:r>
              <a:rPr lang="en-US" altLang="zh-CN" b="1" dirty="0" smtClean="0"/>
              <a:t>(x)</a:t>
            </a:r>
            <a:r>
              <a:rPr lang="en-US" altLang="zh-CN" dirty="0" smtClean="0"/>
              <a:t>: represents the Dirac delta function of x.</a:t>
            </a:r>
          </a:p>
        </p:txBody>
      </p:sp>
    </p:spTree>
    <p:extLst>
      <p:ext uri="{BB962C8B-B14F-4D97-AF65-F5344CB8AC3E}">
        <p14:creationId xmlns:p14="http://schemas.microsoft.com/office/powerpoint/2010/main" val="5789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Signal Operation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44979"/>
              </p:ext>
            </p:extLst>
          </p:nvPr>
        </p:nvGraphicFramePr>
        <p:xfrm>
          <a:off x="4828674" y="216565"/>
          <a:ext cx="6028012" cy="6489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296">
                  <a:extLst>
                    <a:ext uri="{9D8B030D-6E8A-4147-A177-3AD203B41FA5}">
                      <a16:colId xmlns:a16="http://schemas.microsoft.com/office/drawing/2014/main" val="1146508485"/>
                    </a:ext>
                  </a:extLst>
                </a:gridCol>
                <a:gridCol w="5248716">
                  <a:extLst>
                    <a:ext uri="{9D8B030D-6E8A-4147-A177-3AD203B41FA5}">
                      <a16:colId xmlns:a16="http://schemas.microsoft.com/office/drawing/2014/main" val="28636918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Symbol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Description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2009862935"/>
                  </a:ext>
                </a:extLst>
              </a:tr>
              <a:tr h="239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+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Addition:A+B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3485384455"/>
                  </a:ext>
                </a:extLst>
              </a:tr>
              <a:tr h="239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-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subtractionA-B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413316690"/>
                  </a:ext>
                </a:extLst>
              </a:tr>
              <a:tr h="642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*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Matrix multiplication. C = A*B is the linear algebraic product of the matrices A and B. For nonscalar A and B, the number of columns of A must equal the number of rows of B. A scalar can multiply a matrix of any size.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204071354"/>
                  </a:ext>
                </a:extLst>
              </a:tr>
              <a:tr h="428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.*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Array multiplication. A.*B is the element-by-element product of the arrays A and B. A and B must have the same size, unless one of them is a scalar.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3520385058"/>
                  </a:ext>
                </a:extLst>
              </a:tr>
              <a:tr h="8568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^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Matrix power. X^p is X to the power p, if p is a scalar. If p is an integer, the power is computed by repeated squaring. If the integer is negative, X is inverted first. For other values of p, the calculation involves eigenvalues and eigenvectors, such that if [V,D] = eig(X), then X^p = V*D.^p/V.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2881615622"/>
                  </a:ext>
                </a:extLst>
              </a:tr>
              <a:tr h="428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.^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Array power. A.^B is the matrix with elements A(i,j) to the B(i,j) power. A and B must have the same size, unless one of them is a scalar.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173997707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/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Slash or matrix right division. B/A is roughly the same as B*inv(A). 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258917790"/>
                  </a:ext>
                </a:extLst>
              </a:tr>
              <a:tr h="453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./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Right array divide. A./B is the matrix with elements A(i,j)/B(i,j). A and B must have the same size, unless one of them is a scalar.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4282469545"/>
                  </a:ext>
                </a:extLst>
              </a:tr>
              <a:tr h="239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\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Backslash or left matrix divide. A\B is roughly the same as INV(A)*B.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947166664"/>
                  </a:ext>
                </a:extLst>
              </a:tr>
              <a:tr h="428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.\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Left array divide. A.\B is the matrix with elements A(i,j)\B(i,j). A and B must have the same size, unless one of them is a scalar.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3116052174"/>
                  </a:ext>
                </a:extLst>
              </a:tr>
              <a:tr h="428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'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Matrix transpose. A' is the linear algebraic transpose of A. For complex matrices, this is the complex conjugate transpose.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1510663974"/>
                  </a:ext>
                </a:extLst>
              </a:tr>
              <a:tr h="4284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.'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Array transpose. A.' is the array transpose of A. For complex matrices, this does not involve conjugation.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1260991288"/>
                  </a:ext>
                </a:extLst>
              </a:tr>
              <a:tr h="239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: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Colon: generates an array having regularly spaced elements.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1521098182"/>
                  </a:ext>
                </a:extLst>
              </a:tr>
              <a:tr h="239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,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Comma: separates elements of an array.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4211825320"/>
                  </a:ext>
                </a:extLst>
              </a:tr>
              <a:tr h="239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;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Semicolon: suppresses screen printing; also denotes a new row in an array.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2489129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…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Ellipsis: continues a </a:t>
                      </a:r>
                      <a:r>
                        <a:rPr lang="en-US" sz="900" kern="0" dirty="0" err="1">
                          <a:effectLst/>
                        </a:rPr>
                        <a:t>aline</a:t>
                      </a:r>
                      <a:r>
                        <a:rPr lang="en-US" sz="900" kern="0" dirty="0">
                          <a:effectLst/>
                        </a:rPr>
                        <a:t>.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34" marR="60834" marT="0" marB="0" anchor="ctr"/>
                </a:tc>
                <a:extLst>
                  <a:ext uri="{0D108BD9-81ED-4DB2-BD59-A6C34878D82A}">
                    <a16:rowId xmlns:a16="http://schemas.microsoft.com/office/drawing/2014/main" val="249581287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6000" y="1556083"/>
            <a:ext cx="4132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Notice the difference between the operation with and without dot.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485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Signal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4232402"/>
                  </p:ext>
                </p:extLst>
              </p:nvPr>
            </p:nvGraphicFramePr>
            <p:xfrm>
              <a:off x="696000" y="1377391"/>
              <a:ext cx="10800000" cy="5332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8354">
                      <a:extLst>
                        <a:ext uri="{9D8B030D-6E8A-4147-A177-3AD203B41FA5}">
                          <a16:colId xmlns:a16="http://schemas.microsoft.com/office/drawing/2014/main" val="3283272666"/>
                        </a:ext>
                      </a:extLst>
                    </a:gridCol>
                    <a:gridCol w="1723246">
                      <a:extLst>
                        <a:ext uri="{9D8B030D-6E8A-4147-A177-3AD203B41FA5}">
                          <a16:colId xmlns:a16="http://schemas.microsoft.com/office/drawing/2014/main" val="2485586116"/>
                        </a:ext>
                      </a:extLst>
                    </a:gridCol>
                    <a:gridCol w="7838400">
                      <a:extLst>
                        <a:ext uri="{9D8B030D-6E8A-4147-A177-3AD203B41FA5}">
                          <a16:colId xmlns:a16="http://schemas.microsoft.com/office/drawing/2014/main" val="3536676245"/>
                        </a:ext>
                      </a:extLst>
                    </a:gridCol>
                  </a:tblGrid>
                  <a:tr h="473701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Function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Syntax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Description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338268"/>
                      </a:ext>
                    </a:extLst>
                  </a:tr>
                  <a:tr h="346676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abs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abs(x)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Return the absolute value of each element in array x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024526"/>
                      </a:ext>
                    </a:extLst>
                  </a:tr>
                  <a:tr h="590516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angle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angle(x)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Return the phase angle, in radians, for each element of complex array x. The angles lie between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±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π</m:t>
                              </m:r>
                            </m:oMath>
                          </a14:m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7254690"/>
                      </a:ext>
                    </a:extLst>
                  </a:tr>
                  <a:tr h="399615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real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real(x)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Return the real part of the elements of the complex array x.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7234744"/>
                      </a:ext>
                    </a:extLst>
                  </a:tr>
                  <a:tr h="407177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image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image(x)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Return the imaginary part of the elements of array x.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7672254"/>
                      </a:ext>
                    </a:extLst>
                  </a:tr>
                  <a:tr h="39492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floor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floor(x)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Round each element of x to the nearest integer less than or equal to that element.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0119258"/>
                      </a:ext>
                    </a:extLst>
                  </a:tr>
                  <a:tr h="52487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ceil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ceil(x)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Round each element of x to the nearest integer greater than or equal to that element.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173837"/>
                      </a:ext>
                    </a:extLst>
                  </a:tr>
                  <a:tr h="473701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diff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diff(X)</a:t>
                          </a:r>
                        </a:p>
                        <a:p>
                          <a:r>
                            <a:rPr lang="en-US" altLang="zh-CN" sz="1600" dirty="0" smtClean="0"/>
                            <a:t>diff(</a:t>
                          </a:r>
                          <a:r>
                            <a:rPr lang="en-US" altLang="zh-CN" sz="1600" dirty="0" err="1" smtClean="0"/>
                            <a:t>X,n</a:t>
                          </a:r>
                          <a:r>
                            <a:rPr lang="en-US" altLang="zh-CN" sz="1600" dirty="0" smtClean="0"/>
                            <a:t>)</a:t>
                          </a:r>
                        </a:p>
                        <a:p>
                          <a:r>
                            <a:rPr lang="en-US" altLang="zh-CN" sz="1600" dirty="0" smtClean="0"/>
                            <a:t>diff(</a:t>
                          </a:r>
                          <a:r>
                            <a:rPr lang="en-US" altLang="zh-CN" sz="1600" dirty="0" err="1" smtClean="0"/>
                            <a:t>X,n,dim</a:t>
                          </a:r>
                          <a:r>
                            <a:rPr lang="en-US" altLang="zh-CN" sz="1600" dirty="0" smtClean="0"/>
                            <a:t>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Calculates the differences of X.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4106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int(S)</a:t>
                          </a:r>
                        </a:p>
                        <a:p>
                          <a:r>
                            <a:rPr lang="en-US" altLang="zh-CN" sz="1600" dirty="0" err="1" smtClean="0"/>
                            <a:t>int</a:t>
                          </a:r>
                          <a:r>
                            <a:rPr lang="en-US" altLang="zh-CN" sz="1600" dirty="0" smtClean="0"/>
                            <a:t>(</a:t>
                          </a:r>
                          <a:r>
                            <a:rPr lang="en-US" altLang="zh-CN" sz="1600" dirty="0" err="1" smtClean="0"/>
                            <a:t>S,a,b</a:t>
                          </a:r>
                          <a:r>
                            <a:rPr lang="en-US" altLang="zh-CN" sz="1600" dirty="0" smtClean="0"/>
                            <a:t>)</a:t>
                          </a:r>
                        </a:p>
                        <a:p>
                          <a:r>
                            <a:rPr lang="en-US" altLang="zh-CN" sz="1600" dirty="0" smtClean="0"/>
                            <a:t>int(</a:t>
                          </a:r>
                          <a:r>
                            <a:rPr lang="en-US" altLang="zh-CN" sz="1600" dirty="0" err="1" smtClean="0"/>
                            <a:t>S,v,a,b</a:t>
                          </a:r>
                          <a:r>
                            <a:rPr lang="en-US" altLang="zh-CN" sz="1600" dirty="0" smtClean="0"/>
                            <a:t>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Calculates</a:t>
                          </a:r>
                          <a:r>
                            <a:rPr lang="en-US" altLang="zh-CN" sz="1600" baseline="0" dirty="0" smtClean="0"/>
                            <a:t> the integral of S with symbolic method.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463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integral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Integral(</a:t>
                          </a:r>
                          <a:r>
                            <a:rPr lang="en-US" altLang="zh-CN" sz="1600" dirty="0" err="1" smtClean="0"/>
                            <a:t>fun,a,b</a:t>
                          </a:r>
                          <a:r>
                            <a:rPr lang="en-US" altLang="zh-CN" sz="1600" dirty="0" smtClean="0"/>
                            <a:t>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Calculates</a:t>
                          </a:r>
                          <a:r>
                            <a:rPr lang="en-US" altLang="zh-CN" sz="1600" baseline="0" dirty="0" smtClean="0"/>
                            <a:t> the integral of fun with numeric method.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003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4232402"/>
                  </p:ext>
                </p:extLst>
              </p:nvPr>
            </p:nvGraphicFramePr>
            <p:xfrm>
              <a:off x="696000" y="1377391"/>
              <a:ext cx="10800000" cy="5332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8354">
                      <a:extLst>
                        <a:ext uri="{9D8B030D-6E8A-4147-A177-3AD203B41FA5}">
                          <a16:colId xmlns:a16="http://schemas.microsoft.com/office/drawing/2014/main" val="3283272666"/>
                        </a:ext>
                      </a:extLst>
                    </a:gridCol>
                    <a:gridCol w="1723246">
                      <a:extLst>
                        <a:ext uri="{9D8B030D-6E8A-4147-A177-3AD203B41FA5}">
                          <a16:colId xmlns:a16="http://schemas.microsoft.com/office/drawing/2014/main" val="2485586116"/>
                        </a:ext>
                      </a:extLst>
                    </a:gridCol>
                    <a:gridCol w="7838400">
                      <a:extLst>
                        <a:ext uri="{9D8B030D-6E8A-4147-A177-3AD203B41FA5}">
                          <a16:colId xmlns:a16="http://schemas.microsoft.com/office/drawing/2014/main" val="3536676245"/>
                        </a:ext>
                      </a:extLst>
                    </a:gridCol>
                  </a:tblGrid>
                  <a:tr h="473701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Function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Syntax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Description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338268"/>
                      </a:ext>
                    </a:extLst>
                  </a:tr>
                  <a:tr h="346676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abs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abs(x)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Return the absolute value of each element in array x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024526"/>
                      </a:ext>
                    </a:extLst>
                  </a:tr>
                  <a:tr h="590516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angle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angle(x)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7869" t="-144330" r="-311" b="-6659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7254690"/>
                      </a:ext>
                    </a:extLst>
                  </a:tr>
                  <a:tr h="399615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real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real(x)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Return the real part of the elements of the complex array x.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7234744"/>
                      </a:ext>
                    </a:extLst>
                  </a:tr>
                  <a:tr h="407177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image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image(x)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Return the imaginary part of the elements of array x.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7672254"/>
                      </a:ext>
                    </a:extLst>
                  </a:tr>
                  <a:tr h="394929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floor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floor(x)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Round each element of x to the nearest integer less than or equal to that element.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0119258"/>
                      </a:ext>
                    </a:extLst>
                  </a:tr>
                  <a:tr h="52487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ceil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ceil(x)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Round each element of x to the nearest integer greater than or equal to that element.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717383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diff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diff(X)</a:t>
                          </a:r>
                        </a:p>
                        <a:p>
                          <a:r>
                            <a:rPr lang="en-US" altLang="zh-CN" sz="1600" dirty="0" smtClean="0"/>
                            <a:t>diff(</a:t>
                          </a:r>
                          <a:r>
                            <a:rPr lang="en-US" altLang="zh-CN" sz="1600" dirty="0" err="1" smtClean="0"/>
                            <a:t>X,n</a:t>
                          </a:r>
                          <a:r>
                            <a:rPr lang="en-US" altLang="zh-CN" sz="1600" dirty="0" smtClean="0"/>
                            <a:t>)</a:t>
                          </a:r>
                        </a:p>
                        <a:p>
                          <a:r>
                            <a:rPr lang="en-US" altLang="zh-CN" sz="1600" dirty="0" smtClean="0"/>
                            <a:t>diff(</a:t>
                          </a:r>
                          <a:r>
                            <a:rPr lang="en-US" altLang="zh-CN" sz="1600" dirty="0" err="1" smtClean="0"/>
                            <a:t>X,n,dim</a:t>
                          </a:r>
                          <a:r>
                            <a:rPr lang="en-US" altLang="zh-CN" sz="1600" dirty="0" smtClean="0"/>
                            <a:t>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Calculates the differences of X.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4106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int(S)</a:t>
                          </a:r>
                        </a:p>
                        <a:p>
                          <a:r>
                            <a:rPr lang="en-US" altLang="zh-CN" sz="1600" dirty="0" err="1" smtClean="0"/>
                            <a:t>int</a:t>
                          </a:r>
                          <a:r>
                            <a:rPr lang="en-US" altLang="zh-CN" sz="1600" dirty="0" smtClean="0"/>
                            <a:t>(</a:t>
                          </a:r>
                          <a:r>
                            <a:rPr lang="en-US" altLang="zh-CN" sz="1600" dirty="0" err="1" smtClean="0"/>
                            <a:t>S,a,b</a:t>
                          </a:r>
                          <a:r>
                            <a:rPr lang="en-US" altLang="zh-CN" sz="1600" dirty="0" smtClean="0"/>
                            <a:t>)</a:t>
                          </a:r>
                        </a:p>
                        <a:p>
                          <a:r>
                            <a:rPr lang="en-US" altLang="zh-CN" sz="1600" dirty="0" smtClean="0"/>
                            <a:t>int(</a:t>
                          </a:r>
                          <a:r>
                            <a:rPr lang="en-US" altLang="zh-CN" sz="1600" dirty="0" err="1" smtClean="0"/>
                            <a:t>S,v,a,b</a:t>
                          </a:r>
                          <a:r>
                            <a:rPr lang="en-US" altLang="zh-CN" sz="1600" dirty="0" smtClean="0"/>
                            <a:t>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Calculates</a:t>
                          </a:r>
                          <a:r>
                            <a:rPr lang="en-US" altLang="zh-CN" sz="1600" baseline="0" dirty="0" smtClean="0"/>
                            <a:t> the integral of </a:t>
                          </a:r>
                          <a:r>
                            <a:rPr lang="en-US" altLang="zh-CN" sz="1600" baseline="0" dirty="0" smtClean="0"/>
                            <a:t>S with symbolic method.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463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integral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Integral(</a:t>
                          </a:r>
                          <a:r>
                            <a:rPr lang="en-US" altLang="zh-CN" sz="1600" dirty="0" err="1" smtClean="0"/>
                            <a:t>fun,a,b</a:t>
                          </a:r>
                          <a:r>
                            <a:rPr lang="en-US" altLang="zh-CN" sz="1600" dirty="0" smtClean="0"/>
                            <a:t>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smtClean="0"/>
                            <a:t>Calculates</a:t>
                          </a:r>
                          <a:r>
                            <a:rPr lang="en-US" altLang="zh-CN" sz="1600" baseline="0" dirty="0" smtClean="0"/>
                            <a:t> the integral of fun with numeric method.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003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44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Program Structure </a:t>
            </a:r>
          </a:p>
          <a:p>
            <a:pPr lvl="0"/>
            <a:r>
              <a:rPr lang="en-US" altLang="zh-CN" dirty="0" smtClean="0"/>
              <a:t>Sequential, Loop, Branch</a:t>
            </a:r>
          </a:p>
          <a:p>
            <a:pPr lvl="0"/>
            <a:r>
              <a:rPr lang="en-US" altLang="zh-CN" dirty="0" smtClean="0"/>
              <a:t>Loop structure</a:t>
            </a:r>
            <a:endParaRPr lang="en-US" altLang="zh-CN" dirty="0"/>
          </a:p>
          <a:p>
            <a:pPr lvl="0"/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835852"/>
            <a:ext cx="5580109" cy="22093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229" y="2835852"/>
            <a:ext cx="5832771" cy="220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Program Structure </a:t>
            </a:r>
          </a:p>
          <a:p>
            <a:pPr lvl="0"/>
            <a:r>
              <a:rPr lang="en-US" altLang="zh-CN" dirty="0" smtClean="0"/>
              <a:t>Branch structure</a:t>
            </a:r>
          </a:p>
          <a:p>
            <a:pPr lvl="1"/>
            <a:r>
              <a:rPr lang="en-US" altLang="zh-CN" dirty="0" smtClean="0"/>
              <a:t>If-else-end</a:t>
            </a:r>
          </a:p>
          <a:p>
            <a:pPr marL="0" lvl="0" indent="0">
              <a:buNone/>
            </a:pPr>
            <a:endParaRPr lang="en-US" altLang="zh-CN" dirty="0"/>
          </a:p>
          <a:p>
            <a:pPr lvl="0"/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589501"/>
            <a:ext cx="3711612" cy="30653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412" y="2589501"/>
            <a:ext cx="3761321" cy="30653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564" y="2589501"/>
            <a:ext cx="4026436" cy="30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Program Structure </a:t>
            </a:r>
          </a:p>
          <a:p>
            <a:pPr lvl="0"/>
            <a:r>
              <a:rPr lang="en-US" altLang="zh-CN" dirty="0" smtClean="0"/>
              <a:t>Branch structure</a:t>
            </a:r>
          </a:p>
          <a:p>
            <a:pPr lvl="1"/>
            <a:r>
              <a:rPr lang="en-US" altLang="zh-CN" dirty="0" smtClean="0"/>
              <a:t>Switch</a:t>
            </a:r>
          </a:p>
          <a:p>
            <a:pPr marL="0" lvl="0" indent="0">
              <a:buNone/>
            </a:pPr>
            <a:endParaRPr lang="en-US" altLang="zh-CN" dirty="0"/>
          </a:p>
          <a:p>
            <a:pPr lvl="0"/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449223"/>
            <a:ext cx="6549927" cy="349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Objectives</a:t>
            </a:r>
          </a:p>
          <a:p>
            <a:pPr lvl="0"/>
            <a:r>
              <a:rPr lang="en-US" altLang="zh-CN" dirty="0" smtClean="0"/>
              <a:t>Work </a:t>
            </a:r>
            <a:r>
              <a:rPr lang="en-US" altLang="zh-CN" dirty="0"/>
              <a:t>with MATLAB </a:t>
            </a:r>
            <a:r>
              <a:rPr lang="en-US" altLang="zh-CN" dirty="0" smtClean="0"/>
              <a:t>2019b</a:t>
            </a:r>
            <a:r>
              <a:rPr lang="en-US" altLang="zh-CN" dirty="0" smtClean="0"/>
              <a:t>.</a:t>
            </a:r>
            <a:endParaRPr lang="zh-CN" altLang="zh-CN" dirty="0"/>
          </a:p>
          <a:p>
            <a:pPr lvl="0"/>
            <a:r>
              <a:rPr lang="en-US" altLang="zh-CN" dirty="0"/>
              <a:t>Mast the plotting skills.</a:t>
            </a:r>
            <a:endParaRPr lang="zh-CN" altLang="zh-CN" dirty="0"/>
          </a:p>
          <a:p>
            <a:pPr lvl="0"/>
            <a:r>
              <a:rPr lang="en-US" altLang="zh-CN" dirty="0"/>
              <a:t>The representation of elementary signals.</a:t>
            </a:r>
            <a:endParaRPr lang="zh-CN" altLang="zh-CN" dirty="0"/>
          </a:p>
          <a:p>
            <a:pPr lvl="0"/>
            <a:r>
              <a:rPr lang="en-US" altLang="zh-CN" dirty="0"/>
              <a:t>The operation of signals with MATLAB.</a:t>
            </a:r>
            <a:endParaRPr lang="zh-CN" altLang="zh-CN" dirty="0"/>
          </a:p>
          <a:p>
            <a:pPr lvl="0"/>
            <a:r>
              <a:rPr lang="en-US" altLang="zh-CN" dirty="0"/>
              <a:t>Familiar with the program structure.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2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MATLAB</a:t>
            </a:r>
          </a:p>
          <a:p>
            <a:pPr lvl="0"/>
            <a:r>
              <a:rPr lang="en-US" altLang="zh-CN" dirty="0"/>
              <a:t>Performing mathematical computations and signal processing.</a:t>
            </a:r>
            <a:endParaRPr lang="zh-CN" altLang="zh-CN" dirty="0"/>
          </a:p>
          <a:p>
            <a:pPr lvl="0"/>
            <a:r>
              <a:rPr lang="en-US" altLang="zh-CN" dirty="0"/>
              <a:t>Analyzing and visualizing data (excellent graphics tools).</a:t>
            </a:r>
            <a:endParaRPr lang="zh-CN" altLang="zh-CN" dirty="0"/>
          </a:p>
          <a:p>
            <a:pPr lvl="0"/>
            <a:r>
              <a:rPr lang="en-US" altLang="zh-CN" dirty="0"/>
              <a:t>Modeling physical systems and phenomena.</a:t>
            </a:r>
            <a:endParaRPr lang="zh-CN" altLang="zh-CN" dirty="0"/>
          </a:p>
          <a:p>
            <a:pPr lvl="0"/>
            <a:r>
              <a:rPr lang="en-US" altLang="zh-CN" dirty="0"/>
              <a:t>Testing engineering designs.</a:t>
            </a:r>
            <a:endParaRPr lang="zh-CN" altLang="zh-CN" dirty="0"/>
          </a:p>
          <a:p>
            <a:r>
              <a:rPr lang="en-US" altLang="zh-CN" dirty="0"/>
              <a:t>The fundamental data type is the array and the basic building block is the matrix.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702560" y="5120640"/>
            <a:ext cx="629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5"/>
                </a:solidFill>
              </a:rPr>
              <a:t>数值分析，矩阵计算、数据可视化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Structure of MATLAB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38" y="1499756"/>
            <a:ext cx="970132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4000" b="1" dirty="0" smtClean="0"/>
              <a:t>Desktop of </a:t>
            </a:r>
            <a:r>
              <a:rPr lang="en-US" altLang="zh-CN" sz="4000" b="1" dirty="0" err="1" smtClean="0"/>
              <a:t>Matlab</a:t>
            </a:r>
            <a:endParaRPr lang="en-US" altLang="zh-CN" sz="40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34" y="1462948"/>
            <a:ext cx="9473333" cy="5040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858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altLang="zh-CN" sz="4000" b="1" dirty="0" smtClean="0"/>
                  <a:t>Create Variables</a:t>
                </a:r>
                <a:endParaRPr lang="en-US" altLang="zh-CN" sz="4000" b="1" baseline="30000" dirty="0" smtClean="0"/>
              </a:p>
              <a:p>
                <a:pPr lvl="0"/>
                <a:r>
                  <a:rPr lang="en-US" altLang="zh-CN" dirty="0"/>
                  <a:t>Variable names must begin with a letter.</a:t>
                </a:r>
                <a:endParaRPr lang="zh-CN" altLang="zh-CN" dirty="0"/>
              </a:p>
              <a:p>
                <a:pPr lvl="0"/>
                <a:r>
                  <a:rPr lang="en-US" altLang="zh-CN" dirty="0"/>
                  <a:t>Names can include any combinations of letters, numbers and underscores.</a:t>
                </a:r>
                <a:endParaRPr lang="zh-CN" altLang="zh-CN" dirty="0"/>
              </a:p>
              <a:p>
                <a:pPr lvl="0"/>
                <a:r>
                  <a:rPr lang="en-US" altLang="zh-CN" dirty="0"/>
                  <a:t>Maximum length for a variable name is 63 characters.</a:t>
                </a:r>
                <a:endParaRPr lang="zh-CN" altLang="zh-CN" dirty="0"/>
              </a:p>
              <a:p>
                <a:pPr lvl="0"/>
                <a:r>
                  <a:rPr lang="en-US" altLang="zh-CN" dirty="0"/>
                  <a:t>MATLAB is case sensitive. That is the variable name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 is different than the variable name 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.</a:t>
                </a:r>
                <a:endParaRPr lang="zh-CN" altLang="zh-CN" dirty="0"/>
              </a:p>
              <a:p>
                <a:pPr lvl="0"/>
                <a:r>
                  <a:rPr lang="en-US" altLang="zh-CN" dirty="0"/>
                  <a:t>Avoid the following names: </a:t>
                </a:r>
                <a:r>
                  <a:rPr lang="en-US" altLang="zh-CN" b="1" dirty="0" smtClean="0"/>
                  <a:t>pi </a:t>
                </a:r>
                <a:r>
                  <a:rPr lang="en-US" altLang="zh-CN" dirty="0"/>
                  <a:t>(π)</a:t>
                </a:r>
                <a:r>
                  <a:rPr lang="en-US" altLang="zh-CN" b="1" dirty="0"/>
                  <a:t>,</a:t>
                </a:r>
                <a:r>
                  <a:rPr lang="en-US" altLang="zh-CN" dirty="0"/>
                  <a:t> and all built-in MATLAB function names such as </a:t>
                </a:r>
                <a:r>
                  <a:rPr lang="en-US" altLang="zh-CN" b="1" dirty="0"/>
                  <a:t>length</a:t>
                </a:r>
                <a:r>
                  <a:rPr lang="en-US" altLang="zh-CN" dirty="0"/>
                  <a:t>, </a:t>
                </a:r>
                <a:r>
                  <a:rPr lang="en-US" altLang="zh-CN" b="1" dirty="0"/>
                  <a:t>char</a:t>
                </a:r>
                <a:r>
                  <a:rPr lang="en-US" altLang="zh-CN" dirty="0"/>
                  <a:t>, </a:t>
                </a:r>
                <a:r>
                  <a:rPr lang="en-US" altLang="zh-CN" b="1" dirty="0"/>
                  <a:t>size</a:t>
                </a:r>
                <a:r>
                  <a:rPr lang="en-US" altLang="zh-CN" dirty="0"/>
                  <a:t>, </a:t>
                </a:r>
                <a:r>
                  <a:rPr lang="en-US" altLang="zh-CN" b="1" dirty="0"/>
                  <a:t>plot</a:t>
                </a:r>
                <a:r>
                  <a:rPr lang="en-US" altLang="zh-CN" dirty="0"/>
                  <a:t>, </a:t>
                </a:r>
                <a:r>
                  <a:rPr lang="en-US" altLang="zh-CN" b="1" dirty="0"/>
                  <a:t>break</a:t>
                </a:r>
                <a:r>
                  <a:rPr lang="en-US" altLang="zh-CN" dirty="0"/>
                  <a:t>, </a:t>
                </a:r>
                <a:r>
                  <a:rPr lang="en-US" altLang="zh-CN" b="1" dirty="0"/>
                  <a:t>cos</a:t>
                </a:r>
                <a:r>
                  <a:rPr lang="en-US" altLang="zh-CN" dirty="0"/>
                  <a:t>, </a:t>
                </a:r>
                <a:r>
                  <a:rPr lang="en-US" altLang="zh-CN" b="1" dirty="0"/>
                  <a:t>log</a:t>
                </a:r>
                <a:r>
                  <a:rPr lang="en-US" altLang="zh-CN" dirty="0"/>
                  <a:t>, </a:t>
                </a:r>
                <a:r>
                  <a:rPr lang="en-US" altLang="zh-CN" dirty="0" smtClean="0"/>
                  <a:t>…</a:t>
                </a:r>
              </a:p>
              <a:p>
                <a:pPr lvl="0"/>
                <a:r>
                  <a:rPr lang="en-US" altLang="zh-CN" dirty="0" smtClean="0"/>
                  <a:t>Use 1i or 1j instead of single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or j to represent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  <a:endParaRPr lang="zh-CN" altLang="zh-CN" dirty="0"/>
              </a:p>
              <a:p>
                <a:pPr lvl="0"/>
                <a:r>
                  <a:rPr lang="en-US" altLang="zh-CN" dirty="0"/>
                  <a:t>It is good programming practice to name your variables to reflect their function in a program rather than using generic x, y, z variables.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00" y="729000"/>
                <a:ext cx="10800000" cy="5400000"/>
              </a:xfrm>
              <a:blipFill>
                <a:blip r:embed="rId3"/>
                <a:stretch>
                  <a:fillRect l="-1749" t="-3503" r="-1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649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Plotting</a:t>
            </a:r>
          </a:p>
          <a:p>
            <a:pPr lvl="0"/>
            <a:r>
              <a:rPr lang="en-US" altLang="zh-CN" dirty="0" smtClean="0"/>
              <a:t>Plotting function: </a:t>
            </a:r>
          </a:p>
          <a:p>
            <a:pPr lvl="1"/>
            <a:r>
              <a:rPr lang="en-US" altLang="zh-CN" dirty="0" smtClean="0"/>
              <a:t>plot(X, Y);  plot(Y);  plot(_, </a:t>
            </a:r>
            <a:r>
              <a:rPr lang="en-US" altLang="zh-CN" dirty="0" err="1" smtClean="0"/>
              <a:t>LineSpec</a:t>
            </a:r>
            <a:r>
              <a:rPr lang="en-US" altLang="zh-CN" dirty="0" smtClean="0"/>
              <a:t>);  plot(X1, Y1,…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); </a:t>
            </a:r>
          </a:p>
          <a:p>
            <a:pPr lvl="1"/>
            <a:r>
              <a:rPr lang="en-US" altLang="zh-CN" dirty="0" smtClean="0"/>
              <a:t>stem(X, Y);  stem(Y);  stem(_, </a:t>
            </a:r>
            <a:r>
              <a:rPr lang="en-US" altLang="zh-CN" dirty="0" err="1" smtClean="0"/>
              <a:t>LineSpec</a:t>
            </a:r>
            <a:r>
              <a:rPr lang="en-US" altLang="zh-CN" dirty="0" smtClean="0"/>
              <a:t>);  stem(_, ’filled’);</a:t>
            </a:r>
          </a:p>
          <a:p>
            <a:pPr lvl="1"/>
            <a:r>
              <a:rPr lang="en-US" altLang="zh-CN" dirty="0" err="1" smtClean="0"/>
              <a:t>fplot</a:t>
            </a:r>
            <a:r>
              <a:rPr lang="en-US" altLang="zh-CN" dirty="0" smtClean="0"/>
              <a:t>(f); </a:t>
            </a:r>
            <a:r>
              <a:rPr lang="en-US" altLang="zh-CN" dirty="0" err="1" smtClean="0"/>
              <a:t>fplot</a:t>
            </a:r>
            <a:r>
              <a:rPr lang="en-US" altLang="zh-CN" dirty="0" smtClean="0"/>
              <a:t>(f, [</a:t>
            </a:r>
            <a:r>
              <a:rPr lang="en-US" altLang="zh-CN" dirty="0" err="1" smtClean="0"/>
              <a:t>xmin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xmax</a:t>
            </a:r>
            <a:r>
              <a:rPr lang="en-US" altLang="zh-CN" dirty="0" smtClean="0"/>
              <a:t>]); </a:t>
            </a:r>
            <a:r>
              <a:rPr lang="en-US" altLang="zh-CN" dirty="0" err="1" smtClean="0"/>
              <a:t>fplot</a:t>
            </a:r>
            <a:r>
              <a:rPr lang="en-US" altLang="zh-CN" dirty="0" smtClean="0"/>
              <a:t>(_, </a:t>
            </a:r>
            <a:r>
              <a:rPr lang="en-US" altLang="zh-CN" dirty="0" err="1" smtClean="0"/>
              <a:t>LineSpec</a:t>
            </a:r>
            <a:r>
              <a:rPr lang="en-US" altLang="zh-CN" dirty="0" smtClean="0"/>
              <a:t>)</a:t>
            </a:r>
          </a:p>
          <a:p>
            <a:pPr lvl="0"/>
            <a:r>
              <a:rPr lang="en-US" altLang="zh-CN" dirty="0" smtClean="0"/>
              <a:t>Subplot</a:t>
            </a:r>
          </a:p>
          <a:p>
            <a:pPr lvl="1"/>
            <a:r>
              <a:rPr lang="en-US" altLang="zh-CN" dirty="0" smtClean="0"/>
              <a:t>subplot(</a:t>
            </a:r>
            <a:r>
              <a:rPr lang="en-US" altLang="zh-CN" dirty="0" err="1" smtClean="0"/>
              <a:t>m,n,p</a:t>
            </a:r>
            <a:r>
              <a:rPr lang="en-US" altLang="zh-CN" dirty="0" smtClean="0"/>
              <a:t>);</a:t>
            </a:r>
          </a:p>
          <a:p>
            <a:pPr lvl="0"/>
            <a:r>
              <a:rPr lang="en-US" altLang="zh-CN" dirty="0" smtClean="0"/>
              <a:t>Label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itle(‘text’);</a:t>
            </a:r>
          </a:p>
          <a:p>
            <a:pPr lvl="1"/>
            <a:r>
              <a:rPr lang="en-US" altLang="zh-CN" dirty="0" err="1"/>
              <a:t>x</a:t>
            </a:r>
            <a:r>
              <a:rPr lang="en-US" altLang="zh-CN" dirty="0" err="1" smtClean="0"/>
              <a:t>label</a:t>
            </a:r>
            <a:r>
              <a:rPr lang="en-US" altLang="zh-CN" dirty="0" smtClean="0"/>
              <a:t>(‘text’); </a:t>
            </a:r>
            <a:r>
              <a:rPr lang="en-US" altLang="zh-CN" dirty="0" err="1" smtClean="0"/>
              <a:t>ylabel</a:t>
            </a:r>
            <a:r>
              <a:rPr lang="en-US" altLang="zh-CN" dirty="0" smtClean="0"/>
              <a:t>(‘text’); </a:t>
            </a:r>
          </a:p>
          <a:p>
            <a:pPr lvl="0"/>
            <a:r>
              <a:rPr lang="en-US" altLang="zh-CN" dirty="0" smtClean="0"/>
              <a:t>Range</a:t>
            </a:r>
          </a:p>
          <a:p>
            <a:pPr lvl="1"/>
            <a:r>
              <a:rPr lang="en-US" altLang="zh-CN" dirty="0" smtClean="0"/>
              <a:t>axis([</a:t>
            </a:r>
            <a:r>
              <a:rPr lang="en-US" altLang="zh-CN" dirty="0" err="1" smtClean="0"/>
              <a:t>Xmin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Xmax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Ymin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Ymax</a:t>
            </a:r>
            <a:r>
              <a:rPr lang="en-US" altLang="zh-CN" dirty="0" smtClean="0"/>
              <a:t>]);</a:t>
            </a:r>
          </a:p>
          <a:p>
            <a:pPr lvl="0"/>
            <a:r>
              <a:rPr lang="en-US" altLang="zh-CN" dirty="0" smtClean="0"/>
              <a:t>Grid</a:t>
            </a:r>
          </a:p>
          <a:p>
            <a:pPr lvl="1"/>
            <a:r>
              <a:rPr lang="en-US" altLang="zh-CN" dirty="0" smtClean="0"/>
              <a:t>grid on/off; grid minor;</a:t>
            </a:r>
          </a:p>
          <a:p>
            <a:pPr lvl="1"/>
            <a:r>
              <a:rPr lang="en-US" altLang="zh-CN" dirty="0" smtClean="0"/>
              <a:t>[X,Y] = </a:t>
            </a:r>
            <a:r>
              <a:rPr lang="en-US" altLang="zh-CN" dirty="0" err="1" smtClean="0"/>
              <a:t>meshgrid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);</a:t>
            </a:r>
          </a:p>
        </p:txBody>
      </p:sp>
      <p:sp>
        <p:nvSpPr>
          <p:cNvPr id="2" name="椭圆 1"/>
          <p:cNvSpPr/>
          <p:nvPr/>
        </p:nvSpPr>
        <p:spPr>
          <a:xfrm>
            <a:off x="11472000" y="0"/>
            <a:ext cx="720000" cy="61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>
                  <a:solidFill>
                    <a:schemeClr val="tx1"/>
                  </a:solidFill>
                </a:ln>
              </a:rPr>
              <a:t>e.g.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863840" y="2824480"/>
            <a:ext cx="2316480" cy="1869440"/>
            <a:chOff x="7193280" y="2844800"/>
            <a:chExt cx="2316480" cy="186944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193280" y="3779520"/>
              <a:ext cx="23164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8371840" y="2844800"/>
              <a:ext cx="0" cy="1869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914641" y="3228945"/>
              <a:ext cx="365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14641" y="4009331"/>
              <a:ext cx="365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514081" y="3228945"/>
              <a:ext cx="365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514081" y="4009331"/>
              <a:ext cx="365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</p:grpSp>
      <p:sp>
        <p:nvSpPr>
          <p:cNvPr id="16" name="太阳形 15"/>
          <p:cNvSpPr/>
          <p:nvPr/>
        </p:nvSpPr>
        <p:spPr>
          <a:xfrm>
            <a:off x="8224521" y="3802986"/>
            <a:ext cx="772160" cy="77216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Plotting-</a:t>
            </a:r>
            <a:r>
              <a:rPr lang="en-US" altLang="zh-CN" sz="4000" b="1" dirty="0" err="1"/>
              <a:t>L</a:t>
            </a:r>
            <a:r>
              <a:rPr lang="en-US" altLang="zh-CN" sz="4000" b="1" dirty="0" err="1" smtClean="0"/>
              <a:t>ineSpec</a:t>
            </a:r>
            <a:endParaRPr lang="en-US" altLang="zh-CN" sz="4000" b="1" dirty="0" smtClean="0"/>
          </a:p>
          <a:p>
            <a:pPr lvl="0"/>
            <a:r>
              <a:rPr lang="en-US" altLang="zh-CN" dirty="0" smtClean="0"/>
              <a:t>Line </a:t>
            </a:r>
            <a:r>
              <a:rPr lang="en-US" altLang="zh-CN" dirty="0" err="1" smtClean="0"/>
              <a:t>stytle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-  --  :  -. </a:t>
            </a:r>
          </a:p>
          <a:p>
            <a:pPr lvl="0"/>
            <a:r>
              <a:rPr lang="en-US" altLang="zh-CN" dirty="0" smtClean="0"/>
              <a:t>Marker</a:t>
            </a:r>
          </a:p>
          <a:p>
            <a:pPr lvl="1"/>
            <a:r>
              <a:rPr lang="en-US" altLang="zh-CN" dirty="0" smtClean="0"/>
              <a:t>O  +  *  .  </a:t>
            </a:r>
            <a:r>
              <a:rPr lang="en-US" altLang="zh-CN" dirty="0"/>
              <a:t>x</a:t>
            </a:r>
            <a:r>
              <a:rPr lang="en-US" altLang="zh-CN" dirty="0" smtClean="0"/>
              <a:t>  s  d  ^  v  &gt;  &lt;  p  h</a:t>
            </a:r>
          </a:p>
          <a:p>
            <a:pPr lvl="0"/>
            <a:r>
              <a:rPr lang="en-US" altLang="zh-CN" dirty="0" smtClean="0"/>
              <a:t>Color</a:t>
            </a:r>
          </a:p>
          <a:p>
            <a:pPr lvl="1"/>
            <a:r>
              <a:rPr lang="en-US" altLang="zh-CN" dirty="0"/>
              <a:t>y</a:t>
            </a:r>
            <a:r>
              <a:rPr lang="en-US" altLang="zh-CN" dirty="0" smtClean="0"/>
              <a:t>  m  c  r  g b w k</a:t>
            </a:r>
          </a:p>
        </p:txBody>
      </p:sp>
    </p:spTree>
    <p:extLst>
      <p:ext uri="{BB962C8B-B14F-4D97-AF65-F5344CB8AC3E}">
        <p14:creationId xmlns:p14="http://schemas.microsoft.com/office/powerpoint/2010/main" val="28630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00" y="729000"/>
            <a:ext cx="10800000" cy="5400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000" b="1" dirty="0" smtClean="0"/>
              <a:t>Representation of Elementary Signal</a:t>
            </a:r>
          </a:p>
          <a:p>
            <a:pPr lvl="0"/>
            <a:r>
              <a:rPr lang="en-US" altLang="zh-CN" dirty="0" smtClean="0"/>
              <a:t>Numerical method</a:t>
            </a:r>
          </a:p>
          <a:p>
            <a:pPr lvl="1"/>
            <a:r>
              <a:rPr lang="en-US" altLang="zh-CN" dirty="0" smtClean="0"/>
              <a:t>Set a time range and sampling time interval</a:t>
            </a:r>
          </a:p>
          <a:p>
            <a:pPr lvl="1"/>
            <a:r>
              <a:rPr lang="en-US" altLang="zh-CN" dirty="0" smtClean="0"/>
              <a:t>Generate the elementary signals with related function</a:t>
            </a:r>
          </a:p>
          <a:p>
            <a:pPr lvl="1"/>
            <a:r>
              <a:rPr lang="en-US" altLang="zh-CN" dirty="0" smtClean="0"/>
              <a:t>Draw the signal with plot or stem</a:t>
            </a:r>
          </a:p>
          <a:p>
            <a:pPr lvl="0"/>
            <a:r>
              <a:rPr lang="en-US" altLang="zh-CN" dirty="0" smtClean="0"/>
              <a:t>Symbolic method</a:t>
            </a:r>
          </a:p>
          <a:p>
            <a:pPr lvl="1"/>
            <a:r>
              <a:rPr lang="en-US" altLang="zh-CN" dirty="0" smtClean="0"/>
              <a:t>Create symbolic objects with </a:t>
            </a:r>
            <a:r>
              <a:rPr lang="en-US" altLang="zh-CN" b="1" dirty="0" err="1" smtClean="0"/>
              <a:t>syms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Generate the elementary signals with related function</a:t>
            </a:r>
          </a:p>
          <a:p>
            <a:pPr lvl="1"/>
            <a:r>
              <a:rPr lang="en-US" altLang="zh-CN" dirty="0" smtClean="0"/>
              <a:t>Draw the signal with </a:t>
            </a:r>
            <a:r>
              <a:rPr lang="en-US" altLang="zh-CN" dirty="0" err="1" smtClean="0"/>
              <a:t>fplot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39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7542</TotalTime>
  <Words>1216</Words>
  <Application>Microsoft Office PowerPoint</Application>
  <PresentationFormat>宽屏</PresentationFormat>
  <Paragraphs>173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Times New Roman</vt:lpstr>
      <vt:lpstr>Office 主题​​</vt:lpstr>
      <vt:lpstr>Lab 1 Introduction to MATLAB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Introduction to MATLAB</dc:title>
  <dc:creator>sist</dc:creator>
  <cp:lastModifiedBy>sist</cp:lastModifiedBy>
  <cp:revision>87</cp:revision>
  <dcterms:created xsi:type="dcterms:W3CDTF">2018-08-27T07:50:56Z</dcterms:created>
  <dcterms:modified xsi:type="dcterms:W3CDTF">2020-02-28T11:39:25Z</dcterms:modified>
</cp:coreProperties>
</file>