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5" r:id="rId8"/>
    <p:sldId id="267" r:id="rId9"/>
    <p:sldId id="268" r:id="rId10"/>
    <p:sldId id="275" r:id="rId11"/>
    <p:sldId id="276" r:id="rId12"/>
    <p:sldId id="270" r:id="rId13"/>
    <p:sldId id="262" r:id="rId14"/>
    <p:sldId id="264" r:id="rId15"/>
    <p:sldId id="266"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846" autoAdjust="0"/>
  </p:normalViewPr>
  <p:slideViewPr>
    <p:cSldViewPr snapToGrid="0">
      <p:cViewPr varScale="1">
        <p:scale>
          <a:sx n="62" d="100"/>
          <a:sy n="62" d="100"/>
        </p:scale>
        <p:origin x="24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F89B5-AA53-4976-908E-D05CC5DB68D4}"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9022A-28E8-457D-A246-61A8213E1C0D}" type="slidenum">
              <a:rPr lang="zh-CN" altLang="en-US" smtClean="0"/>
              <a:t>‹#›</a:t>
            </a:fld>
            <a:endParaRPr lang="zh-CN" altLang="en-US"/>
          </a:p>
        </p:txBody>
      </p:sp>
    </p:spTree>
    <p:extLst>
      <p:ext uri="{BB962C8B-B14F-4D97-AF65-F5344CB8AC3E}">
        <p14:creationId xmlns:p14="http://schemas.microsoft.com/office/powerpoint/2010/main" val="68219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a:t>
            </a:fld>
            <a:endParaRPr lang="zh-CN" altLang="en-US"/>
          </a:p>
        </p:txBody>
      </p:sp>
    </p:spTree>
    <p:extLst>
      <p:ext uri="{BB962C8B-B14F-4D97-AF65-F5344CB8AC3E}">
        <p14:creationId xmlns:p14="http://schemas.microsoft.com/office/powerpoint/2010/main" val="8878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10</a:t>
            </a:fld>
            <a:endParaRPr lang="zh-CN" altLang="en-US"/>
          </a:p>
        </p:txBody>
      </p:sp>
    </p:spTree>
    <p:extLst>
      <p:ext uri="{BB962C8B-B14F-4D97-AF65-F5344CB8AC3E}">
        <p14:creationId xmlns:p14="http://schemas.microsoft.com/office/powerpoint/2010/main" val="4105535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11</a:t>
            </a:fld>
            <a:endParaRPr lang="zh-CN" altLang="en-US"/>
          </a:p>
        </p:txBody>
      </p:sp>
    </p:spTree>
    <p:extLst>
      <p:ext uri="{BB962C8B-B14F-4D97-AF65-F5344CB8AC3E}">
        <p14:creationId xmlns:p14="http://schemas.microsoft.com/office/powerpoint/2010/main" val="3064126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12</a:t>
            </a:fld>
            <a:endParaRPr lang="zh-CN" altLang="en-US"/>
          </a:p>
        </p:txBody>
      </p:sp>
    </p:spTree>
    <p:extLst>
      <p:ext uri="{BB962C8B-B14F-4D97-AF65-F5344CB8AC3E}">
        <p14:creationId xmlns:p14="http://schemas.microsoft.com/office/powerpoint/2010/main" val="273922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13</a:t>
            </a:fld>
            <a:endParaRPr lang="zh-CN" altLang="en-US"/>
          </a:p>
        </p:txBody>
      </p:sp>
    </p:spTree>
    <p:extLst>
      <p:ext uri="{BB962C8B-B14F-4D97-AF65-F5344CB8AC3E}">
        <p14:creationId xmlns:p14="http://schemas.microsoft.com/office/powerpoint/2010/main" val="126154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14</a:t>
            </a:fld>
            <a:endParaRPr lang="zh-CN" altLang="en-US"/>
          </a:p>
        </p:txBody>
      </p:sp>
    </p:spTree>
    <p:extLst>
      <p:ext uri="{BB962C8B-B14F-4D97-AF65-F5344CB8AC3E}">
        <p14:creationId xmlns:p14="http://schemas.microsoft.com/office/powerpoint/2010/main" val="4006108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15</a:t>
            </a:fld>
            <a:endParaRPr lang="zh-CN" altLang="en-US"/>
          </a:p>
        </p:txBody>
      </p:sp>
    </p:spTree>
    <p:extLst>
      <p:ext uri="{BB962C8B-B14F-4D97-AF65-F5344CB8AC3E}">
        <p14:creationId xmlns:p14="http://schemas.microsoft.com/office/powerpoint/2010/main" val="41885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16</a:t>
            </a:fld>
            <a:endParaRPr lang="zh-CN" altLang="en-US"/>
          </a:p>
        </p:txBody>
      </p:sp>
    </p:spTree>
    <p:extLst>
      <p:ext uri="{BB962C8B-B14F-4D97-AF65-F5344CB8AC3E}">
        <p14:creationId xmlns:p14="http://schemas.microsoft.com/office/powerpoint/2010/main" val="194851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2</a:t>
            </a:fld>
            <a:endParaRPr lang="zh-CN" altLang="en-US"/>
          </a:p>
        </p:txBody>
      </p:sp>
    </p:spTree>
    <p:extLst>
      <p:ext uri="{BB962C8B-B14F-4D97-AF65-F5344CB8AC3E}">
        <p14:creationId xmlns:p14="http://schemas.microsoft.com/office/powerpoint/2010/main" val="327205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3</a:t>
            </a:fld>
            <a:endParaRPr lang="zh-CN" altLang="en-US"/>
          </a:p>
        </p:txBody>
      </p:sp>
    </p:spTree>
    <p:extLst>
      <p:ext uri="{BB962C8B-B14F-4D97-AF65-F5344CB8AC3E}">
        <p14:creationId xmlns:p14="http://schemas.microsoft.com/office/powerpoint/2010/main" val="3246691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4</a:t>
            </a:fld>
            <a:endParaRPr lang="zh-CN" altLang="en-US"/>
          </a:p>
        </p:txBody>
      </p:sp>
    </p:spTree>
    <p:extLst>
      <p:ext uri="{BB962C8B-B14F-4D97-AF65-F5344CB8AC3E}">
        <p14:creationId xmlns:p14="http://schemas.microsoft.com/office/powerpoint/2010/main" val="13879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5</a:t>
            </a:fld>
            <a:endParaRPr lang="zh-CN" altLang="en-US"/>
          </a:p>
        </p:txBody>
      </p:sp>
    </p:spTree>
    <p:extLst>
      <p:ext uri="{BB962C8B-B14F-4D97-AF65-F5344CB8AC3E}">
        <p14:creationId xmlns:p14="http://schemas.microsoft.com/office/powerpoint/2010/main" val="349072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6</a:t>
            </a:fld>
            <a:endParaRPr lang="zh-CN" altLang="en-US"/>
          </a:p>
        </p:txBody>
      </p:sp>
    </p:spTree>
    <p:extLst>
      <p:ext uri="{BB962C8B-B14F-4D97-AF65-F5344CB8AC3E}">
        <p14:creationId xmlns:p14="http://schemas.microsoft.com/office/powerpoint/2010/main" val="37087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7</a:t>
            </a:fld>
            <a:endParaRPr lang="zh-CN" altLang="en-US"/>
          </a:p>
        </p:txBody>
      </p:sp>
    </p:spTree>
    <p:extLst>
      <p:ext uri="{BB962C8B-B14F-4D97-AF65-F5344CB8AC3E}">
        <p14:creationId xmlns:p14="http://schemas.microsoft.com/office/powerpoint/2010/main" val="3288750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8</a:t>
            </a:fld>
            <a:endParaRPr lang="zh-CN" altLang="en-US"/>
          </a:p>
        </p:txBody>
      </p:sp>
    </p:spTree>
    <p:extLst>
      <p:ext uri="{BB962C8B-B14F-4D97-AF65-F5344CB8AC3E}">
        <p14:creationId xmlns:p14="http://schemas.microsoft.com/office/powerpoint/2010/main" val="3710740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9379022A-28E8-457D-A246-61A8213E1C0D}" type="slidenum">
              <a:rPr lang="zh-CN" altLang="en-US" smtClean="0"/>
              <a:t>9</a:t>
            </a:fld>
            <a:endParaRPr lang="zh-CN" altLang="en-US"/>
          </a:p>
        </p:txBody>
      </p:sp>
    </p:spTree>
    <p:extLst>
      <p:ext uri="{BB962C8B-B14F-4D97-AF65-F5344CB8AC3E}">
        <p14:creationId xmlns:p14="http://schemas.microsoft.com/office/powerpoint/2010/main" val="149160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294266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269697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8138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79406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74645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10385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119457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69596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206358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196882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9C45710-AC52-4775-B479-5C751045EDB4}" type="datetimeFigureOut">
              <a:rPr lang="zh-CN" altLang="en-US" smtClean="0"/>
              <a:t>2020/3/24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12978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45710-AC52-4775-B479-5C751045EDB4}" type="datetimeFigureOut">
              <a:rPr lang="zh-CN" altLang="en-US" smtClean="0"/>
              <a:t>2020/3/24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9900F-3E8C-4CB1-A250-F4CCFF466B13}" type="slidenum">
              <a:rPr lang="zh-CN" altLang="en-US" smtClean="0"/>
              <a:t>‹#›</a:t>
            </a:fld>
            <a:endParaRPr lang="zh-CN" altLang="en-US"/>
          </a:p>
        </p:txBody>
      </p:sp>
    </p:spTree>
    <p:extLst>
      <p:ext uri="{BB962C8B-B14F-4D97-AF65-F5344CB8AC3E}">
        <p14:creationId xmlns:p14="http://schemas.microsoft.com/office/powerpoint/2010/main" val="3308755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6000" y="2889000"/>
            <a:ext cx="10800000" cy="1080000"/>
          </a:xfrm>
        </p:spPr>
        <p:txBody>
          <a:bodyPr>
            <a:normAutofit fontScale="90000"/>
          </a:bodyPr>
          <a:lstStyle/>
          <a:p>
            <a:r>
              <a:rPr lang="en-US" altLang="zh-CN" b="1" dirty="0">
                <a:latin typeface="Times New Roman" panose="02020603050405020304" pitchFamily="18" charset="0"/>
                <a:cs typeface="Times New Roman" panose="02020603050405020304" pitchFamily="18" charset="0"/>
              </a:rPr>
              <a:t>Lab </a:t>
            </a:r>
            <a:r>
              <a:rPr lang="en-US" altLang="zh-CN" b="1" dirty="0" smtClean="0">
                <a:latin typeface="Times New Roman" panose="02020603050405020304" pitchFamily="18" charset="0"/>
                <a:cs typeface="Times New Roman" panose="02020603050405020304" pitchFamily="18" charset="0"/>
              </a:rPr>
              <a:t>2 System Analysis in Time Domain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96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629354"/>
          </a:xfrm>
        </p:spPr>
        <p:txBody>
          <a:bodyPr>
            <a:normAutofit lnSpcReduction="10000"/>
          </a:bodyPr>
          <a:lstStyle/>
          <a:p>
            <a:pPr marL="0" lvl="0" indent="0">
              <a:buNone/>
            </a:pPr>
            <a:r>
              <a:rPr lang="en-US" altLang="zh-CN" sz="4000" b="1" dirty="0" smtClean="0"/>
              <a:t>An example</a:t>
            </a:r>
            <a:endParaRPr lang="en-US" altLang="zh-CN" dirty="0"/>
          </a:p>
          <a:p>
            <a:pPr marL="0" indent="0">
              <a:buNone/>
            </a:pPr>
            <a:endParaRPr lang="en-US" altLang="zh-CN" dirty="0" smtClean="0"/>
          </a:p>
          <a:p>
            <a:pPr marL="0" indent="0">
              <a:buNone/>
            </a:pPr>
            <a:endParaRPr lang="en-US" altLang="zh-CN" dirty="0" smtClean="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p:cNvSpPr txBox="1"/>
              <p:nvPr/>
            </p:nvSpPr>
            <p:spPr>
              <a:xfrm>
                <a:off x="437388" y="2808503"/>
                <a:ext cx="6733032" cy="5135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𝑝</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1</m:t>
                          </m:r>
                        </m:sub>
                      </m:sSub>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−2</m:t>
                          </m:r>
                          <m:r>
                            <a:rPr lang="en-US" altLang="zh-CN" sz="2400" i="1">
                              <a:latin typeface="Cambria Math" panose="02040503050406030204" pitchFamily="18" charset="0"/>
                            </a:rPr>
                            <m:t>𝑡</m:t>
                          </m:r>
                        </m:sup>
                      </m:sSup>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𝑡</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−2</m:t>
                          </m:r>
                          <m:r>
                            <a:rPr lang="en-US" altLang="zh-CN" sz="2400" i="1">
                              <a:latin typeface="Cambria Math" panose="02040503050406030204" pitchFamily="18" charset="0"/>
                            </a:rPr>
                            <m:t>𝑡</m:t>
                          </m:r>
                        </m:sup>
                      </m:sSup>
                      <m:r>
                        <a:rPr lang="en-US" altLang="zh-CN" sz="2400" i="1">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𝑡</m:t>
                          </m:r>
                        </m:sup>
                      </m:sSup>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≥0</m:t>
                      </m:r>
                    </m:oMath>
                  </m:oMathPara>
                </a14:m>
                <a:endParaRPr lang="zh-CN" altLang="zh-CN"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437388" y="2808503"/>
                <a:ext cx="6733032" cy="51353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437388" y="3588568"/>
                <a:ext cx="10070463" cy="966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limLoc m:val="subSup"/>
                          <m:ctrlPr>
                            <a:rPr lang="zh-CN" altLang="zh-CN" sz="2400" i="1">
                              <a:latin typeface="Cambria Math" panose="02040503050406030204" pitchFamily="18" charset="0"/>
                            </a:rPr>
                          </m:ctrlPr>
                        </m:naryPr>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b>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p>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𝑑𝑡</m:t>
                          </m:r>
                        </m:e>
                      </m:nary>
                      <m:r>
                        <a:rPr lang="en-US" altLang="zh-CN" sz="2400" i="1">
                          <a:latin typeface="Cambria Math" panose="02040503050406030204" pitchFamily="18" charset="0"/>
                        </a:rPr>
                        <m:t>+4</m:t>
                      </m:r>
                      <m:nary>
                        <m:naryPr>
                          <m:limLoc m:val="subSup"/>
                          <m:ctrlPr>
                            <a:rPr lang="zh-CN" altLang="zh-CN" sz="2400" i="1">
                              <a:latin typeface="Cambria Math" panose="02040503050406030204" pitchFamily="18" charset="0"/>
                            </a:rPr>
                          </m:ctrlPr>
                        </m:naryPr>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b>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p>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𝑑𝑡</m:t>
                          </m:r>
                        </m:e>
                      </m:nary>
                      <m:r>
                        <a:rPr lang="en-US" altLang="zh-CN" sz="2400" i="1">
                          <a:latin typeface="Cambria Math" panose="02040503050406030204" pitchFamily="18" charset="0"/>
                        </a:rPr>
                        <m:t>+4</m:t>
                      </m:r>
                      <m:nary>
                        <m:naryPr>
                          <m:limLoc m:val="subSup"/>
                          <m:ctrlPr>
                            <a:rPr lang="zh-CN" altLang="zh-CN" sz="2400" i="1">
                              <a:latin typeface="Cambria Math" panose="02040503050406030204" pitchFamily="18" charset="0"/>
                            </a:rPr>
                          </m:ctrlPr>
                        </m:naryPr>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b>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p>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𝑑𝑡</m:t>
                          </m:r>
                        </m:e>
                      </m:nary>
                      <m:r>
                        <a:rPr lang="en-US" altLang="zh-CN" sz="2400" i="1">
                          <a:latin typeface="Cambria Math" panose="02040503050406030204" pitchFamily="18" charset="0"/>
                        </a:rPr>
                        <m:t>=</m:t>
                      </m:r>
                      <m:nary>
                        <m:naryPr>
                          <m:limLoc m:val="subSup"/>
                          <m:ctrlPr>
                            <a:rPr lang="zh-CN" altLang="zh-CN" sz="2400" i="1">
                              <a:latin typeface="Cambria Math" panose="02040503050406030204" pitchFamily="18" charset="0"/>
                            </a:rPr>
                          </m:ctrlPr>
                        </m:naryPr>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b>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p>
                        <m:e>
                          <m:r>
                            <a:rPr lang="en-US" altLang="zh-CN" sz="2400" i="1">
                              <a:latin typeface="Cambria Math" panose="02040503050406030204" pitchFamily="18" charset="0"/>
                            </a:rPr>
                            <m:t>𝛿</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𝑑𝑡</m:t>
                          </m:r>
                        </m:e>
                      </m:nary>
                      <m:r>
                        <a:rPr lang="en-US" altLang="zh-CN" sz="2400" i="1">
                          <a:latin typeface="Cambria Math" panose="02040503050406030204" pitchFamily="18" charset="0"/>
                        </a:rPr>
                        <m:t>+2</m:t>
                      </m:r>
                      <m:nary>
                        <m:naryPr>
                          <m:limLoc m:val="subSup"/>
                          <m:ctrlPr>
                            <a:rPr lang="zh-CN" altLang="zh-CN" sz="2400" i="1">
                              <a:latin typeface="Cambria Math" panose="02040503050406030204" pitchFamily="18" charset="0"/>
                            </a:rPr>
                          </m:ctrlPr>
                        </m:naryPr>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b>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p>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𝑡</m:t>
                              </m:r>
                            </m:sup>
                          </m:sSup>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𝑑𝑡</m:t>
                          </m:r>
                        </m:e>
                      </m:nary>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437388" y="3588568"/>
                <a:ext cx="10070463" cy="96622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37388" y="4821321"/>
                <a:ext cx="6035070" cy="815929"/>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e>
                      </m:d>
                      <m:r>
                        <a:rPr lang="en-US" altLang="zh-CN" sz="2400">
                          <a:latin typeface="Cambria Math" panose="02040503050406030204" pitchFamily="18" charset="0"/>
                        </a:rPr>
                        <m:t>+4</m:t>
                      </m:r>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r>
                            <a:rPr lang="en-US" altLang="zh-CN" sz="2400" i="1">
                              <a:latin typeface="Cambria Math" panose="02040503050406030204" pitchFamily="18" charset="0"/>
                            </a:rPr>
                            <m:t>)</m:t>
                          </m:r>
                        </m:e>
                      </m:d>
                      <m:r>
                        <a:rPr lang="en-US" altLang="zh-CN" sz="2400" i="1">
                          <a:latin typeface="Cambria Math" panose="02040503050406030204" pitchFamily="18" charset="0"/>
                        </a:rPr>
                        <m:t>=1</m:t>
                      </m:r>
                    </m:oMath>
                  </m:oMathPara>
                </a14:m>
                <a:endParaRPr lang="zh-CN" altLang="zh-CN" sz="2400" dirty="0"/>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37388" y="4821321"/>
                <a:ext cx="6035070" cy="8159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9876" y="5637250"/>
                <a:ext cx="6288876" cy="935449"/>
              </a:xfrm>
              <a:prstGeom prst="rect">
                <a:avLst/>
              </a:prstGeom>
              <a:noFill/>
            </p:spPr>
            <p:txBody>
              <a:bodyPr wrap="square" rtlCol="0">
                <a:spAutoFit/>
              </a:bodyPr>
              <a:lstStyle/>
              <a:p>
                <a:pPr marL="0" lvl="2"/>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=0</m:t>
                      </m:r>
                    </m:oMath>
                  </m:oMathPara>
                </a14:m>
                <a:endParaRPr lang="en-US" altLang="zh-CN" sz="2400" dirty="0"/>
              </a:p>
              <a:p>
                <a:pPr marL="0" lvl="2"/>
                <a14:m>
                  <m:oMathPara xmlns:m="http://schemas.openxmlformats.org/officeDocument/2006/math">
                    <m:oMathParaPr>
                      <m:jc m:val="centerGroup"/>
                    </m:oMathParaPr>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+1=1</m:t>
                      </m:r>
                    </m:oMath>
                  </m:oMathPara>
                </a14:m>
                <a:endParaRPr lang="en-US" altLang="zh-CN"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79876" y="5637250"/>
                <a:ext cx="6288876" cy="93544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37388" y="1358354"/>
                <a:ext cx="5894832" cy="12714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+4</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+4</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r>
                                <a:rPr lang="en-US" altLang="zh-CN" sz="2400" i="1">
                                  <a:latin typeface="Cambria Math" panose="02040503050406030204" pitchFamily="18" charset="0"/>
                                </a:rPr>
                                <m:t>𝛿</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+2</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𝑡</m:t>
                                  </m:r>
                                </m:sup>
                              </m:sSup>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=0</m:t>
                              </m:r>
                            </m:e>
                          </m:eqArr>
                        </m:e>
                      </m:d>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437388" y="1358354"/>
                <a:ext cx="5894832" cy="127143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6921909" y="5511688"/>
                <a:ext cx="3585942" cy="1051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2400" i="1" smtClean="0">
                              <a:latin typeface="Cambria Math" panose="02040503050406030204" pitchFamily="18" charset="0"/>
                            </a:rPr>
                          </m:ctrlPr>
                        </m:dPr>
                        <m:e>
                          <m:eqArr>
                            <m:eqArrPr>
                              <m:ctrlPr>
                                <a:rPr lang="zh-CN" altLang="zh-CN" sz="2400" i="1">
                                  <a:latin typeface="Cambria Math" panose="02040503050406030204" pitchFamily="18" charset="0"/>
                                </a:rPr>
                              </m:ctrlPr>
                            </m:eqArr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e>
                              </m:d>
                              <m:r>
                                <a:rPr lang="en-US" altLang="zh-CN" sz="2400" b="0" i="1" smtClean="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b="0" i="1" smtClean="0">
                                  <a:latin typeface="Cambria Math" panose="02040503050406030204" pitchFamily="18" charset="0"/>
                                </a:rPr>
                                <m:t>=0</m:t>
                              </m:r>
                            </m:e>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𝑦</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m:t>
                                  </m:r>
                                </m:sup>
                              </m:sSub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e>
                          </m:eqArr>
                        </m:e>
                      </m:d>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921909" y="5511688"/>
                <a:ext cx="3585942" cy="105157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594989" y="5822030"/>
                <a:ext cx="87746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m:t>
                      </m:r>
                    </m:oMath>
                  </m:oMathPara>
                </a14:m>
                <a:endParaRPr lang="zh-CN" altLang="en-US" sz="28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5594989" y="5822030"/>
                <a:ext cx="877469" cy="430887"/>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2343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629354"/>
          </a:xfrm>
        </p:spPr>
        <p:txBody>
          <a:bodyPr>
            <a:normAutofit lnSpcReduction="10000"/>
          </a:bodyPr>
          <a:lstStyle/>
          <a:p>
            <a:pPr marL="0" lvl="0" indent="0">
              <a:buNone/>
            </a:pPr>
            <a:r>
              <a:rPr lang="en-US" altLang="zh-CN" sz="4000" b="1" dirty="0" smtClean="0"/>
              <a:t>An example</a:t>
            </a:r>
            <a:endParaRPr lang="en-US" altLang="zh-CN" dirty="0"/>
          </a:p>
          <a:p>
            <a:pPr marL="0" indent="0">
              <a:buNone/>
            </a:pPr>
            <a:endParaRPr lang="en-US" altLang="zh-CN" dirty="0" smtClean="0"/>
          </a:p>
          <a:p>
            <a:pPr marL="0" indent="0">
              <a:buNone/>
            </a:pPr>
            <a:endParaRPr lang="en-US" altLang="zh-CN" dirty="0" smtClean="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nvGrpSpPr>
          <p:cNvPr id="8" name="Group137"/>
          <p:cNvGrpSpPr/>
          <p:nvPr/>
        </p:nvGrpSpPr>
        <p:grpSpPr>
          <a:xfrm>
            <a:off x="696000" y="1293616"/>
            <a:ext cx="10662834" cy="5321415"/>
            <a:chOff x="1448400" y="2847600"/>
            <a:chExt cx="6247200" cy="1162800"/>
          </a:xfrm>
        </p:grpSpPr>
        <p:sp>
          <p:nvSpPr>
            <p:cNvPr id="9" name="FlexibleLine"/>
            <p:cNvSpPr/>
            <p:nvPr/>
          </p:nvSpPr>
          <p:spPr>
            <a:xfrm>
              <a:off x="1957600" y="3363263"/>
              <a:ext cx="805600" cy="330600"/>
            </a:xfrm>
            <a:custGeom>
              <a:avLst/>
              <a:gdLst/>
              <a:ahLst/>
              <a:cxnLst/>
              <a:rect l="0" t="0" r="0" b="0"/>
              <a:pathLst>
                <a:path w="805600" h="330600" fill="none">
                  <a:moveTo>
                    <a:pt x="0" y="0"/>
                  </a:moveTo>
                  <a:lnTo>
                    <a:pt x="805600" y="330600"/>
                  </a:lnTo>
                </a:path>
              </a:pathLst>
            </a:custGeom>
            <a:noFill/>
            <a:ln w="7600" cap="flat">
              <a:solidFill>
                <a:srgbClr val="6D6D6D"/>
              </a:solidFill>
              <a:bevel/>
            </a:ln>
          </p:spPr>
        </p:sp>
        <p:sp>
          <p:nvSpPr>
            <p:cNvPr id="10" name="FlexibleLine"/>
            <p:cNvSpPr/>
            <p:nvPr/>
          </p:nvSpPr>
          <p:spPr>
            <a:xfrm>
              <a:off x="1957600" y="3363263"/>
              <a:ext cx="805600" cy="330600"/>
            </a:xfrm>
            <a:custGeom>
              <a:avLst/>
              <a:gdLst/>
              <a:ahLst/>
              <a:cxnLst/>
              <a:rect l="0" t="0" r="0" b="0"/>
              <a:pathLst>
                <a:path w="805600" h="330600" fill="none">
                  <a:moveTo>
                    <a:pt x="0" y="0"/>
                  </a:moveTo>
                  <a:lnTo>
                    <a:pt x="805600" y="-330600"/>
                  </a:lnTo>
                </a:path>
              </a:pathLst>
            </a:custGeom>
            <a:noFill/>
            <a:ln w="7600" cap="flat">
              <a:solidFill>
                <a:srgbClr val="6D6D6D"/>
              </a:solidFill>
              <a:bevel/>
            </a:ln>
          </p:spPr>
        </p:sp>
        <p:sp>
          <p:nvSpPr>
            <p:cNvPr id="11" name="FlexibleLine"/>
            <p:cNvSpPr/>
            <p:nvPr/>
          </p:nvSpPr>
          <p:spPr>
            <a:xfrm>
              <a:off x="3964000" y="3032663"/>
              <a:ext cx="152000" cy="174800"/>
            </a:xfrm>
            <a:custGeom>
              <a:avLst/>
              <a:gdLst/>
              <a:ahLst/>
              <a:cxnLst/>
              <a:rect l="0" t="0" r="0" b="0"/>
              <a:pathLst>
                <a:path w="152000" h="174800" fill="none">
                  <a:moveTo>
                    <a:pt x="0" y="0"/>
                  </a:moveTo>
                  <a:lnTo>
                    <a:pt x="60800" y="0"/>
                  </a:lnTo>
                  <a:lnTo>
                    <a:pt x="60800" y="129200"/>
                  </a:lnTo>
                  <a:cubicBezTo>
                    <a:pt x="60800" y="156560"/>
                    <a:pt x="79040" y="174800"/>
                    <a:pt x="106400" y="174800"/>
                  </a:cubicBezTo>
                  <a:lnTo>
                    <a:pt x="152000" y="174800"/>
                  </a:lnTo>
                </a:path>
              </a:pathLst>
            </a:custGeom>
            <a:noFill/>
            <a:ln w="7600" cap="flat">
              <a:solidFill>
                <a:srgbClr val="6D6D6D"/>
              </a:solidFill>
              <a:bevel/>
            </a:ln>
          </p:spPr>
        </p:sp>
        <p:sp>
          <p:nvSpPr>
            <p:cNvPr id="12" name="FlexibleLine"/>
            <p:cNvSpPr/>
            <p:nvPr/>
          </p:nvSpPr>
          <p:spPr>
            <a:xfrm>
              <a:off x="3964000" y="3032663"/>
              <a:ext cx="152000" cy="38000"/>
            </a:xfrm>
            <a:custGeom>
              <a:avLst/>
              <a:gdLst/>
              <a:ahLst/>
              <a:cxnLst/>
              <a:rect l="0" t="0" r="0" b="0"/>
              <a:pathLst>
                <a:path w="152000" h="38000" fill="none">
                  <a:moveTo>
                    <a:pt x="0" y="0"/>
                  </a:moveTo>
                  <a:lnTo>
                    <a:pt x="60800" y="0"/>
                  </a:lnTo>
                  <a:lnTo>
                    <a:pt x="60800" y="-7600"/>
                  </a:lnTo>
                  <a:cubicBezTo>
                    <a:pt x="60800" y="-25840"/>
                    <a:pt x="72960" y="-38000"/>
                    <a:pt x="91200" y="-38000"/>
                  </a:cubicBezTo>
                  <a:lnTo>
                    <a:pt x="152000" y="-38000"/>
                  </a:lnTo>
                </a:path>
              </a:pathLst>
            </a:custGeom>
            <a:noFill/>
            <a:ln w="7600" cap="flat">
              <a:solidFill>
                <a:srgbClr val="6D6D6D"/>
              </a:solidFill>
              <a:bevel/>
            </a:ln>
          </p:spPr>
        </p:sp>
        <p:sp>
          <p:nvSpPr>
            <p:cNvPr id="13" name="FlexibleLine"/>
            <p:cNvSpPr/>
            <p:nvPr/>
          </p:nvSpPr>
          <p:spPr>
            <a:xfrm>
              <a:off x="3964000" y="3693863"/>
              <a:ext cx="152000" cy="228000"/>
            </a:xfrm>
            <a:custGeom>
              <a:avLst/>
              <a:gdLst/>
              <a:ahLst/>
              <a:cxnLst/>
              <a:rect l="0" t="0" r="0" b="0"/>
              <a:pathLst>
                <a:path w="152000" h="228000" fill="none">
                  <a:moveTo>
                    <a:pt x="0" y="0"/>
                  </a:moveTo>
                  <a:lnTo>
                    <a:pt x="60800" y="0"/>
                  </a:lnTo>
                  <a:lnTo>
                    <a:pt x="60800" y="182400"/>
                  </a:lnTo>
                  <a:cubicBezTo>
                    <a:pt x="60800" y="209760"/>
                    <a:pt x="79040" y="228000"/>
                    <a:pt x="106400" y="228000"/>
                  </a:cubicBezTo>
                  <a:lnTo>
                    <a:pt x="152000" y="228000"/>
                  </a:lnTo>
                </a:path>
              </a:pathLst>
            </a:custGeom>
            <a:noFill/>
            <a:ln w="7600" cap="flat">
              <a:solidFill>
                <a:srgbClr val="6D6D6D"/>
              </a:solidFill>
              <a:bevel/>
            </a:ln>
          </p:spPr>
        </p:sp>
        <p:sp>
          <p:nvSpPr>
            <p:cNvPr id="14" name="FlexibleLine"/>
            <p:cNvSpPr/>
            <p:nvPr/>
          </p:nvSpPr>
          <p:spPr>
            <a:xfrm>
              <a:off x="3964000" y="3693863"/>
              <a:ext cx="152000" cy="91200"/>
            </a:xfrm>
            <a:custGeom>
              <a:avLst/>
              <a:gdLst/>
              <a:ahLst/>
              <a:cxnLst/>
              <a:rect l="0" t="0" r="0" b="0"/>
              <a:pathLst>
                <a:path w="152000" h="91200" fill="none">
                  <a:moveTo>
                    <a:pt x="0" y="0"/>
                  </a:moveTo>
                  <a:lnTo>
                    <a:pt x="60800" y="0"/>
                  </a:lnTo>
                  <a:lnTo>
                    <a:pt x="60800" y="-45600"/>
                  </a:lnTo>
                  <a:cubicBezTo>
                    <a:pt x="60800" y="-72960"/>
                    <a:pt x="79040" y="-91200"/>
                    <a:pt x="106400" y="-91200"/>
                  </a:cubicBezTo>
                  <a:lnTo>
                    <a:pt x="152000" y="-91200"/>
                  </a:lnTo>
                </a:path>
              </a:pathLst>
            </a:custGeom>
            <a:noFill/>
            <a:ln w="7600" cap="flat">
              <a:solidFill>
                <a:srgbClr val="6D6D6D"/>
              </a:solidFill>
              <a:bevel/>
            </a:ln>
          </p:spPr>
        </p:sp>
        <p:sp>
          <p:nvSpPr>
            <p:cNvPr id="15" name="FlexibleLine"/>
            <p:cNvSpPr/>
            <p:nvPr/>
          </p:nvSpPr>
          <p:spPr>
            <a:xfrm>
              <a:off x="5301600" y="3602663"/>
              <a:ext cx="152000" cy="106400"/>
            </a:xfrm>
            <a:custGeom>
              <a:avLst/>
              <a:gdLst/>
              <a:ahLst/>
              <a:cxnLst/>
              <a:rect l="0" t="0" r="0" b="0"/>
              <a:pathLst>
                <a:path w="152000" h="106400" fill="none">
                  <a:moveTo>
                    <a:pt x="0" y="0"/>
                  </a:moveTo>
                  <a:lnTo>
                    <a:pt x="60800" y="0"/>
                  </a:lnTo>
                  <a:lnTo>
                    <a:pt x="60800" y="60800"/>
                  </a:lnTo>
                  <a:cubicBezTo>
                    <a:pt x="60800" y="88160"/>
                    <a:pt x="79040" y="106400"/>
                    <a:pt x="106400" y="106400"/>
                  </a:cubicBezTo>
                  <a:lnTo>
                    <a:pt x="152000" y="106400"/>
                  </a:lnTo>
                </a:path>
              </a:pathLst>
            </a:custGeom>
            <a:noFill/>
            <a:ln w="7600" cap="flat">
              <a:solidFill>
                <a:srgbClr val="6D6D6D"/>
              </a:solidFill>
              <a:bevel/>
            </a:ln>
          </p:spPr>
        </p:sp>
        <p:sp>
          <p:nvSpPr>
            <p:cNvPr id="16" name="FlexibleLine"/>
            <p:cNvSpPr/>
            <p:nvPr/>
          </p:nvSpPr>
          <p:spPr>
            <a:xfrm>
              <a:off x="5301600" y="3602663"/>
              <a:ext cx="152000" cy="106400"/>
            </a:xfrm>
            <a:custGeom>
              <a:avLst/>
              <a:gdLst/>
              <a:ahLst/>
              <a:cxnLst/>
              <a:rect l="0" t="0" r="0" b="0"/>
              <a:pathLst>
                <a:path w="152000" h="106400" fill="none">
                  <a:moveTo>
                    <a:pt x="0" y="0"/>
                  </a:moveTo>
                  <a:lnTo>
                    <a:pt x="60800" y="0"/>
                  </a:lnTo>
                  <a:lnTo>
                    <a:pt x="60800" y="-60800"/>
                  </a:lnTo>
                  <a:cubicBezTo>
                    <a:pt x="60800" y="-88160"/>
                    <a:pt x="79040" y="-106400"/>
                    <a:pt x="106400" y="-106400"/>
                  </a:cubicBezTo>
                  <a:lnTo>
                    <a:pt x="152000" y="-106400"/>
                  </a:lnTo>
                </a:path>
              </a:pathLst>
            </a:custGeom>
            <a:noFill/>
            <a:ln w="7600" cap="flat">
              <a:solidFill>
                <a:srgbClr val="6D6D6D"/>
              </a:solidFill>
              <a:bevel/>
            </a:ln>
          </p:spPr>
        </p:sp>
        <p:grpSp>
          <p:nvGrpSpPr>
            <p:cNvPr id="17" name="Main Idea"/>
            <p:cNvGrpSpPr/>
            <p:nvPr/>
          </p:nvGrpSpPr>
          <p:grpSpPr>
            <a:xfrm>
              <a:off x="1456000" y="3211263"/>
              <a:ext cx="1003200" cy="304000"/>
              <a:chOff x="1456000" y="3211263"/>
              <a:chExt cx="1003200" cy="304000"/>
            </a:xfrm>
          </p:grpSpPr>
          <p:sp>
            <p:nvSpPr>
              <p:cNvPr id="42" name="Rectangle balloon"/>
              <p:cNvSpPr/>
              <p:nvPr/>
            </p:nvSpPr>
            <p:spPr>
              <a:xfrm>
                <a:off x="1456000" y="3211263"/>
                <a:ext cx="1003200" cy="304000"/>
              </a:xfrm>
              <a:custGeom>
                <a:avLst/>
                <a:gdLst/>
                <a:ahLst/>
                <a:cxnLst/>
                <a:rect l="0" t="0" r="0" b="0"/>
                <a:pathLst>
                  <a:path w="1003200" h="304000">
                    <a:moveTo>
                      <a:pt x="54720" y="0"/>
                    </a:moveTo>
                    <a:lnTo>
                      <a:pt x="948480" y="0"/>
                    </a:lnTo>
                    <a:cubicBezTo>
                      <a:pt x="978702" y="0"/>
                      <a:pt x="1003200" y="24498"/>
                      <a:pt x="1003200" y="54720"/>
                    </a:cubicBezTo>
                    <a:lnTo>
                      <a:pt x="1003200" y="249280"/>
                    </a:lnTo>
                    <a:cubicBezTo>
                      <a:pt x="1003200" y="279502"/>
                      <a:pt x="978702" y="304000"/>
                      <a:pt x="948480" y="304000"/>
                    </a:cubicBezTo>
                    <a:lnTo>
                      <a:pt x="54720" y="304000"/>
                    </a:lnTo>
                    <a:cubicBezTo>
                      <a:pt x="24498" y="304000"/>
                      <a:pt x="0" y="279502"/>
                      <a:pt x="0" y="249280"/>
                    </a:cubicBezTo>
                    <a:lnTo>
                      <a:pt x="0" y="54720"/>
                    </a:lnTo>
                    <a:cubicBezTo>
                      <a:pt x="0" y="24498"/>
                      <a:pt x="24498" y="0"/>
                      <a:pt x="54720" y="0"/>
                    </a:cubicBezTo>
                    <a:close/>
                  </a:path>
                </a:pathLst>
              </a:custGeom>
              <a:gradFill>
                <a:gsLst>
                  <a:gs pos="0">
                    <a:srgbClr val="FBFBFB"/>
                  </a:gs>
                  <a:gs pos="100000">
                    <a:srgbClr val="EFEFEF"/>
                  </a:gs>
                </a:gsLst>
                <a:lin ang="5400000" scaled="0"/>
              </a:gradFill>
              <a:ln w="7600" cap="flat">
                <a:solidFill>
                  <a:srgbClr val="838383"/>
                </a:solidFill>
                <a:bevel/>
              </a:ln>
              <a:effectLst>
                <a:outerShdw dist="21496" dir="2700000" algn="tl" rotWithShape="0">
                  <a:srgbClr val="000000">
                    <a:alpha val="8000"/>
                  </a:srgbClr>
                </a:outerShdw>
              </a:effectLst>
            </p:spPr>
          </p:sp>
          <p:sp>
            <p:nvSpPr>
              <p:cNvPr id="43" name="Text 138"/>
              <p:cNvSpPr txBox="1"/>
              <p:nvPr/>
            </p:nvSpPr>
            <p:spPr>
              <a:xfrm>
                <a:off x="1501600" y="3264463"/>
                <a:ext cx="927200" cy="197600"/>
              </a:xfrm>
              <a:prstGeom prst="rect">
                <a:avLst/>
              </a:prstGeom>
              <a:noFill/>
            </p:spPr>
            <p:txBody>
              <a:bodyPr wrap="square" lIns="36000" tIns="0" rIns="36000" bIns="0" rtlCol="0" anchor="ctr"/>
              <a:lstStyle/>
              <a:p>
                <a:pPr algn="ctr">
                  <a:lnSpc>
                    <a:spcPct val="100000"/>
                  </a:lnSpc>
                </a:pPr>
                <a:r>
                  <a:rPr sz="2000">
                    <a:solidFill>
                      <a:srgbClr val="303030"/>
                    </a:solidFill>
                    <a:latin typeface="宋体"/>
                  </a:rPr>
                  <a:t>Full response</a:t>
                </a:r>
              </a:p>
            </p:txBody>
          </p:sp>
        </p:grpSp>
        <p:grpSp>
          <p:nvGrpSpPr>
            <p:cNvPr id="18" name="主标题"/>
            <p:cNvGrpSpPr/>
            <p:nvPr/>
          </p:nvGrpSpPr>
          <p:grpSpPr>
            <a:xfrm>
              <a:off x="2763200" y="3564663"/>
              <a:ext cx="1200800" cy="258400"/>
              <a:chOff x="2763200" y="3564663"/>
              <a:chExt cx="1200800" cy="258400"/>
            </a:xfrm>
          </p:grpSpPr>
          <p:sp>
            <p:nvSpPr>
              <p:cNvPr id="40" name="Rectangle balloon"/>
              <p:cNvSpPr/>
              <p:nvPr/>
            </p:nvSpPr>
            <p:spPr>
              <a:xfrm>
                <a:off x="2763200" y="3564663"/>
                <a:ext cx="1200800" cy="258400"/>
              </a:xfrm>
              <a:custGeom>
                <a:avLst/>
                <a:gdLst/>
                <a:ahLst/>
                <a:cxnLst/>
                <a:rect l="0" t="0" r="0" b="0"/>
                <a:pathLst>
                  <a:path w="1200800" h="258400">
                    <a:moveTo>
                      <a:pt x="46512" y="0"/>
                    </a:moveTo>
                    <a:lnTo>
                      <a:pt x="1154288" y="0"/>
                    </a:lnTo>
                    <a:cubicBezTo>
                      <a:pt x="1179977" y="0"/>
                      <a:pt x="1200800" y="20823"/>
                      <a:pt x="1200800" y="46512"/>
                    </a:cubicBezTo>
                    <a:lnTo>
                      <a:pt x="1200800" y="211888"/>
                    </a:lnTo>
                    <a:cubicBezTo>
                      <a:pt x="1200800" y="237577"/>
                      <a:pt x="1179977" y="258400"/>
                      <a:pt x="1154288" y="258400"/>
                    </a:cubicBezTo>
                    <a:lnTo>
                      <a:pt x="46512" y="258400"/>
                    </a:lnTo>
                    <a:cubicBezTo>
                      <a:pt x="20823" y="258400"/>
                      <a:pt x="0" y="237577"/>
                      <a:pt x="0" y="211888"/>
                    </a:cubicBezTo>
                    <a:lnTo>
                      <a:pt x="0" y="46512"/>
                    </a:lnTo>
                    <a:cubicBezTo>
                      <a:pt x="0" y="20823"/>
                      <a:pt x="20823" y="0"/>
                      <a:pt x="46512" y="0"/>
                    </a:cubicBezTo>
                    <a:close/>
                  </a:path>
                </a:pathLst>
              </a:custGeom>
              <a:gradFill>
                <a:gsLst>
                  <a:gs pos="0">
                    <a:srgbClr val="FBFBFB"/>
                  </a:gs>
                  <a:gs pos="100000">
                    <a:srgbClr val="EFEFEF"/>
                  </a:gs>
                </a:gsLst>
                <a:lin ang="5400000" scaled="0"/>
              </a:gradFill>
              <a:ln w="7600" cap="flat">
                <a:solidFill>
                  <a:srgbClr val="838383"/>
                </a:solidFill>
                <a:bevel/>
              </a:ln>
              <a:effectLst>
                <a:outerShdw dist="21496" dir="2700000" algn="tl" rotWithShape="0">
                  <a:srgbClr val="000000">
                    <a:alpha val="8000"/>
                  </a:srgbClr>
                </a:outerShdw>
              </a:effectLst>
            </p:spPr>
          </p:sp>
          <p:sp>
            <p:nvSpPr>
              <p:cNvPr id="41" name="Text 139"/>
              <p:cNvSpPr txBox="1"/>
              <p:nvPr/>
            </p:nvSpPr>
            <p:spPr>
              <a:xfrm>
                <a:off x="2793600" y="3606463"/>
                <a:ext cx="1147600" cy="174800"/>
              </a:xfrm>
              <a:prstGeom prst="rect">
                <a:avLst/>
              </a:prstGeom>
              <a:noFill/>
            </p:spPr>
            <p:txBody>
              <a:bodyPr wrap="square" lIns="36000" tIns="0" rIns="36000" bIns="0" rtlCol="0" anchor="ctr"/>
              <a:lstStyle/>
              <a:p>
                <a:pPr algn="ctr">
                  <a:lnSpc>
                    <a:spcPct val="100000"/>
                  </a:lnSpc>
                </a:pPr>
                <a:r>
                  <a:rPr sz="2000">
                    <a:solidFill>
                      <a:srgbClr val="303030"/>
                    </a:solidFill>
                    <a:latin typeface="宋体"/>
                  </a:rPr>
                  <a:t>Zero-state response</a:t>
                </a:r>
              </a:p>
            </p:txBody>
          </p:sp>
        </p:grpSp>
        <p:grpSp>
          <p:nvGrpSpPr>
            <p:cNvPr id="19" name="主标题"/>
            <p:cNvGrpSpPr/>
            <p:nvPr/>
          </p:nvGrpSpPr>
          <p:grpSpPr>
            <a:xfrm>
              <a:off x="2763200" y="2903463"/>
              <a:ext cx="1200800" cy="258400"/>
              <a:chOff x="2763200" y="2903463"/>
              <a:chExt cx="1200800" cy="258400"/>
            </a:xfrm>
          </p:grpSpPr>
          <p:sp>
            <p:nvSpPr>
              <p:cNvPr id="38" name="Rectangle balloon"/>
              <p:cNvSpPr/>
              <p:nvPr/>
            </p:nvSpPr>
            <p:spPr>
              <a:xfrm>
                <a:off x="2763200" y="2903463"/>
                <a:ext cx="1200800" cy="258400"/>
              </a:xfrm>
              <a:custGeom>
                <a:avLst/>
                <a:gdLst/>
                <a:ahLst/>
                <a:cxnLst/>
                <a:rect l="0" t="0" r="0" b="0"/>
                <a:pathLst>
                  <a:path w="1200800" h="258400">
                    <a:moveTo>
                      <a:pt x="46512" y="0"/>
                    </a:moveTo>
                    <a:lnTo>
                      <a:pt x="1154288" y="0"/>
                    </a:lnTo>
                    <a:cubicBezTo>
                      <a:pt x="1179977" y="0"/>
                      <a:pt x="1200800" y="20823"/>
                      <a:pt x="1200800" y="46512"/>
                    </a:cubicBezTo>
                    <a:lnTo>
                      <a:pt x="1200800" y="211888"/>
                    </a:lnTo>
                    <a:cubicBezTo>
                      <a:pt x="1200800" y="237577"/>
                      <a:pt x="1179977" y="258400"/>
                      <a:pt x="1154288" y="258400"/>
                    </a:cubicBezTo>
                    <a:lnTo>
                      <a:pt x="46512" y="258400"/>
                    </a:lnTo>
                    <a:cubicBezTo>
                      <a:pt x="20823" y="258400"/>
                      <a:pt x="0" y="237577"/>
                      <a:pt x="0" y="211888"/>
                    </a:cubicBezTo>
                    <a:lnTo>
                      <a:pt x="0" y="46512"/>
                    </a:lnTo>
                    <a:cubicBezTo>
                      <a:pt x="0" y="20823"/>
                      <a:pt x="20823" y="0"/>
                      <a:pt x="46512" y="0"/>
                    </a:cubicBezTo>
                    <a:close/>
                  </a:path>
                </a:pathLst>
              </a:custGeom>
              <a:gradFill>
                <a:gsLst>
                  <a:gs pos="0">
                    <a:srgbClr val="FBFBFB"/>
                  </a:gs>
                  <a:gs pos="100000">
                    <a:srgbClr val="EFEFEF"/>
                  </a:gs>
                </a:gsLst>
                <a:lin ang="5400000" scaled="0"/>
              </a:gradFill>
              <a:ln w="7600" cap="flat">
                <a:solidFill>
                  <a:srgbClr val="838383"/>
                </a:solidFill>
                <a:bevel/>
              </a:ln>
              <a:effectLst>
                <a:outerShdw dist="21496" dir="2700000" algn="tl" rotWithShape="0">
                  <a:srgbClr val="000000">
                    <a:alpha val="8000"/>
                  </a:srgbClr>
                </a:outerShdw>
              </a:effectLst>
            </p:spPr>
          </p:sp>
          <p:sp>
            <p:nvSpPr>
              <p:cNvPr id="39" name="Text 140"/>
              <p:cNvSpPr txBox="1"/>
              <p:nvPr/>
            </p:nvSpPr>
            <p:spPr>
              <a:xfrm>
                <a:off x="2793600" y="2945263"/>
                <a:ext cx="1147600" cy="174800"/>
              </a:xfrm>
              <a:prstGeom prst="rect">
                <a:avLst/>
              </a:prstGeom>
              <a:noFill/>
            </p:spPr>
            <p:txBody>
              <a:bodyPr wrap="square" lIns="36000" tIns="0" rIns="36000" bIns="0" rtlCol="0" anchor="ctr"/>
              <a:lstStyle/>
              <a:p>
                <a:pPr algn="ctr">
                  <a:lnSpc>
                    <a:spcPct val="100000"/>
                  </a:lnSpc>
                </a:pPr>
                <a:r>
                  <a:rPr sz="2000" dirty="0">
                    <a:solidFill>
                      <a:srgbClr val="303030"/>
                    </a:solidFill>
                    <a:latin typeface="宋体"/>
                  </a:rPr>
                  <a:t>Zero-input response</a:t>
                </a:r>
              </a:p>
            </p:txBody>
          </p:sp>
        </p:grpSp>
        <p:grpSp>
          <p:nvGrpSpPr>
            <p:cNvPr id="20" name="副标题"/>
            <p:cNvGrpSpPr/>
            <p:nvPr/>
          </p:nvGrpSpPr>
          <p:grpSpPr>
            <a:xfrm>
              <a:off x="4116000" y="3070663"/>
              <a:ext cx="1003200" cy="136800"/>
              <a:chOff x="4116000" y="3070663"/>
              <a:chExt cx="1003200" cy="136800"/>
            </a:xfrm>
          </p:grpSpPr>
          <p:sp>
            <p:nvSpPr>
              <p:cNvPr id="36" name="Rectangle balloon"/>
              <p:cNvSpPr/>
              <p:nvPr/>
            </p:nvSpPr>
            <p:spPr>
              <a:xfrm>
                <a:off x="4116000" y="3070663"/>
                <a:ext cx="1003200" cy="136800"/>
              </a:xfrm>
              <a:custGeom>
                <a:avLst/>
                <a:gdLst/>
                <a:ahLst/>
                <a:cxnLst/>
                <a:rect l="0" t="0" r="0" b="0"/>
                <a:pathLst>
                  <a:path w="1003200" h="136800" fill="none">
                    <a:moveTo>
                      <a:pt x="0" y="136800"/>
                    </a:moveTo>
                    <a:lnTo>
                      <a:pt x="1003200" y="136800"/>
                    </a:lnTo>
                  </a:path>
                </a:pathLst>
              </a:custGeom>
              <a:gradFill>
                <a:gsLst>
                  <a:gs pos="0">
                    <a:srgbClr val="FBFBFB"/>
                  </a:gs>
                  <a:gs pos="100000">
                    <a:srgbClr val="EFEFEF"/>
                  </a:gs>
                </a:gsLst>
                <a:lin ang="5400000" scaled="0"/>
              </a:gradFill>
              <a:ln w="7600" cap="flat">
                <a:solidFill>
                  <a:srgbClr val="838383"/>
                </a:solidFill>
                <a:bevel/>
              </a:ln>
            </p:spPr>
          </p:sp>
          <p:sp>
            <p:nvSpPr>
              <p:cNvPr id="37" name="Text 141"/>
              <p:cNvSpPr txBox="1"/>
              <p:nvPr/>
            </p:nvSpPr>
            <p:spPr>
              <a:xfrm>
                <a:off x="4108400" y="3063063"/>
                <a:ext cx="988000" cy="167200"/>
              </a:xfrm>
              <a:prstGeom prst="rect">
                <a:avLst/>
              </a:prstGeom>
              <a:noFill/>
            </p:spPr>
            <p:txBody>
              <a:bodyPr wrap="square" lIns="0" tIns="0" rIns="0" bIns="0" rtlCol="0" anchor="ctr"/>
              <a:lstStyle/>
              <a:p>
                <a:pPr algn="ctr">
                  <a:lnSpc>
                    <a:spcPct val="100000"/>
                  </a:lnSpc>
                </a:pPr>
                <a:r>
                  <a:rPr sz="2000">
                    <a:solidFill>
                      <a:srgbClr val="303030"/>
                    </a:solidFill>
                    <a:latin typeface="宋体"/>
                  </a:rPr>
                  <a:t>Initial condition:0-</a:t>
                </a:r>
              </a:p>
            </p:txBody>
          </p:sp>
        </p:grpSp>
        <p:grpSp>
          <p:nvGrpSpPr>
            <p:cNvPr id="21" name="副标题"/>
            <p:cNvGrpSpPr/>
            <p:nvPr/>
          </p:nvGrpSpPr>
          <p:grpSpPr>
            <a:xfrm>
              <a:off x="4116000" y="2857863"/>
              <a:ext cx="1003200" cy="136800"/>
              <a:chOff x="4116000" y="2857863"/>
              <a:chExt cx="1003200" cy="136800"/>
            </a:xfrm>
          </p:grpSpPr>
          <p:sp>
            <p:nvSpPr>
              <p:cNvPr id="34" name="Rectangle balloon"/>
              <p:cNvSpPr/>
              <p:nvPr/>
            </p:nvSpPr>
            <p:spPr>
              <a:xfrm>
                <a:off x="4116000" y="2857863"/>
                <a:ext cx="1003200" cy="136800"/>
              </a:xfrm>
              <a:custGeom>
                <a:avLst/>
                <a:gdLst/>
                <a:ahLst/>
                <a:cxnLst/>
                <a:rect l="0" t="0" r="0" b="0"/>
                <a:pathLst>
                  <a:path w="1003200" h="136800" fill="none">
                    <a:moveTo>
                      <a:pt x="0" y="136800"/>
                    </a:moveTo>
                    <a:lnTo>
                      <a:pt x="1003200" y="136800"/>
                    </a:lnTo>
                  </a:path>
                </a:pathLst>
              </a:custGeom>
              <a:gradFill>
                <a:gsLst>
                  <a:gs pos="0">
                    <a:srgbClr val="FBFBFB"/>
                  </a:gs>
                  <a:gs pos="100000">
                    <a:srgbClr val="EFEFEF"/>
                  </a:gs>
                </a:gsLst>
                <a:lin ang="5400000" scaled="0"/>
              </a:gradFill>
              <a:ln w="7600" cap="flat">
                <a:solidFill>
                  <a:srgbClr val="838383"/>
                </a:solidFill>
                <a:bevel/>
              </a:ln>
            </p:spPr>
          </p:sp>
          <p:sp>
            <p:nvSpPr>
              <p:cNvPr id="35" name="Text 142"/>
              <p:cNvSpPr txBox="1"/>
              <p:nvPr/>
            </p:nvSpPr>
            <p:spPr>
              <a:xfrm>
                <a:off x="4108400" y="2850263"/>
                <a:ext cx="988000" cy="167200"/>
              </a:xfrm>
              <a:prstGeom prst="rect">
                <a:avLst/>
              </a:prstGeom>
              <a:noFill/>
            </p:spPr>
            <p:txBody>
              <a:bodyPr wrap="square" lIns="0" tIns="0" rIns="0" bIns="0" rtlCol="0" anchor="ctr"/>
              <a:lstStyle/>
              <a:p>
                <a:pPr algn="ctr">
                  <a:lnSpc>
                    <a:spcPct val="100000"/>
                  </a:lnSpc>
                </a:pPr>
                <a:r>
                  <a:rPr sz="2000">
                    <a:solidFill>
                      <a:srgbClr val="303030"/>
                    </a:solidFill>
                    <a:latin typeface="宋体"/>
                  </a:rPr>
                  <a:t>Homogeneous equation</a:t>
                </a:r>
              </a:p>
            </p:txBody>
          </p:sp>
        </p:grpSp>
        <p:grpSp>
          <p:nvGrpSpPr>
            <p:cNvPr id="22" name="副标题"/>
            <p:cNvGrpSpPr/>
            <p:nvPr/>
          </p:nvGrpSpPr>
          <p:grpSpPr>
            <a:xfrm>
              <a:off x="4116000" y="3785063"/>
              <a:ext cx="1003200" cy="136800"/>
              <a:chOff x="4116000" y="3785063"/>
              <a:chExt cx="1003200" cy="136800"/>
            </a:xfrm>
          </p:grpSpPr>
          <p:sp>
            <p:nvSpPr>
              <p:cNvPr id="32" name="Rectangle balloon"/>
              <p:cNvSpPr/>
              <p:nvPr/>
            </p:nvSpPr>
            <p:spPr>
              <a:xfrm>
                <a:off x="4116000" y="3785063"/>
                <a:ext cx="1003200" cy="136800"/>
              </a:xfrm>
              <a:custGeom>
                <a:avLst/>
                <a:gdLst/>
                <a:ahLst/>
                <a:cxnLst/>
                <a:rect l="0" t="0" r="0" b="0"/>
                <a:pathLst>
                  <a:path w="1003200" h="136800" fill="none">
                    <a:moveTo>
                      <a:pt x="0" y="136800"/>
                    </a:moveTo>
                    <a:lnTo>
                      <a:pt x="1003200" y="136800"/>
                    </a:lnTo>
                  </a:path>
                </a:pathLst>
              </a:custGeom>
              <a:gradFill>
                <a:gsLst>
                  <a:gs pos="0">
                    <a:srgbClr val="FBFBFB"/>
                  </a:gs>
                  <a:gs pos="100000">
                    <a:srgbClr val="EFEFEF"/>
                  </a:gs>
                </a:gsLst>
                <a:lin ang="5400000" scaled="0"/>
              </a:gradFill>
              <a:ln w="7600" cap="flat">
                <a:solidFill>
                  <a:srgbClr val="838383"/>
                </a:solidFill>
                <a:bevel/>
              </a:ln>
            </p:spPr>
          </p:sp>
          <p:sp>
            <p:nvSpPr>
              <p:cNvPr id="33" name="Text 143"/>
              <p:cNvSpPr txBox="1"/>
              <p:nvPr/>
            </p:nvSpPr>
            <p:spPr>
              <a:xfrm>
                <a:off x="4108400" y="3777463"/>
                <a:ext cx="988000" cy="167200"/>
              </a:xfrm>
              <a:prstGeom prst="rect">
                <a:avLst/>
              </a:prstGeom>
              <a:noFill/>
            </p:spPr>
            <p:txBody>
              <a:bodyPr wrap="square" lIns="0" tIns="0" rIns="0" bIns="0" rtlCol="0" anchor="ctr"/>
              <a:lstStyle/>
              <a:p>
                <a:pPr algn="ctr">
                  <a:lnSpc>
                    <a:spcPct val="100000"/>
                  </a:lnSpc>
                </a:pPr>
                <a:r>
                  <a:rPr sz="2000" dirty="0">
                    <a:solidFill>
                      <a:srgbClr val="303030"/>
                    </a:solidFill>
                    <a:latin typeface="宋体"/>
                  </a:rPr>
                  <a:t>Initial condition:0+</a:t>
                </a:r>
              </a:p>
            </p:txBody>
          </p:sp>
        </p:grpSp>
        <p:grpSp>
          <p:nvGrpSpPr>
            <p:cNvPr id="23" name="副标题"/>
            <p:cNvGrpSpPr/>
            <p:nvPr/>
          </p:nvGrpSpPr>
          <p:grpSpPr>
            <a:xfrm>
              <a:off x="4116000" y="3465863"/>
              <a:ext cx="1185600" cy="136800"/>
              <a:chOff x="4116000" y="3465863"/>
              <a:chExt cx="1185600" cy="136800"/>
            </a:xfrm>
          </p:grpSpPr>
          <p:sp>
            <p:nvSpPr>
              <p:cNvPr id="30" name="Rectangle balloon"/>
              <p:cNvSpPr/>
              <p:nvPr/>
            </p:nvSpPr>
            <p:spPr>
              <a:xfrm>
                <a:off x="4116000" y="3465863"/>
                <a:ext cx="1185600" cy="136800"/>
              </a:xfrm>
              <a:custGeom>
                <a:avLst/>
                <a:gdLst/>
                <a:ahLst/>
                <a:cxnLst/>
                <a:rect l="0" t="0" r="0" b="0"/>
                <a:pathLst>
                  <a:path w="1185600" h="136800" fill="none">
                    <a:moveTo>
                      <a:pt x="0" y="136800"/>
                    </a:moveTo>
                    <a:lnTo>
                      <a:pt x="1185600" y="136800"/>
                    </a:lnTo>
                  </a:path>
                </a:pathLst>
              </a:custGeom>
              <a:gradFill>
                <a:gsLst>
                  <a:gs pos="0">
                    <a:srgbClr val="FBFBFB"/>
                  </a:gs>
                  <a:gs pos="100000">
                    <a:srgbClr val="EFEFEF"/>
                  </a:gs>
                </a:gsLst>
                <a:lin ang="5400000" scaled="0"/>
              </a:gradFill>
              <a:ln w="7600" cap="flat">
                <a:solidFill>
                  <a:srgbClr val="838383"/>
                </a:solidFill>
                <a:bevel/>
              </a:ln>
            </p:spPr>
          </p:sp>
          <p:sp>
            <p:nvSpPr>
              <p:cNvPr id="31" name="Text 144"/>
              <p:cNvSpPr txBox="1"/>
              <p:nvPr/>
            </p:nvSpPr>
            <p:spPr>
              <a:xfrm>
                <a:off x="4108400" y="3458263"/>
                <a:ext cx="1170400" cy="167200"/>
              </a:xfrm>
              <a:prstGeom prst="rect">
                <a:avLst/>
              </a:prstGeom>
              <a:noFill/>
            </p:spPr>
            <p:txBody>
              <a:bodyPr wrap="square" lIns="0" tIns="0" rIns="0" bIns="0" rtlCol="0" anchor="ctr"/>
              <a:lstStyle/>
              <a:p>
                <a:pPr algn="ctr">
                  <a:lnSpc>
                    <a:spcPct val="100000"/>
                  </a:lnSpc>
                </a:pPr>
                <a:r>
                  <a:rPr sz="2000">
                    <a:solidFill>
                      <a:srgbClr val="303030"/>
                    </a:solidFill>
                    <a:latin typeface="宋体"/>
                  </a:rPr>
                  <a:t>Non-homogeneous equation</a:t>
                </a:r>
              </a:p>
            </p:txBody>
          </p:sp>
        </p:grpSp>
        <p:grpSp>
          <p:nvGrpSpPr>
            <p:cNvPr id="24" name="副标题"/>
            <p:cNvGrpSpPr/>
            <p:nvPr/>
          </p:nvGrpSpPr>
          <p:grpSpPr>
            <a:xfrm>
              <a:off x="5453600" y="3572263"/>
              <a:ext cx="820800" cy="136800"/>
              <a:chOff x="5453600" y="3572263"/>
              <a:chExt cx="820800" cy="136800"/>
            </a:xfrm>
          </p:grpSpPr>
          <p:sp>
            <p:nvSpPr>
              <p:cNvPr id="28" name="Rectangle balloon"/>
              <p:cNvSpPr/>
              <p:nvPr/>
            </p:nvSpPr>
            <p:spPr>
              <a:xfrm>
                <a:off x="5453600" y="3572263"/>
                <a:ext cx="820800" cy="136800"/>
              </a:xfrm>
              <a:custGeom>
                <a:avLst/>
                <a:gdLst/>
                <a:ahLst/>
                <a:cxnLst/>
                <a:rect l="0" t="0" r="0" b="0"/>
                <a:pathLst>
                  <a:path w="820800" h="136800" fill="none">
                    <a:moveTo>
                      <a:pt x="0" y="136800"/>
                    </a:moveTo>
                    <a:lnTo>
                      <a:pt x="820800" y="136800"/>
                    </a:lnTo>
                  </a:path>
                </a:pathLst>
              </a:custGeom>
              <a:gradFill>
                <a:gsLst>
                  <a:gs pos="0">
                    <a:srgbClr val="FBFBFB"/>
                  </a:gs>
                  <a:gs pos="100000">
                    <a:srgbClr val="EFEFEF"/>
                  </a:gs>
                </a:gsLst>
                <a:lin ang="5400000" scaled="0"/>
              </a:gradFill>
              <a:ln w="7600" cap="flat">
                <a:solidFill>
                  <a:srgbClr val="838383"/>
                </a:solidFill>
                <a:bevel/>
              </a:ln>
            </p:spPr>
          </p:sp>
          <p:sp>
            <p:nvSpPr>
              <p:cNvPr id="29" name="Text 145"/>
              <p:cNvSpPr txBox="1"/>
              <p:nvPr/>
            </p:nvSpPr>
            <p:spPr>
              <a:xfrm>
                <a:off x="5446000" y="3564663"/>
                <a:ext cx="805600" cy="167200"/>
              </a:xfrm>
              <a:prstGeom prst="rect">
                <a:avLst/>
              </a:prstGeom>
              <a:noFill/>
            </p:spPr>
            <p:txBody>
              <a:bodyPr wrap="square" lIns="0" tIns="0" rIns="0" bIns="0" rtlCol="0" anchor="ctr"/>
              <a:lstStyle/>
              <a:p>
                <a:pPr algn="ctr">
                  <a:lnSpc>
                    <a:spcPct val="100000"/>
                  </a:lnSpc>
                </a:pPr>
                <a:r>
                  <a:rPr sz="2000">
                    <a:solidFill>
                      <a:srgbClr val="303030"/>
                    </a:solidFill>
                    <a:latin typeface="宋体"/>
                  </a:rPr>
                  <a:t>Special solution</a:t>
                </a:r>
              </a:p>
            </p:txBody>
          </p:sp>
        </p:grpSp>
        <p:grpSp>
          <p:nvGrpSpPr>
            <p:cNvPr id="25" name="副标题"/>
            <p:cNvGrpSpPr/>
            <p:nvPr/>
          </p:nvGrpSpPr>
          <p:grpSpPr>
            <a:xfrm>
              <a:off x="5453600" y="3359463"/>
              <a:ext cx="2234400" cy="136800"/>
              <a:chOff x="5453600" y="3359463"/>
              <a:chExt cx="2234400" cy="136800"/>
            </a:xfrm>
          </p:grpSpPr>
          <p:sp>
            <p:nvSpPr>
              <p:cNvPr id="26" name="Rectangle balloon"/>
              <p:cNvSpPr/>
              <p:nvPr/>
            </p:nvSpPr>
            <p:spPr>
              <a:xfrm>
                <a:off x="5453600" y="3359463"/>
                <a:ext cx="2234400" cy="136800"/>
              </a:xfrm>
              <a:custGeom>
                <a:avLst/>
                <a:gdLst/>
                <a:ahLst/>
                <a:cxnLst/>
                <a:rect l="0" t="0" r="0" b="0"/>
                <a:pathLst>
                  <a:path w="2234400" h="136800" fill="none">
                    <a:moveTo>
                      <a:pt x="0" y="136800"/>
                    </a:moveTo>
                    <a:lnTo>
                      <a:pt x="2234400" y="136800"/>
                    </a:lnTo>
                  </a:path>
                </a:pathLst>
              </a:custGeom>
              <a:gradFill>
                <a:gsLst>
                  <a:gs pos="0">
                    <a:srgbClr val="FBFBFB"/>
                  </a:gs>
                  <a:gs pos="100000">
                    <a:srgbClr val="EFEFEF"/>
                  </a:gs>
                </a:gsLst>
                <a:lin ang="5400000" scaled="0"/>
              </a:gradFill>
              <a:ln w="7600" cap="flat">
                <a:solidFill>
                  <a:srgbClr val="838383"/>
                </a:solidFill>
                <a:bevel/>
              </a:ln>
            </p:spPr>
          </p:sp>
          <p:sp>
            <p:nvSpPr>
              <p:cNvPr id="27" name="Text 146"/>
              <p:cNvSpPr txBox="1"/>
              <p:nvPr/>
            </p:nvSpPr>
            <p:spPr>
              <a:xfrm>
                <a:off x="5446000" y="3351863"/>
                <a:ext cx="2219200" cy="167200"/>
              </a:xfrm>
              <a:prstGeom prst="rect">
                <a:avLst/>
              </a:prstGeom>
              <a:noFill/>
            </p:spPr>
            <p:txBody>
              <a:bodyPr wrap="square" lIns="0" tIns="0" rIns="0" bIns="0" rtlCol="0" anchor="ctr"/>
              <a:lstStyle/>
              <a:p>
                <a:pPr algn="ctr">
                  <a:lnSpc>
                    <a:spcPct val="100000"/>
                  </a:lnSpc>
                </a:pPr>
                <a:r>
                  <a:rPr sz="2000" dirty="0">
                    <a:solidFill>
                      <a:srgbClr val="303030"/>
                    </a:solidFill>
                    <a:latin typeface="宋体"/>
                  </a:rPr>
                  <a:t>Homogeneous </a:t>
                </a:r>
                <a:r>
                  <a:rPr sz="2000" dirty="0" smtClean="0">
                    <a:solidFill>
                      <a:srgbClr val="303030"/>
                    </a:solidFill>
                    <a:latin typeface="宋体"/>
                  </a:rPr>
                  <a:t>equation</a:t>
                </a:r>
                <a:endParaRPr lang="en-US" sz="2000" dirty="0" smtClean="0">
                  <a:solidFill>
                    <a:srgbClr val="303030"/>
                  </a:solidFill>
                  <a:latin typeface="宋体"/>
                </a:endParaRPr>
              </a:p>
              <a:p>
                <a:pPr algn="ctr">
                  <a:lnSpc>
                    <a:spcPct val="100000"/>
                  </a:lnSpc>
                </a:pPr>
                <a:r>
                  <a:rPr sz="2000" dirty="0" smtClean="0">
                    <a:solidFill>
                      <a:srgbClr val="303030"/>
                    </a:solidFill>
                    <a:latin typeface="宋体"/>
                  </a:rPr>
                  <a:t>(</a:t>
                </a:r>
                <a:r>
                  <a:rPr sz="2000" dirty="0">
                    <a:solidFill>
                      <a:srgbClr val="303030"/>
                    </a:solidFill>
                    <a:latin typeface="宋体"/>
                  </a:rPr>
                  <a:t>without initial condition)</a:t>
                </a:r>
              </a:p>
            </p:txBody>
          </p:sp>
        </p:grpSp>
      </p:grpSp>
    </p:spTree>
    <p:extLst>
      <p:ext uri="{BB962C8B-B14F-4D97-AF65-F5344CB8AC3E}">
        <p14:creationId xmlns:p14="http://schemas.microsoft.com/office/powerpoint/2010/main" val="3357182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6000" y="729000"/>
                <a:ext cx="10800000" cy="5400000"/>
              </a:xfrm>
            </p:spPr>
            <p:txBody>
              <a:bodyPr>
                <a:normAutofit/>
              </a:bodyPr>
              <a:lstStyle/>
              <a:p>
                <a:pPr marL="0" lvl="0" indent="0">
                  <a:buNone/>
                </a:pPr>
                <a:r>
                  <a:rPr lang="en-US" altLang="zh-CN" sz="4000" b="1" dirty="0" smtClean="0"/>
                  <a:t>An example</a:t>
                </a:r>
                <a:endParaRPr lang="en-US" altLang="zh-CN" dirty="0"/>
              </a:p>
              <a:p>
                <a:pPr lvl="0"/>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a14:m>
                <a:endParaRPr lang="en-US" altLang="zh-CN" b="0" i="1" dirty="0" smtClean="0">
                  <a:latin typeface="Cambria Math" panose="02040503050406030204" pitchFamily="18" charset="0"/>
                </a:endParaRPr>
              </a:p>
              <a:p>
                <a:pPr lvl="0"/>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=2</m:t>
                    </m:r>
                  </m:oMath>
                </a14:m>
                <a:endParaRPr lang="en-US" altLang="zh-CN" dirty="0" smtClean="0"/>
              </a:p>
              <a:p>
                <a:pPr lvl="1">
                  <a:buFont typeface="Wingdings" panose="05000000000000000000" pitchFamily="2" charset="2"/>
                  <a:buChar char="Ø"/>
                </a:pPr>
                <a:r>
                  <a:rPr lang="en-US" altLang="zh-CN" dirty="0" smtClean="0"/>
                  <a:t>Full solution</a:t>
                </a: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i="1">
                                  <a:latin typeface="Cambria Math" panose="02040503050406030204" pitchFamily="18" charset="0"/>
                                </a:rPr>
                                <m:t>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e>
                            <m:e>
                              <m:r>
                                <a:rPr lang="en-US" altLang="zh-CN" i="1">
                                  <a:latin typeface="Cambria Math" panose="02040503050406030204" pitchFamily="18" charset="0"/>
                                </a:rPr>
                                <m:t>𝑦</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0</m:t>
                                      </m:r>
                                    </m:e>
                                    <m:sub>
                                      <m:r>
                                        <a:rPr lang="en-US" altLang="zh-CN" i="1">
                                          <a:latin typeface="Cambria Math" panose="02040503050406030204" pitchFamily="18" charset="0"/>
                                        </a:rPr>
                                        <m:t>−</m:t>
                                      </m:r>
                                    </m:sub>
                                  </m:sSub>
                                </m:e>
                              </m:d>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0</m:t>
                                      </m:r>
                                    </m:e>
                                    <m:sub>
                                      <m:r>
                                        <a:rPr lang="en-US" altLang="zh-CN" i="1">
                                          <a:latin typeface="Cambria Math" panose="02040503050406030204" pitchFamily="18" charset="0"/>
                                        </a:rPr>
                                        <m:t>−</m:t>
                                      </m:r>
                                    </m:sub>
                                  </m:sSub>
                                </m:e>
                              </m:d>
                              <m:r>
                                <a:rPr lang="en-US" altLang="zh-CN" i="1">
                                  <a:latin typeface="Cambria Math" panose="02040503050406030204" pitchFamily="18" charset="0"/>
                                </a:rPr>
                                <m:t>=2</m:t>
                              </m:r>
                              <m:r>
                                <m:rPr>
                                  <m:nor/>
                                </m:rPr>
                                <a:rPr lang="en-US" altLang="zh-CN" dirty="0"/>
                                <m:t> </m:t>
                              </m:r>
                            </m:e>
                          </m:eqArr>
                          <m:groupChr>
                            <m:groupChrPr>
                              <m:chr m:val="⇒"/>
                              <m:vertJc m:val="bot"/>
                              <m:ctrlPr>
                                <a:rPr lang="en-US" altLang="zh-CN" b="0" i="1" smtClean="0">
                                  <a:latin typeface="Cambria Math" panose="02040503050406030204" pitchFamily="18" charset="0"/>
                                </a:rPr>
                              </m:ctrlPr>
                            </m:groupChrPr>
                            <m:e>
                              <m:r>
                                <m:rPr>
                                  <m:brk m:alnAt="2"/>
                                </m:rPr>
                                <a:rPr lang="en-US" altLang="zh-CN" b="0" i="1" smtClean="0">
                                  <a:latin typeface="Cambria Math" panose="02040503050406030204" pitchFamily="18" charset="0"/>
                                </a:rPr>
                                <m:t> </m:t>
                              </m:r>
                            </m:e>
                          </m:groupCh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=3</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m:t>
                                  </m:r>
                                </m:e>
                              </m:eqArr>
                            </m:e>
                          </m:d>
                        </m:e>
                      </m:d>
                    </m:oMath>
                  </m:oMathPara>
                </a14:m>
                <a:endParaRPr lang="en-US" altLang="zh-CN" b="0" i="1" dirty="0" smtClean="0">
                  <a:latin typeface="Cambria Math" panose="02040503050406030204" pitchFamily="18" charset="0"/>
                </a:endParaRPr>
              </a:p>
              <a:p>
                <a:pPr marL="457200" lvl="1" indent="0">
                  <a:buNone/>
                </a:pPr>
                <a:r>
                  <a:rPr lang="en-US" altLang="zh-CN" dirty="0">
                    <a:ea typeface="Cambria Math" panose="02040503050406030204" pitchFamily="18" charset="0"/>
                  </a:rPr>
                  <a:t>G</a:t>
                </a:r>
                <a:r>
                  <a:rPr lang="en-US" altLang="zh-CN" dirty="0" smtClean="0">
                    <a:ea typeface="Cambria Math" panose="02040503050406030204" pitchFamily="18" charset="0"/>
                  </a:rPr>
                  <a:t>et the full solution</a:t>
                </a:r>
                <a14:m>
                  <m:oMath xmlns:m="http://schemas.openxmlformats.org/officeDocument/2006/math">
                    <m:r>
                      <a:rPr lang="zh-CN" altLang="en-US"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𝑓</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𝑡</m:t>
                        </m:r>
                      </m:e>
                    </m:d>
                    <m:r>
                      <a:rPr lang="en-US" altLang="zh-CN" b="0" i="1" smtClean="0">
                        <a:latin typeface="Cambria Math" panose="02040503050406030204" pitchFamily="18" charset="0"/>
                        <a:ea typeface="Cambria Math" panose="02040503050406030204" pitchFamily="18" charset="0"/>
                      </a:rPr>
                      <m:t>=3</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p>
                    <m:r>
                      <a:rPr lang="en-US" altLang="zh-CN" b="0" i="1" smtClean="0">
                        <a:latin typeface="Cambria Math" panose="02040503050406030204" pitchFamily="18" charset="0"/>
                        <a:ea typeface="Cambria Math" panose="02040503050406030204" pitchFamily="18" charset="0"/>
                      </a:rPr>
                      <m:t>−2</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𝑡</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𝑡</m:t>
                        </m:r>
                      </m:sup>
                    </m:sSup>
                  </m:oMath>
                </a14:m>
                <a:endParaRPr lang="en-US" altLang="zh-CN" dirty="0" smtClean="0"/>
              </a:p>
              <a:p>
                <a:pPr lvl="2"/>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975" t="-316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346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6000" y="728999"/>
                <a:ext cx="10800000" cy="5516817"/>
              </a:xfrm>
            </p:spPr>
            <p:txBody>
              <a:bodyPr>
                <a:normAutofit/>
              </a:bodyPr>
              <a:lstStyle/>
              <a:p>
                <a:pPr marL="0" lvl="0" indent="0">
                  <a:buNone/>
                </a:pPr>
                <a:r>
                  <a:rPr lang="en-US" altLang="zh-CN" sz="4000" b="1" dirty="0" smtClean="0"/>
                  <a:t>Solving Differential Equation with </a:t>
                </a:r>
                <a:r>
                  <a:rPr lang="en-US" altLang="zh-CN" sz="4000" b="1" dirty="0" err="1" smtClean="0"/>
                  <a:t>dsolve</a:t>
                </a:r>
                <a:r>
                  <a:rPr lang="en-US" altLang="zh-CN" sz="4000" b="1" dirty="0" smtClean="0"/>
                  <a:t> (Symbolic method)</a:t>
                </a:r>
              </a:p>
              <a:p>
                <a:r>
                  <a:rPr lang="en-US" altLang="zh-CN" dirty="0" smtClean="0"/>
                  <a:t>The </a:t>
                </a:r>
                <a:r>
                  <a:rPr lang="en-US" altLang="zh-CN" dirty="0"/>
                  <a:t>format of </a:t>
                </a:r>
                <a:r>
                  <a:rPr lang="en-US" altLang="zh-CN" dirty="0" err="1"/>
                  <a:t>dsolve</a:t>
                </a:r>
                <a:r>
                  <a:rPr lang="en-US" altLang="zh-CN" dirty="0"/>
                  <a:t> is</a:t>
                </a:r>
                <a14:m>
                  <m:oMath xmlns:m="http://schemas.openxmlformats.org/officeDocument/2006/math">
                    <m:r>
                      <a:rPr lang="en-US" altLang="zh-CN">
                        <a:latin typeface="Cambria Math" panose="02040503050406030204" pitchFamily="18" charset="0"/>
                      </a:rPr>
                      <m:t> </m:t>
                    </m:r>
                    <m:r>
                      <a:rPr lang="en-US" altLang="zh-CN" b="1" i="1">
                        <a:latin typeface="Cambria Math" panose="02040503050406030204" pitchFamily="18" charset="0"/>
                      </a:rPr>
                      <m:t>𝐝𝐬𝐨𝐥𝐯𝐞</m:t>
                    </m:r>
                    <m:r>
                      <a:rPr lang="en-US" altLang="zh-CN">
                        <a:latin typeface="Cambria Math" panose="02040503050406030204" pitchFamily="18" charset="0"/>
                      </a:rPr>
                      <m:t>(</m:t>
                    </m:r>
                    <m:r>
                      <a:rPr lang="en-US" altLang="zh-CN" b="0" i="1" smtClean="0">
                        <a:latin typeface="Cambria Math" panose="02040503050406030204" pitchFamily="18" charset="0"/>
                      </a:rPr>
                      <m:t>[</m:t>
                    </m:r>
                    <m:r>
                      <m:rPr>
                        <m:sty m:val="p"/>
                      </m:rPr>
                      <a:rPr lang="en-US" altLang="zh-CN">
                        <a:latin typeface="Cambria Math" panose="02040503050406030204" pitchFamily="18" charset="0"/>
                      </a:rPr>
                      <m:t>eqn</m:t>
                    </m:r>
                    <m:r>
                      <a:rPr lang="en-US" altLang="zh-CN">
                        <a:latin typeface="Cambria Math" panose="02040503050406030204" pitchFamily="18" charset="0"/>
                      </a:rPr>
                      <m:t>1,</m:t>
                    </m:r>
                    <m:r>
                      <m:rPr>
                        <m:sty m:val="p"/>
                      </m:rPr>
                      <a:rPr lang="en-US" altLang="zh-CN">
                        <a:latin typeface="Cambria Math" panose="02040503050406030204" pitchFamily="18" charset="0"/>
                      </a:rPr>
                      <m:t>eqn</m:t>
                    </m:r>
                    <m:r>
                      <a:rPr lang="en-US" altLang="zh-CN">
                        <a:latin typeface="Cambria Math" panose="02040503050406030204" pitchFamily="18" charset="0"/>
                      </a:rPr>
                      <m:t>2,…],[</m:t>
                    </m:r>
                    <m:r>
                      <m:rPr>
                        <m:sty m:val="p"/>
                      </m:rPr>
                      <a:rPr lang="en-US" altLang="zh-CN">
                        <a:latin typeface="Cambria Math" panose="02040503050406030204" pitchFamily="18" charset="0"/>
                      </a:rPr>
                      <m:t>cond</m:t>
                    </m:r>
                    <m:r>
                      <a:rPr lang="en-US" altLang="zh-CN" b="0" i="0" smtClean="0">
                        <a:latin typeface="Cambria Math" panose="02040503050406030204" pitchFamily="18" charset="0"/>
                      </a:rPr>
                      <m:t>1</m:t>
                    </m:r>
                    <m:r>
                      <a:rPr lang="en-US" altLang="zh-CN">
                        <a:latin typeface="Cambria Math" panose="02040503050406030204" pitchFamily="18" charset="0"/>
                      </a:rPr>
                      <m:t>,</m:t>
                    </m:r>
                    <m:r>
                      <m:rPr>
                        <m:sty m:val="p"/>
                      </m:rPr>
                      <a:rPr lang="en-US" altLang="zh-CN" b="0" i="0" smtClean="0">
                        <a:latin typeface="Cambria Math" panose="02040503050406030204" pitchFamily="18" charset="0"/>
                      </a:rPr>
                      <m:t>cond</m:t>
                    </m:r>
                    <m:r>
                      <a:rPr lang="en-US" altLang="zh-CN" b="0" i="0" smtClean="0">
                        <a:latin typeface="Cambria Math" panose="02040503050406030204" pitchFamily="18" charset="0"/>
                      </a:rPr>
                      <m:t>2,…])</m:t>
                    </m:r>
                  </m:oMath>
                </a14:m>
                <a:r>
                  <a:rPr lang="en-US" altLang="zh-CN" dirty="0"/>
                  <a:t>. </a:t>
                </a:r>
                <a:endParaRPr lang="en-US" altLang="zh-CN" dirty="0" smtClean="0"/>
              </a:p>
              <a:p>
                <a:r>
                  <a:rPr lang="en-US" altLang="zh-CN" dirty="0" err="1"/>
                  <a:t>e</a:t>
                </a:r>
                <a:r>
                  <a:rPr lang="en-US" altLang="zh-CN" dirty="0" err="1" smtClean="0"/>
                  <a:t>qn</a:t>
                </a:r>
                <a:r>
                  <a:rPr lang="en-US" altLang="zh-CN" dirty="0" smtClean="0"/>
                  <a:t> </a:t>
                </a:r>
                <a:r>
                  <a:rPr lang="en-US" altLang="zh-CN" dirty="0"/>
                  <a:t>refers to the differential equation. </a:t>
                </a:r>
                <a:endParaRPr lang="en-US" altLang="zh-CN" dirty="0" smtClean="0"/>
              </a:p>
              <a:p>
                <a:r>
                  <a:rPr lang="en-US" altLang="zh-CN" dirty="0" err="1"/>
                  <a:t>c</a:t>
                </a:r>
                <a:r>
                  <a:rPr lang="en-US" altLang="zh-CN" dirty="0" err="1" smtClean="0"/>
                  <a:t>ond</a:t>
                </a:r>
                <a:r>
                  <a:rPr lang="en-US" altLang="zh-CN" dirty="0" smtClean="0"/>
                  <a:t> </a:t>
                </a:r>
                <a:r>
                  <a:rPr lang="en-US" altLang="zh-CN" dirty="0"/>
                  <a:t>refers to the initial condition</a:t>
                </a:r>
                <a:r>
                  <a:rPr lang="en-US" altLang="zh-CN" dirty="0" smtClean="0"/>
                  <a:t>.</a:t>
                </a:r>
              </a:p>
              <a:p>
                <a:r>
                  <a:rPr lang="en-US" altLang="zh-CN" dirty="0" err="1"/>
                  <a:t>e</a:t>
                </a:r>
                <a:r>
                  <a:rPr lang="en-US" altLang="zh-CN" dirty="0" err="1" smtClean="0"/>
                  <a:t>qn</a:t>
                </a:r>
                <a:r>
                  <a:rPr lang="en-US" altLang="zh-CN" dirty="0" smtClean="0"/>
                  <a:t> and </a:t>
                </a:r>
                <a:r>
                  <a:rPr lang="en-US" altLang="zh-CN" dirty="0" err="1" smtClean="0"/>
                  <a:t>cond</a:t>
                </a:r>
                <a:r>
                  <a:rPr lang="en-US" altLang="zh-CN" dirty="0" smtClean="0"/>
                  <a:t> are symbolic equation. </a:t>
                </a:r>
              </a:p>
              <a:p>
                <a:r>
                  <a:rPr lang="en-US" altLang="zh-CN" dirty="0" smtClean="0"/>
                  <a:t>When using </a:t>
                </a:r>
                <a:r>
                  <a:rPr lang="en-US" altLang="zh-CN" b="1" dirty="0" err="1" smtClean="0"/>
                  <a:t>heaviside</a:t>
                </a:r>
                <a:r>
                  <a:rPr lang="en-US" altLang="zh-CN" dirty="0" smtClean="0"/>
                  <a:t>, take t a bit greater than 0 to represent the 0+ moment.</a:t>
                </a:r>
                <a:endParaRPr lang="zh-CN" altLang="zh-CN" dirty="0"/>
              </a:p>
              <a:p>
                <a:pPr marL="0" lvl="0" indent="0">
                  <a:buNone/>
                </a:pPr>
                <a:endParaRPr lang="en-US" altLang="zh-CN" dirty="0"/>
              </a:p>
              <a:p>
                <a:pPr lvl="0"/>
                <a:endParaRPr lang="en-US" altLang="zh-CN" dirty="0"/>
              </a:p>
              <a:p>
                <a:pPr lvl="0"/>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6000" y="728999"/>
                <a:ext cx="10800000" cy="5516817"/>
              </a:xfrm>
              <a:blipFill>
                <a:blip r:embed="rId3"/>
                <a:stretch>
                  <a:fillRect l="-1975" t="-3094" r="-677"/>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8" name="椭圆 7"/>
          <p:cNvSpPr/>
          <p:nvPr/>
        </p:nvSpPr>
        <p:spPr>
          <a:xfrm>
            <a:off x="11472000" y="0"/>
            <a:ext cx="720000"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a:solidFill>
                    <a:schemeClr val="tx1"/>
                  </a:solidFill>
                </a:ln>
              </a:rPr>
              <a:t>e.g.</a:t>
            </a:r>
            <a:endParaRPr lang="zh-CN" altLang="en-US" dirty="0">
              <a:ln>
                <a:solidFill>
                  <a:schemeClr val="tx1"/>
                </a:solidFill>
              </a:ln>
            </a:endParaRPr>
          </a:p>
        </p:txBody>
      </p:sp>
    </p:spTree>
    <p:extLst>
      <p:ext uri="{BB962C8B-B14F-4D97-AF65-F5344CB8AC3E}">
        <p14:creationId xmlns:p14="http://schemas.microsoft.com/office/powerpoint/2010/main" val="2304445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6000" y="729000"/>
                <a:ext cx="10800000" cy="5400000"/>
              </a:xfrm>
            </p:spPr>
            <p:txBody>
              <a:bodyPr>
                <a:normAutofit fontScale="92500"/>
              </a:bodyPr>
              <a:lstStyle/>
              <a:p>
                <a:pPr marL="0" lvl="0" indent="0">
                  <a:buNone/>
                </a:pPr>
                <a:r>
                  <a:rPr lang="en-US" altLang="zh-CN" sz="4300" b="1" dirty="0" smtClean="0"/>
                  <a:t>Zero-State Response with </a:t>
                </a:r>
                <a:r>
                  <a:rPr lang="en-US" altLang="zh-CN" sz="4300" b="1" dirty="0" err="1" smtClean="0"/>
                  <a:t>lsim</a:t>
                </a:r>
                <a:endParaRPr lang="en-US" altLang="zh-CN" sz="4300" b="1" dirty="0" smtClean="0"/>
              </a:p>
              <a:p>
                <a:pPr marL="0" lvl="0" indent="0">
                  <a:buNone/>
                </a:pPr>
                <a:r>
                  <a:rPr lang="zh-CN" altLang="en-US" sz="4300" b="1" dirty="0" smtClean="0"/>
                  <a:t>（</a:t>
                </a:r>
                <a:r>
                  <a:rPr lang="en-US" altLang="zh-CN" sz="4300" b="1" dirty="0" smtClean="0"/>
                  <a:t>Numerical method</a:t>
                </a:r>
                <a:r>
                  <a:rPr lang="zh-CN" altLang="en-US" sz="4300" b="1" dirty="0" smtClean="0"/>
                  <a:t>）</a:t>
                </a:r>
                <a:endParaRPr lang="en-US" altLang="zh-CN" sz="4300" b="1" dirty="0" smtClean="0"/>
              </a:p>
              <a:p>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lsim</m:t>
                    </m:r>
                    <m:r>
                      <a:rPr lang="en-US" altLang="zh-CN">
                        <a:latin typeface="Cambria Math" panose="02040503050406030204" pitchFamily="18" charset="0"/>
                      </a:rPr>
                      <m:t>(</m:t>
                    </m:r>
                    <m:r>
                      <m:rPr>
                        <m:sty m:val="p"/>
                      </m:rPr>
                      <a:rPr lang="en-US" altLang="zh-CN">
                        <a:latin typeface="Cambria Math" panose="02040503050406030204" pitchFamily="18" charset="0"/>
                      </a:rPr>
                      <m:t>sys</m:t>
                    </m:r>
                    <m:r>
                      <a:rPr lang="en-US" altLang="zh-CN">
                        <a:latin typeface="Cambria Math" panose="02040503050406030204" pitchFamily="18" charset="0"/>
                      </a:rPr>
                      <m:t>, </m:t>
                    </m:r>
                    <m:r>
                      <m:rPr>
                        <m:sty m:val="p"/>
                      </m:rPr>
                      <a:rPr lang="en-US" altLang="zh-CN">
                        <a:latin typeface="Cambria Math" panose="02040503050406030204" pitchFamily="18" charset="0"/>
                      </a:rPr>
                      <m:t>f</m:t>
                    </m:r>
                    <m:r>
                      <a:rPr lang="en-US" altLang="zh-CN">
                        <a:latin typeface="Cambria Math" panose="02040503050406030204" pitchFamily="18" charset="0"/>
                      </a:rPr>
                      <m:t>, </m:t>
                    </m:r>
                    <m:r>
                      <m:rPr>
                        <m:sty m:val="p"/>
                      </m:rPr>
                      <a:rPr lang="en-US" altLang="zh-CN">
                        <a:latin typeface="Cambria Math" panose="02040503050406030204" pitchFamily="18" charset="0"/>
                      </a:rPr>
                      <m:t>t</m:t>
                    </m:r>
                    <m:r>
                      <a:rPr lang="en-US" altLang="zh-CN">
                        <a:latin typeface="Cambria Math" panose="02040503050406030204" pitchFamily="18" charset="0"/>
                      </a:rPr>
                      <m:t>)</m:t>
                    </m:r>
                  </m:oMath>
                </a14:m>
                <a:r>
                  <a:rPr lang="en-US" altLang="zh-CN" dirty="0" smtClean="0"/>
                  <a:t>: </a:t>
                </a:r>
                <a:r>
                  <a:rPr lang="en-US" altLang="zh-CN" dirty="0"/>
                  <a:t>solve the </a:t>
                </a:r>
                <a:r>
                  <a:rPr lang="en-US" altLang="zh-CN" dirty="0" smtClean="0"/>
                  <a:t>solution </a:t>
                </a:r>
                <a:r>
                  <a:rPr lang="en-US" altLang="zh-CN" dirty="0"/>
                  <a:t>of differential equation under zero initial </a:t>
                </a:r>
                <a:r>
                  <a:rPr lang="en-US" altLang="zh-CN" dirty="0" smtClean="0"/>
                  <a:t>condition</a:t>
                </a:r>
              </a:p>
              <a:p>
                <a:pPr lvl="1"/>
                <a:r>
                  <a:rPr lang="en-US" altLang="zh-CN" b="1" dirty="0"/>
                  <a:t>t</a:t>
                </a:r>
                <a:r>
                  <a:rPr lang="en-US" altLang="zh-CN" b="1" dirty="0" smtClean="0"/>
                  <a:t>:</a:t>
                </a:r>
                <a:r>
                  <a:rPr lang="en-US" altLang="zh-CN" dirty="0" smtClean="0"/>
                  <a:t> the </a:t>
                </a:r>
                <a:r>
                  <a:rPr lang="en-US" altLang="zh-CN" dirty="0"/>
                  <a:t>sampling point of the system </a:t>
                </a:r>
                <a:r>
                  <a:rPr lang="en-US" altLang="zh-CN" dirty="0" smtClean="0"/>
                  <a:t>response </a:t>
                </a:r>
              </a:p>
              <a:p>
                <a:pPr lvl="1"/>
                <a:r>
                  <a:rPr lang="en-US" altLang="zh-CN" b="1" dirty="0"/>
                  <a:t>f</a:t>
                </a:r>
                <a:r>
                  <a:rPr lang="en-US" altLang="zh-CN" dirty="0" smtClean="0"/>
                  <a:t>: the </a:t>
                </a:r>
                <a:r>
                  <a:rPr lang="en-US" altLang="zh-CN" dirty="0"/>
                  <a:t>input signal.</a:t>
                </a:r>
                <a:endParaRPr lang="zh-CN" altLang="zh-CN" dirty="0"/>
              </a:p>
              <a:p>
                <a:r>
                  <a:rPr lang="en-US" altLang="zh-CN" dirty="0"/>
                  <a:t> </a:t>
                </a:r>
                <a14:m>
                  <m:oMath xmlns:m="http://schemas.openxmlformats.org/officeDocument/2006/math">
                    <m:r>
                      <m:rPr>
                        <m:sty m:val="p"/>
                      </m:rPr>
                      <a:rPr lang="en-US" altLang="zh-CN">
                        <a:latin typeface="Cambria Math" panose="02040503050406030204" pitchFamily="18" charset="0"/>
                      </a:rPr>
                      <m:t>sys</m:t>
                    </m:r>
                    <m:r>
                      <a:rPr lang="en-US" altLang="zh-CN">
                        <a:latin typeface="Cambria Math" panose="02040503050406030204" pitchFamily="18" charset="0"/>
                      </a:rPr>
                      <m:t>=</m:t>
                    </m:r>
                    <m:r>
                      <m:rPr>
                        <m:sty m:val="p"/>
                      </m:rPr>
                      <a:rPr lang="en-US" altLang="zh-CN">
                        <a:latin typeface="Cambria Math" panose="02040503050406030204" pitchFamily="18" charset="0"/>
                      </a:rPr>
                      <m:t>tf</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m:t>
                    </m:r>
                  </m:oMath>
                </a14:m>
                <a:r>
                  <a:rPr lang="en-US" altLang="zh-CN" dirty="0" smtClean="0"/>
                  <a:t>: model of the LTI system</a:t>
                </a:r>
              </a:p>
              <a:p>
                <a:pPr lvl="1"/>
                <a:r>
                  <a:rPr lang="en-US" altLang="zh-CN" b="1" dirty="0"/>
                  <a:t>b</a:t>
                </a:r>
                <a:r>
                  <a:rPr lang="en-US" altLang="zh-CN" dirty="0" smtClean="0"/>
                  <a:t>: the </a:t>
                </a:r>
                <a:r>
                  <a:rPr lang="en-US" altLang="zh-CN" dirty="0"/>
                  <a:t>numerator part of the transfer </a:t>
                </a:r>
                <a:r>
                  <a:rPr lang="en-US" altLang="zh-CN" dirty="0" smtClean="0"/>
                  <a:t>function</a:t>
                </a:r>
              </a:p>
              <a:p>
                <a:pPr lvl="1"/>
                <a:r>
                  <a:rPr lang="en-US" altLang="zh-CN" b="1" dirty="0"/>
                  <a:t>a</a:t>
                </a:r>
                <a:r>
                  <a:rPr lang="en-US" altLang="zh-CN" b="1" dirty="0" smtClean="0"/>
                  <a:t>:</a:t>
                </a:r>
                <a:r>
                  <a:rPr lang="en-US" altLang="zh-CN" dirty="0" smtClean="0"/>
                  <a:t> the </a:t>
                </a:r>
                <a:r>
                  <a:rPr lang="en-US" altLang="zh-CN" dirty="0"/>
                  <a:t>denominator part of the transfer function</a:t>
                </a:r>
                <a:endParaRPr lang="zh-CN" altLang="zh-CN" dirty="0"/>
              </a:p>
              <a:p>
                <a:pPr marL="457200" lvl="1" indent="0">
                  <a:buNone/>
                </a:pPr>
                <a:r>
                  <a:rPr lang="en-US" altLang="zh-CN" dirty="0" smtClean="0"/>
                  <a:t>For </a:t>
                </a:r>
                <a:r>
                  <a:rPr lang="en-US" altLang="zh-CN" dirty="0"/>
                  <a:t>t</a:t>
                </a:r>
                <a:r>
                  <a:rPr lang="en-US" altLang="zh-CN" dirty="0" smtClean="0"/>
                  <a:t>he equation:</a:t>
                </a:r>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𝑦</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3</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0</m:t>
                          </m:r>
                        </m:sub>
                      </m:sSub>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m:oMathPara>
                </a14:m>
                <a:endParaRPr lang="zh-CN" altLang="zh-CN" dirty="0"/>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a</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e>
                      </m:d>
                    </m:oMath>
                  </m:oMathPara>
                </a14:m>
                <a:endParaRPr lang="zh-CN" altLang="zh-CN" dirty="0"/>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b</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0</m:t>
                              </m:r>
                            </m:sub>
                          </m:sSub>
                        </m:e>
                      </m:d>
                    </m:oMath>
                  </m:oMathPara>
                </a14:m>
                <a:endParaRPr lang="zh-CN" altLang="zh-CN" dirty="0"/>
              </a:p>
              <a:p>
                <a:endParaRPr lang="en-US" altLang="zh-CN" dirty="0"/>
              </a:p>
              <a:p>
                <a:pPr lvl="0"/>
                <a:endParaRPr lang="en-US" altLang="zh-CN" dirty="0"/>
              </a:p>
              <a:p>
                <a:pPr lvl="0"/>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975" t="-316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椭圆 6"/>
          <p:cNvSpPr/>
          <p:nvPr/>
        </p:nvSpPr>
        <p:spPr>
          <a:xfrm>
            <a:off x="11472000" y="0"/>
            <a:ext cx="720000"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a:solidFill>
                    <a:schemeClr val="tx1"/>
                  </a:solidFill>
                </a:ln>
              </a:rPr>
              <a:t>e.g.</a:t>
            </a:r>
            <a:endParaRPr lang="zh-CN" altLang="en-US" dirty="0">
              <a:ln>
                <a:solidFill>
                  <a:schemeClr val="tx1"/>
                </a:solidFill>
              </a:ln>
            </a:endParaRPr>
          </a:p>
        </p:txBody>
      </p:sp>
    </p:spTree>
    <p:extLst>
      <p:ext uri="{BB962C8B-B14F-4D97-AF65-F5344CB8AC3E}">
        <p14:creationId xmlns:p14="http://schemas.microsoft.com/office/powerpoint/2010/main" val="332818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6000" y="729000"/>
                <a:ext cx="10800000" cy="5400000"/>
              </a:xfrm>
            </p:spPr>
            <p:txBody>
              <a:bodyPr>
                <a:normAutofit lnSpcReduction="10000"/>
              </a:bodyPr>
              <a:lstStyle/>
              <a:p>
                <a:pPr marL="0" lvl="0" indent="0">
                  <a:buNone/>
                </a:pPr>
                <a:r>
                  <a:rPr lang="en-US" altLang="zh-CN" sz="4000" b="1" dirty="0" smtClean="0"/>
                  <a:t>Zero-state Response with Convolution</a:t>
                </a:r>
              </a:p>
              <a:p>
                <a:pPr marL="0" lvl="0" indent="0">
                  <a:buNone/>
                </a:pPr>
                <a:r>
                  <a:rPr lang="en-US" altLang="zh-CN" sz="4000" b="1" dirty="0" smtClean="0"/>
                  <a:t>(</a:t>
                </a:r>
                <a:r>
                  <a:rPr lang="en-US" altLang="zh-CN" sz="4000" b="1" dirty="0"/>
                  <a:t>Numerical method</a:t>
                </a:r>
                <a:r>
                  <a:rPr lang="en-US" altLang="zh-CN" sz="4000" b="1" dirty="0" smtClean="0"/>
                  <a:t>)</a:t>
                </a:r>
              </a:p>
              <a:p>
                <a:r>
                  <a:rPr lang="en-US" altLang="zh-CN" dirty="0" smtClean="0"/>
                  <a:t>Impulse response and step response</a:t>
                </a:r>
              </a:p>
              <a:p>
                <a:pPr lvl="1"/>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impu</m:t>
                    </m:r>
                    <m:r>
                      <m:rPr>
                        <m:sty m:val="p"/>
                      </m:rPr>
                      <a:rPr lang="en-US" altLang="zh-CN" i="1">
                        <a:latin typeface="Cambria Math" panose="02040503050406030204" pitchFamily="18" charset="0"/>
                      </a:rPr>
                      <m:t>l</m:t>
                    </m:r>
                    <m:r>
                      <m:rPr>
                        <m:sty m:val="p"/>
                      </m:rPr>
                      <a:rPr lang="en-US" altLang="zh-CN">
                        <a:latin typeface="Cambria Math" panose="02040503050406030204" pitchFamily="18" charset="0"/>
                      </a:rPr>
                      <m:t>se</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sys</m:t>
                        </m:r>
                        <m:r>
                          <a:rPr lang="en-US" altLang="zh-CN">
                            <a:latin typeface="Cambria Math" panose="02040503050406030204" pitchFamily="18" charset="0"/>
                          </a:rPr>
                          <m:t>,</m:t>
                        </m:r>
                        <m:r>
                          <m:rPr>
                            <m:sty m:val="p"/>
                          </m:rPr>
                          <a:rPr lang="en-US" altLang="zh-CN">
                            <a:latin typeface="Cambria Math" panose="02040503050406030204" pitchFamily="18" charset="0"/>
                          </a:rPr>
                          <m:t>t</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or</m:t>
                    </m:r>
                    <m:r>
                      <a:rPr lang="en-US" altLang="zh-CN" b="0" i="0"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y</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impulse</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sys</m:t>
                    </m:r>
                    <m:r>
                      <a:rPr lang="en-US" altLang="zh-CN" b="0" i="0" smtClean="0">
                        <a:latin typeface="Cambria Math" panose="02040503050406030204" pitchFamily="18" charset="0"/>
                      </a:rPr>
                      <m:t>)</m:t>
                    </m:r>
                  </m:oMath>
                </a14:m>
                <a:endParaRPr lang="zh-CN" altLang="zh-CN" dirty="0"/>
              </a:p>
              <a:p>
                <a:pPr lvl="1"/>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r>
                      <m:rPr>
                        <m:sty m:val="p"/>
                      </m:rPr>
                      <a:rPr lang="en-US" altLang="zh-CN">
                        <a:latin typeface="Cambria Math" panose="02040503050406030204" pitchFamily="18" charset="0"/>
                      </a:rPr>
                      <m:t>step</m:t>
                    </m:r>
                    <m:r>
                      <a:rPr lang="en-US" altLang="zh-CN">
                        <a:latin typeface="Cambria Math" panose="02040503050406030204" pitchFamily="18" charset="0"/>
                      </a:rPr>
                      <m:t>(</m:t>
                    </m:r>
                    <m:r>
                      <m:rPr>
                        <m:sty m:val="p"/>
                      </m:rPr>
                      <a:rPr lang="en-US" altLang="zh-CN">
                        <a:latin typeface="Cambria Math" panose="02040503050406030204" pitchFamily="18" charset="0"/>
                      </a:rPr>
                      <m:t>sys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m:t>
                    </m:r>
                  </m:oMath>
                </a14:m>
                <a:endParaRPr lang="zh-CN" altLang="zh-CN" dirty="0"/>
              </a:p>
              <a:p>
                <a:r>
                  <a:rPr lang="en-US" altLang="zh-CN" dirty="0" smtClean="0"/>
                  <a:t>Convolution</a:t>
                </a:r>
                <a:r>
                  <a:rPr lang="zh-CN" altLang="en-US" dirty="0"/>
                  <a:t> </a:t>
                </a:r>
                <a:r>
                  <a:rPr lang="en-US" altLang="zh-CN" dirty="0" smtClean="0"/>
                  <a:t>(continuous time system</a:t>
                </a:r>
                <a:r>
                  <a:rPr lang="zh-CN" altLang="en-US" dirty="0" smtClean="0"/>
                  <a:t>）</a:t>
                </a:r>
                <a:endParaRPr lang="en-US" altLang="zh-CN" dirty="0" smtClean="0"/>
              </a:p>
              <a:p>
                <a:pPr lvl="1"/>
                <a14:m>
                  <m:oMath xmlns:m="http://schemas.openxmlformats.org/officeDocument/2006/math">
                    <m:r>
                      <a:rPr lang="en-US" altLang="zh-CN" i="1">
                        <a:latin typeface="Cambria Math" panose="02040503050406030204" pitchFamily="18" charset="0"/>
                      </a:rPr>
                      <m:t>𝑦</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limLoc m:val="subSup"/>
                        <m:ctrlPr>
                          <a:rPr lang="zh-CN" altLang="zh-CN" i="1">
                            <a:latin typeface="Cambria Math" panose="02040503050406030204" pitchFamily="18" charset="0"/>
                          </a:rPr>
                        </m:ctrlPr>
                      </m:naryPr>
                      <m:sub>
                        <m:r>
                          <a:rPr lang="en-US" altLang="zh-CN" i="1">
                            <a:latin typeface="Cambria Math" panose="02040503050406030204" pitchFamily="18" charset="0"/>
                          </a:rPr>
                          <m:t>−∞</m:t>
                        </m:r>
                      </m:sub>
                      <m:sup>
                        <m:r>
                          <a:rPr lang="en-US" altLang="zh-CN" i="1">
                            <a:latin typeface="Cambria Math" panose="02040503050406030204" pitchFamily="18" charset="0"/>
                          </a:rPr>
                          <m:t>+∞</m:t>
                        </m:r>
                      </m:sup>
                      <m:e>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𝜏</m:t>
                            </m:r>
                          </m:e>
                        </m:d>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𝜏</m:t>
                        </m:r>
                      </m:e>
                    </m:nary>
                    <m:r>
                      <a:rPr lang="en-US" altLang="zh-CN" i="1">
                        <a:latin typeface="Cambria Math" panose="02040503050406030204" pitchFamily="18" charset="0"/>
                      </a:rPr>
                      <m:t>=</m:t>
                    </m:r>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en-US" altLang="zh-CN" dirty="0"/>
                  <a:t> </a:t>
                </a:r>
                <a:endParaRPr lang="zh-CN" altLang="zh-CN" dirty="0"/>
              </a:p>
              <a:p>
                <a:pPr lvl="1"/>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m:t>
                        </m:r>
                      </m:sub>
                      <m:sup>
                        <m:r>
                          <a:rPr lang="en-US" altLang="zh-CN" i="1">
                            <a:latin typeface="Cambria Math" panose="02040503050406030204" pitchFamily="18" charset="0"/>
                          </a:rPr>
                          <m:t>∞</m:t>
                        </m:r>
                      </m:sup>
                      <m:e>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e>
                        </m:d>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e>
                    </m:nary>
                  </m:oMath>
                </a14:m>
                <a:endParaRPr lang="en-US" altLang="zh-CN" dirty="0" smtClean="0"/>
              </a:p>
              <a:p>
                <a:pPr lvl="1"/>
                <a:r>
                  <a:rPr lang="en-US" altLang="zh-CN" dirty="0"/>
                  <a:t>f</a:t>
                </a:r>
                <a:r>
                  <a:rPr lang="en-US" altLang="zh-CN" dirty="0" smtClean="0"/>
                  <a:t> = </a:t>
                </a:r>
                <a:r>
                  <a:rPr lang="en-US" altLang="zh-CN" dirty="0" err="1" smtClean="0"/>
                  <a:t>conv</a:t>
                </a:r>
                <a:r>
                  <a:rPr lang="en-US" altLang="zh-CN" dirty="0" smtClean="0"/>
                  <a:t>(f1,f2)*</a:t>
                </a:r>
                <a:r>
                  <a:rPr lang="en-US" altLang="zh-CN" dirty="0" err="1" smtClean="0"/>
                  <a:t>dt</a:t>
                </a:r>
                <a:r>
                  <a:rPr lang="en-US" altLang="zh-CN" dirty="0"/>
                  <a:t> </a:t>
                </a:r>
                <a:endParaRPr lang="zh-CN" altLang="zh-CN" dirty="0"/>
              </a:p>
              <a:p>
                <a:r>
                  <a:rPr lang="en-US" altLang="zh-CN" dirty="0" smtClean="0"/>
                  <a:t>Convolution ()</a:t>
                </a:r>
              </a:p>
              <a:p>
                <a:pPr lvl="1"/>
                <a14:m>
                  <m:oMath xmlns:m="http://schemas.openxmlformats.org/officeDocument/2006/math">
                    <m:r>
                      <m:rPr>
                        <m:sty m:val="p"/>
                      </m:rPr>
                      <a:rPr lang="en-US" altLang="zh-CN">
                        <a:latin typeface="Cambria Math" panose="02040503050406030204" pitchFamily="18" charset="0"/>
                      </a:rPr>
                      <m:t>y</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n</m:t>
                        </m:r>
                      </m:e>
                    </m:d>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m:t>
                        </m:r>
                      </m:sub>
                      <m:sup>
                        <m:r>
                          <a:rPr lang="en-US" altLang="zh-CN" i="1">
                            <a:latin typeface="Cambria Math" panose="02040503050406030204" pitchFamily="18" charset="0"/>
                          </a:rPr>
                          <m:t>∞</m:t>
                        </m:r>
                      </m:sup>
                      <m:e>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𝑚</m:t>
                            </m:r>
                          </m:e>
                        </m:d>
                        <m:r>
                          <a:rPr lang="en-US" altLang="zh-CN" i="1">
                            <a:latin typeface="Cambria Math" panose="02040503050406030204" pitchFamily="18" charset="0"/>
                          </a:rPr>
                          <m:t>h</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e>
                        </m:d>
                        <m:r>
                          <a:rPr lang="en-US" altLang="zh-CN" i="1">
                            <a:latin typeface="Cambria Math" panose="02040503050406030204" pitchFamily="18" charset="0"/>
                          </a:rPr>
                          <m:t>=</m:t>
                        </m:r>
                        <m:r>
                          <a:rPr lang="en-US" altLang="zh-CN" i="1">
                            <a:latin typeface="Cambria Math" panose="02040503050406030204" pitchFamily="18" charset="0"/>
                          </a:rPr>
                          <m:t>𝑥</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e>
                    </m:nary>
                  </m:oMath>
                </a14:m>
                <a:endParaRPr lang="en-US" altLang="zh-CN" dirty="0" smtClean="0"/>
              </a:p>
              <a:p>
                <a:pPr lvl="1"/>
                <a:r>
                  <a:rPr lang="en-US" altLang="zh-CN" dirty="0" smtClean="0"/>
                  <a:t>f = </a:t>
                </a:r>
                <a:r>
                  <a:rPr lang="en-US" altLang="zh-CN" dirty="0" err="1" smtClean="0"/>
                  <a:t>conv</a:t>
                </a:r>
                <a:r>
                  <a:rPr lang="en-US" altLang="zh-CN" dirty="0" smtClean="0"/>
                  <a:t>(f1,f2)</a:t>
                </a:r>
                <a:endParaRPr lang="zh-CN" altLang="zh-CN" dirty="0"/>
              </a:p>
              <a:p>
                <a:endParaRPr lang="zh-CN" altLang="zh-CN" dirty="0"/>
              </a:p>
              <a:p>
                <a:endParaRPr lang="zh-CN" altLang="zh-CN" dirty="0"/>
              </a:p>
              <a:p>
                <a:endParaRPr lang="en-US" altLang="zh-CN" dirty="0"/>
              </a:p>
              <a:p>
                <a:pPr lvl="0"/>
                <a:endParaRPr lang="en-US" altLang="zh-CN" dirty="0"/>
              </a:p>
              <a:p>
                <a:pPr lvl="0"/>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975" t="-4068" b="-8362"/>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607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5400000"/>
          </a:xfrm>
        </p:spPr>
        <p:txBody>
          <a:bodyPr>
            <a:normAutofit/>
          </a:bodyPr>
          <a:lstStyle/>
          <a:p>
            <a:pPr marL="0" lvl="0" indent="0">
              <a:buNone/>
            </a:pPr>
            <a:r>
              <a:rPr lang="en-US" altLang="zh-CN" sz="4000" b="1" dirty="0" smtClean="0"/>
              <a:t>Methods Summary</a:t>
            </a:r>
          </a:p>
          <a:p>
            <a:pPr>
              <a:buFont typeface="Wingdings" panose="05000000000000000000" pitchFamily="2" charset="2"/>
              <a:buChar char="l"/>
            </a:pPr>
            <a:endParaRPr lang="en-US" altLang="zh-CN" dirty="0"/>
          </a:p>
          <a:p>
            <a:pPr lvl="0"/>
            <a:endParaRPr lang="zh-CN" altLang="zh-CN"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3"/>
          <a:stretch>
            <a:fillRect/>
          </a:stretch>
        </p:blipFill>
        <p:spPr>
          <a:xfrm>
            <a:off x="696000" y="2057178"/>
            <a:ext cx="10911555" cy="3205269"/>
          </a:xfrm>
          <a:prstGeom prst="rect">
            <a:avLst/>
          </a:prstGeom>
        </p:spPr>
      </p:pic>
    </p:spTree>
    <p:extLst>
      <p:ext uri="{BB962C8B-B14F-4D97-AF65-F5344CB8AC3E}">
        <p14:creationId xmlns:p14="http://schemas.microsoft.com/office/powerpoint/2010/main" val="811766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Objective</a:t>
            </a:r>
          </a:p>
          <a:p>
            <a:pPr lvl="0"/>
            <a:r>
              <a:rPr lang="en-US" altLang="zh-CN" dirty="0"/>
              <a:t>Learn to create functions and </a:t>
            </a:r>
            <a:r>
              <a:rPr lang="en-US" altLang="zh-CN" dirty="0" smtClean="0"/>
              <a:t>scripts.</a:t>
            </a:r>
            <a:endParaRPr lang="zh-CN" altLang="zh-CN" dirty="0"/>
          </a:p>
          <a:p>
            <a:pPr lvl="0"/>
            <a:r>
              <a:rPr lang="en-US" altLang="zh-CN" dirty="0" smtClean="0"/>
              <a:t>Zero-input </a:t>
            </a:r>
            <a:r>
              <a:rPr lang="en-US" altLang="zh-CN" dirty="0"/>
              <a:t>and zero-state response of </a:t>
            </a:r>
            <a:r>
              <a:rPr lang="en-US" altLang="zh-CN" dirty="0" smtClean="0"/>
              <a:t>system.</a:t>
            </a:r>
            <a:endParaRPr lang="zh-CN" altLang="zh-CN" dirty="0"/>
          </a:p>
          <a:p>
            <a:pPr lvl="0"/>
            <a:r>
              <a:rPr lang="en-US" altLang="zh-CN" dirty="0"/>
              <a:t>Find out impulse and step response of </a:t>
            </a:r>
            <a:r>
              <a:rPr lang="en-US" altLang="zh-CN" dirty="0" smtClean="0"/>
              <a:t>system</a:t>
            </a:r>
            <a:r>
              <a:rPr lang="en-US" altLang="zh-CN" dirty="0"/>
              <a:t>.</a:t>
            </a:r>
            <a:endParaRPr lang="zh-CN" altLang="zh-CN" dirty="0"/>
          </a:p>
          <a:p>
            <a:r>
              <a:rPr lang="en-US" altLang="zh-CN" dirty="0"/>
              <a:t>Learn the convolution operation with MATLAB</a:t>
            </a:r>
            <a:r>
              <a:rPr lang="en-US" altLang="zh-CN" dirty="0" smtClean="0"/>
              <a:t>.</a:t>
            </a:r>
            <a:endParaRPr lang="zh-CN" altLang="en-US" dirty="0"/>
          </a:p>
        </p:txBody>
      </p:sp>
    </p:spTree>
    <p:extLst>
      <p:ext uri="{BB962C8B-B14F-4D97-AF65-F5344CB8AC3E}">
        <p14:creationId xmlns:p14="http://schemas.microsoft.com/office/powerpoint/2010/main" val="3293291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Scripts and Functions</a:t>
            </a:r>
          </a:p>
          <a:p>
            <a:pPr marL="0" lvl="0" indent="0">
              <a:buNone/>
            </a:pPr>
            <a:endParaRPr lang="en-US" altLang="zh-CN" sz="4000" b="1"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338" y="1499756"/>
            <a:ext cx="9701324" cy="5040000"/>
          </a:xfrm>
          <a:prstGeom prst="rect">
            <a:avLst/>
          </a:prstGeom>
        </p:spPr>
      </p:pic>
    </p:spTree>
    <p:extLst>
      <p:ext uri="{BB962C8B-B14F-4D97-AF65-F5344CB8AC3E}">
        <p14:creationId xmlns:p14="http://schemas.microsoft.com/office/powerpoint/2010/main" val="96389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Create a Script</a:t>
            </a:r>
          </a:p>
          <a:p>
            <a:pPr lvl="0"/>
            <a:r>
              <a:rPr lang="en-US" altLang="zh-CN" dirty="0" smtClean="0"/>
              <a:t>Click on the New Script icon on the left side of the Home Tab.</a:t>
            </a:r>
          </a:p>
          <a:p>
            <a:pPr lvl="0"/>
            <a:r>
              <a:rPr lang="en-US" altLang="zh-CN" dirty="0" smtClean="0"/>
              <a:t>Type a set of executable </a:t>
            </a:r>
            <a:r>
              <a:rPr lang="en-US" altLang="zh-CN" dirty="0"/>
              <a:t>commands in the editor window</a:t>
            </a:r>
            <a:r>
              <a:rPr lang="en-US" altLang="zh-CN" dirty="0" smtClean="0"/>
              <a:t>.</a:t>
            </a:r>
          </a:p>
          <a:p>
            <a:pPr lvl="0"/>
            <a:r>
              <a:rPr lang="en-US" altLang="zh-CN" dirty="0"/>
              <a:t>Save the file in an appropriate folder. The naming rules for script is the same as the rules for variables as mentioned in Lab1</a:t>
            </a:r>
            <a:r>
              <a:rPr lang="en-US" altLang="zh-CN" dirty="0" smtClean="0"/>
              <a:t>.</a:t>
            </a:r>
          </a:p>
          <a:p>
            <a:pPr lvl="0"/>
            <a:r>
              <a:rPr lang="en-US" altLang="zh-CN" dirty="0"/>
              <a:t>Set the current directory in MATLAB to the same place where you saved the script file</a:t>
            </a:r>
            <a:r>
              <a:rPr lang="en-US" altLang="zh-CN" dirty="0" smtClean="0"/>
              <a:t>.</a:t>
            </a:r>
          </a:p>
          <a:p>
            <a:pPr lvl="0"/>
            <a:r>
              <a:rPr lang="en-US" altLang="zh-CN" dirty="0"/>
              <a:t>To run the script file, hit the green run arrow in the editor window or simply type the name of the file (without the .m extension) at the command prompt in the MATLAB command window.</a:t>
            </a:r>
            <a:endParaRPr lang="zh-CN" altLang="zh-CN" dirty="0"/>
          </a:p>
        </p:txBody>
      </p:sp>
      <p:sp>
        <p:nvSpPr>
          <p:cNvPr id="4" name="椭圆 3"/>
          <p:cNvSpPr/>
          <p:nvPr/>
        </p:nvSpPr>
        <p:spPr>
          <a:xfrm>
            <a:off x="11472000" y="0"/>
            <a:ext cx="720000"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a:solidFill>
                    <a:schemeClr val="tx1"/>
                  </a:solidFill>
                </a:ln>
              </a:rPr>
              <a:t>e.g.</a:t>
            </a:r>
            <a:endParaRPr lang="zh-CN" altLang="en-US" dirty="0">
              <a:ln>
                <a:solidFill>
                  <a:schemeClr val="tx1"/>
                </a:solidFill>
              </a:ln>
            </a:endParaRPr>
          </a:p>
        </p:txBody>
      </p:sp>
    </p:spTree>
    <p:extLst>
      <p:ext uri="{BB962C8B-B14F-4D97-AF65-F5344CB8AC3E}">
        <p14:creationId xmlns:p14="http://schemas.microsoft.com/office/powerpoint/2010/main" val="2504989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Create a Function</a:t>
            </a:r>
          </a:p>
          <a:p>
            <a:pPr lvl="0"/>
            <a:r>
              <a:rPr lang="en-US" altLang="zh-CN" dirty="0" smtClean="0"/>
              <a:t>Click the New icon (on the Home Tab) and then Function to create a function.</a:t>
            </a:r>
          </a:p>
          <a:p>
            <a:pPr lvl="0"/>
            <a:r>
              <a:rPr lang="en-US" altLang="zh-CN" dirty="0" smtClean="0"/>
              <a:t>A function definition line: contains a list of inputs and outputs, which is different from a script.</a:t>
            </a:r>
          </a:p>
          <a:p>
            <a:pPr lvl="0"/>
            <a:r>
              <a:rPr lang="en-US" altLang="zh-CN" dirty="0" smtClean="0"/>
              <a:t>Comment part: write some description for the function.</a:t>
            </a:r>
          </a:p>
          <a:p>
            <a:pPr lvl="0"/>
            <a:r>
              <a:rPr lang="en-US" altLang="zh-CN" dirty="0" smtClean="0"/>
              <a:t>Function body: realize what you want the function to do.</a:t>
            </a:r>
          </a:p>
          <a:p>
            <a:pPr lvl="0"/>
            <a:r>
              <a:rPr lang="en-US" altLang="zh-CN" dirty="0" smtClean="0"/>
              <a:t>To execute the function, type the command in script or in the command window.</a:t>
            </a:r>
            <a:endParaRPr lang="zh-CN" altLang="zh-CN" dirty="0"/>
          </a:p>
        </p:txBody>
      </p:sp>
      <p:sp>
        <p:nvSpPr>
          <p:cNvPr id="4" name="椭圆 3"/>
          <p:cNvSpPr/>
          <p:nvPr/>
        </p:nvSpPr>
        <p:spPr>
          <a:xfrm>
            <a:off x="11472000" y="0"/>
            <a:ext cx="720000" cy="61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a:solidFill>
                    <a:schemeClr val="tx1"/>
                  </a:solidFill>
                </a:ln>
              </a:rPr>
              <a:t>e.g.</a:t>
            </a:r>
            <a:endParaRPr lang="zh-CN" altLang="en-US" dirty="0">
              <a:ln>
                <a:solidFill>
                  <a:schemeClr val="tx1"/>
                </a:solidFill>
              </a:ln>
            </a:endParaRPr>
          </a:p>
        </p:txBody>
      </p:sp>
    </p:spTree>
    <p:extLst>
      <p:ext uri="{BB962C8B-B14F-4D97-AF65-F5344CB8AC3E}">
        <p14:creationId xmlns:p14="http://schemas.microsoft.com/office/powerpoint/2010/main" val="407154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Zero-Input and Zero-State Response</a:t>
                </a:r>
              </a:p>
              <a:p>
                <a:pPr lvl="0"/>
                <a:r>
                  <a:rPr lang="en-US" altLang="zh-CN" dirty="0" smtClean="0"/>
                  <a:t>For  a continuous-time system, the relationship of input and output can be represented as:</a:t>
                </a:r>
              </a:p>
              <a:p>
                <a:pPr lvl="1"/>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𝑁</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d>
                              <m:dPr>
                                <m:ctrlPr>
                                  <a:rPr lang="zh-CN" altLang="zh-CN" i="1">
                                    <a:latin typeface="Cambria Math" panose="02040503050406030204" pitchFamily="18" charset="0"/>
                                  </a:rPr>
                                </m:ctrlPr>
                              </m:dPr>
                              <m:e>
                                <m:r>
                                  <a:rPr lang="en-US" altLang="zh-CN" i="1">
                                    <a:latin typeface="Cambria Math" panose="02040503050406030204" pitchFamily="18" charset="0"/>
                                  </a:rPr>
                                  <m:t>𝑖</m:t>
                                </m:r>
                              </m:e>
                            </m:d>
                          </m:sup>
                        </m:sSup>
                      </m:e>
                    </m:nary>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𝑀</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𝑓</m:t>
                            </m:r>
                          </m:e>
                          <m:sup>
                            <m:d>
                              <m:dPr>
                                <m:ctrlPr>
                                  <a:rPr lang="zh-CN" altLang="zh-CN" i="1">
                                    <a:latin typeface="Cambria Math" panose="02040503050406030204" pitchFamily="18" charset="0"/>
                                  </a:rPr>
                                </m:ctrlPr>
                              </m:dPr>
                              <m:e>
                                <m:r>
                                  <a:rPr lang="en-US" altLang="zh-CN" i="1">
                                    <a:latin typeface="Cambria Math" panose="02040503050406030204" pitchFamily="18" charset="0"/>
                                  </a:rPr>
                                  <m:t>𝑗</m:t>
                                </m:r>
                              </m:e>
                            </m:d>
                          </m:sup>
                        </m:s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oMath>
                </a14:m>
                <a:endParaRPr lang="en-US" altLang="zh-CN" dirty="0" smtClean="0"/>
              </a:p>
              <a:p>
                <a:pPr lvl="1"/>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𝑘</m:t>
                        </m:r>
                      </m:sup>
                    </m:sSup>
                    <m:r>
                      <a:rPr lang="en-US" altLang="zh-CN" i="1">
                        <a:latin typeface="Cambria Math" panose="02040503050406030204" pitchFamily="18" charset="0"/>
                      </a:rPr>
                      <m:t>(0)</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k</m:t>
                        </m:r>
                        <m:r>
                          <a:rPr lang="en-US" altLang="zh-CN">
                            <a:latin typeface="Cambria Math" panose="02040503050406030204" pitchFamily="18" charset="0"/>
                          </a:rPr>
                          <m:t>=0, …, </m:t>
                        </m:r>
                        <m:r>
                          <m:rPr>
                            <m:sty m:val="p"/>
                          </m:rPr>
                          <a:rPr lang="en-US" altLang="zh-CN">
                            <a:latin typeface="Cambria Math" panose="02040503050406030204" pitchFamily="18" charset="0"/>
                          </a:rPr>
                          <m:t>N</m:t>
                        </m:r>
                        <m:r>
                          <a:rPr lang="en-US" altLang="zh-CN" i="1">
                            <a:latin typeface="Cambria Math" panose="02040503050406030204" pitchFamily="18" charset="0"/>
                          </a:rPr>
                          <m:t>−</m:t>
                        </m:r>
                        <m:r>
                          <a:rPr lang="en-US" altLang="zh-CN">
                            <a:latin typeface="Cambria Math" panose="02040503050406030204" pitchFamily="18" charset="0"/>
                          </a:rPr>
                          <m:t>1</m:t>
                        </m:r>
                      </m:e>
                    </m:d>
                    <m:r>
                      <a:rPr lang="en-US" altLang="zh-CN">
                        <a:latin typeface="Cambria Math" panose="02040503050406030204" pitchFamily="18" charset="0"/>
                      </a:rPr>
                      <m:t>,,</m:t>
                    </m:r>
                    <m:r>
                      <m:rPr>
                        <m:sty m:val="p"/>
                      </m:rPr>
                      <a:rPr lang="en-US" altLang="zh-CN">
                        <a:latin typeface="Cambria Math" panose="02040503050406030204" pitchFamily="18" charset="0"/>
                      </a:rPr>
                      <m:t>f</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t</m:t>
                        </m:r>
                      </m:e>
                    </m:d>
                    <m:r>
                      <a:rPr lang="en-US" altLang="zh-CN">
                        <a:latin typeface="Cambria Math" panose="02040503050406030204" pitchFamily="18" charset="0"/>
                      </a:rPr>
                      <m:t>=0 </m:t>
                    </m:r>
                    <m:r>
                      <m:rPr>
                        <m:sty m:val="p"/>
                      </m:rPr>
                      <a:rPr lang="en-US" altLang="zh-CN">
                        <a:latin typeface="Cambria Math" panose="02040503050406030204" pitchFamily="18" charset="0"/>
                      </a:rPr>
                      <m:t>for</m:t>
                    </m:r>
                    <m:r>
                      <a:rPr lang="en-US" altLang="zh-CN">
                        <a:latin typeface="Cambria Math" panose="02040503050406030204" pitchFamily="18" charset="0"/>
                      </a:rPr>
                      <m:t> </m:t>
                    </m:r>
                    <m:r>
                      <m:rPr>
                        <m:sty m:val="p"/>
                      </m:rPr>
                      <a:rPr lang="en-US" altLang="zh-CN">
                        <a:latin typeface="Cambria Math" panose="02040503050406030204" pitchFamily="18" charset="0"/>
                      </a:rPr>
                      <m:t>t</m:t>
                    </m:r>
                    <m:r>
                      <a:rPr lang="en-US" altLang="zh-CN">
                        <a:latin typeface="Cambria Math" panose="02040503050406030204" pitchFamily="18" charset="0"/>
                      </a:rPr>
                      <m:t>&lt;0</m:t>
                    </m:r>
                  </m:oMath>
                </a14:m>
                <a:endParaRPr lang="zh-CN" altLang="zh-CN" dirty="0"/>
              </a:p>
              <a:p>
                <a:pPr lvl="0"/>
                <a:r>
                  <a:rPr lang="en-US" altLang="zh-CN" dirty="0" smtClean="0"/>
                  <a:t>For a system, the response can be divided into</a:t>
                </a:r>
                <a:r>
                  <a:rPr lang="zh-CN" altLang="en-US" dirty="0" smtClean="0"/>
                  <a:t>：</a:t>
                </a:r>
                <a:endParaRPr lang="en-US" altLang="zh-CN" dirty="0" smtClean="0"/>
              </a:p>
              <a:p>
                <a:pPr lvl="1"/>
                <a:endParaRPr lang="zh-CN" altLang="zh-CN" dirty="0"/>
              </a:p>
              <a:p>
                <a:pPr lvl="0"/>
                <a:endParaRPr lang="en-US" altLang="zh-CN" dirty="0"/>
              </a:p>
              <a:p>
                <a:pPr lvl="0"/>
                <a:endParaRPr lang="en-US" altLang="zh-CN" dirty="0"/>
              </a:p>
              <a:p>
                <a:pPr lvl="0"/>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4"/>
                <a:stretch>
                  <a:fillRect l="-1975" t="-3164" r="-959"/>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64927084"/>
              </p:ext>
            </p:extLst>
          </p:nvPr>
        </p:nvGraphicFramePr>
        <p:xfrm>
          <a:off x="1395663" y="4066673"/>
          <a:ext cx="6600687" cy="1821695"/>
        </p:xfrm>
        <a:graphic>
          <a:graphicData uri="http://schemas.openxmlformats.org/presentationml/2006/ole">
            <mc:AlternateContent xmlns:mc="http://schemas.openxmlformats.org/markup-compatibility/2006">
              <mc:Choice xmlns:v="urn:schemas-microsoft-com:vml" Requires="v">
                <p:oleObj spid="_x0000_s1100" name="Equation" r:id="rId5" imgW="2654280" imgH="736560" progId="Equation.DSMT4">
                  <p:embed/>
                </p:oleObj>
              </mc:Choice>
              <mc:Fallback>
                <p:oleObj name="Equation" r:id="rId5" imgW="2654280" imgH="736560" progId="Equation.DSMT4">
                  <p:embed/>
                  <p:pic>
                    <p:nvPicPr>
                      <p:cNvPr id="0" name="Object 1"/>
                      <p:cNvPicPr>
                        <a:picLocks noChangeAspect="1" noChangeArrowheads="1"/>
                      </p:cNvPicPr>
                      <p:nvPr/>
                    </p:nvPicPr>
                    <p:blipFill>
                      <a:blip r:embed="rId6"/>
                      <a:srcRect/>
                      <a:stretch>
                        <a:fillRect/>
                      </a:stretch>
                    </p:blipFill>
                    <p:spPr bwMode="auto">
                      <a:xfrm>
                        <a:off x="1395663" y="4066673"/>
                        <a:ext cx="6600687" cy="1821695"/>
                      </a:xfrm>
                      <a:prstGeom prst="rect">
                        <a:avLst/>
                      </a:prstGeom>
                      <a:noFill/>
                    </p:spPr>
                  </p:pic>
                </p:oleObj>
              </mc:Fallback>
            </mc:AlternateContent>
          </a:graphicData>
        </a:graphic>
      </p:graphicFrame>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8043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6000" y="729000"/>
                <a:ext cx="10800000" cy="5400000"/>
              </a:xfrm>
            </p:spPr>
            <p:txBody>
              <a:bodyPr/>
              <a:lstStyle/>
              <a:p>
                <a:pPr marL="0" lvl="0" indent="0">
                  <a:buNone/>
                </a:pPr>
                <a:r>
                  <a:rPr lang="en-US" altLang="zh-CN" sz="4000" b="1" dirty="0" smtClean="0"/>
                  <a:t>An example</a:t>
                </a:r>
                <a:endParaRPr lang="en-US" altLang="zh-CN" dirty="0"/>
              </a:p>
              <a:p>
                <a:pPr lvl="0"/>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a14:m>
                <a:endParaRPr lang="en-US" altLang="zh-CN" b="0" i="1" dirty="0" smtClean="0">
                  <a:latin typeface="Cambria Math" panose="02040503050406030204" pitchFamily="18" charset="0"/>
                </a:endParaRPr>
              </a:p>
              <a:p>
                <a:pPr lvl="0"/>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=2</m:t>
                    </m:r>
                  </m:oMath>
                </a14:m>
                <a:endParaRPr lang="en-US" altLang="zh-CN" dirty="0" smtClean="0"/>
              </a:p>
              <a:p>
                <a:pPr lvl="1">
                  <a:buFont typeface="Wingdings" panose="05000000000000000000" pitchFamily="2" charset="2"/>
                  <a:buChar char="Ø"/>
                </a:pPr>
                <a:r>
                  <a:rPr lang="en-US" altLang="zh-CN" dirty="0" smtClean="0"/>
                  <a:t>Zero-input response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solidFill>
                                <a:srgbClr val="FF0000"/>
                              </a:solidFill>
                              <a:latin typeface="Cambria Math" panose="02040503050406030204" pitchFamily="18" charset="0"/>
                            </a:rPr>
                          </m:ctrlPr>
                        </m:dPr>
                        <m:e>
                          <m:eqArr>
                            <m:eqArrPr>
                              <m:ctrlPr>
                                <a:rPr lang="en-US" altLang="zh-CN" i="1" smtClean="0">
                                  <a:solidFill>
                                    <a:srgbClr val="FF0000"/>
                                  </a:solidFill>
                                  <a:latin typeface="Cambria Math" panose="02040503050406030204" pitchFamily="18" charset="0"/>
                                </a:rPr>
                              </m:ctrlPr>
                            </m:eqArrPr>
                            <m:e>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r>
                                <a:rPr lang="en-US" altLang="zh-CN" i="1">
                                  <a:solidFill>
                                    <a:srgbClr val="FF0000"/>
                                  </a:solidFill>
                                  <a:latin typeface="Cambria Math" panose="02040503050406030204" pitchFamily="18" charset="0"/>
                                </a:rPr>
                                <m:t>+3</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𝑦</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r>
                                <a:rPr lang="en-US" altLang="zh-CN" i="1" smtClean="0">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0</m:t>
                              </m:r>
                            </m:e>
                            <m:e>
                              <m:r>
                                <a:rPr lang="en-US" altLang="zh-CN" i="1">
                                  <a:solidFill>
                                    <a:srgbClr val="FF0000"/>
                                  </a:solidFill>
                                  <a:latin typeface="Cambria Math" panose="02040503050406030204" pitchFamily="18" charset="0"/>
                                </a:rPr>
                                <m:t>𝑦</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0</m:t>
                                      </m:r>
                                    </m:e>
                                    <m:sub>
                                      <m:r>
                                        <a:rPr lang="en-US" altLang="zh-CN" i="1">
                                          <a:solidFill>
                                            <a:srgbClr val="FF0000"/>
                                          </a:solidFill>
                                          <a:latin typeface="Cambria Math" panose="02040503050406030204" pitchFamily="18" charset="0"/>
                                        </a:rPr>
                                        <m:t>−</m:t>
                                      </m:r>
                                    </m:sub>
                                  </m:sSub>
                                </m:e>
                              </m:d>
                              <m:r>
                                <a:rPr lang="en-US" altLang="zh-CN" i="1">
                                  <a:solidFill>
                                    <a:srgbClr val="FF0000"/>
                                  </a:solidFill>
                                  <a:latin typeface="Cambria Math" panose="02040503050406030204" pitchFamily="18" charset="0"/>
                                </a:rPr>
                                <m:t>=1,</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0</m:t>
                                      </m:r>
                                    </m:e>
                                    <m:sub>
                                      <m:r>
                                        <a:rPr lang="en-US" altLang="zh-CN" i="1">
                                          <a:solidFill>
                                            <a:srgbClr val="FF0000"/>
                                          </a:solidFill>
                                          <a:latin typeface="Cambria Math" panose="02040503050406030204" pitchFamily="18" charset="0"/>
                                        </a:rPr>
                                        <m:t>−</m:t>
                                      </m:r>
                                    </m:sub>
                                  </m:sSub>
                                </m:e>
                              </m:d>
                              <m:r>
                                <a:rPr lang="en-US" altLang="zh-CN" i="1">
                                  <a:solidFill>
                                    <a:srgbClr val="FF0000"/>
                                  </a:solidFill>
                                  <a:latin typeface="Cambria Math" panose="02040503050406030204" pitchFamily="18" charset="0"/>
                                </a:rPr>
                                <m:t>=2</m:t>
                              </m:r>
                              <m:r>
                                <m:rPr>
                                  <m:nor/>
                                </m:rPr>
                                <a:rPr lang="en-US" altLang="zh-CN" dirty="0">
                                  <a:solidFill>
                                    <a:srgbClr val="FF0000"/>
                                  </a:solidFill>
                                </a:rPr>
                                <m:t> </m:t>
                              </m:r>
                            </m:e>
                          </m:eqArr>
                        </m:e>
                      </m:d>
                    </m:oMath>
                  </m:oMathPara>
                </a14:m>
                <a:endParaRPr lang="en-US" altLang="zh-CN" dirty="0" smtClean="0"/>
              </a:p>
              <a:p>
                <a:pPr marL="914400" lvl="1" indent="-457200">
                  <a:buFont typeface="+mj-lt"/>
                  <a:buAutoNum type="arabicPeriod"/>
                </a:pPr>
                <a:r>
                  <a:rPr lang="en-US" altLang="zh-CN" dirty="0"/>
                  <a:t>Solving Eigenvalues</a:t>
                </a:r>
                <a14:m>
                  <m:oMath xmlns:m="http://schemas.openxmlformats.org/officeDocument/2006/math">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𝑟</m:t>
                    </m:r>
                    <m:r>
                      <a:rPr lang="en-US" altLang="zh-CN" b="0" i="1" smtClean="0">
                        <a:latin typeface="Cambria Math" panose="02040503050406030204" pitchFamily="18" charset="0"/>
                      </a:rPr>
                      <m:t>+2=0,</m:t>
                    </m:r>
                    <m:r>
                      <a:rPr lang="en-US" altLang="zh-CN" b="0" i="1" smtClean="0">
                        <a:latin typeface="Cambria Math" panose="02040503050406030204" pitchFamily="18" charset="0"/>
                      </a:rPr>
                      <m:t>𝑟</m:t>
                    </m:r>
                    <m:r>
                      <a:rPr lang="en-US" altLang="zh-CN" b="0" i="1" smtClean="0">
                        <a:latin typeface="Cambria Math" panose="02040503050406030204" pitchFamily="18" charset="0"/>
                      </a:rPr>
                      <m:t>1=−1,</m:t>
                    </m:r>
                    <m:r>
                      <a:rPr lang="en-US" altLang="zh-CN" b="0" i="1" smtClean="0">
                        <a:latin typeface="Cambria Math" panose="02040503050406030204" pitchFamily="18" charset="0"/>
                      </a:rPr>
                      <m:t>𝑟</m:t>
                    </m:r>
                    <m:r>
                      <a:rPr lang="en-US" altLang="zh-CN" b="0" i="1" smtClean="0">
                        <a:latin typeface="Cambria Math" panose="02040503050406030204" pitchFamily="18" charset="0"/>
                      </a:rPr>
                      <m:t>2=−2</m:t>
                    </m:r>
                  </m:oMath>
                </a14:m>
                <a:endParaRPr lang="en-US" altLang="zh-CN" dirty="0" smtClean="0"/>
              </a:p>
              <a:p>
                <a:pPr marL="914400" lvl="1" indent="-457200">
                  <a:buFont typeface="+mj-lt"/>
                  <a:buAutoNum type="arabicPeriod"/>
                </a:pPr>
                <a:r>
                  <a:rPr lang="en-US" altLang="zh-CN" dirty="0" smtClean="0"/>
                  <a:t>Zero-input response</a:t>
                </a:r>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𝑧𝑖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p>
                    </m:sSup>
                  </m:oMath>
                </a14:m>
                <a:endParaRPr lang="en-US" altLang="zh-CN" b="0" dirty="0" smtClean="0"/>
              </a:p>
              <a:p>
                <a:pPr marL="914400" lvl="1" indent="-457200">
                  <a:buFont typeface="+mj-lt"/>
                  <a:buAutoNum type="arabicPeriod"/>
                </a:pPr>
                <a:r>
                  <a:rPr lang="en-US" altLang="zh-CN" dirty="0" smtClean="0"/>
                  <a:t>Initial condition</a:t>
                </a:r>
                <a:r>
                  <a:rPr lang="zh-CN" altLang="en-US" dirty="0" smtClean="0"/>
                  <a:t>：</a:t>
                </a:r>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1</m:t>
                              </m:r>
                            </m:e>
                          </m:mr>
                          <m:m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m:t>
                              </m:r>
                            </m:e>
                          </m:mr>
                        </m:m>
                      </m:e>
                    </m:d>
                    <m:r>
                      <a:rPr lang="zh-CN" altLang="en-US" i="1">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i="1">
                                    <a:latin typeface="Cambria Math" panose="02040503050406030204" pitchFamily="18" charset="0"/>
                                  </a:rPr>
                                  <m:t>1</m:t>
                                </m:r>
                              </m:sub>
                            </m:sSub>
                            <m:r>
                              <a:rPr lang="en-US" altLang="zh-CN" b="0" i="1" smtClean="0">
                                <a:latin typeface="Cambria Math" panose="02040503050406030204" pitchFamily="18" charset="0"/>
                              </a:rPr>
                              <m:t>=4</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=3</m:t>
                            </m:r>
                          </m:e>
                        </m:eqArr>
                      </m:e>
                    </m:d>
                  </m:oMath>
                </a14:m>
                <a:endParaRPr lang="en-US" altLang="zh-CN" dirty="0" smtClean="0"/>
              </a:p>
              <a:p>
                <a:pPr marL="914400" lvl="1" indent="-457200">
                  <a:buFont typeface="+mj-lt"/>
                  <a:buAutoNum type="arabicPeriod"/>
                </a:pP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𝑧𝑖</m:t>
                        </m:r>
                      </m:sub>
                    </m:sSub>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p>
                    </m:sSup>
                  </m:oMath>
                </a14:m>
                <a:r>
                  <a:rPr lang="zh-CN" altLang="en-US" dirty="0" smtClean="0"/>
                  <a:t>（</a:t>
                </a:r>
                <a:r>
                  <a:rPr lang="en-US" altLang="zh-CN" dirty="0" smtClean="0"/>
                  <a:t>Natural response</a:t>
                </a:r>
                <a:r>
                  <a:rPr lang="zh-CN" altLang="en-US" dirty="0" smtClean="0"/>
                  <a:t>）</a:t>
                </a:r>
                <a:endParaRPr lang="en-US" altLang="zh-CN" dirty="0"/>
              </a:p>
              <a:p>
                <a:pPr lvl="0"/>
                <a:endParaRPr lang="zh-CN"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975" t="-316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6797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6000" y="729000"/>
                <a:ext cx="10800000" cy="5400000"/>
              </a:xfrm>
            </p:spPr>
            <p:txBody>
              <a:bodyPr>
                <a:normAutofit fontScale="92500" lnSpcReduction="10000"/>
              </a:bodyPr>
              <a:lstStyle/>
              <a:p>
                <a:pPr marL="0" lvl="0" indent="0">
                  <a:buNone/>
                </a:pPr>
                <a:r>
                  <a:rPr lang="en-US" altLang="zh-CN" sz="4000" b="1" dirty="0" smtClean="0"/>
                  <a:t>An example</a:t>
                </a:r>
                <a:endParaRPr lang="en-US" altLang="zh-CN" dirty="0"/>
              </a:p>
              <a:p>
                <a:pPr lvl="0"/>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a14:m>
                <a:endParaRPr lang="en-US" altLang="zh-CN" b="0" i="1" dirty="0" smtClean="0">
                  <a:latin typeface="Cambria Math" panose="02040503050406030204" pitchFamily="18" charset="0"/>
                </a:endParaRPr>
              </a:p>
              <a:p>
                <a:pPr lvl="0"/>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=2</m:t>
                    </m:r>
                  </m:oMath>
                </a14:m>
                <a:endParaRPr lang="en-US" altLang="zh-CN" dirty="0" smtClean="0"/>
              </a:p>
              <a:p>
                <a:pPr lvl="1">
                  <a:buFont typeface="Wingdings" panose="05000000000000000000" pitchFamily="2" charset="2"/>
                  <a:buChar char="Ø"/>
                </a:pPr>
                <a:r>
                  <a:rPr lang="en-US" altLang="zh-CN" dirty="0" smtClean="0"/>
                  <a:t>Zero-state response</a:t>
                </a: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solidFill>
                                <a:srgbClr val="FF0000"/>
                              </a:solidFill>
                              <a:latin typeface="Cambria Math" panose="02040503050406030204" pitchFamily="18" charset="0"/>
                            </a:rPr>
                          </m:ctrlPr>
                        </m:dPr>
                        <m:e>
                          <m:eqArr>
                            <m:eqArrPr>
                              <m:ctrlPr>
                                <a:rPr lang="en-US" altLang="zh-CN" i="1" smtClean="0">
                                  <a:solidFill>
                                    <a:srgbClr val="FF0000"/>
                                  </a:solidFill>
                                  <a:latin typeface="Cambria Math" panose="02040503050406030204" pitchFamily="18" charset="0"/>
                                </a:rPr>
                              </m:ctrlPr>
                            </m:eqArrPr>
                            <m:e>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r>
                                <a:rPr lang="en-US" altLang="zh-CN" i="1">
                                  <a:solidFill>
                                    <a:srgbClr val="FF0000"/>
                                  </a:solidFill>
                                  <a:latin typeface="Cambria Math" panose="02040503050406030204" pitchFamily="18" charset="0"/>
                                </a:rPr>
                                <m:t>+3</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𝑦</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𝑒</m:t>
                                  </m:r>
                                </m:e>
                                <m:sup>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𝑡</m:t>
                                  </m:r>
                                </m:sup>
                              </m:sSup>
                              <m:r>
                                <a:rPr lang="en-US" altLang="zh-CN" i="1">
                                  <a:solidFill>
                                    <a:srgbClr val="FF0000"/>
                                  </a:solidFill>
                                  <a:latin typeface="Cambria Math" panose="02040503050406030204" pitchFamily="18" charset="0"/>
                                </a:rPr>
                                <m:t>𝑢</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𝑡</m:t>
                                  </m:r>
                                </m:e>
                              </m:d>
                            </m:e>
                            <m:e>
                              <m:r>
                                <a:rPr lang="en-US" altLang="zh-CN" i="1">
                                  <a:solidFill>
                                    <a:srgbClr val="FF0000"/>
                                  </a:solidFill>
                                  <a:latin typeface="Cambria Math" panose="02040503050406030204" pitchFamily="18" charset="0"/>
                                </a:rPr>
                                <m:t>𝑦</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0</m:t>
                                      </m:r>
                                    </m:e>
                                    <m:sub>
                                      <m:r>
                                        <a:rPr lang="en-US" altLang="zh-CN" i="1" smtClean="0">
                                          <a:solidFill>
                                            <a:srgbClr val="FF0000"/>
                                          </a:solidFill>
                                          <a:latin typeface="Cambria Math" panose="02040503050406030204" pitchFamily="18" charset="0"/>
                                        </a:rPr>
                                        <m:t>+</m:t>
                                      </m:r>
                                    </m:sub>
                                  </m:sSub>
                                </m:e>
                              </m:d>
                              <m:r>
                                <a:rPr lang="en-US" altLang="zh-CN" i="1" smtClean="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0</m:t>
                                      </m:r>
                                    </m:e>
                                    <m:sub>
                                      <m:r>
                                        <a:rPr lang="en-US" altLang="zh-CN" i="1" smtClean="0">
                                          <a:solidFill>
                                            <a:srgbClr val="FF0000"/>
                                          </a:solidFill>
                                          <a:latin typeface="Cambria Math" panose="02040503050406030204" pitchFamily="18" charset="0"/>
                                        </a:rPr>
                                        <m:t>+</m:t>
                                      </m:r>
                                    </m:sub>
                                  </m:sSub>
                                </m:e>
                              </m:d>
                              <m:r>
                                <a:rPr lang="en-US" altLang="zh-CN" i="1" smtClean="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r>
                                <m:rPr>
                                  <m:nor/>
                                </m:rPr>
                                <a:rPr lang="en-US" altLang="zh-CN" dirty="0">
                                  <a:solidFill>
                                    <a:srgbClr val="FF0000"/>
                                  </a:solidFill>
                                </a:rPr>
                                <m:t> </m:t>
                              </m:r>
                            </m:e>
                            <m:e>
                              <m:r>
                                <a:rPr lang="en-US" altLang="zh-CN" i="1" smtClean="0">
                                  <a:solidFill>
                                    <a:schemeClr val="tx1"/>
                                  </a:solidFill>
                                  <a:latin typeface="Cambria Math" panose="02040503050406030204" pitchFamily="18" charset="0"/>
                                </a:rPr>
                                <m:t>𝑦</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0</m:t>
                                      </m:r>
                                    </m:e>
                                    <m:sub>
                                      <m:r>
                                        <a:rPr lang="en-US" altLang="zh-CN" b="0" i="1" smtClean="0">
                                          <a:solidFill>
                                            <a:schemeClr val="tx1"/>
                                          </a:solidFill>
                                          <a:latin typeface="Cambria Math" panose="02040503050406030204" pitchFamily="18" charset="0"/>
                                        </a:rPr>
                                        <m:t>−</m:t>
                                      </m:r>
                                    </m:sub>
                                  </m:sSub>
                                </m:e>
                              </m:d>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0</m:t>
                              </m:r>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𝑦</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0</m:t>
                                      </m:r>
                                    </m:e>
                                    <m:sub>
                                      <m:r>
                                        <a:rPr lang="en-US" altLang="zh-CN" b="0" i="1" smtClean="0">
                                          <a:solidFill>
                                            <a:schemeClr val="tx1"/>
                                          </a:solidFill>
                                          <a:latin typeface="Cambria Math" panose="02040503050406030204" pitchFamily="18" charset="0"/>
                                        </a:rPr>
                                        <m:t>−</m:t>
                                      </m:r>
                                    </m:sub>
                                  </m:sSub>
                                </m:e>
                              </m:d>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0</m:t>
                              </m:r>
                            </m:e>
                          </m:eqArr>
                        </m:e>
                      </m:d>
                    </m:oMath>
                  </m:oMathPara>
                </a14:m>
                <a:endParaRPr lang="en-US" altLang="zh-CN" dirty="0" smtClean="0"/>
              </a:p>
              <a:p>
                <a:pPr marL="914400" lvl="1" indent="-457200">
                  <a:buFont typeface="+mj-lt"/>
                  <a:buAutoNum type="arabicPeriod"/>
                </a:pPr>
                <a:r>
                  <a:rPr lang="en-US" altLang="zh-CN" dirty="0"/>
                  <a:t>Solve Homogeneous Equations </a:t>
                </a:r>
                <a:r>
                  <a:rPr lang="en-US" altLang="zh-CN" dirty="0" smtClean="0"/>
                  <a:t>(Natural response)</a:t>
                </a:r>
                <a:r>
                  <a:rPr lang="zh-CN" altLang="en-US" dirty="0" smtClean="0"/>
                  <a:t>：</a:t>
                </a:r>
                <a:endParaRPr lang="en-US" altLang="zh-CN" dirty="0" smtClean="0"/>
              </a:p>
              <a:p>
                <a:pPr lvl="2"/>
                <a14:m>
                  <m:oMath xmlns:m="http://schemas.openxmlformats.org/officeDocument/2006/math">
                    <m:r>
                      <m:rPr>
                        <m:nor/>
                      </m:rPr>
                      <a:rPr lang="en-US" altLang="zh-CN" dirty="0"/>
                      <m:t>Eigenvalues</m:t>
                    </m:r>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𝑟</m:t>
                    </m:r>
                    <m:r>
                      <a:rPr lang="en-US" altLang="zh-CN" b="0" i="1" smtClean="0">
                        <a:latin typeface="Cambria Math" panose="02040503050406030204" pitchFamily="18" charset="0"/>
                      </a:rPr>
                      <m:t>+2=0,</m:t>
                    </m:r>
                    <m:r>
                      <a:rPr lang="en-US" altLang="zh-CN" b="0" i="1" smtClean="0">
                        <a:latin typeface="Cambria Math" panose="02040503050406030204" pitchFamily="18" charset="0"/>
                      </a:rPr>
                      <m:t>𝑟</m:t>
                    </m:r>
                    <m:r>
                      <a:rPr lang="en-US" altLang="zh-CN" b="0" i="1" smtClean="0">
                        <a:latin typeface="Cambria Math" panose="02040503050406030204" pitchFamily="18" charset="0"/>
                      </a:rPr>
                      <m:t>1=−1,</m:t>
                    </m:r>
                    <m:r>
                      <a:rPr lang="en-US" altLang="zh-CN" b="0" i="1" smtClean="0">
                        <a:latin typeface="Cambria Math" panose="02040503050406030204" pitchFamily="18" charset="0"/>
                      </a:rPr>
                      <m:t>𝑟</m:t>
                    </m:r>
                    <m:r>
                      <a:rPr lang="en-US" altLang="zh-CN" b="0" i="1" smtClean="0">
                        <a:latin typeface="Cambria Math" panose="02040503050406030204" pitchFamily="18" charset="0"/>
                      </a:rPr>
                      <m:t>2=−2</m:t>
                    </m:r>
                  </m:oMath>
                </a14:m>
                <a:endParaRPr lang="en-US" altLang="zh-CN" dirty="0" smtClean="0"/>
              </a:p>
              <a:p>
                <a:pPr lvl="2"/>
                <a:r>
                  <a:rPr lang="en-US" altLang="zh-CN" dirty="0" smtClean="0"/>
                  <a:t>Homogeneous solution </a:t>
                </a:r>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p>
                    </m:sSup>
                  </m:oMath>
                </a14:m>
                <a:endParaRPr lang="en-US" altLang="zh-CN" b="0" dirty="0" smtClean="0"/>
              </a:p>
              <a:p>
                <a:pPr marL="914400" lvl="1" indent="-457200">
                  <a:buFont typeface="+mj-lt"/>
                  <a:buAutoNum type="arabicPeriod"/>
                </a:pPr>
                <a:r>
                  <a:rPr lang="en-US" altLang="zh-CN" dirty="0" smtClean="0"/>
                  <a:t>Special </a:t>
                </a:r>
                <a:r>
                  <a:rPr lang="en-US" altLang="zh-CN" dirty="0"/>
                  <a:t>solution (Forced response) </a:t>
                </a:r>
                <a:r>
                  <a:rPr lang="zh-CN" altLang="en-US" dirty="0" smtClean="0"/>
                  <a:t>：</a:t>
                </a:r>
                <a:endParaRPr lang="en-US" altLang="zh-CN" dirty="0" smtClean="0"/>
              </a:p>
              <a:p>
                <a:pPr lvl="2"/>
                <a:r>
                  <a:rPr lang="en-US" altLang="zh-CN" dirty="0" smtClean="0"/>
                  <a:t>Since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a:t>
                </a:r>
                <a:r>
                  <a:rPr lang="en-US" altLang="zh-CN" dirty="0" smtClean="0"/>
                  <a:t>is the same as one eigenvalues root</a:t>
                </a:r>
                <a:r>
                  <a:rPr lang="en-US" altLang="zh-CN" dirty="0" smtClean="0"/>
                  <a:t>, </a:t>
                </a:r>
                <a:r>
                  <a:rPr lang="en-US" altLang="zh-CN" dirty="0" smtClean="0"/>
                  <a:t>so</a:t>
                </a:r>
                <a:r>
                  <a:rPr lang="zh-CN" altLang="en-US"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𝐶𝑡</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oMath>
                </a14:m>
                <a:r>
                  <a:rPr lang="zh-CN" altLang="en-US" dirty="0" smtClean="0"/>
                  <a:t>。</a:t>
                </a:r>
                <a:endParaRPr lang="en-US" altLang="zh-CN" dirty="0" smtClean="0"/>
              </a:p>
              <a:p>
                <a:pPr lvl="2"/>
                <a:r>
                  <a:rPr lang="en-US" altLang="zh-CN" dirty="0"/>
                  <a:t>Substitute into equation </a:t>
                </a:r>
                <a:r>
                  <a:rPr lang="zh-CN" altLang="en-US" dirty="0" smtClean="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i="1">
                            <a:latin typeface="Cambria Math" panose="02040503050406030204" pitchFamily="18" charset="0"/>
                          </a:rPr>
                          <m:t>𝐶𝑡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i="1">
                            <a:latin typeface="Cambria Math" panose="02040503050406030204" pitchFamily="18" charset="0"/>
                          </a:rPr>
                          <m:t>𝐶𝑡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𝐶𝑡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zh-CN" altLang="en-US" i="1">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=1</m:t>
                    </m:r>
                  </m:oMath>
                </a14:m>
                <a:r>
                  <a:rPr lang="en-US" altLang="zh-CN" dirty="0" smtClean="0"/>
                  <a:t> </a:t>
                </a:r>
              </a:p>
              <a:p>
                <a:pPr lvl="2"/>
                <a:r>
                  <a:rPr lang="en-US" altLang="zh-CN" dirty="0"/>
                  <a:t>Special solution </a:t>
                </a:r>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𝑝</m:t>
                        </m:r>
                      </m:sub>
                    </m:sSub>
                    <m:r>
                      <a:rPr lang="en-US" altLang="zh-CN" i="1">
                        <a:latin typeface="Cambria Math" panose="02040503050406030204" pitchFamily="18" charset="0"/>
                      </a:rPr>
                      <m:t>=</m:t>
                    </m:r>
                    <m:r>
                      <a:rPr lang="en-US" altLang="zh-CN" i="1">
                        <a:latin typeface="Cambria Math" panose="02040503050406030204" pitchFamily="18" charset="0"/>
                      </a:rPr>
                      <m:t>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749" t="-3503"/>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332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96000" y="729000"/>
                <a:ext cx="10800000" cy="5400000"/>
              </a:xfrm>
            </p:spPr>
            <p:txBody>
              <a:bodyPr>
                <a:normAutofit fontScale="92500" lnSpcReduction="20000"/>
              </a:bodyPr>
              <a:lstStyle/>
              <a:p>
                <a:pPr marL="0" lvl="0" indent="0">
                  <a:buNone/>
                </a:pPr>
                <a:r>
                  <a:rPr lang="en-US" altLang="zh-CN" sz="4000" b="1" dirty="0" smtClean="0"/>
                  <a:t>An example</a:t>
                </a:r>
                <a:endParaRPr lang="en-US" altLang="zh-CN" dirty="0"/>
              </a:p>
              <a:p>
                <a:pPr lvl="0"/>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a14:m>
                <a:endParaRPr lang="en-US" altLang="zh-CN" b="0" i="1" dirty="0" smtClean="0">
                  <a:latin typeface="Cambria Math" panose="02040503050406030204" pitchFamily="18" charset="0"/>
                </a:endParaRPr>
              </a:p>
              <a:p>
                <a:pPr lvl="0"/>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m:t>
                            </m:r>
                          </m:sub>
                        </m:sSub>
                      </m:e>
                    </m:d>
                    <m:r>
                      <a:rPr lang="en-US" altLang="zh-CN" b="0" i="1" smtClean="0">
                        <a:latin typeface="Cambria Math" panose="02040503050406030204" pitchFamily="18" charset="0"/>
                      </a:rPr>
                      <m:t>=2</m:t>
                    </m:r>
                  </m:oMath>
                </a14:m>
                <a:endParaRPr lang="en-US" altLang="zh-CN" dirty="0" smtClean="0"/>
              </a:p>
              <a:p>
                <a:pPr lvl="1">
                  <a:buFont typeface="Wingdings" panose="05000000000000000000" pitchFamily="2" charset="2"/>
                  <a:buChar char="Ø"/>
                </a:pPr>
                <a:r>
                  <a:rPr lang="en-US" altLang="zh-CN" dirty="0" smtClean="0"/>
                  <a:t>Zero-state response</a:t>
                </a:r>
              </a:p>
              <a:p>
                <a:pPr marL="914400" lvl="1" indent="-457200">
                  <a:buFont typeface="+mj-lt"/>
                  <a:buAutoNum type="arabicPeriod" startAt="3"/>
                </a:pPr>
                <a:r>
                  <a:rPr lang="en-US" altLang="zh-CN" dirty="0" smtClean="0"/>
                  <a:t>Zero-state response</a:t>
                </a:r>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𝑧𝑠</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𝑝</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oMath>
                </a14:m>
                <a:endParaRPr lang="en-US" altLang="zh-CN" dirty="0" smtClean="0"/>
              </a:p>
              <a:p>
                <a:pPr marL="914400" lvl="1" indent="-457200">
                  <a:buFont typeface="+mj-lt"/>
                  <a:buAutoNum type="arabicPeriod" startAt="3"/>
                </a:pPr>
                <a:r>
                  <a:rPr lang="en-US" altLang="zh-CN" dirty="0" smtClean="0"/>
                  <a:t>From 0- to 0+</a:t>
                </a:r>
                <a:r>
                  <a:rPr lang="zh-CN" altLang="en-US" dirty="0" smtClean="0"/>
                  <a:t>：</a:t>
                </a:r>
                <a:endParaRPr lang="en-US" altLang="zh-CN" dirty="0" smtClean="0"/>
              </a:p>
              <a:p>
                <a:pPr lvl="2"/>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m:t>
                        </m:r>
                      </m:sup>
                    </m:s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+3</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m:t>
                        </m:r>
                      </m:sup>
                    </m:s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+2</m:t>
                    </m:r>
                    <m:r>
                      <a:rPr lang="en-US" altLang="zh-CN" sz="2400" i="1">
                        <a:latin typeface="Cambria Math" panose="02040503050406030204" pitchFamily="18" charset="0"/>
                      </a:rPr>
                      <m:t>𝑦</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r>
                          <a:rPr lang="en-US" altLang="zh-CN" sz="2400" i="1">
                            <a:latin typeface="Cambria Math" panose="02040503050406030204" pitchFamily="18" charset="0"/>
                          </a:rPr>
                          <m:t>𝑡</m:t>
                        </m:r>
                      </m:sup>
                    </m:sSup>
                    <m:r>
                      <a:rPr lang="en-US" altLang="zh-CN" sz="2400" i="1">
                        <a:latin typeface="Cambria Math" panose="02040503050406030204" pitchFamily="18" charset="0"/>
                      </a:rPr>
                      <m:t>𝑢</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oMath>
                </a14:m>
                <a:endParaRPr lang="en-US" altLang="zh-CN" sz="2400" b="0" i="1" dirty="0" smtClean="0">
                  <a:latin typeface="Cambria Math" panose="02040503050406030204" pitchFamily="18" charset="0"/>
                </a:endParaRPr>
              </a:p>
              <a:p>
                <a:pPr lvl="2"/>
                <a14:m>
                  <m:oMath xmlns:m="http://schemas.openxmlformats.org/officeDocument/2006/math">
                    <m:nary>
                      <m:naryPr>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sub>
                      <m: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sup>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𝑑𝑡</m:t>
                        </m:r>
                      </m:e>
                    </m:nary>
                    <m:r>
                      <a:rPr lang="en-US" altLang="zh-CN" sz="2400" i="1">
                        <a:latin typeface="Cambria Math" panose="02040503050406030204" pitchFamily="18" charset="0"/>
                      </a:rPr>
                      <m:t>+</m:t>
                    </m:r>
                    <m:nary>
                      <m:naryPr>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b>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p>
                      <m:e>
                        <m:r>
                          <a:rPr lang="en-US" altLang="zh-CN" sz="2400" i="1">
                            <a:latin typeface="Cambria Math" panose="02040503050406030204" pitchFamily="18" charset="0"/>
                          </a:rPr>
                          <m:t>3</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m:t>
                            </m:r>
                          </m:sup>
                        </m:s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𝑑𝑡</m:t>
                        </m:r>
                      </m:e>
                    </m:nary>
                    <m:r>
                      <a:rPr lang="en-US" altLang="zh-CN" sz="2400" i="1">
                        <a:latin typeface="Cambria Math" panose="02040503050406030204" pitchFamily="18" charset="0"/>
                      </a:rPr>
                      <m:t>+</m:t>
                    </m:r>
                    <m:nary>
                      <m:naryPr>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b>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sup>
                      <m:e>
                        <m:r>
                          <a:rPr lang="en-US" altLang="zh-CN" sz="2400" i="1">
                            <a:latin typeface="Cambria Math" panose="02040503050406030204" pitchFamily="18" charset="0"/>
                          </a:rPr>
                          <m:t>2</m:t>
                        </m:r>
                        <m:r>
                          <a:rPr lang="en-US" altLang="zh-CN" sz="2400" i="1">
                            <a:latin typeface="Cambria Math" panose="02040503050406030204" pitchFamily="18" charset="0"/>
                          </a:rPr>
                          <m:t>𝑦</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𝑑𝑡</m:t>
                        </m:r>
                      </m:e>
                    </m:nary>
                    <m:r>
                      <a:rPr lang="en-US" altLang="zh-CN" sz="2400" b="0" i="1" smtClean="0">
                        <a:latin typeface="Cambria Math" panose="02040503050406030204" pitchFamily="18" charset="0"/>
                      </a:rPr>
                      <m:t>=</m:t>
                    </m:r>
                    <m:nary>
                      <m:naryPr>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sub>
                      <m: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sup>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up>
                        </m:sSup>
                        <m:r>
                          <a:rPr lang="en-US" altLang="zh-CN" sz="2400" b="0" i="1" smtClean="0">
                            <a:latin typeface="Cambria Math" panose="02040503050406030204" pitchFamily="18" charset="0"/>
                          </a:rPr>
                          <m:t>𝑑𝑡</m:t>
                        </m:r>
                      </m:e>
                    </m:nary>
                  </m:oMath>
                </a14:m>
                <a:r>
                  <a:rPr lang="zh-CN" altLang="en-US" sz="2400" b="0" i="1" dirty="0" smtClean="0">
                    <a:latin typeface="Cambria Math" panose="02040503050406030204" pitchFamily="18" charset="0"/>
                  </a:rPr>
                  <a:t>，</a:t>
                </a:r>
                <a:endParaRPr lang="en-US" altLang="zh-CN" sz="2400" b="0" i="1" dirty="0" smtClean="0">
                  <a:latin typeface="Cambria Math" panose="02040503050406030204" pitchFamily="18" charset="0"/>
                </a:endParaRPr>
              </a:p>
              <a:p>
                <a:pPr lvl="2"/>
                <a14:m>
                  <m:oMath xmlns:m="http://schemas.openxmlformats.org/officeDocument/2006/math">
                    <m:d>
                      <m:dPr>
                        <m:begChr m:val="["/>
                        <m:endChr m:val="]"/>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𝑦</m:t>
                            </m:r>
                          </m:e>
                          <m:sup>
                            <m:r>
                              <a:rPr lang="en-US" altLang="zh-CN" sz="2400" b="0" i="1" dirty="0" smtClean="0">
                                <a:latin typeface="Cambria Math" panose="02040503050406030204" pitchFamily="18" charset="0"/>
                              </a:rPr>
                              <m:t>′</m:t>
                            </m:r>
                          </m:sup>
                        </m:sSup>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0</m:t>
                                </m:r>
                              </m:e>
                              <m:sub>
                                <m:r>
                                  <a:rPr lang="en-US" altLang="zh-CN" sz="2400" b="0" i="1" dirty="0" smtClean="0">
                                    <a:latin typeface="Cambria Math" panose="02040503050406030204" pitchFamily="18" charset="0"/>
                                  </a:rPr>
                                  <m:t>+</m:t>
                                </m:r>
                              </m:sub>
                            </m:sSub>
                          </m:e>
                        </m:d>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𝑦</m:t>
                            </m:r>
                          </m:e>
                          <m:sup>
                            <m:r>
                              <a:rPr lang="en-US" altLang="zh-CN" sz="2400" b="0" i="1" dirty="0" smtClean="0">
                                <a:latin typeface="Cambria Math" panose="02040503050406030204" pitchFamily="18" charset="0"/>
                              </a:rPr>
                              <m:t>′</m:t>
                            </m:r>
                          </m:sup>
                        </m:sSup>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0</m:t>
                                </m:r>
                              </m:e>
                              <m:sub>
                                <m:r>
                                  <a:rPr lang="en-US" altLang="zh-CN" sz="2400" b="0" i="1" dirty="0" smtClean="0">
                                    <a:latin typeface="Cambria Math" panose="02040503050406030204" pitchFamily="18" charset="0"/>
                                  </a:rPr>
                                  <m:t>−</m:t>
                                </m:r>
                              </m:sub>
                            </m:sSub>
                          </m:e>
                        </m:d>
                      </m:e>
                    </m:d>
                    <m:r>
                      <a:rPr lang="en-US" altLang="zh-CN" sz="2400" b="0" i="1" dirty="0" smtClean="0">
                        <a:latin typeface="Cambria Math" panose="02040503050406030204" pitchFamily="18" charset="0"/>
                      </a:rPr>
                      <m:t>+3</m:t>
                    </m:r>
                    <m:d>
                      <m:dPr>
                        <m:begChr m:val="["/>
                        <m:end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𝑦</m:t>
                        </m:r>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0</m:t>
                                </m:r>
                              </m:e>
                              <m:sub>
                                <m:r>
                                  <a:rPr lang="en-US" altLang="zh-CN" sz="2400" b="0" i="1" dirty="0" smtClean="0">
                                    <a:latin typeface="Cambria Math" panose="02040503050406030204" pitchFamily="18" charset="0"/>
                                  </a:rPr>
                                  <m:t>+</m:t>
                                </m:r>
                              </m:sub>
                            </m:sSub>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𝑦</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0</m:t>
                            </m:r>
                          </m:e>
                          <m:sub>
                            <m:r>
                              <a:rPr lang="en-US" altLang="zh-CN" sz="2400" b="0" i="1" dirty="0" smtClean="0">
                                <a:latin typeface="Cambria Math" panose="02040503050406030204" pitchFamily="18" charset="0"/>
                              </a:rPr>
                              <m:t>−</m:t>
                            </m:r>
                          </m:sub>
                        </m:sSub>
                        <m:r>
                          <a:rPr lang="en-US" altLang="zh-CN" sz="2400" b="0" i="1" dirty="0" smtClean="0">
                            <a:latin typeface="Cambria Math" panose="02040503050406030204" pitchFamily="18" charset="0"/>
                          </a:rPr>
                          <m:t>) </m:t>
                        </m:r>
                      </m:e>
                    </m:d>
                    <m:r>
                      <a:rPr lang="en-US" altLang="zh-CN" sz="2400" b="0" i="1" dirty="0" smtClean="0">
                        <a:latin typeface="Cambria Math" panose="02040503050406030204" pitchFamily="18" charset="0"/>
                      </a:rPr>
                      <m:t>+0=0</m:t>
                    </m:r>
                  </m:oMath>
                </a14:m>
                <a:endParaRPr lang="en-US" altLang="zh-CN" sz="2400" b="0" i="1" dirty="0" smtClean="0">
                  <a:latin typeface="Cambria Math" panose="02040503050406030204" pitchFamily="18" charset="0"/>
                </a:endParaRPr>
              </a:p>
              <a:p>
                <a:pPr lvl="2"/>
                <a14:m>
                  <m:oMath xmlns:m="http://schemas.openxmlformats.org/officeDocument/2006/math">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𝑦</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𝑦</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b="0" i="1" smtClean="0">
                                <a:latin typeface="Cambria Math" panose="02040503050406030204" pitchFamily="18" charset="0"/>
                              </a:rPr>
                              <m:t>=0 </m:t>
                            </m:r>
                          </m:e>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e>
                            </m:d>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i="1">
                                    <a:latin typeface="Cambria Math" panose="02040503050406030204" pitchFamily="18" charset="0"/>
                                  </a:rPr>
                                  <m:t>𝑦</m:t>
                                </m:r>
                              </m:e>
                              <m:sup>
                                <m:r>
                                  <a:rPr lang="en-US" altLang="zh-CN" sz="2400" i="1">
                                    <a:latin typeface="Cambria Math" panose="02040503050406030204" pitchFamily="18" charset="0"/>
                                  </a:rPr>
                                  <m:t>′</m:t>
                                </m:r>
                              </m:sup>
                            </m:sSup>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0</m:t>
                                    </m:r>
                                  </m:e>
                                  <m:sub>
                                    <m:r>
                                      <a:rPr lang="en-US" altLang="zh-CN" sz="2400" i="1">
                                        <a:latin typeface="Cambria Math" panose="02040503050406030204" pitchFamily="18" charset="0"/>
                                      </a:rPr>
                                      <m:t>−</m:t>
                                    </m:r>
                                  </m:sub>
                                </m:sSub>
                              </m:e>
                            </m:d>
                            <m:r>
                              <a:rPr lang="en-US" altLang="zh-CN" sz="2400" b="0" i="1" smtClean="0">
                                <a:latin typeface="Cambria Math" panose="02040503050406030204" pitchFamily="18" charset="0"/>
                              </a:rPr>
                              <m:t>=0</m:t>
                            </m:r>
                          </m:e>
                        </m:eqArr>
                      </m:e>
                    </m:d>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 </m:t>
                        </m:r>
                      </m:e>
                    </m:groupCh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𝑦</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=0 </m:t>
                            </m:r>
                          </m:e>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0</m:t>
                                    </m:r>
                                  </m:e>
                                  <m:sub>
                                    <m:r>
                                      <a:rPr lang="en-US" altLang="zh-CN" sz="2400" b="0" i="1" smtClean="0">
                                        <a:latin typeface="Cambria Math" panose="02040503050406030204" pitchFamily="18" charset="0"/>
                                      </a:rPr>
                                      <m:t>+</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+1=0</m:t>
                            </m:r>
                          </m:e>
                        </m:eqArr>
                      </m:e>
                    </m:d>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 </m:t>
                        </m:r>
                      </m:e>
                    </m:groupCh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=1</m:t>
                            </m:r>
                          </m:e>
                        </m:eqArr>
                      </m:e>
                    </m:d>
                  </m:oMath>
                </a14:m>
                <a:endParaRPr lang="en-US" altLang="zh-CN" sz="2400" b="0" dirty="0" smtClean="0"/>
              </a:p>
              <a:p>
                <a:pPr marL="914400" lvl="1" indent="-457200">
                  <a:buFont typeface="+mj-lt"/>
                  <a:buAutoNum type="arabicPeriod" startAt="3"/>
                </a:pP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𝑧𝑠</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p>
                    </m:sSup>
                  </m:oMath>
                </a14:m>
                <a:endParaRPr lang="en-US" altLang="zh-CN" dirty="0" smtClean="0"/>
              </a:p>
              <a:p>
                <a:pPr lvl="1">
                  <a:buFont typeface="Wingdings" panose="05000000000000000000" pitchFamily="2" charset="2"/>
                  <a:buChar char="Ø"/>
                </a:pPr>
                <a:r>
                  <a:rPr lang="en-US" altLang="zh-CN" dirty="0"/>
                  <a:t>Full solution</a:t>
                </a:r>
              </a:p>
              <a:p>
                <a:pPr marL="457200" lvl="1"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𝑧𝑖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𝑧𝑠</m:t>
                          </m:r>
                        </m:sub>
                      </m:sSub>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i="1">
                          <a:latin typeface="Cambria Math" panose="02040503050406030204" pitchFamily="18" charset="0"/>
                        </a:rPr>
                        <m:t>−3</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−2</m:t>
                          </m:r>
                          <m:r>
                            <a:rPr lang="en-US" altLang="zh-CN" i="1">
                              <a:latin typeface="Cambria Math" panose="02040503050406030204" pitchFamily="18" charset="0"/>
                            </a:rPr>
                            <m:t>𝑡</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−2</m:t>
                          </m:r>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i="1">
                          <a:latin typeface="Cambria Math" panose="02040503050406030204" pitchFamily="18" charset="0"/>
                        </a:rPr>
                        <m:t>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i="1">
                          <a:latin typeface="Cambria Math" panose="02040503050406030204" pitchFamily="18" charset="0"/>
                        </a:rPr>
                        <m:t>=3</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−2</m:t>
                          </m:r>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i="1">
                          <a:latin typeface="Cambria Math" panose="02040503050406030204" pitchFamily="18" charset="0"/>
                        </a:rPr>
                        <m:t>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𝑡</m:t>
                          </m:r>
                        </m:sup>
                      </m:sSup>
                    </m:oMath>
                  </m:oMathPara>
                </a14:m>
                <a:endParaRPr lang="en-US" altLang="zh-CN" dirty="0" smtClean="0"/>
              </a:p>
              <a:p>
                <a:pPr lvl="2"/>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96000" y="729000"/>
                <a:ext cx="10800000" cy="5400000"/>
              </a:xfrm>
              <a:blipFill>
                <a:blip r:embed="rId3"/>
                <a:stretch>
                  <a:fillRect l="-1749" t="-429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
          <p:cNvSpPr>
            <a:spLocks noChangeArrowheads="1"/>
          </p:cNvSpPr>
          <p:nvPr/>
        </p:nvSpPr>
        <p:spPr bwMode="auto">
          <a:xfrm>
            <a:off x="0" y="119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1605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20941</TotalTime>
  <Words>456</Words>
  <Application>Microsoft Office PowerPoint</Application>
  <PresentationFormat>宽屏</PresentationFormat>
  <Paragraphs>153</Paragraphs>
  <Slides>16</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5" baseType="lpstr">
      <vt:lpstr>等线</vt:lpstr>
      <vt:lpstr>等线 Light</vt:lpstr>
      <vt:lpstr>宋体</vt:lpstr>
      <vt:lpstr>Arial</vt:lpstr>
      <vt:lpstr>Cambria Math</vt:lpstr>
      <vt:lpstr>Times New Roman</vt:lpstr>
      <vt:lpstr>Wingdings</vt:lpstr>
      <vt:lpstr>Office 主题​​</vt:lpstr>
      <vt:lpstr>Equation</vt:lpstr>
      <vt:lpstr>Lab 2 System Analysis in Time Domain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Introduction to MATLAB</dc:title>
  <dc:creator>sist</dc:creator>
  <cp:lastModifiedBy>sist</cp:lastModifiedBy>
  <cp:revision>166</cp:revision>
  <dcterms:created xsi:type="dcterms:W3CDTF">2018-08-27T07:50:56Z</dcterms:created>
  <dcterms:modified xsi:type="dcterms:W3CDTF">2020-03-24T02:07:29Z</dcterms:modified>
</cp:coreProperties>
</file>