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75" r:id="rId4"/>
    <p:sldId id="276" r:id="rId5"/>
    <p:sldId id="271" r:id="rId6"/>
    <p:sldId id="263" r:id="rId7"/>
    <p:sldId id="264" r:id="rId8"/>
    <p:sldId id="277" r:id="rId9"/>
    <p:sldId id="267" r:id="rId10"/>
    <p:sldId id="273" r:id="rId11"/>
    <p:sldId id="270" r:id="rId12"/>
    <p:sldId id="265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2" autoAdjust="0"/>
    <p:restoredTop sz="77473" autoAdjust="0"/>
  </p:normalViewPr>
  <p:slideViewPr>
    <p:cSldViewPr snapToGrid="0">
      <p:cViewPr varScale="1">
        <p:scale>
          <a:sx n="56" d="100"/>
          <a:sy n="56" d="100"/>
        </p:scale>
        <p:origin x="12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FF89B5-AA53-4976-908E-D05CC5DB68D4}" type="datetimeFigureOut">
              <a:rPr lang="zh-CN" altLang="en-US" smtClean="0"/>
              <a:t>2020/3/5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79022A-28E8-457D-A246-61A8213E1C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2194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9022A-28E8-457D-A246-61A8213E1C0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20567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9022A-28E8-457D-A246-61A8213E1C0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63762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9022A-28E8-457D-A246-61A8213E1C0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00342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9022A-28E8-457D-A246-61A8213E1C0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9329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9022A-28E8-457D-A246-61A8213E1C0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0143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9022A-28E8-457D-A246-61A8213E1C0D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1815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9022A-28E8-457D-A246-61A8213E1C0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60971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altLang="zh-CN" b="0" dirty="0" smtClean="0"/>
              </a:p>
              <a:p>
                <a:endParaRPr lang="en-US" altLang="zh-CN" dirty="0" smtClean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周期函数的傅里叶级数主要有两种形式，三角形式及指数形式。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三角形式的傅里叶级数可以用来表征信号的谐波的构成。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指数形式用来分析信号的频谱特性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en-US" altLang="zh-CN" b="0" i="0" smtClean="0">
                    <a:latin typeface="Cambria Math" panose="02040503050406030204" pitchFamily="18" charset="0"/>
                  </a:rPr>
                  <a:t>𝑎_𝑛=𝑎_(−𝑛)</a:t>
                </a:r>
                <a:endParaRPr lang="en-US" altLang="zh-CN" b="0" dirty="0" smtClean="0"/>
              </a:p>
              <a:p>
                <a:r>
                  <a:rPr lang="en-US" altLang="zh-CN" b="0" i="0" smtClean="0">
                    <a:latin typeface="Cambria Math" panose="02040503050406030204" pitchFamily="18" charset="0"/>
                  </a:rPr>
                  <a:t>𝑏_𝑛=−𝑏_𝑛</a:t>
                </a:r>
                <a:endParaRPr lang="en-US" altLang="zh-CN" b="0" dirty="0" smtClean="0"/>
              </a:p>
              <a:p>
                <a:endParaRPr lang="en-US" altLang="zh-CN" dirty="0" smtClean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9022A-28E8-457D-A246-61A8213E1C0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0164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9022A-28E8-457D-A246-61A8213E1C0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8447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9022A-28E8-457D-A246-61A8213E1C0D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9612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9022A-28E8-457D-A246-61A8213E1C0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5587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9022A-28E8-457D-A246-61A8213E1C0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0968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45710-AC52-4775-B479-5C751045EDB4}" type="datetimeFigureOut">
              <a:rPr lang="zh-CN" altLang="en-US" smtClean="0"/>
              <a:t>2020/3/5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900F-3E8C-4CB1-A250-F4CCFF466B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665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45710-AC52-4775-B479-5C751045EDB4}" type="datetimeFigureOut">
              <a:rPr lang="zh-CN" altLang="en-US" smtClean="0"/>
              <a:t>2020/3/5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900F-3E8C-4CB1-A250-F4CCFF466B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6977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45710-AC52-4775-B479-5C751045EDB4}" type="datetimeFigureOut">
              <a:rPr lang="zh-CN" altLang="en-US" smtClean="0"/>
              <a:t>2020/3/5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900F-3E8C-4CB1-A250-F4CCFF466B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385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45710-AC52-4775-B479-5C751045EDB4}" type="datetimeFigureOut">
              <a:rPr lang="zh-CN" altLang="en-US" smtClean="0"/>
              <a:t>2020/3/5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900F-3E8C-4CB1-A250-F4CCFF466B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060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45710-AC52-4775-B479-5C751045EDB4}" type="datetimeFigureOut">
              <a:rPr lang="zh-CN" altLang="en-US" smtClean="0"/>
              <a:t>2020/3/5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900F-3E8C-4CB1-A250-F4CCFF466B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6455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45710-AC52-4775-B479-5C751045EDB4}" type="datetimeFigureOut">
              <a:rPr lang="zh-CN" altLang="en-US" smtClean="0"/>
              <a:t>2020/3/5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900F-3E8C-4CB1-A250-F4CCFF466B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3858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45710-AC52-4775-B479-5C751045EDB4}" type="datetimeFigureOut">
              <a:rPr lang="zh-CN" altLang="en-US" smtClean="0"/>
              <a:t>2020/3/5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900F-3E8C-4CB1-A250-F4CCFF466B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4577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45710-AC52-4775-B479-5C751045EDB4}" type="datetimeFigureOut">
              <a:rPr lang="zh-CN" altLang="en-US" smtClean="0"/>
              <a:t>2020/3/5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900F-3E8C-4CB1-A250-F4CCFF466B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5961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45710-AC52-4775-B479-5C751045EDB4}" type="datetimeFigureOut">
              <a:rPr lang="zh-CN" altLang="en-US" smtClean="0"/>
              <a:t>2020/3/5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900F-3E8C-4CB1-A250-F4CCFF466B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588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45710-AC52-4775-B479-5C751045EDB4}" type="datetimeFigureOut">
              <a:rPr lang="zh-CN" altLang="en-US" smtClean="0"/>
              <a:t>2020/3/5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900F-3E8C-4CB1-A250-F4CCFF466B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8827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45710-AC52-4775-B479-5C751045EDB4}" type="datetimeFigureOut">
              <a:rPr lang="zh-CN" altLang="en-US" smtClean="0"/>
              <a:t>2020/3/5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900F-3E8C-4CB1-A250-F4CCFF466B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9788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45710-AC52-4775-B479-5C751045EDB4}" type="datetimeFigureOut">
              <a:rPr lang="zh-CN" altLang="en-US" smtClean="0"/>
              <a:t>2020/3/5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9900F-3E8C-4CB1-A250-F4CCFF466B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8755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gi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96000" y="2889000"/>
            <a:ext cx="10800000" cy="1080000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Analysis of Periodic Signals in Frequency Domain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496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96000" y="729000"/>
                <a:ext cx="10800000" cy="5400000"/>
              </a:xfrm>
            </p:spPr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:r>
                  <a:rPr lang="en-US" altLang="zh-CN" sz="4000" b="1" dirty="0" smtClean="0"/>
                  <a:t>Frequency Analysis of Periodic Signal</a:t>
                </a:r>
                <a:endParaRPr lang="zh-CN" altLang="en-US" sz="4000" dirty="0"/>
              </a:p>
              <a:p>
                <a:r>
                  <a:rPr lang="en-US" altLang="zh-CN" dirty="0" smtClean="0"/>
                  <a:t>Complex exponential Fourier series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𝑗𝑛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nary>
                  </m:oMath>
                </a14:m>
                <a:endParaRPr lang="zh-CN" altLang="zh-CN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nary>
                      <m:naryPr>
                        <m:limLoc m:val="subSup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𝑗𝑛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nary>
                    <m:r>
                      <a:rPr lang="en-US" altLang="zh-CN" i="1">
                        <a:latin typeface="Cambria Math" panose="02040503050406030204" pitchFamily="18" charset="0"/>
                      </a:rPr>
                      <m:t>𝑑𝑡</m:t>
                    </m:r>
                  </m:oMath>
                </a14:m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nary>
                          <m:naryPr>
                            <m:limLoc m:val="subSup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sub>
                          <m:sup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 </m:t>
                            </m:r>
                          </m:e>
                        </m:nary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zh-CN" altLang="zh-CN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zh-CN" altLang="zh-CN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ad>
                      <m:radPr>
                        <m:degHide m:val="on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zh-CN" altLang="zh-CN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tan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f>
                          <m:f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den>
                        </m:f>
                      </m:e>
                    </m:func>
                  </m:oMath>
                </a14:m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r>
                  <a:rPr lang="en-US" altLang="zh-CN" dirty="0">
                    <a:latin typeface="Cambria Math" panose="02040503050406030204" pitchFamily="18" charset="0"/>
                  </a:rPr>
                  <a:t>Function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𝑎𝑏𝑠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zh-CN" altLang="zh-CN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𝑎𝑛𝑔𝑙𝑒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zh-CN" dirty="0"/>
              </a:p>
              <a:p>
                <a:pPr lvl="0"/>
                <a:endParaRPr lang="zh-CN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6000" y="729000"/>
                <a:ext cx="10800000" cy="5400000"/>
              </a:xfrm>
              <a:blipFill>
                <a:blip r:embed="rId3"/>
                <a:stretch>
                  <a:fillRect l="-1749" t="-3503" b="-2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242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96000" y="729000"/>
                <a:ext cx="10800000" cy="5400000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altLang="zh-CN" sz="4000" b="1" dirty="0" smtClean="0"/>
                  <a:t>Relationship</a:t>
                </a:r>
                <a:endParaRPr lang="zh-CN" altLang="en-US" sz="4000" dirty="0"/>
              </a:p>
              <a:p>
                <a:r>
                  <a:rPr lang="en-US" altLang="zh-CN" dirty="0" smtClean="0"/>
                  <a:t>Relationship between complex exponential and trigonometric series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zh-CN" altLang="zh-CN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p>
                    </m:sSup>
                  </m:oMath>
                </a14:m>
                <a:endParaRPr lang="zh-CN" altLang="zh-CN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ad>
                      <m:radPr>
                        <m:degHide m:val="on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zh-CN" altLang="zh-CN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tan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f>
                          <m:f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den>
                        </m:f>
                      </m:e>
                    </m:func>
                  </m:oMath>
                </a14:m>
                <a:endParaRPr lang="zh-CN" altLang="zh-CN" dirty="0"/>
              </a:p>
              <a:p>
                <a:pPr lvl="1"/>
                <a:endParaRPr lang="zh-CN" altLang="zh-CN" dirty="0"/>
              </a:p>
              <a:p>
                <a:pPr lvl="0"/>
                <a:endParaRPr lang="zh-CN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6000" y="729000"/>
                <a:ext cx="10800000" cy="5400000"/>
              </a:xfrm>
              <a:blipFill>
                <a:blip r:embed="rId3"/>
                <a:stretch>
                  <a:fillRect l="-1975" t="-3164" r="-5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696000" y="4485793"/>
                <a:ext cx="3902149" cy="16919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/>
                <a:r>
                  <a:rPr lang="en-US" altLang="zh-CN" dirty="0"/>
                  <a:t>Trigonometric Fourier </a:t>
                </a:r>
                <a:r>
                  <a:rPr lang="en-US" altLang="zh-CN" dirty="0" smtClean="0"/>
                  <a:t>series</a:t>
                </a:r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zh-CN" altLang="zh-CN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rad>
                    <m:r>
                      <a:rPr lang="en-US" altLang="zh-CN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=1,2,……</m:t>
                    </m:r>
                  </m:oMath>
                </a14:m>
                <a:endParaRPr lang="zh-CN" altLang="zh-CN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tan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f>
                          <m:f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den>
                        </m:f>
                      </m:e>
                    </m:func>
                  </m:oMath>
                </a14:m>
                <a:r>
                  <a:rPr lang="en-US" altLang="zh-CN" dirty="0"/>
                  <a:t> 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00" y="4485793"/>
                <a:ext cx="3902149" cy="1691938"/>
              </a:xfrm>
              <a:prstGeom prst="rect">
                <a:avLst/>
              </a:prstGeom>
              <a:blipFill>
                <a:blip r:embed="rId4"/>
                <a:stretch>
                  <a:fillRect t="-21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5439655" y="4485793"/>
                <a:ext cx="5528931" cy="16432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/>
                <a:r>
                  <a:rPr lang="en-US" altLang="zh-CN" dirty="0"/>
                  <a:t>Complex exponential Fourier </a:t>
                </a:r>
                <a:r>
                  <a:rPr lang="en-US" altLang="zh-CN" dirty="0" smtClean="0"/>
                  <a:t>series</a:t>
                </a:r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zh-CN" altLang="zh-CN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ad>
                      <m:radPr>
                        <m:degHide m:val="on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zh-CN" altLang="zh-CN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tan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f>
                          <m:f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den>
                        </m:f>
                      </m:e>
                    </m:func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9655" y="4485793"/>
                <a:ext cx="5528931" cy="1643207"/>
              </a:xfrm>
              <a:prstGeom prst="rect">
                <a:avLst/>
              </a:prstGeom>
              <a:blipFill>
                <a:blip r:embed="rId5"/>
                <a:stretch>
                  <a:fillRect t="-22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440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6000" y="729000"/>
            <a:ext cx="10617042" cy="5400000"/>
          </a:xfrm>
        </p:spPr>
        <p:txBody>
          <a:bodyPr/>
          <a:lstStyle/>
          <a:p>
            <a:pPr marL="0" lvl="0" indent="0">
              <a:buNone/>
            </a:pPr>
            <a:r>
              <a:rPr lang="en-US" altLang="zh-CN" sz="4000" b="1" dirty="0" smtClean="0"/>
              <a:t>Gibbs Phenomenon</a:t>
            </a:r>
            <a:endParaRPr lang="en-US" altLang="zh-CN" i="1" dirty="0" smtClean="0"/>
          </a:p>
          <a:p>
            <a:pPr marL="0" indent="0">
              <a:buNone/>
            </a:pPr>
            <a:endParaRPr lang="en-US" altLang="zh-CN" i="1" dirty="0" smtClean="0"/>
          </a:p>
          <a:p>
            <a:pPr marL="0" indent="0">
              <a:buNone/>
            </a:pPr>
            <a:endParaRPr lang="zh-CN" altLang="zh-CN" dirty="0"/>
          </a:p>
          <a:p>
            <a:pPr lvl="0"/>
            <a:endParaRPr lang="zh-CN" altLang="zh-CN" dirty="0"/>
          </a:p>
        </p:txBody>
      </p:sp>
      <p:sp>
        <p:nvSpPr>
          <p:cNvPr id="4" name="椭圆 3"/>
          <p:cNvSpPr/>
          <p:nvPr/>
        </p:nvSpPr>
        <p:spPr>
          <a:xfrm>
            <a:off x="11472000" y="0"/>
            <a:ext cx="720000" cy="612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n>
                  <a:solidFill>
                    <a:schemeClr val="tx1"/>
                  </a:solidFill>
                </a:ln>
              </a:rPr>
              <a:t>e.g.</a:t>
            </a:r>
            <a:endParaRPr lang="zh-CN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50752"/>
            <a:ext cx="12192000" cy="6248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02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4892" y="1363901"/>
            <a:ext cx="3996770" cy="3601460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中音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/>
              <a:t>（</a:t>
            </a:r>
            <a:r>
              <a:rPr lang="en-US" altLang="zh-CN" dirty="0"/>
              <a:t>do</a:t>
            </a:r>
            <a:r>
              <a:rPr lang="zh-CN" altLang="en-US" dirty="0"/>
              <a:t>）频率</a:t>
            </a:r>
            <a:r>
              <a:rPr lang="en-US" altLang="zh-CN" dirty="0"/>
              <a:t>: </a:t>
            </a:r>
            <a:r>
              <a:rPr lang="en-US" altLang="zh-CN" dirty="0" smtClean="0"/>
              <a:t>523 Hz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/>
              <a:t>2</a:t>
            </a:r>
            <a:r>
              <a:rPr lang="zh-CN" altLang="en-US" dirty="0"/>
              <a:t>（</a:t>
            </a:r>
            <a:r>
              <a:rPr lang="en-US" altLang="zh-CN" dirty="0"/>
              <a:t>re</a:t>
            </a:r>
            <a:r>
              <a:rPr lang="zh-CN" altLang="en-US" dirty="0"/>
              <a:t>） 频率</a:t>
            </a:r>
            <a:r>
              <a:rPr lang="en-US" altLang="zh-CN" dirty="0"/>
              <a:t>: </a:t>
            </a:r>
            <a:r>
              <a:rPr lang="en-US" altLang="zh-CN" dirty="0" smtClean="0"/>
              <a:t>587 </a:t>
            </a:r>
            <a:r>
              <a:rPr lang="en-US" altLang="zh-CN" dirty="0"/>
              <a:t>Hz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/>
              <a:t>3</a:t>
            </a:r>
            <a:r>
              <a:rPr lang="zh-CN" altLang="en-US" dirty="0"/>
              <a:t>（</a:t>
            </a:r>
            <a:r>
              <a:rPr lang="en-US" altLang="zh-CN" dirty="0"/>
              <a:t>mi</a:t>
            </a:r>
            <a:r>
              <a:rPr lang="zh-CN" altLang="en-US" dirty="0"/>
              <a:t>）频率</a:t>
            </a:r>
            <a:r>
              <a:rPr lang="en-US" altLang="zh-CN" dirty="0"/>
              <a:t>: </a:t>
            </a:r>
            <a:r>
              <a:rPr lang="en-US" altLang="zh-CN" dirty="0" smtClean="0"/>
              <a:t>659 </a:t>
            </a:r>
            <a:r>
              <a:rPr lang="en-US" altLang="zh-CN" dirty="0"/>
              <a:t>Hz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/>
              <a:t>4</a:t>
            </a:r>
            <a:r>
              <a:rPr lang="zh-CN" altLang="en-US" dirty="0"/>
              <a:t>（</a:t>
            </a:r>
            <a:r>
              <a:rPr lang="en-US" altLang="zh-CN" dirty="0"/>
              <a:t>fa</a:t>
            </a:r>
            <a:r>
              <a:rPr lang="zh-CN" altLang="en-US" dirty="0"/>
              <a:t>） 频率</a:t>
            </a:r>
            <a:r>
              <a:rPr lang="en-US" altLang="zh-CN" dirty="0"/>
              <a:t>: </a:t>
            </a:r>
            <a:r>
              <a:rPr lang="en-US" altLang="zh-CN" dirty="0" smtClean="0"/>
              <a:t>698 </a:t>
            </a:r>
            <a:r>
              <a:rPr lang="en-US" altLang="zh-CN" dirty="0"/>
              <a:t>Hz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/>
              <a:t>5</a:t>
            </a:r>
            <a:r>
              <a:rPr lang="zh-CN" altLang="en-US" dirty="0"/>
              <a:t>（</a:t>
            </a:r>
            <a:r>
              <a:rPr lang="en-US" altLang="zh-CN" dirty="0"/>
              <a:t>so</a:t>
            </a:r>
            <a:r>
              <a:rPr lang="zh-CN" altLang="en-US" dirty="0"/>
              <a:t>）频率</a:t>
            </a:r>
            <a:r>
              <a:rPr lang="en-US" altLang="zh-CN" dirty="0"/>
              <a:t>: </a:t>
            </a:r>
            <a:r>
              <a:rPr lang="en-US" altLang="zh-CN" dirty="0" smtClean="0"/>
              <a:t>784 </a:t>
            </a:r>
            <a:r>
              <a:rPr lang="en-US" altLang="zh-CN" dirty="0"/>
              <a:t>Hz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/>
              <a:t>6</a:t>
            </a:r>
            <a:r>
              <a:rPr lang="zh-CN" altLang="en-US" dirty="0"/>
              <a:t>（</a:t>
            </a:r>
            <a:r>
              <a:rPr lang="en-US" altLang="zh-CN" dirty="0"/>
              <a:t>la</a:t>
            </a:r>
            <a:r>
              <a:rPr lang="zh-CN" altLang="en-US" dirty="0"/>
              <a:t>） 频率</a:t>
            </a:r>
            <a:r>
              <a:rPr lang="en-US" altLang="zh-CN" dirty="0"/>
              <a:t>: </a:t>
            </a:r>
            <a:r>
              <a:rPr lang="en-US" altLang="zh-CN" dirty="0" smtClean="0"/>
              <a:t>880 </a:t>
            </a:r>
            <a:r>
              <a:rPr lang="en-US" altLang="zh-CN" dirty="0"/>
              <a:t>Hz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/>
              <a:t>7</a:t>
            </a:r>
            <a:r>
              <a:rPr lang="zh-CN" altLang="en-US" dirty="0"/>
              <a:t>（</a:t>
            </a:r>
            <a:r>
              <a:rPr lang="en-US" altLang="zh-CN" dirty="0" err="1"/>
              <a:t>si</a:t>
            </a:r>
            <a:r>
              <a:rPr lang="zh-CN" altLang="en-US" dirty="0"/>
              <a:t>） 频率</a:t>
            </a:r>
            <a:r>
              <a:rPr lang="en-US" altLang="zh-CN" dirty="0"/>
              <a:t>: </a:t>
            </a:r>
            <a:r>
              <a:rPr lang="en-US" altLang="zh-CN" dirty="0" smtClean="0"/>
              <a:t>988 Hz</a:t>
            </a:r>
          </a:p>
          <a:p>
            <a:r>
              <a:rPr lang="zh-CN" altLang="en-US" dirty="0" smtClean="0"/>
              <a:t>低音</a:t>
            </a:r>
            <a:endParaRPr lang="en-US" altLang="zh-CN" dirty="0" smtClean="0"/>
          </a:p>
          <a:p>
            <a:r>
              <a:rPr lang="en-US" altLang="zh-CN" dirty="0" smtClean="0"/>
              <a:t>5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so</a:t>
            </a:r>
            <a:r>
              <a:rPr lang="zh-CN" altLang="en-US" dirty="0" smtClean="0"/>
              <a:t>）频率</a:t>
            </a:r>
            <a:r>
              <a:rPr lang="en-US" altLang="zh-CN" dirty="0" smtClean="0"/>
              <a:t>: 392Hz</a:t>
            </a:r>
            <a:endParaRPr lang="en-US" altLang="zh-CN" dirty="0"/>
          </a:p>
          <a:p>
            <a:endParaRPr lang="en-US" altLang="zh-CN" dirty="0" smtClean="0"/>
          </a:p>
          <a:p>
            <a:endParaRPr lang="zh-CN" altLang="zh-CN" dirty="0"/>
          </a:p>
          <a:p>
            <a:endParaRPr lang="zh-CN" altLang="zh-CN" dirty="0"/>
          </a:p>
          <a:p>
            <a:pPr lvl="0"/>
            <a:endParaRPr lang="zh-CN" altLang="zh-CN" dirty="0"/>
          </a:p>
        </p:txBody>
      </p:sp>
      <p:sp>
        <p:nvSpPr>
          <p:cNvPr id="4" name="椭圆 3"/>
          <p:cNvSpPr/>
          <p:nvPr/>
        </p:nvSpPr>
        <p:spPr>
          <a:xfrm>
            <a:off x="11472000" y="0"/>
            <a:ext cx="720000" cy="612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n>
                  <a:solidFill>
                    <a:schemeClr val="tx1"/>
                  </a:solidFill>
                </a:ln>
              </a:rPr>
              <a:t>e.g.</a:t>
            </a:r>
            <a:endParaRPr lang="zh-CN" altLang="en-US" dirty="0">
              <a:ln>
                <a:solidFill>
                  <a:schemeClr val="tx1"/>
                </a:solidFill>
              </a:ln>
            </a:endParaRPr>
          </a:p>
        </p:txBody>
      </p:sp>
      <p:pic>
        <p:nvPicPr>
          <p:cNvPr id="5" name="图片 4" descr="两只老虎简单简谱1"/>
          <p:cNvPicPr/>
          <p:nvPr/>
        </p:nvPicPr>
        <p:blipFill>
          <a:blip r:embed="rId3"/>
          <a:stretch>
            <a:fillRect/>
          </a:stretch>
        </p:blipFill>
        <p:spPr>
          <a:xfrm>
            <a:off x="4838790" y="1311679"/>
            <a:ext cx="6633210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58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6000" y="729000"/>
            <a:ext cx="10800000" cy="5400000"/>
          </a:xfrm>
        </p:spPr>
        <p:txBody>
          <a:bodyPr/>
          <a:lstStyle/>
          <a:p>
            <a:pPr marL="0" lvl="0" indent="0">
              <a:buNone/>
            </a:pPr>
            <a:r>
              <a:rPr lang="en-US" altLang="zh-CN" sz="4000" b="1" dirty="0" smtClean="0"/>
              <a:t>Objective</a:t>
            </a:r>
          </a:p>
          <a:p>
            <a:pPr lvl="0"/>
            <a:r>
              <a:rPr lang="en-US" altLang="zh-CN" dirty="0"/>
              <a:t>Explore the relationship between the time domain and the frequency domain.</a:t>
            </a:r>
            <a:endParaRPr lang="zh-CN" altLang="zh-CN" dirty="0"/>
          </a:p>
          <a:p>
            <a:pPr lvl="0"/>
            <a:r>
              <a:rPr lang="en-US" altLang="zh-CN" dirty="0"/>
              <a:t>Understand the Fourier series of periodic signals.</a:t>
            </a:r>
            <a:endParaRPr lang="zh-CN" altLang="zh-CN" dirty="0"/>
          </a:p>
          <a:p>
            <a:pPr lvl="0"/>
            <a:r>
              <a:rPr lang="en-US" altLang="zh-CN" dirty="0"/>
              <a:t>Master the expression of the signal spectrum</a:t>
            </a:r>
            <a:r>
              <a:rPr lang="en-US" altLang="zh-CN" dirty="0" smtClean="0"/>
              <a:t>.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29329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6000" y="729000"/>
            <a:ext cx="10800000" cy="5400000"/>
          </a:xfrm>
        </p:spPr>
        <p:txBody>
          <a:bodyPr/>
          <a:lstStyle/>
          <a:p>
            <a:pPr marL="0" lvl="0" indent="0">
              <a:buNone/>
            </a:pPr>
            <a:r>
              <a:rPr lang="en-US" altLang="zh-CN" sz="4000" b="1" dirty="0" smtClean="0"/>
              <a:t>Time Domain and Frequency Domain</a:t>
            </a:r>
          </a:p>
        </p:txBody>
      </p:sp>
      <p:pic>
        <p:nvPicPr>
          <p:cNvPr id="4106" name="Picture 10" descr="C:\Users\sist\AppData\Local\Temp\ConnectorClipboard5041599037388934541\image1583204407668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2188" y="1303866"/>
            <a:ext cx="3216000" cy="241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7" name="Picture 11" descr="C:\Users\sist\AppData\Local\Temp\ConnectorClipboard5041599037388934541\image1583204421866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2188" y="3878234"/>
            <a:ext cx="3216000" cy="241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C:\Users\sist\AppData\Local\Temp\ConnectorClipboard5041599037388934541\image1583204544482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303866"/>
            <a:ext cx="3216000" cy="241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9" name="Picture 13" descr="C:\Users\sist\AppData\Local\Temp\ConnectorClipboard5041599037388934541\image15832045634680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00" y="3878234"/>
            <a:ext cx="3216000" cy="241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C:\Users\sist\AppData\Local\Temp\ConnectorClipboard5041599037388934541\image15832045854720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2094" y="1303866"/>
            <a:ext cx="3216000" cy="241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1" name="Picture 15" descr="C:\Users\sist\AppData\Local\Temp\ConnectorClipboard5041599037388934541\image15832046090680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2094" y="3878234"/>
            <a:ext cx="3216000" cy="241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762000" y="4290732"/>
            <a:ext cx="360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err="1" smtClean="0">
                <a:solidFill>
                  <a:srgbClr val="FF0000"/>
                </a:solidFill>
              </a:rPr>
              <a:t>Acos</a:t>
            </a:r>
            <a:r>
              <a:rPr lang="en-US" altLang="zh-CN" sz="4000" dirty="0" smtClean="0">
                <a:solidFill>
                  <a:srgbClr val="FF0000"/>
                </a:solidFill>
              </a:rPr>
              <a:t>(2</a:t>
            </a:r>
            <a:r>
              <a:rPr lang="el-GR" altLang="zh-CN" sz="4000" dirty="0" smtClean="0">
                <a:solidFill>
                  <a:srgbClr val="FF0000"/>
                </a:solidFill>
              </a:rPr>
              <a:t>π</a:t>
            </a:r>
            <a:r>
              <a:rPr lang="en-US" altLang="zh-CN" sz="4000" dirty="0" err="1" smtClean="0">
                <a:solidFill>
                  <a:srgbClr val="FF0000"/>
                </a:solidFill>
              </a:rPr>
              <a:t>ft</a:t>
            </a:r>
            <a:r>
              <a:rPr lang="en-US" altLang="zh-CN" sz="4000" dirty="0" smtClean="0">
                <a:solidFill>
                  <a:srgbClr val="FF0000"/>
                </a:solidFill>
              </a:rPr>
              <a:t>+</a:t>
            </a:r>
            <a:r>
              <a:rPr lang="az-Cyrl-AZ" altLang="zh-CN" sz="4000" dirty="0" smtClean="0">
                <a:solidFill>
                  <a:srgbClr val="FF0000"/>
                </a:solidFill>
              </a:rPr>
              <a:t>Ф</a:t>
            </a:r>
            <a:r>
              <a:rPr lang="en-US" altLang="zh-CN" sz="4000" dirty="0" smtClean="0">
                <a:solidFill>
                  <a:srgbClr val="FF0000"/>
                </a:solidFill>
              </a:rPr>
              <a:t>)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198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6000" y="729000"/>
            <a:ext cx="10800000" cy="5400000"/>
          </a:xfrm>
        </p:spPr>
        <p:txBody>
          <a:bodyPr/>
          <a:lstStyle/>
          <a:p>
            <a:pPr marL="0" lvl="0" indent="0">
              <a:buNone/>
            </a:pPr>
            <a:r>
              <a:rPr lang="en-US" altLang="zh-CN" sz="4000" b="1" dirty="0" smtClean="0"/>
              <a:t>Fourier Series of Periodic Signal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97" y="1785305"/>
            <a:ext cx="5876260" cy="4407195"/>
          </a:xfrm>
          <a:prstGeom prst="rect">
            <a:avLst/>
          </a:prstGeom>
        </p:spPr>
      </p:pic>
      <p:pic>
        <p:nvPicPr>
          <p:cNvPr id="4" name="图片 3" descr="Fourier_series_square_wave_circles_animation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1060" y="1784985"/>
            <a:ext cx="4407535" cy="4407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57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6000" y="729000"/>
            <a:ext cx="10800000" cy="5400000"/>
          </a:xfrm>
        </p:spPr>
        <p:txBody>
          <a:bodyPr/>
          <a:lstStyle/>
          <a:p>
            <a:pPr marL="0" lvl="0" indent="0">
              <a:buNone/>
            </a:pPr>
            <a:r>
              <a:rPr lang="en-US" altLang="zh-CN" sz="4000" b="1" dirty="0" smtClean="0"/>
              <a:t>Fourier Analysis</a:t>
            </a:r>
          </a:p>
          <a:p>
            <a:pPr lvl="0"/>
            <a:r>
              <a:rPr lang="en-US" altLang="zh-CN" dirty="0" smtClean="0"/>
              <a:t>Fourier analysis: Fourier series and Fourier transform</a:t>
            </a:r>
          </a:p>
          <a:p>
            <a:pPr lvl="1"/>
            <a:r>
              <a:rPr lang="en-US" altLang="zh-CN" dirty="0" smtClean="0"/>
              <a:t>Fourier series: decompose the periodic signal into a trigonometric or exponential format</a:t>
            </a:r>
          </a:p>
          <a:p>
            <a:pPr lvl="1"/>
            <a:r>
              <a:rPr lang="en-US" altLang="zh-CN" dirty="0" smtClean="0"/>
              <a:t>Fourier transform: represent </a:t>
            </a:r>
            <a:r>
              <a:rPr lang="en-US" altLang="zh-CN" dirty="0"/>
              <a:t>a no periodic </a:t>
            </a:r>
            <a:r>
              <a:rPr lang="en-US" altLang="zh-CN" dirty="0" smtClean="0"/>
              <a:t>signal </a:t>
            </a:r>
            <a:r>
              <a:rPr lang="en-US" altLang="zh-CN" dirty="0"/>
              <a:t>by a continuous superposition or integral of complex exponentials</a:t>
            </a:r>
            <a:r>
              <a:rPr lang="en-US" altLang="zh-CN" dirty="0" smtClean="0"/>
              <a:t>.</a:t>
            </a:r>
          </a:p>
          <a:p>
            <a:r>
              <a:rPr lang="en-US" altLang="zh-CN" dirty="0" err="1" smtClean="0"/>
              <a:t>Dirichlet</a:t>
            </a:r>
            <a:r>
              <a:rPr lang="en-US" altLang="zh-CN" dirty="0" smtClean="0"/>
              <a:t> conditions:</a:t>
            </a:r>
          </a:p>
          <a:p>
            <a:pPr lvl="1"/>
            <a:r>
              <a:rPr lang="en-US" altLang="zh-CN" dirty="0"/>
              <a:t>f</a:t>
            </a:r>
            <a:r>
              <a:rPr lang="en-US" altLang="zh-CN" dirty="0" smtClean="0"/>
              <a:t> must be absolutely </a:t>
            </a:r>
            <a:r>
              <a:rPr lang="en-US" altLang="zh-CN" dirty="0" err="1" smtClean="0"/>
              <a:t>integrable</a:t>
            </a:r>
            <a:r>
              <a:rPr lang="en-US" altLang="zh-CN" dirty="0" smtClean="0"/>
              <a:t> over a </a:t>
            </a:r>
            <a:r>
              <a:rPr lang="en-US" altLang="zh-CN" dirty="0" err="1" smtClean="0"/>
              <a:t>perion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/>
              <a:t>f</a:t>
            </a:r>
            <a:r>
              <a:rPr lang="en-US" altLang="zh-CN" dirty="0" smtClean="0"/>
              <a:t> must be bounded variation in any given bounded interval.</a:t>
            </a:r>
          </a:p>
          <a:p>
            <a:pPr lvl="1"/>
            <a:r>
              <a:rPr lang="en-US" altLang="zh-CN" dirty="0"/>
              <a:t>f</a:t>
            </a:r>
            <a:r>
              <a:rPr lang="en-US" altLang="zh-CN" dirty="0" smtClean="0"/>
              <a:t> must have a finite number of discontinuities in any given bounded interval, and the discontinuities cannot be infinite.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4545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96000" y="729000"/>
                <a:ext cx="10800000" cy="5400000"/>
              </a:xfrm>
            </p:spPr>
            <p:txBody>
              <a:bodyPr/>
              <a:lstStyle/>
              <a:p>
                <a:pPr marL="0" lvl="0" indent="0">
                  <a:buNone/>
                </a:pPr>
                <a:r>
                  <a:rPr lang="en-US" altLang="zh-CN" sz="4000" b="1" dirty="0" smtClean="0"/>
                  <a:t>Fourier Series of Periodic Signal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0+</m:t>
                        </m:r>
                      </m:sub>
                    </m:sSub>
                    <m:nary>
                      <m:naryPr>
                        <m:chr m:val="∑"/>
                        <m:limLoc m:val="undOvr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func>
                          <m:func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sSub>
                                  <m:sSub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func>
                          </m:e>
                        </m:func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dirty="0" smtClean="0"/>
              </a:p>
              <a:p>
                <a:endParaRPr lang="zh-CN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nary>
                      <m:naryPr>
                        <m:limLoc m:val="subSup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box>
                          <m:boxPr>
                            <m:diff m:val="on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e>
                        </m:box>
                      </m:e>
                    </m:nary>
                  </m:oMath>
                </a14:m>
                <a:endParaRPr lang="zh-CN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nary>
                      <m:naryPr>
                        <m:limLoc m:val="subSup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func>
                          <m:func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func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zh-CN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nary>
                      <m:naryPr>
                        <m:limLoc m:val="subSup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func>
                          <m:func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func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pPr marL="0" lvl="0" indent="0">
                  <a:buNone/>
                </a:pPr>
                <a:endParaRPr lang="zh-CN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6000" y="729000"/>
                <a:ext cx="10800000" cy="5400000"/>
              </a:xfrm>
              <a:blipFill>
                <a:blip r:embed="rId3"/>
                <a:stretch>
                  <a:fillRect l="-1975" t="-31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847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96000" y="729000"/>
                <a:ext cx="11225706" cy="5400000"/>
              </a:xfrm>
            </p:spPr>
            <p:txBody>
              <a:bodyPr/>
              <a:lstStyle/>
              <a:p>
                <a:pPr marL="0" lvl="0" indent="0">
                  <a:buNone/>
                </a:pPr>
                <a:r>
                  <a:rPr lang="en-US" altLang="zh-CN" sz="4000" b="1" dirty="0" smtClean="0"/>
                  <a:t>Fourier Series of Periodic Signal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nary>
                      <m:naryPr>
                        <m:limLoc m:val="subSup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box>
                          <m:boxPr>
                            <m:diff m:val="on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e>
                        </m:box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limLoc m:val="subSup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−0.5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0.5</m:t>
                        </m:r>
                      </m:sup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zh-CN" altLang="zh-CN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nary>
                      <m:naryPr>
                        <m:limLoc m:val="subSup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func>
                          <m:func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func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subSup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−0.5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0.5</m:t>
                        </m:r>
                      </m:sup>
                      <m:e>
                        <m:func>
                          <m:func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func>
                      </m:e>
                    </m:nary>
                    <m:r>
                      <a:rPr lang="en-US" altLang="zh-CN" i="1">
                        <a:latin typeface="Cambria Math" panose="02040503050406030204" pitchFamily="18" charset="0"/>
                      </a:rPr>
                      <m:t>𝑑𝑡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𝑆𝑎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zh-CN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nary>
                      <m:naryPr>
                        <m:limLoc m:val="subSup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func>
                          <m:func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func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subSup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−0.5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0.5</m:t>
                        </m:r>
                      </m:sup>
                      <m:e>
                        <m:func>
                          <m:func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func>
                      </m:e>
                    </m:nary>
                    <m:r>
                      <a:rPr lang="en-US" altLang="zh-CN" i="1">
                        <a:latin typeface="Cambria Math" panose="02040503050406030204" pitchFamily="18" charset="0"/>
                      </a:rPr>
                      <m:t>𝑑𝑡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zh-CN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0+</m:t>
                        </m:r>
                      </m:sub>
                    </m:sSub>
                    <m:nary>
                      <m:naryPr>
                        <m:chr m:val="∑"/>
                        <m:limLoc m:val="undOvr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func>
                          <m:func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sSub>
                                  <m:sSub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func>
                          </m:e>
                        </m:func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undOvr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  <m:func>
                          <m:func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func>
                      </m:e>
                    </m:nary>
                  </m:oMath>
                </a14:m>
                <a:endParaRPr lang="en-US" altLang="zh-CN" i="1" dirty="0" smtClean="0"/>
              </a:p>
              <a:p>
                <a:pPr marL="0" indent="0">
                  <a:buNone/>
                </a:pPr>
                <a:endParaRPr lang="zh-CN" altLang="zh-CN" dirty="0"/>
              </a:p>
              <a:p>
                <a:pPr lvl="0"/>
                <a:endParaRPr lang="zh-CN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6000" y="729000"/>
                <a:ext cx="11225706" cy="5400000"/>
              </a:xfrm>
              <a:blipFill>
                <a:blip r:embed="rId4"/>
                <a:stretch>
                  <a:fillRect l="-1900" t="-31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椭圆 3"/>
          <p:cNvSpPr/>
          <p:nvPr/>
        </p:nvSpPr>
        <p:spPr>
          <a:xfrm>
            <a:off x="11472000" y="0"/>
            <a:ext cx="720000" cy="612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n>
                  <a:solidFill>
                    <a:schemeClr val="tx1"/>
                  </a:solidFill>
                </a:ln>
              </a:rPr>
              <a:t>e.g.</a:t>
            </a:r>
            <a:endParaRPr lang="zh-CN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0904333"/>
              </p:ext>
            </p:extLst>
          </p:nvPr>
        </p:nvGraphicFramePr>
        <p:xfrm>
          <a:off x="1939450" y="3974842"/>
          <a:ext cx="8313099" cy="27163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8" name="Visio" r:id="rId5" imgW="5524572" imgH="1790700" progId="Visio.Drawing.15">
                  <p:embed/>
                </p:oleObj>
              </mc:Choice>
              <mc:Fallback>
                <p:oleObj name="Visio" r:id="rId5" imgW="5524572" imgH="179070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9450" y="3974842"/>
                        <a:ext cx="8313099" cy="271630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6308853" y="4130117"/>
            <a:ext cx="2677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T=2, w=2</a:t>
            </a:r>
            <a:r>
              <a:rPr lang="el-GR" altLang="zh-CN" sz="2800" dirty="0" smtClean="0"/>
              <a:t>π</a:t>
            </a:r>
            <a:r>
              <a:rPr lang="en-US" altLang="zh-CN" sz="2800" dirty="0" smtClean="0"/>
              <a:t>/T=</a:t>
            </a:r>
            <a:r>
              <a:rPr lang="el-GR" altLang="zh-CN" sz="2800" dirty="0" smtClean="0"/>
              <a:t>π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89051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6000" y="729000"/>
            <a:ext cx="10800000" cy="5400000"/>
          </a:xfrm>
        </p:spPr>
        <p:txBody>
          <a:bodyPr/>
          <a:lstStyle/>
          <a:p>
            <a:pPr marL="0" lvl="0" indent="0">
              <a:buNone/>
            </a:pPr>
            <a:r>
              <a:rPr lang="en-US" altLang="zh-CN" sz="4000" b="1" dirty="0" smtClean="0"/>
              <a:t>Fourier Series of Periodic Signal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0" y="1721805"/>
            <a:ext cx="5876260" cy="4407195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900F-3E8C-4CB1-A250-F4CCFF466B13}" type="slidenum">
              <a:rPr lang="zh-CN" altLang="en-US" smtClean="0"/>
              <a:pPr/>
              <a:t>8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6572260" y="2879330"/>
                <a:ext cx="5847498" cy="10993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0+</m:t>
                          </m:r>
                        </m:sub>
                      </m:sSub>
                      <m:nary>
                        <m:naryPr>
                          <m:chr m:val="∑"/>
                          <m:limLoc m:val="undOvr"/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func>
                            <m:func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sSub>
                                <m:sSubPr>
                                  <m:ctrlPr>
                                    <a:rPr lang="zh-CN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zh-CN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zh-CN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40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sSub>
                                    <m:sSubPr>
                                      <m:ctrlPr>
                                        <a:rPr lang="zh-CN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</m:e>
                          </m:func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2260" y="2879330"/>
                <a:ext cx="5847498" cy="10993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347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96000" y="729000"/>
                <a:ext cx="10800000" cy="5400000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altLang="zh-CN" sz="4000" b="1" dirty="0" smtClean="0"/>
                  <a:t>Frequency Analysis of Periodic Signal</a:t>
                </a:r>
                <a:endParaRPr lang="zh-CN" altLang="en-US" sz="4000" dirty="0"/>
              </a:p>
              <a:p>
                <a:r>
                  <a:rPr lang="en-US" altLang="zh-CN" dirty="0" smtClean="0"/>
                  <a:t>Trigonometric Fourier series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0+</m:t>
                        </m:r>
                      </m:sub>
                    </m:sSub>
                    <m:nary>
                      <m:naryPr>
                        <m:chr m:val="∑"/>
                        <m:limLoc m:val="undOvr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sSub>
                                  <m:sSub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sSub>
                                      <m:sSubPr>
                                        <m:ctrlPr>
                                          <a:rPr lang="zh-CN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func>
                              </m:e>
                            </m:func>
                          </m:e>
                        </m:d>
                      </m:e>
                    </m:nary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undOvr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func>
                          <m:func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sSub>
                                  <m:sSub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nary>
                  </m:oMath>
                </a14:m>
                <a:endParaRPr lang="zh-CN" altLang="zh-CN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zh-CN" altLang="zh-CN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ra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=1,2,……</m:t>
                    </m:r>
                  </m:oMath>
                </a14:m>
                <a:endParaRPr lang="zh-CN" altLang="zh-CN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tan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f>
                          <m:f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den>
                        </m:f>
                      </m:e>
                    </m:func>
                  </m:oMath>
                </a14:m>
                <a:r>
                  <a:rPr lang="en-US" altLang="zh-CN" dirty="0" smtClean="0"/>
                  <a:t> </a:t>
                </a:r>
              </a:p>
              <a:p>
                <a:pPr marL="0" lvl="0" indent="0">
                  <a:buNone/>
                </a:pPr>
                <a:endParaRPr lang="zh-CN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6000" y="729000"/>
                <a:ext cx="10800000" cy="5400000"/>
              </a:xfrm>
              <a:blipFill>
                <a:blip r:embed="rId3"/>
                <a:stretch>
                  <a:fillRect l="-1975" t="-31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4411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16675</TotalTime>
  <Words>241</Words>
  <Application>Microsoft Office PowerPoint</Application>
  <PresentationFormat>宽屏</PresentationFormat>
  <Paragraphs>85</Paragraphs>
  <Slides>13</Slides>
  <Notes>12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等线</vt:lpstr>
      <vt:lpstr>等线 Light</vt:lpstr>
      <vt:lpstr>Arial</vt:lpstr>
      <vt:lpstr>Cambria Math</vt:lpstr>
      <vt:lpstr>Times New Roman</vt:lpstr>
      <vt:lpstr>Office 主题​​</vt:lpstr>
      <vt:lpstr>Visio</vt:lpstr>
      <vt:lpstr>Lab 3 Analysis of Periodic Signals in Frequency Domain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 Introduction to MATLAB</dc:title>
  <dc:creator>sist</dc:creator>
  <cp:lastModifiedBy>sist</cp:lastModifiedBy>
  <cp:revision>173</cp:revision>
  <dcterms:created xsi:type="dcterms:W3CDTF">2018-08-27T07:50:56Z</dcterms:created>
  <dcterms:modified xsi:type="dcterms:W3CDTF">2020-03-05T07:12:37Z</dcterms:modified>
</cp:coreProperties>
</file>