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3" r:id="rId5"/>
    <p:sldId id="262" r:id="rId6"/>
    <p:sldId id="263" r:id="rId7"/>
    <p:sldId id="280" r:id="rId8"/>
    <p:sldId id="264" r:id="rId9"/>
    <p:sldId id="265" r:id="rId10"/>
    <p:sldId id="274" r:id="rId11"/>
    <p:sldId id="267" r:id="rId12"/>
    <p:sldId id="268" r:id="rId13"/>
    <p:sldId id="269" r:id="rId14"/>
    <p:sldId id="266" r:id="rId15"/>
    <p:sldId id="270" r:id="rId16"/>
    <p:sldId id="271" r:id="rId17"/>
    <p:sldId id="276" r:id="rId18"/>
    <p:sldId id="277" r:id="rId19"/>
    <p:sldId id="279" r:id="rId20"/>
    <p:sldId id="281" r:id="rId21"/>
    <p:sldId id="27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31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99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9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2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4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84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1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7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1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9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1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4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2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6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7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3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9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谱线间隔：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1=2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/𝑇_1 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主瓣宽度：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  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𝐸𝜏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3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Fourier Transform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Numeric Method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80" y="1386540"/>
            <a:ext cx="5471642" cy="4397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6000" y="2307787"/>
            <a:ext cx="3975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r>
              <a:rPr lang="en-US" altLang="zh-CN" sz="3200" dirty="0" smtClean="0"/>
              <a:t>=</a:t>
            </a:r>
          </a:p>
          <a:p>
            <a:r>
              <a:rPr lang="en-US" altLang="zh-CN" sz="3200" dirty="0" smtClean="0"/>
              <a:t>cos(2*pi*10</a:t>
            </a:r>
            <a:r>
              <a:rPr lang="en-US" altLang="zh-CN" sz="3200" dirty="0"/>
              <a:t>.*t</a:t>
            </a:r>
            <a:r>
              <a:rPr lang="en-US" altLang="zh-CN" sz="3200" dirty="0" smtClean="0"/>
              <a:t>)+</a:t>
            </a:r>
          </a:p>
          <a:p>
            <a:r>
              <a:rPr lang="en-US" altLang="zh-CN" sz="3200" dirty="0" smtClean="0"/>
              <a:t>2sin(2*pi*15</a:t>
            </a:r>
            <a:r>
              <a:rPr lang="en-US" altLang="zh-CN" sz="3200" dirty="0"/>
              <a:t>.*</a:t>
            </a:r>
            <a:r>
              <a:rPr lang="en-US" altLang="zh-CN" sz="3200" dirty="0" smtClean="0"/>
              <a:t>t)+</a:t>
            </a:r>
          </a:p>
          <a:p>
            <a:r>
              <a:rPr lang="en-US" altLang="zh-CN" sz="3200" dirty="0" smtClean="0"/>
              <a:t>3cos(2*pi*20</a:t>
            </a:r>
            <a:r>
              <a:rPr lang="en-US" altLang="zh-CN" sz="3200" dirty="0"/>
              <a:t>.*</a:t>
            </a:r>
            <a:r>
              <a:rPr lang="en-US" altLang="zh-CN" sz="3200" dirty="0" smtClean="0"/>
              <a:t>t)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68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Numeric Method</a:t>
            </a:r>
          </a:p>
          <a:p>
            <a:r>
              <a:rPr lang="en-US" altLang="zh-CN" dirty="0" smtClean="0"/>
              <a:t>x=cos(2*pi*10</a:t>
            </a:r>
            <a:r>
              <a:rPr lang="en-US" altLang="zh-CN" dirty="0"/>
              <a:t>.*t)+</a:t>
            </a:r>
            <a:r>
              <a:rPr lang="en-US" altLang="zh-CN" dirty="0" smtClean="0"/>
              <a:t>2sin(2*pi*15</a:t>
            </a:r>
            <a:r>
              <a:rPr lang="en-US" altLang="zh-CN" dirty="0"/>
              <a:t>.*</a:t>
            </a:r>
            <a:r>
              <a:rPr lang="en-US" altLang="zh-CN" dirty="0" smtClean="0"/>
              <a:t>t)+3cos(2*pi*20</a:t>
            </a:r>
            <a:r>
              <a:rPr lang="en-US" altLang="zh-CN" dirty="0"/>
              <a:t>.*</a:t>
            </a:r>
            <a:r>
              <a:rPr lang="en-US" altLang="zh-CN" dirty="0" smtClean="0"/>
              <a:t>t)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 = 256;</a:t>
            </a:r>
            <a:endParaRPr lang="zh-CN" altLang="zh-CN" dirty="0"/>
          </a:p>
          <a:p>
            <a:r>
              <a:rPr lang="en-US" altLang="zh-CN" dirty="0"/>
              <a:t>Fs = 100;</a:t>
            </a:r>
            <a:endParaRPr lang="zh-CN" altLang="zh-CN" dirty="0"/>
          </a:p>
          <a:p>
            <a:r>
              <a:rPr lang="en-US" altLang="zh-CN" dirty="0"/>
              <a:t>t = [0:N-1]./Fs;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x=1*cos(2*pi*10.*t)+2*sin(2*pi*15</a:t>
            </a:r>
            <a:r>
              <a:rPr lang="en-US" altLang="zh-CN" dirty="0" smtClean="0">
                <a:solidFill>
                  <a:srgbClr val="0000FF"/>
                </a:solidFill>
              </a:rPr>
              <a:t>.*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en-US" altLang="zh-CN" dirty="0" smtClean="0">
                <a:solidFill>
                  <a:srgbClr val="0000FF"/>
                </a:solidFill>
              </a:rPr>
              <a:t>)+</a:t>
            </a:r>
            <a:r>
              <a:rPr lang="en-US" altLang="zh-CN" dirty="0">
                <a:solidFill>
                  <a:srgbClr val="0000FF"/>
                </a:solidFill>
              </a:rPr>
              <a:t>3*cos(2*pi*20.*</a:t>
            </a:r>
            <a:r>
              <a:rPr lang="en-US" altLang="zh-CN" dirty="0" smtClean="0">
                <a:solidFill>
                  <a:srgbClr val="0000FF"/>
                </a:solidFill>
              </a:rPr>
              <a:t>t);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fft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x,N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plot(abs(Y))</a:t>
            </a:r>
            <a:endParaRPr lang="zh-CN" altLang="zh-CN" dirty="0"/>
          </a:p>
          <a:p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8135"/>
              </p:ext>
            </p:extLst>
          </p:nvPr>
        </p:nvGraphicFramePr>
        <p:xfrm>
          <a:off x="4015408" y="2133599"/>
          <a:ext cx="66854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731">
                  <a:extLst>
                    <a:ext uri="{9D8B030D-6E8A-4147-A177-3AD203B41FA5}">
                      <a16:colId xmlns:a16="http://schemas.microsoft.com/office/drawing/2014/main" val="3067196015"/>
                    </a:ext>
                  </a:extLst>
                </a:gridCol>
                <a:gridCol w="3342731">
                  <a:extLst>
                    <a:ext uri="{9D8B030D-6E8A-4147-A177-3AD203B41FA5}">
                      <a16:colId xmlns:a16="http://schemas.microsoft.com/office/drawing/2014/main" val="2907708387"/>
                    </a:ext>
                  </a:extLst>
                </a:gridCol>
              </a:tblGrid>
              <a:tr h="2839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Amplitude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1670"/>
                  </a:ext>
                </a:extLst>
              </a:tr>
              <a:tr h="2839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0409"/>
                  </a:ext>
                </a:extLst>
              </a:tr>
              <a:tr h="2839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76508"/>
                  </a:ext>
                </a:extLst>
              </a:tr>
              <a:tr h="2839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39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53328" y="4671357"/>
            <a:ext cx="3735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ts</a:t>
            </a:r>
            <a:r>
              <a:rPr lang="en-US" altLang="zh-CN" sz="2800" dirty="0"/>
              <a:t> = </a:t>
            </a:r>
            <a:r>
              <a:rPr lang="en-US" altLang="zh-CN" sz="2800" dirty="0" smtClean="0"/>
              <a:t>0.01;   </a:t>
            </a:r>
            <a:r>
              <a:rPr lang="en-US" altLang="zh-CN" sz="2800" dirty="0" smtClean="0">
                <a:sym typeface="Wingdings" panose="05000000000000000000" pitchFamily="2" charset="2"/>
              </a:rPr>
              <a:t>Fs </a:t>
            </a:r>
            <a:r>
              <a:rPr lang="en-US" altLang="zh-CN" sz="2800" dirty="0">
                <a:sym typeface="Wingdings" panose="05000000000000000000" pitchFamily="2" charset="2"/>
              </a:rPr>
              <a:t>= </a:t>
            </a:r>
            <a:r>
              <a:rPr lang="en-US" altLang="zh-CN" sz="2800" dirty="0" smtClean="0">
                <a:sym typeface="Wingdings" panose="05000000000000000000" pitchFamily="2" charset="2"/>
              </a:rPr>
              <a:t>1/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ts</a:t>
            </a:r>
            <a:endParaRPr lang="en-US" altLang="zh-CN" sz="2800" dirty="0"/>
          </a:p>
          <a:p>
            <a:r>
              <a:rPr lang="en-US" altLang="zh-CN" sz="2800" dirty="0"/>
              <a:t>N = 256;</a:t>
            </a:r>
          </a:p>
          <a:p>
            <a:r>
              <a:rPr lang="en-US" altLang="zh-CN" sz="2800" dirty="0"/>
              <a:t>t = 0:ts</a:t>
            </a:r>
            <a:r>
              <a:rPr lang="en-US" altLang="zh-CN" sz="2800" dirty="0">
                <a:sym typeface="Wingdings" panose="05000000000000000000" pitchFamily="2" charset="2"/>
              </a:rPr>
              <a:t>: (N-1)*</a:t>
            </a:r>
            <a:r>
              <a:rPr lang="en-US" altLang="zh-CN" sz="2800" dirty="0" err="1">
                <a:sym typeface="Wingdings" panose="05000000000000000000" pitchFamily="2" charset="2"/>
              </a:rPr>
              <a:t>ts</a:t>
            </a:r>
            <a:r>
              <a:rPr lang="en-US" altLang="zh-CN" sz="2800" dirty="0" smtClean="0">
                <a:sym typeface="Wingdings" panose="05000000000000000000" pitchFamily="2" charset="2"/>
              </a:rPr>
              <a:t>;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06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Numeric Method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" y="1585655"/>
            <a:ext cx="5264029" cy="4042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29" y="1585655"/>
            <a:ext cx="6122543" cy="38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Numeric Method</a:t>
            </a:r>
          </a:p>
          <a:p>
            <a:r>
              <a:rPr lang="en-US" altLang="zh-CN" dirty="0"/>
              <a:t>N = 256;</a:t>
            </a:r>
            <a:endParaRPr lang="zh-CN" altLang="zh-CN" dirty="0"/>
          </a:p>
          <a:p>
            <a:r>
              <a:rPr lang="en-US" altLang="zh-CN" dirty="0"/>
              <a:t>Fs = 100;</a:t>
            </a:r>
            <a:endParaRPr lang="zh-CN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df</a:t>
            </a:r>
            <a:r>
              <a:rPr lang="en-US" altLang="zh-CN" dirty="0">
                <a:solidFill>
                  <a:srgbClr val="0000FF"/>
                </a:solidFill>
              </a:rPr>
              <a:t> = Fs/N;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f = [0:N-1]*</a:t>
            </a:r>
            <a:r>
              <a:rPr lang="en-US" altLang="zh-CN" dirty="0" err="1">
                <a:solidFill>
                  <a:srgbClr val="0000FF"/>
                </a:solidFill>
              </a:rPr>
              <a:t>df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t = [0:N-1]./Fs; </a:t>
            </a:r>
            <a:endParaRPr lang="zh-CN" altLang="zh-CN" dirty="0"/>
          </a:p>
          <a:p>
            <a:r>
              <a:rPr lang="en-US" altLang="zh-CN" dirty="0"/>
              <a:t>x=1*cos(2*pi*10.*t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+</a:t>
            </a:r>
            <a:r>
              <a:rPr lang="en-US" altLang="zh-CN" dirty="0"/>
              <a:t>2*sin(2*pi*15.*t+deg2rad(30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  +</a:t>
            </a:r>
            <a:r>
              <a:rPr lang="en-US" altLang="zh-CN" dirty="0"/>
              <a:t>3*cos(2*pi*20.*t+deg2rad(-30));</a:t>
            </a:r>
            <a:endParaRPr lang="zh-CN" altLang="zh-CN" dirty="0"/>
          </a:p>
          <a:p>
            <a:r>
              <a:rPr lang="en-US" altLang="zh-CN" dirty="0" smtClean="0"/>
              <a:t>Y </a:t>
            </a:r>
            <a:r>
              <a:rPr lang="en-US" altLang="zh-CN" dirty="0"/>
              <a:t>= </a:t>
            </a:r>
            <a:r>
              <a:rPr lang="en-US" altLang="zh-CN" dirty="0" err="1"/>
              <a:t>fft</a:t>
            </a:r>
            <a:r>
              <a:rPr lang="en-US" altLang="zh-CN" dirty="0"/>
              <a:t>(x);</a:t>
            </a:r>
            <a:endParaRPr lang="zh-CN" altLang="zh-CN" dirty="0"/>
          </a:p>
          <a:p>
            <a:r>
              <a:rPr lang="en-US" altLang="zh-CN" dirty="0" err="1"/>
              <a:t>Y</a:t>
            </a:r>
            <a:r>
              <a:rPr lang="en-US" altLang="zh-CN" dirty="0" err="1" smtClean="0"/>
              <a:t>abs</a:t>
            </a:r>
            <a:r>
              <a:rPr lang="en-US" altLang="zh-CN" dirty="0" smtClean="0"/>
              <a:t> </a:t>
            </a:r>
            <a:r>
              <a:rPr lang="en-US" altLang="zh-CN" dirty="0"/>
              <a:t>= abs(X);</a:t>
            </a:r>
            <a:endParaRPr lang="zh-CN" altLang="zh-CN" dirty="0"/>
          </a:p>
          <a:p>
            <a:r>
              <a:rPr lang="en-US" altLang="zh-CN" dirty="0" err="1">
                <a:solidFill>
                  <a:srgbClr val="00B0F0"/>
                </a:solidFill>
              </a:rPr>
              <a:t>Y</a:t>
            </a:r>
            <a:r>
              <a:rPr lang="en-US" altLang="zh-CN" dirty="0" err="1" smtClean="0">
                <a:solidFill>
                  <a:srgbClr val="00B0F0"/>
                </a:solidFill>
              </a:rPr>
              <a:t>abs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= </a:t>
            </a:r>
            <a:r>
              <a:rPr lang="en-US" altLang="zh-CN" dirty="0" smtClean="0">
                <a:solidFill>
                  <a:srgbClr val="00B0F0"/>
                </a:solidFill>
              </a:rPr>
              <a:t>2*</a:t>
            </a:r>
            <a:r>
              <a:rPr lang="en-US" altLang="zh-CN" dirty="0" err="1">
                <a:solidFill>
                  <a:srgbClr val="00B0F0"/>
                </a:solidFill>
              </a:rPr>
              <a:t>Y</a:t>
            </a:r>
            <a:r>
              <a:rPr lang="en-US" altLang="zh-CN" dirty="0" err="1" smtClean="0">
                <a:solidFill>
                  <a:srgbClr val="00B0F0"/>
                </a:solidFill>
              </a:rPr>
              <a:t>abs</a:t>
            </a:r>
            <a:r>
              <a:rPr lang="en-US" altLang="zh-CN" dirty="0" smtClean="0">
                <a:solidFill>
                  <a:srgbClr val="00B0F0"/>
                </a:solidFill>
              </a:rPr>
              <a:t>/N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zh-CN" dirty="0">
              <a:solidFill>
                <a:srgbClr val="00B0F0"/>
              </a:solidFill>
            </a:endParaRPr>
          </a:p>
          <a:p>
            <a:r>
              <a:rPr lang="en-US" altLang="zh-CN" dirty="0" err="1">
                <a:solidFill>
                  <a:srgbClr val="00B0F0"/>
                </a:solidFill>
              </a:rPr>
              <a:t>Y</a:t>
            </a:r>
            <a:r>
              <a:rPr lang="en-US" altLang="zh-CN" dirty="0" err="1" smtClean="0">
                <a:solidFill>
                  <a:srgbClr val="00B0F0"/>
                </a:solidFill>
              </a:rPr>
              <a:t>abs</a:t>
            </a:r>
            <a:r>
              <a:rPr lang="en-US" altLang="zh-CN" dirty="0" smtClean="0">
                <a:solidFill>
                  <a:srgbClr val="00B0F0"/>
                </a:solidFill>
              </a:rPr>
              <a:t>(1</a:t>
            </a:r>
            <a:r>
              <a:rPr lang="en-US" altLang="zh-CN" dirty="0">
                <a:solidFill>
                  <a:srgbClr val="00B0F0"/>
                </a:solidFill>
              </a:rPr>
              <a:t>) = </a:t>
            </a:r>
            <a:r>
              <a:rPr lang="en-US" altLang="zh-CN" dirty="0" err="1">
                <a:solidFill>
                  <a:srgbClr val="00B0F0"/>
                </a:solidFill>
              </a:rPr>
              <a:t>Y</a:t>
            </a:r>
            <a:r>
              <a:rPr lang="en-US" altLang="zh-CN" dirty="0" err="1" smtClean="0">
                <a:solidFill>
                  <a:srgbClr val="00B0F0"/>
                </a:solidFill>
              </a:rPr>
              <a:t>abs</a:t>
            </a:r>
            <a:r>
              <a:rPr lang="en-US" altLang="zh-CN" dirty="0" smtClean="0">
                <a:solidFill>
                  <a:srgbClr val="00B0F0"/>
                </a:solidFill>
              </a:rPr>
              <a:t>(1</a:t>
            </a:r>
            <a:r>
              <a:rPr lang="en-US" altLang="zh-CN" dirty="0">
                <a:solidFill>
                  <a:srgbClr val="00B0F0"/>
                </a:solidFill>
              </a:rPr>
              <a:t>)/2;</a:t>
            </a:r>
            <a:endParaRPr lang="zh-CN" altLang="zh-CN" dirty="0">
              <a:solidFill>
                <a:srgbClr val="00B0F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Y</a:t>
            </a:r>
            <a:r>
              <a:rPr lang="en-US" altLang="zh-CN" dirty="0" err="1" smtClean="0">
                <a:solidFill>
                  <a:srgbClr val="00B050"/>
                </a:solidFill>
              </a:rPr>
              <a:t>abs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= </a:t>
            </a:r>
            <a:r>
              <a:rPr lang="en-US" altLang="zh-CN" dirty="0" err="1">
                <a:solidFill>
                  <a:srgbClr val="00B050"/>
                </a:solidFill>
              </a:rPr>
              <a:t>Y</a:t>
            </a:r>
            <a:r>
              <a:rPr lang="en-US" altLang="zh-CN" dirty="0" err="1" smtClean="0">
                <a:solidFill>
                  <a:srgbClr val="00B050"/>
                </a:solidFill>
              </a:rPr>
              <a:t>abs</a:t>
            </a:r>
            <a:r>
              <a:rPr lang="en-US" altLang="zh-CN" dirty="0" smtClean="0">
                <a:solidFill>
                  <a:srgbClr val="00B050"/>
                </a:solidFill>
              </a:rPr>
              <a:t>(1:N/2</a:t>
            </a:r>
            <a:r>
              <a:rPr lang="en-US" altLang="zh-CN" dirty="0">
                <a:solidFill>
                  <a:srgbClr val="00B050"/>
                </a:solidFill>
              </a:rPr>
              <a:t>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f = f(1:N/2);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plot(</a:t>
            </a:r>
            <a:r>
              <a:rPr lang="en-US" altLang="zh-CN" dirty="0" err="1" smtClean="0"/>
              <a:t>f,Yabs</a:t>
            </a:r>
            <a:r>
              <a:rPr lang="en-US" altLang="zh-CN" dirty="0"/>
              <a:t>)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99" y="729000"/>
            <a:ext cx="7647460" cy="57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Numeric Method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Notices</a:t>
                </a:r>
              </a:p>
              <a:p>
                <a:pPr lvl="1" algn="just"/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We only interested in the first half of the </a:t>
                </a:r>
                <a:r>
                  <a:rPr lang="en-US" altLang="zh-CN" kern="100" dirty="0" err="1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fft</a:t>
                </a: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results.</a:t>
                </a:r>
              </a:p>
              <a:p>
                <a:pPr lvl="1" algn="just"/>
                <a:r>
                  <a:rPr lang="en-US" altLang="zh-CN" dirty="0"/>
                  <a:t>The corresponding frequency to the X(n) is calculated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𝐹𝑠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/>
                  <a:t> is the frequency resolution</a:t>
                </a:r>
                <a:r>
                  <a:rPr lang="en-US" altLang="zh-CN" dirty="0" smtClean="0"/>
                  <a:t>.</a:t>
                </a:r>
              </a:p>
              <a:p>
                <a:pPr lvl="1" algn="just"/>
                <a:r>
                  <a:rPr lang="en-US" altLang="zh-CN" dirty="0"/>
                  <a:t>As mentioned in 1 and 2, the effective observation items are from 1</a:t>
                </a:r>
                <a:r>
                  <a:rPr lang="en-US" altLang="zh-CN" baseline="30000" dirty="0"/>
                  <a:t>th</a:t>
                </a:r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, so the corresponding frequency is from 0 to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lvl="1" algn="just"/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To get the amplitude, the </a:t>
                </a:r>
                <a:r>
                  <a:rPr lang="en-US" altLang="zh-CN" dirty="0"/>
                  <a:t>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and 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item</a:t>
                </a:r>
                <a:r>
                  <a:rPr lang="en-US" altLang="zh-CN" dirty="0" smtClean="0"/>
                  <a:t> should be divided by N, and the others be divided by 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r>
                  <a:rPr lang="en-US" altLang="zh-CN" dirty="0"/>
                  <a:t>According to the characters of function </a:t>
                </a:r>
                <a:r>
                  <a:rPr lang="en-US" altLang="zh-CN" dirty="0" err="1"/>
                  <a:t>fft</a:t>
                </a:r>
                <a:r>
                  <a:rPr lang="en-US" altLang="zh-CN" dirty="0"/>
                  <a:t>, it is recommend that N prefers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nextpow2()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lvl="1" algn="just"/>
                <a:r>
                  <a:rPr lang="en-US" altLang="zh-CN" dirty="0" smtClean="0"/>
                  <a:t>To </a:t>
                </a:r>
                <a:r>
                  <a:rPr lang="en-US" altLang="zh-CN" dirty="0"/>
                  <a:t>avoid spectrum leak, the frequency of signal should be an integer multiple of the frequency resolution.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4068" r="-847" b="-2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Frequency Leakage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27" y="561202"/>
            <a:ext cx="7647460" cy="5735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9757" y="1993692"/>
                <a:ext cx="5176603" cy="347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Both sampling and windowing produce frequency leakage.</a:t>
                </a: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fft</a:t>
                </a: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may aggravate spectrum leakage.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To reduce the spectrum leak, the frequency of signal should be an integer multiple of the frequency resolution: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7" y="1993692"/>
                <a:ext cx="5176603" cy="3477170"/>
              </a:xfrm>
              <a:prstGeom prst="rect">
                <a:avLst/>
              </a:prstGeom>
              <a:blipFill>
                <a:blip r:embed="rId4"/>
                <a:stretch>
                  <a:fillRect l="-1649" t="-1228" r="-2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Frequency Leakage</a:t>
            </a:r>
          </a:p>
          <a:p>
            <a:pPr marL="0" lvl="0" indent="0">
              <a:buNone/>
            </a:pPr>
            <a:endParaRPr lang="en-US" altLang="zh-CN" sz="4000" b="1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6393"/>
              </p:ext>
            </p:extLst>
          </p:nvPr>
        </p:nvGraphicFramePr>
        <p:xfrm>
          <a:off x="592905" y="1676400"/>
          <a:ext cx="42768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88">
                  <a:extLst>
                    <a:ext uri="{9D8B030D-6E8A-4147-A177-3AD203B41FA5}">
                      <a16:colId xmlns:a16="http://schemas.microsoft.com/office/drawing/2014/main" val="3616349369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432623401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1601431178"/>
                    </a:ext>
                  </a:extLst>
                </a:gridCol>
                <a:gridCol w="1074197">
                  <a:extLst>
                    <a:ext uri="{9D8B030D-6E8A-4147-A177-3AD203B41FA5}">
                      <a16:colId xmlns:a16="http://schemas.microsoft.com/office/drawing/2014/main" val="22279192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K=f*N/Fs, N=256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f=10Hz,</a:t>
                      </a:r>
                      <a:r>
                        <a:rPr lang="en-US" altLang="zh-CN" baseline="0" dirty="0" smtClean="0"/>
                        <a:t> Amp=1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f=15Hz, Amp=2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f=20Hz, Amp=3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4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Fs=120Hz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k=21.33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k=42.7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5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Fs=160Hz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4833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41" y="1388218"/>
            <a:ext cx="6457540" cy="507637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90230"/>
              </p:ext>
            </p:extLst>
          </p:nvPr>
        </p:nvGraphicFramePr>
        <p:xfrm>
          <a:off x="592905" y="4157330"/>
          <a:ext cx="42768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88">
                  <a:extLst>
                    <a:ext uri="{9D8B030D-6E8A-4147-A177-3AD203B41FA5}">
                      <a16:colId xmlns:a16="http://schemas.microsoft.com/office/drawing/2014/main" val="3616349369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432623401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1601431178"/>
                    </a:ext>
                  </a:extLst>
                </a:gridCol>
                <a:gridCol w="1074197">
                  <a:extLst>
                    <a:ext uri="{9D8B030D-6E8A-4147-A177-3AD203B41FA5}">
                      <a16:colId xmlns:a16="http://schemas.microsoft.com/office/drawing/2014/main" val="22279192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K=f*N/Fs, Fs=100Hz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f=10Hz,</a:t>
                      </a:r>
                      <a:r>
                        <a:rPr lang="en-US" altLang="zh-CN" baseline="0" dirty="0" smtClean="0"/>
                        <a:t> Amp=1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f=15Hz, Amp=2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f=20Hz, Amp=3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4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N=260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5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N=250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k=37.5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k=50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4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Periodic signals and aperiodic signals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FFT is an efficient DFT algorithm. It is an operation of discrete signals. The definition of DFT is: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𝐷𝐹𝑇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bSup>
                      </m:e>
                    </m:nary>
                    <m:r>
                      <a:rPr lang="zh-CN" altLang="zh-CN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When performing </a:t>
                </a:r>
                <a:r>
                  <a:rPr lang="en-US" altLang="zh-CN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fft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on a continuous signal, the continuous signal needs to be sampled fist</a:t>
                </a: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Periodic signals and aperiodic signals</a:t>
                </a:r>
              </a:p>
              <a:p>
                <a:pPr algn="just"/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a continuous periodic signal x(t) with a period T0, its Fourier series is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jk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After sampling N points in T0: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jk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𝐷𝐹𝑇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Periodic signals and aperiodic signals</a:t>
                </a:r>
              </a:p>
              <a:p>
                <a:pPr algn="just"/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a continuous aperiodic signal x(t), its 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ourier transform is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jw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After </a:t>
                </a: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sampling: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https://images2017.cnblogs.com/blog/583428/201712/583428-20171222102648693-213098538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3429000"/>
            <a:ext cx="4818109" cy="24591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05628" y="3110362"/>
                <a:ext cx="4130401" cy="31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jw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𝑗𝑤𝑡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𝑗𝑤𝑡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𝑗𝑤𝑡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28" y="3110362"/>
                <a:ext cx="4130401" cy="3119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Objective</a:t>
            </a:r>
          </a:p>
          <a:p>
            <a:pPr lvl="0"/>
            <a:r>
              <a:rPr lang="en-US" altLang="zh-CN" dirty="0" smtClean="0"/>
              <a:t>From Fourier series to Fourier transform.</a:t>
            </a:r>
            <a:endParaRPr lang="zh-CN" altLang="zh-CN" dirty="0"/>
          </a:p>
          <a:p>
            <a:pPr lvl="0"/>
            <a:r>
              <a:rPr lang="en-US" altLang="zh-CN" dirty="0"/>
              <a:t>Analyze the signals with Fourier Transform.</a:t>
            </a:r>
            <a:endParaRPr lang="zh-CN" altLang="zh-CN" dirty="0"/>
          </a:p>
          <a:p>
            <a:pPr lvl="0"/>
            <a:r>
              <a:rPr lang="en-US" altLang="zh-CN" dirty="0"/>
              <a:t>Analyze the LTI system with system models.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Direct Fourier Transform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𝑗𝑤𝑛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Expressed in the matrix</a:t>
                </a:r>
                <a:r>
                  <a:rPr lang="en-US" altLang="zh-CN" dirty="0" smtClean="0"/>
                  <a:t>: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 smtClean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marL="0" indent="0" algn="just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4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59210"/>
              </p:ext>
            </p:extLst>
          </p:nvPr>
        </p:nvGraphicFramePr>
        <p:xfrm>
          <a:off x="929896" y="3642104"/>
          <a:ext cx="10737855" cy="228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5715000" imgH="1269720" progId="Equation.DSMT4">
                  <p:embed/>
                </p:oleObj>
              </mc:Choice>
              <mc:Fallback>
                <p:oleObj name="Equation" r:id="rId5" imgW="5715000" imgH="12697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96" y="3642104"/>
                        <a:ext cx="10737855" cy="2285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7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Signal Analyzer APP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APP-&gt;Signal Analyzer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70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System Analysis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𝑗𝑤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jw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freqs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:pPr algn="just"/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61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Relationship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7684" y="1690578"/>
                <a:ext cx="3285460" cy="2526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The interval of spectrum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Main lobe width: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Amplitude: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4" y="1690578"/>
                <a:ext cx="3285460" cy="2526269"/>
              </a:xfrm>
              <a:prstGeom prst="rect">
                <a:avLst/>
              </a:prstGeom>
              <a:blipFill>
                <a:blip r:embed="rId3"/>
                <a:stretch>
                  <a:fillRect l="-1670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09" y="345149"/>
            <a:ext cx="5088844" cy="61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The Influence of T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71" y="588610"/>
            <a:ext cx="8736868" cy="6552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10093" y="1967025"/>
                <a:ext cx="3285460" cy="2526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The interval of spectrum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Main lobe width: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Amplitude: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1967025"/>
                <a:ext cx="3285460" cy="2526269"/>
              </a:xfrm>
              <a:prstGeom prst="rect">
                <a:avLst/>
              </a:prstGeom>
              <a:blipFill>
                <a:blip r:embed="rId4"/>
                <a:stretch>
                  <a:fillRect l="-1670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Fourier Series and Fourier Transform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38402"/>
            <a:ext cx="8782492" cy="56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Fourier Transform and Inverse Fourier Transform</a:t>
                </a:r>
              </a:p>
              <a:p>
                <a:r>
                  <a:rPr lang="en-US" altLang="zh-CN" dirty="0" smtClean="0"/>
                  <a:t>The Fourier transform of f(t):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inverse Fourier transform: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zh-CN" altLang="zh-CN" dirty="0" smtClean="0"/>
              </a:p>
              <a:p>
                <a:endParaRPr lang="zh-CN" altLang="zh-CN" dirty="0"/>
              </a:p>
              <a:p>
                <a:pPr algn="just"/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10794" y="1900051"/>
                <a:ext cx="5641465" cy="19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Complex exponential Fourier series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794" y="1900051"/>
                <a:ext cx="5641465" cy="1908664"/>
              </a:xfrm>
              <a:prstGeom prst="rect">
                <a:avLst/>
              </a:prstGeom>
              <a:blipFill>
                <a:blip r:embed="rId4"/>
                <a:stretch>
                  <a:fillRect l="-1946" t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9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Fourier Transform with </a:t>
            </a:r>
            <a:r>
              <a:rPr lang="en-US" altLang="zh-CN" sz="4000" b="1" dirty="0" err="1" smtClean="0"/>
              <a:t>Matlab</a:t>
            </a:r>
            <a:endParaRPr lang="en-US" altLang="zh-CN" sz="4000" b="1" dirty="0" smtClean="0"/>
          </a:p>
          <a:p>
            <a:endParaRPr lang="zh-CN" altLang="zh-CN" dirty="0" smtClean="0"/>
          </a:p>
          <a:p>
            <a:endParaRPr lang="zh-CN" altLang="zh-CN" dirty="0"/>
          </a:p>
          <a:p>
            <a:pPr algn="just"/>
            <a:endParaRPr lang="zh-CN" altLang="zh-CN" dirty="0"/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133"/>
          <p:cNvGrpSpPr/>
          <p:nvPr/>
        </p:nvGrpSpPr>
        <p:grpSpPr>
          <a:xfrm>
            <a:off x="1341979" y="2104802"/>
            <a:ext cx="8942775" cy="3512842"/>
            <a:chOff x="2603600" y="2900231"/>
            <a:chExt cx="4269862" cy="995600"/>
          </a:xfrm>
        </p:grpSpPr>
        <p:sp>
          <p:nvSpPr>
            <p:cNvPr id="6" name="FlexibleLine"/>
            <p:cNvSpPr/>
            <p:nvPr/>
          </p:nvSpPr>
          <p:spPr>
            <a:xfrm>
              <a:off x="3234400" y="3310631"/>
              <a:ext cx="934800" cy="281200"/>
            </a:xfrm>
            <a:custGeom>
              <a:avLst/>
              <a:gdLst/>
              <a:ahLst/>
              <a:cxnLst/>
              <a:rect l="0" t="0" r="0" b="0"/>
              <a:pathLst>
                <a:path w="934800" h="281200" fill="none">
                  <a:moveTo>
                    <a:pt x="0" y="0"/>
                  </a:moveTo>
                  <a:lnTo>
                    <a:pt x="373920" y="0"/>
                  </a:lnTo>
                  <a:lnTo>
                    <a:pt x="373920" y="174800"/>
                  </a:lnTo>
                  <a:cubicBezTo>
                    <a:pt x="373920" y="238640"/>
                    <a:pt x="416480" y="281200"/>
                    <a:pt x="480320" y="281200"/>
                  </a:cubicBezTo>
                  <a:lnTo>
                    <a:pt x="934800" y="281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7" name="FlexibleLine"/>
            <p:cNvSpPr/>
            <p:nvPr/>
          </p:nvSpPr>
          <p:spPr>
            <a:xfrm>
              <a:off x="3234400" y="3310631"/>
              <a:ext cx="934800" cy="281200"/>
            </a:xfrm>
            <a:custGeom>
              <a:avLst/>
              <a:gdLst/>
              <a:ahLst/>
              <a:cxnLst/>
              <a:rect l="0" t="0" r="0" b="0"/>
              <a:pathLst>
                <a:path w="934800" h="281200" fill="none">
                  <a:moveTo>
                    <a:pt x="0" y="0"/>
                  </a:moveTo>
                  <a:lnTo>
                    <a:pt x="373920" y="0"/>
                  </a:lnTo>
                  <a:lnTo>
                    <a:pt x="373920" y="-174800"/>
                  </a:lnTo>
                  <a:cubicBezTo>
                    <a:pt x="373920" y="-238640"/>
                    <a:pt x="416480" y="-281200"/>
                    <a:pt x="480320" y="-281200"/>
                  </a:cubicBezTo>
                  <a:lnTo>
                    <a:pt x="934800" y="-281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5096400" y="3591831"/>
              <a:ext cx="152000" cy="68400"/>
            </a:xfrm>
            <a:custGeom>
              <a:avLst/>
              <a:gdLst/>
              <a:ahLst/>
              <a:cxnLst/>
              <a:rect l="0" t="0" r="0" b="0"/>
              <a:pathLst>
                <a:path w="152000" h="684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22800"/>
                  </a:lnTo>
                  <a:cubicBezTo>
                    <a:pt x="60800" y="50160"/>
                    <a:pt x="79040" y="68400"/>
                    <a:pt x="106400" y="68400"/>
                  </a:cubicBezTo>
                  <a:lnTo>
                    <a:pt x="152000" y="68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5096400" y="3591831"/>
              <a:ext cx="152000" cy="144400"/>
            </a:xfrm>
            <a:custGeom>
              <a:avLst/>
              <a:gdLst/>
              <a:ahLst/>
              <a:cxnLst/>
              <a:rect l="0" t="0" r="0" b="0"/>
              <a:pathLst>
                <a:path w="152000" h="1444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98800"/>
                  </a:lnTo>
                  <a:cubicBezTo>
                    <a:pt x="60800" y="-126160"/>
                    <a:pt x="79040" y="-144400"/>
                    <a:pt x="106400" y="-144400"/>
                  </a:cubicBezTo>
                  <a:lnTo>
                    <a:pt x="152000" y="-144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10" name="FlexibleLine"/>
            <p:cNvSpPr/>
            <p:nvPr/>
          </p:nvSpPr>
          <p:spPr>
            <a:xfrm>
              <a:off x="5096400" y="3591831"/>
              <a:ext cx="152000" cy="281200"/>
            </a:xfrm>
            <a:custGeom>
              <a:avLst/>
              <a:gdLst/>
              <a:ahLst/>
              <a:cxnLst/>
              <a:rect l="0" t="0" r="0" b="0"/>
              <a:pathLst>
                <a:path w="152000" h="281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235600"/>
                  </a:lnTo>
                  <a:cubicBezTo>
                    <a:pt x="60800" y="262960"/>
                    <a:pt x="79040" y="281200"/>
                    <a:pt x="106400" y="281200"/>
                  </a:cubicBezTo>
                  <a:lnTo>
                    <a:pt x="152000" y="281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5157200" y="3029431"/>
              <a:ext cx="152000" cy="68400"/>
            </a:xfrm>
            <a:custGeom>
              <a:avLst/>
              <a:gdLst/>
              <a:ahLst/>
              <a:cxnLst/>
              <a:rect l="0" t="0" r="0" b="0"/>
              <a:pathLst>
                <a:path w="152000" h="684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22800"/>
                  </a:lnTo>
                  <a:cubicBezTo>
                    <a:pt x="60800" y="50160"/>
                    <a:pt x="79040" y="68400"/>
                    <a:pt x="106400" y="68400"/>
                  </a:cubicBezTo>
                  <a:lnTo>
                    <a:pt x="152000" y="68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2" name="Main Idea"/>
            <p:cNvGrpSpPr/>
            <p:nvPr/>
          </p:nvGrpSpPr>
          <p:grpSpPr>
            <a:xfrm>
              <a:off x="2603600" y="3158631"/>
              <a:ext cx="1261600" cy="304000"/>
              <a:chOff x="2603600" y="3158631"/>
              <a:chExt cx="1261600" cy="304000"/>
            </a:xfrm>
          </p:grpSpPr>
          <p:sp>
            <p:nvSpPr>
              <p:cNvPr id="31" name="Rectangle balloon"/>
              <p:cNvSpPr/>
              <p:nvPr/>
            </p:nvSpPr>
            <p:spPr>
              <a:xfrm>
                <a:off x="2603600" y="3158631"/>
                <a:ext cx="12616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1261600" h="304000">
                    <a:moveTo>
                      <a:pt x="54720" y="0"/>
                    </a:moveTo>
                    <a:lnTo>
                      <a:pt x="1206880" y="0"/>
                    </a:lnTo>
                    <a:cubicBezTo>
                      <a:pt x="1237102" y="0"/>
                      <a:pt x="1261600" y="24498"/>
                      <a:pt x="1261600" y="54720"/>
                    </a:cubicBezTo>
                    <a:lnTo>
                      <a:pt x="1261600" y="249280"/>
                    </a:lnTo>
                    <a:cubicBezTo>
                      <a:pt x="1261600" y="279502"/>
                      <a:pt x="1237102" y="304000"/>
                      <a:pt x="1206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2" name="Text 134"/>
              <p:cNvSpPr txBox="1"/>
              <p:nvPr/>
            </p:nvSpPr>
            <p:spPr>
              <a:xfrm>
                <a:off x="2649200" y="3211831"/>
                <a:ext cx="1178000" cy="19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>
                    <a:solidFill>
                      <a:srgbClr val="303030"/>
                    </a:solidFill>
                    <a:latin typeface="宋体"/>
                  </a:rPr>
                  <a:t>Fourier Transform</a:t>
                </a:r>
              </a:p>
            </p:txBody>
          </p:sp>
        </p:grpSp>
        <p:grpSp>
          <p:nvGrpSpPr>
            <p:cNvPr id="13" name="主标题"/>
            <p:cNvGrpSpPr/>
            <p:nvPr/>
          </p:nvGrpSpPr>
          <p:grpSpPr>
            <a:xfrm>
              <a:off x="4169200" y="3462631"/>
              <a:ext cx="927200" cy="258400"/>
              <a:chOff x="4169200" y="3462631"/>
              <a:chExt cx="927200" cy="258400"/>
            </a:xfrm>
          </p:grpSpPr>
          <p:sp>
            <p:nvSpPr>
              <p:cNvPr id="29" name="Rectangle balloon"/>
              <p:cNvSpPr/>
              <p:nvPr/>
            </p:nvSpPr>
            <p:spPr>
              <a:xfrm>
                <a:off x="4169200" y="3462631"/>
                <a:ext cx="9272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927200" h="258400">
                    <a:moveTo>
                      <a:pt x="46512" y="0"/>
                    </a:moveTo>
                    <a:lnTo>
                      <a:pt x="880688" y="0"/>
                    </a:lnTo>
                    <a:cubicBezTo>
                      <a:pt x="906377" y="0"/>
                      <a:pt x="927200" y="20823"/>
                      <a:pt x="927200" y="46512"/>
                    </a:cubicBezTo>
                    <a:lnTo>
                      <a:pt x="927200" y="211888"/>
                    </a:lnTo>
                    <a:cubicBezTo>
                      <a:pt x="927200" y="237577"/>
                      <a:pt x="906377" y="258400"/>
                      <a:pt x="8806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0" name="Text 135"/>
              <p:cNvSpPr txBox="1"/>
              <p:nvPr/>
            </p:nvSpPr>
            <p:spPr>
              <a:xfrm>
                <a:off x="4199600" y="3504431"/>
                <a:ext cx="881600" cy="17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>
                    <a:solidFill>
                      <a:srgbClr val="303030"/>
                    </a:solidFill>
                    <a:latin typeface="宋体"/>
                  </a:rPr>
                  <a:t>Numeric method</a:t>
                </a:r>
              </a:p>
            </p:txBody>
          </p:sp>
        </p:grpSp>
        <p:grpSp>
          <p:nvGrpSpPr>
            <p:cNvPr id="14" name="主标题"/>
            <p:cNvGrpSpPr/>
            <p:nvPr/>
          </p:nvGrpSpPr>
          <p:grpSpPr>
            <a:xfrm>
              <a:off x="4169200" y="2900231"/>
              <a:ext cx="988000" cy="258400"/>
              <a:chOff x="4169200" y="2900231"/>
              <a:chExt cx="988000" cy="258400"/>
            </a:xfrm>
          </p:grpSpPr>
          <p:sp>
            <p:nvSpPr>
              <p:cNvPr id="27" name="Rectangle balloon"/>
              <p:cNvSpPr/>
              <p:nvPr/>
            </p:nvSpPr>
            <p:spPr>
              <a:xfrm>
                <a:off x="4169200" y="2900231"/>
                <a:ext cx="988000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988000" h="258400">
                    <a:moveTo>
                      <a:pt x="46512" y="0"/>
                    </a:moveTo>
                    <a:lnTo>
                      <a:pt x="941488" y="0"/>
                    </a:lnTo>
                    <a:cubicBezTo>
                      <a:pt x="967177" y="0"/>
                      <a:pt x="988000" y="20823"/>
                      <a:pt x="988000" y="46512"/>
                    </a:cubicBezTo>
                    <a:lnTo>
                      <a:pt x="988000" y="211888"/>
                    </a:lnTo>
                    <a:cubicBezTo>
                      <a:pt x="988000" y="237577"/>
                      <a:pt x="967177" y="258400"/>
                      <a:pt x="9414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8" name="Text 136"/>
              <p:cNvSpPr txBox="1"/>
              <p:nvPr/>
            </p:nvSpPr>
            <p:spPr>
              <a:xfrm>
                <a:off x="4199600" y="2942031"/>
                <a:ext cx="934800" cy="17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>
                    <a:solidFill>
                      <a:srgbClr val="303030"/>
                    </a:solidFill>
                    <a:latin typeface="宋体"/>
                  </a:rPr>
                  <a:t>Symbolic method</a:t>
                </a:r>
              </a:p>
            </p:txBody>
          </p:sp>
        </p:grpSp>
        <p:grpSp>
          <p:nvGrpSpPr>
            <p:cNvPr id="15" name="副标题"/>
            <p:cNvGrpSpPr/>
            <p:nvPr/>
          </p:nvGrpSpPr>
          <p:grpSpPr>
            <a:xfrm>
              <a:off x="5240800" y="3515831"/>
              <a:ext cx="1005554" cy="167200"/>
              <a:chOff x="5240800" y="3515831"/>
              <a:chExt cx="1005554" cy="167200"/>
            </a:xfrm>
          </p:grpSpPr>
          <p:sp>
            <p:nvSpPr>
              <p:cNvPr id="25" name="Rectangle balloon"/>
              <p:cNvSpPr/>
              <p:nvPr/>
            </p:nvSpPr>
            <p:spPr>
              <a:xfrm>
                <a:off x="5248400" y="3523431"/>
                <a:ext cx="684000" cy="136800"/>
              </a:xfrm>
              <a:custGeom>
                <a:avLst/>
                <a:gdLst/>
                <a:ahLst/>
                <a:cxnLst/>
                <a:rect l="0" t="0" r="0" b="0"/>
                <a:pathLst>
                  <a:path w="684000" h="136800" fill="none">
                    <a:moveTo>
                      <a:pt x="0" y="136800"/>
                    </a:moveTo>
                    <a:lnTo>
                      <a:pt x="684000" y="13680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</p:spPr>
          </p:sp>
          <p:sp>
            <p:nvSpPr>
              <p:cNvPr id="26" name="Text 137"/>
              <p:cNvSpPr txBox="1"/>
              <p:nvPr/>
            </p:nvSpPr>
            <p:spPr>
              <a:xfrm>
                <a:off x="5240800" y="3515831"/>
                <a:ext cx="1005554" cy="16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dirty="0">
                    <a:solidFill>
                      <a:srgbClr val="303030"/>
                    </a:solidFill>
                    <a:latin typeface="宋体"/>
                  </a:rPr>
                  <a:t>Direct method</a:t>
                </a:r>
              </a:p>
            </p:txBody>
          </p:sp>
        </p:grpSp>
        <p:grpSp>
          <p:nvGrpSpPr>
            <p:cNvPr id="16" name="副标题"/>
            <p:cNvGrpSpPr/>
            <p:nvPr/>
          </p:nvGrpSpPr>
          <p:grpSpPr>
            <a:xfrm>
              <a:off x="5240800" y="3303031"/>
              <a:ext cx="805600" cy="167200"/>
              <a:chOff x="5240800" y="3303031"/>
              <a:chExt cx="805600" cy="167200"/>
            </a:xfrm>
          </p:grpSpPr>
          <p:sp>
            <p:nvSpPr>
              <p:cNvPr id="23" name="Rectangle balloon"/>
              <p:cNvSpPr/>
              <p:nvPr/>
            </p:nvSpPr>
            <p:spPr>
              <a:xfrm>
                <a:off x="5248400" y="3310631"/>
                <a:ext cx="638400" cy="136800"/>
              </a:xfrm>
              <a:custGeom>
                <a:avLst/>
                <a:gdLst/>
                <a:ahLst/>
                <a:cxnLst/>
                <a:rect l="0" t="0" r="0" b="0"/>
                <a:pathLst>
                  <a:path w="638400" h="136800" fill="none">
                    <a:moveTo>
                      <a:pt x="0" y="136800"/>
                    </a:moveTo>
                    <a:lnTo>
                      <a:pt x="638400" y="13680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</p:spPr>
          </p:sp>
          <p:sp>
            <p:nvSpPr>
              <p:cNvPr id="24" name="Text 138"/>
              <p:cNvSpPr txBox="1"/>
              <p:nvPr/>
            </p:nvSpPr>
            <p:spPr>
              <a:xfrm>
                <a:off x="5240800" y="3303031"/>
                <a:ext cx="805600" cy="16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dirty="0" err="1">
                    <a:solidFill>
                      <a:srgbClr val="303030"/>
                    </a:solidFill>
                    <a:latin typeface="宋体"/>
                  </a:rPr>
                  <a:t>Function:fft</a:t>
                </a:r>
                <a:endParaRPr sz="2000" dirty="0">
                  <a:solidFill>
                    <a:srgbClr val="303030"/>
                  </a:solidFill>
                  <a:latin typeface="宋体"/>
                </a:endParaRPr>
              </a:p>
            </p:txBody>
          </p:sp>
        </p:grpSp>
        <p:grpSp>
          <p:nvGrpSpPr>
            <p:cNvPr id="17" name="副标题"/>
            <p:cNvGrpSpPr/>
            <p:nvPr/>
          </p:nvGrpSpPr>
          <p:grpSpPr>
            <a:xfrm>
              <a:off x="5240800" y="3728631"/>
              <a:ext cx="1005554" cy="167200"/>
              <a:chOff x="5240800" y="3728631"/>
              <a:chExt cx="1005554" cy="167200"/>
            </a:xfrm>
          </p:grpSpPr>
          <p:sp>
            <p:nvSpPr>
              <p:cNvPr id="21" name="Rectangle balloon"/>
              <p:cNvSpPr/>
              <p:nvPr/>
            </p:nvSpPr>
            <p:spPr>
              <a:xfrm>
                <a:off x="5248400" y="3736231"/>
                <a:ext cx="820800" cy="136800"/>
              </a:xfrm>
              <a:custGeom>
                <a:avLst/>
                <a:gdLst/>
                <a:ahLst/>
                <a:cxnLst/>
                <a:rect l="0" t="0" r="0" b="0"/>
                <a:pathLst>
                  <a:path w="820800" h="136800" fill="none">
                    <a:moveTo>
                      <a:pt x="0" y="136800"/>
                    </a:moveTo>
                    <a:lnTo>
                      <a:pt x="820800" y="13680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</p:spPr>
          </p:sp>
          <p:sp>
            <p:nvSpPr>
              <p:cNvPr id="22" name="Text 139"/>
              <p:cNvSpPr txBox="1"/>
              <p:nvPr/>
            </p:nvSpPr>
            <p:spPr>
              <a:xfrm>
                <a:off x="5240800" y="3728631"/>
                <a:ext cx="1005554" cy="16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dirty="0">
                    <a:solidFill>
                      <a:srgbClr val="303030"/>
                    </a:solidFill>
                    <a:latin typeface="宋体"/>
                  </a:rPr>
                  <a:t>Signal Analyzer </a:t>
                </a:r>
              </a:p>
            </p:txBody>
          </p:sp>
        </p:grpSp>
        <p:grpSp>
          <p:nvGrpSpPr>
            <p:cNvPr id="18" name="副标题"/>
            <p:cNvGrpSpPr/>
            <p:nvPr/>
          </p:nvGrpSpPr>
          <p:grpSpPr>
            <a:xfrm>
              <a:off x="5301600" y="2953431"/>
              <a:ext cx="1571862" cy="167200"/>
              <a:chOff x="5301600" y="2953431"/>
              <a:chExt cx="1571862" cy="167200"/>
            </a:xfrm>
          </p:grpSpPr>
          <p:sp>
            <p:nvSpPr>
              <p:cNvPr id="19" name="Rectangle balloon"/>
              <p:cNvSpPr/>
              <p:nvPr/>
            </p:nvSpPr>
            <p:spPr>
              <a:xfrm>
                <a:off x="5309200" y="2961031"/>
                <a:ext cx="1231200" cy="136800"/>
              </a:xfrm>
              <a:custGeom>
                <a:avLst/>
                <a:gdLst/>
                <a:ahLst/>
                <a:cxnLst/>
                <a:rect l="0" t="0" r="0" b="0"/>
                <a:pathLst>
                  <a:path w="1231200" h="136800" fill="none">
                    <a:moveTo>
                      <a:pt x="0" y="136800"/>
                    </a:moveTo>
                    <a:lnTo>
                      <a:pt x="1231200" y="136800"/>
                    </a:lnTo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</p:spPr>
          </p:sp>
          <p:sp>
            <p:nvSpPr>
              <p:cNvPr id="20" name="Text 140"/>
              <p:cNvSpPr txBox="1"/>
              <p:nvPr/>
            </p:nvSpPr>
            <p:spPr>
              <a:xfrm>
                <a:off x="5301600" y="2953431"/>
                <a:ext cx="1571862" cy="16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dirty="0" err="1">
                    <a:solidFill>
                      <a:srgbClr val="303030"/>
                    </a:solidFill>
                    <a:latin typeface="宋体"/>
                  </a:rPr>
                  <a:t>Function:fourier</a:t>
                </a:r>
                <a:r>
                  <a:rPr sz="2000" dirty="0">
                    <a:solidFill>
                      <a:srgbClr val="303030"/>
                    </a:solidFill>
                    <a:latin typeface="宋体"/>
                  </a:rPr>
                  <a:t>/</a:t>
                </a:r>
                <a:r>
                  <a:rPr sz="2000" dirty="0" err="1">
                    <a:solidFill>
                      <a:srgbClr val="303030"/>
                    </a:solidFill>
                    <a:latin typeface="宋体"/>
                  </a:rPr>
                  <a:t>ifourier</a:t>
                </a:r>
                <a:endParaRPr sz="2000" dirty="0">
                  <a:solidFill>
                    <a:srgbClr val="303030"/>
                  </a:solidFill>
                  <a:latin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86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Symbolic Method</a:t>
            </a:r>
          </a:p>
          <a:p>
            <a:r>
              <a:rPr lang="en-US" altLang="zh-CN" dirty="0" smtClean="0"/>
              <a:t>Fourier transform:</a:t>
            </a:r>
          </a:p>
          <a:p>
            <a:pPr lvl="1"/>
            <a:r>
              <a:rPr lang="en-US" altLang="zh-CN" dirty="0" smtClean="0"/>
              <a:t>F = 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(f)</a:t>
            </a:r>
          </a:p>
          <a:p>
            <a:pPr lvl="1"/>
            <a:r>
              <a:rPr lang="en-US" altLang="zh-CN" dirty="0" smtClean="0"/>
              <a:t>F = 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 = 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f,u,v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Inverse Fourier transform:</a:t>
            </a:r>
          </a:p>
          <a:p>
            <a:pPr lvl="1"/>
            <a:r>
              <a:rPr lang="en-US" altLang="zh-CN" dirty="0" smtClean="0"/>
              <a:t>f = </a:t>
            </a:r>
            <a:r>
              <a:rPr lang="en-US" altLang="zh-CN" dirty="0" err="1" smtClean="0"/>
              <a:t>ifourier</a:t>
            </a:r>
            <a:r>
              <a:rPr lang="en-US" altLang="zh-CN" dirty="0" smtClean="0"/>
              <a:t>(F)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ifourier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F,u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ifourier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F,v,u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/>
              <a:t>Use function </a:t>
            </a:r>
            <a:r>
              <a:rPr lang="en-US" altLang="zh-CN" b="1" dirty="0"/>
              <a:t>abs</a:t>
            </a:r>
            <a:r>
              <a:rPr lang="en-US" altLang="zh-CN" dirty="0"/>
              <a:t> and </a:t>
            </a:r>
            <a:r>
              <a:rPr lang="en-US" altLang="zh-CN" b="1" dirty="0"/>
              <a:t>angle</a:t>
            </a:r>
            <a:r>
              <a:rPr lang="en-US" altLang="zh-CN" dirty="0"/>
              <a:t> to plot the amplitude-frequency and phase-frequency</a:t>
            </a:r>
            <a:endParaRPr lang="zh-CN" altLang="zh-CN" dirty="0"/>
          </a:p>
          <a:p>
            <a:pPr algn="just"/>
            <a:endParaRPr lang="zh-CN" altLang="zh-CN" dirty="0"/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37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Numeric Method</a:t>
            </a:r>
          </a:p>
          <a:p>
            <a:r>
              <a:rPr lang="en-US" altLang="zh-CN" dirty="0" smtClean="0"/>
              <a:t>Fourier transform:</a:t>
            </a:r>
          </a:p>
          <a:p>
            <a:pPr lvl="1" algn="just"/>
            <a:r>
              <a:rPr lang="en-US" altLang="zh-CN" dirty="0" smtClean="0"/>
              <a:t>Y = </a:t>
            </a:r>
            <a:r>
              <a:rPr lang="en-US" altLang="zh-CN" dirty="0" err="1" smtClean="0"/>
              <a:t>fft</a:t>
            </a:r>
            <a:r>
              <a:rPr lang="en-US" altLang="zh-CN" dirty="0" smtClean="0"/>
              <a:t>(x)</a:t>
            </a:r>
          </a:p>
          <a:p>
            <a:pPr lvl="1" algn="just"/>
            <a:r>
              <a:rPr lang="en-US" altLang="zh-CN" dirty="0" smtClean="0"/>
              <a:t>Y = </a:t>
            </a:r>
            <a:r>
              <a:rPr lang="en-US" altLang="zh-CN" dirty="0" err="1" smtClean="0"/>
              <a:t>fft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</a:p>
          <a:p>
            <a:pPr algn="just"/>
            <a:r>
              <a:rPr lang="en-US" altLang="zh-CN" dirty="0"/>
              <a:t>Inverse Fourier </a:t>
            </a:r>
            <a:r>
              <a:rPr lang="en-US" altLang="zh-CN" dirty="0" smtClean="0"/>
              <a:t>transform</a:t>
            </a:r>
          </a:p>
          <a:p>
            <a:pPr lvl="1" algn="just"/>
            <a:r>
              <a:rPr lang="en-US" altLang="zh-CN" dirty="0"/>
              <a:t>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ifft</a:t>
            </a:r>
            <a:r>
              <a:rPr lang="en-US" altLang="zh-CN" dirty="0" smtClean="0"/>
              <a:t>(Y)</a:t>
            </a:r>
          </a:p>
          <a:p>
            <a:pPr lvl="1" algn="just"/>
            <a:r>
              <a:rPr lang="en-US" altLang="zh-CN" dirty="0" smtClean="0"/>
              <a:t>x = </a:t>
            </a:r>
            <a:r>
              <a:rPr lang="en-US" altLang="zh-CN" dirty="0" err="1" smtClean="0"/>
              <a:t>ifft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Y,n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95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18528</TotalTime>
  <Words>552</Words>
  <Application>Microsoft Office PowerPoint</Application>
  <PresentationFormat>宽屏</PresentationFormat>
  <Paragraphs>191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Equation</vt:lpstr>
      <vt:lpstr>Lab 4 Fourier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sist</cp:lastModifiedBy>
  <cp:revision>171</cp:revision>
  <dcterms:created xsi:type="dcterms:W3CDTF">2018-08-27T07:50:56Z</dcterms:created>
  <dcterms:modified xsi:type="dcterms:W3CDTF">2020-04-27T09:05:02Z</dcterms:modified>
</cp:coreProperties>
</file>