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7" r:id="rId4"/>
    <p:sldId id="261" r:id="rId5"/>
    <p:sldId id="262" r:id="rId6"/>
    <p:sldId id="264" r:id="rId7"/>
    <p:sldId id="26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8" autoAdjust="0"/>
  </p:normalViewPr>
  <p:slideViewPr>
    <p:cSldViewPr snapToGrid="0">
      <p:cViewPr varScale="1">
        <p:scale>
          <a:sx n="57" d="100"/>
          <a:sy n="57"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F89B5-AA53-4976-908E-D05CC5DB68D4}"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9022A-28E8-457D-A246-61A8213E1C0D}" type="slidenum">
              <a:rPr lang="zh-CN" altLang="en-US" smtClean="0"/>
              <a:t>‹#›</a:t>
            </a:fld>
            <a:endParaRPr lang="zh-CN" altLang="en-US"/>
          </a:p>
        </p:txBody>
      </p:sp>
    </p:spTree>
    <p:extLst>
      <p:ext uri="{BB962C8B-B14F-4D97-AF65-F5344CB8AC3E}">
        <p14:creationId xmlns:p14="http://schemas.microsoft.com/office/powerpoint/2010/main" val="68219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9022A-28E8-457D-A246-61A8213E1C0D}" type="slidenum">
              <a:rPr lang="zh-CN" altLang="en-US" smtClean="0"/>
              <a:t>2</a:t>
            </a:fld>
            <a:endParaRPr lang="zh-CN" altLang="en-US"/>
          </a:p>
        </p:txBody>
      </p:sp>
    </p:spTree>
    <p:extLst>
      <p:ext uri="{BB962C8B-B14F-4D97-AF65-F5344CB8AC3E}">
        <p14:creationId xmlns:p14="http://schemas.microsoft.com/office/powerpoint/2010/main" val="327205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9022A-28E8-457D-A246-61A8213E1C0D}" type="slidenum">
              <a:rPr lang="zh-CN" altLang="en-US" smtClean="0"/>
              <a:t>3</a:t>
            </a:fld>
            <a:endParaRPr lang="zh-CN" altLang="en-US"/>
          </a:p>
        </p:txBody>
      </p:sp>
    </p:spTree>
    <p:extLst>
      <p:ext uri="{BB962C8B-B14F-4D97-AF65-F5344CB8AC3E}">
        <p14:creationId xmlns:p14="http://schemas.microsoft.com/office/powerpoint/2010/main" val="55222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简单来说，奈奎斯特抽样定理就是对于带限信号而言，只要采样的频率足够高，就可以从样本中恢复信号。</a:t>
            </a:r>
            <a:endParaRPr lang="en-US" altLang="zh-CN" dirty="0" smtClean="0"/>
          </a:p>
          <a:p>
            <a:r>
              <a:rPr lang="zh-CN" altLang="en-US" dirty="0" smtClean="0"/>
              <a:t>我们从数学的角度看下，抽样之后我们会得到怎样的结果。</a:t>
            </a:r>
            <a:endParaRPr lang="zh-CN" altLang="en-US" dirty="0"/>
          </a:p>
        </p:txBody>
      </p:sp>
      <p:sp>
        <p:nvSpPr>
          <p:cNvPr id="4" name="灯片编号占位符 3"/>
          <p:cNvSpPr>
            <a:spLocks noGrp="1"/>
          </p:cNvSpPr>
          <p:nvPr>
            <p:ph type="sldNum" sz="quarter" idx="10"/>
          </p:nvPr>
        </p:nvSpPr>
        <p:spPr/>
        <p:txBody>
          <a:bodyPr/>
          <a:lstStyle/>
          <a:p>
            <a:fld id="{9379022A-28E8-457D-A246-61A8213E1C0D}" type="slidenum">
              <a:rPr lang="zh-CN" altLang="en-US" smtClean="0"/>
              <a:t>4</a:t>
            </a:fld>
            <a:endParaRPr lang="zh-CN" altLang="en-US"/>
          </a:p>
        </p:txBody>
      </p:sp>
    </p:spTree>
    <p:extLst>
      <p:ext uri="{BB962C8B-B14F-4D97-AF65-F5344CB8AC3E}">
        <p14:creationId xmlns:p14="http://schemas.microsoft.com/office/powerpoint/2010/main" val="297861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对采样信号做傅里叶变换之后，我们发现采样信号的频谱就是原信号频谱以采样率的整数倍在频域进行了搬移。</a:t>
            </a:r>
            <a:endParaRPr lang="en-US" altLang="zh-CN" dirty="0" smtClean="0"/>
          </a:p>
          <a:p>
            <a:r>
              <a:rPr lang="zh-CN" altLang="en-US" dirty="0" smtClean="0"/>
              <a:t>要想从采样信号中恢复原信号，就要从采样信号的频谱中获取原信号的频谱，这就要求在频谱搬移的过程中不产生混叠。从图中可以看出这就要求采样频率至少是信号最大频率的</a:t>
            </a:r>
            <a:r>
              <a:rPr lang="en-US" altLang="zh-CN" dirty="0" smtClean="0"/>
              <a:t>2</a:t>
            </a:r>
            <a:r>
              <a:rPr lang="zh-CN" altLang="en-US" dirty="0" smtClean="0"/>
              <a:t>倍，或者说信号的频率不能超过</a:t>
            </a:r>
            <a:r>
              <a:rPr lang="en-US" altLang="zh-CN" dirty="0" smtClean="0"/>
              <a:t>1/2</a:t>
            </a:r>
            <a:r>
              <a:rPr lang="zh-CN" altLang="en-US" dirty="0" smtClean="0"/>
              <a:t>的采样频率。满足这个条件的采样频率也就是我们一开始说的足够的采样率。</a:t>
            </a:r>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5</a:t>
            </a:fld>
            <a:endParaRPr lang="zh-CN" altLang="en-US"/>
          </a:p>
        </p:txBody>
      </p:sp>
    </p:spTree>
    <p:extLst>
      <p:ext uri="{BB962C8B-B14F-4D97-AF65-F5344CB8AC3E}">
        <p14:creationId xmlns:p14="http://schemas.microsoft.com/office/powerpoint/2010/main" val="1735686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如之前所说，恢复信号时，我们需要将原信号的频谱信息从采样信号的频谱信息中提取，我们在频域将采样信号频谱同一个窗函数相乘来获取采样恢复所需要的频谱信息。从图中可以看出窗函数的边界</a:t>
                </a:r>
                <a:r>
                  <a:rPr lang="en-US" altLang="zh-CN" dirty="0" err="1" smtClean="0"/>
                  <a:t>wc</a:t>
                </a:r>
                <a:r>
                  <a:rPr lang="zh-CN" altLang="en-US" dirty="0" smtClean="0"/>
                  <a:t>的取值应在</a:t>
                </a:r>
                <a:r>
                  <a:rPr lang="en-US" altLang="zh-CN" dirty="0" err="1" smtClean="0"/>
                  <a:t>wb</a:t>
                </a:r>
                <a:r>
                  <a:rPr lang="en-US" altLang="zh-CN" dirty="0" smtClean="0"/>
                  <a:t> </a:t>
                </a:r>
                <a:r>
                  <a:rPr lang="zh-CN" altLang="en-US" dirty="0" smtClean="0"/>
                  <a:t>和（</a:t>
                </a:r>
                <a:r>
                  <a:rPr lang="en-US" altLang="zh-CN" dirty="0" err="1" smtClean="0"/>
                  <a:t>ws-wb</a:t>
                </a:r>
                <a:r>
                  <a:rPr lang="zh-CN" altLang="en-US" dirty="0" smtClean="0"/>
                  <a:t>）之间，方便起见，我们取它们的中间值即</a:t>
                </a:r>
                <a:r>
                  <a:rPr lang="en-US" altLang="zh-CN" dirty="0" err="1" smtClean="0"/>
                  <a:t>ws</a:t>
                </a:r>
                <a:r>
                  <a:rPr lang="en-US" altLang="zh-CN" dirty="0" smtClean="0"/>
                  <a:t>/2</a:t>
                </a:r>
                <a:r>
                  <a:rPr lang="zh-CN" altLang="en-US" dirty="0" smtClean="0"/>
                  <a:t>，也即</a:t>
                </a:r>
                <a14:m>
                  <m:oMath xmlns:m="http://schemas.openxmlformats.org/officeDocument/2006/math">
                    <m:r>
                      <a:rPr lang="zh-CN" altLang="en-US" i="1" smtClean="0">
                        <a:latin typeface="Cambria Math" panose="02040503050406030204" pitchFamily="18" charset="0"/>
                      </a:rPr>
                      <m:t>𝜋</m:t>
                    </m:r>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oMath>
                </a14:m>
                <a:r>
                  <a:rPr lang="zh-CN" altLang="en-US" dirty="0" smtClean="0"/>
                  <a:t>。</a:t>
                </a:r>
                <a:endParaRPr lang="en-US" altLang="zh-CN" dirty="0" smtClean="0"/>
              </a:p>
              <a:p>
                <a:endParaRPr lang="en-US" altLang="zh-CN" dirty="0" smtClean="0"/>
              </a:p>
              <a:p>
                <a:r>
                  <a:rPr lang="zh-CN" altLang="en-US" dirty="0" smtClean="0"/>
                  <a:t>下面我们来看看这么做是否可以恢复信号。频域的乘积等于时域的卷积，窗函数和</a:t>
                </a:r>
                <a:r>
                  <a:rPr lang="en-US" altLang="zh-CN" dirty="0" err="1" smtClean="0"/>
                  <a:t>sinc</a:t>
                </a:r>
                <a:r>
                  <a:rPr lang="zh-CN" altLang="en-US" dirty="0" smtClean="0"/>
                  <a:t>函数是时频域的一个变换对，因此恢复后的信号在时域就可以表示为信号的时域采样函数和</a:t>
                </a:r>
                <a:r>
                  <a:rPr lang="en-US" altLang="zh-CN" dirty="0" err="1" smtClean="0"/>
                  <a:t>sinc</a:t>
                </a:r>
                <a:r>
                  <a:rPr lang="zh-CN" altLang="en-US" dirty="0" smtClean="0"/>
                  <a:t>函数的乘积和。</a:t>
                </a:r>
                <a:endParaRPr lang="en-US" altLang="zh-CN" dirty="0" smtClean="0"/>
              </a:p>
              <a:p>
                <a:r>
                  <a:rPr lang="zh-CN" altLang="en-US" dirty="0" smtClean="0"/>
                  <a:t>正如我们知道的，</a:t>
                </a:r>
                <a:r>
                  <a:rPr lang="en-US" altLang="zh-CN" dirty="0" smtClean="0"/>
                  <a:t>MATLAB</a:t>
                </a:r>
                <a:r>
                  <a:rPr lang="zh-CN" altLang="en-US" dirty="0" smtClean="0"/>
                  <a:t>表示的连续函数其实也是取样函数，因此在</a:t>
                </a:r>
                <a:r>
                  <a:rPr lang="en-US" altLang="zh-CN" dirty="0" smtClean="0"/>
                  <a:t>MATLAB</a:t>
                </a:r>
                <a:r>
                  <a:rPr lang="zh-CN" altLang="en-US" dirty="0" smtClean="0"/>
                  <a:t>应用中可以</a:t>
                </a:r>
                <a:r>
                  <a:rPr lang="en-US" altLang="zh-CN" dirty="0" smtClean="0"/>
                  <a:t>t</a:t>
                </a:r>
                <a:r>
                  <a:rPr lang="zh-CN" altLang="en-US" dirty="0" smtClean="0"/>
                  <a:t>即为</a:t>
                </a:r>
                <a14:m>
                  <m:oMath xmlns:m="http://schemas.openxmlformats.org/officeDocument/2006/math">
                    <m:r>
                      <a:rPr lang="zh-CN" altLang="en-US" i="1" smtClean="0">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𝑠</m:t>
                    </m:r>
                  </m:oMath>
                </a14:m>
                <a:r>
                  <a:rPr lang="zh-CN" altLang="en-US" dirty="0" smtClean="0"/>
                  <a:t>。并且根据</a:t>
                </a:r>
                <a:r>
                  <a:rPr lang="en-US" altLang="zh-CN" dirty="0" err="1" smtClean="0"/>
                  <a:t>sinc</a:t>
                </a:r>
                <a:r>
                  <a:rPr lang="zh-CN" altLang="en-US" dirty="0" smtClean="0"/>
                  <a:t>函数的性质，当</a:t>
                </a:r>
                <a14:m>
                  <m:oMath xmlns:m="http://schemas.openxmlformats.org/officeDocument/2006/math">
                    <m:r>
                      <a:rPr lang="zh-CN" altLang="en-US" i="1" smtClean="0">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𝑠</m:t>
                    </m:r>
                  </m:oMath>
                </a14:m>
                <a:r>
                  <a:rPr lang="en-US" altLang="zh-CN" dirty="0" smtClean="0"/>
                  <a:t>=</a:t>
                </a:r>
                <a14:m>
                  <m:oMath xmlns:m="http://schemas.openxmlformats.org/officeDocument/2006/math">
                    <m:r>
                      <a:rPr lang="zh-CN" altLang="en-US" i="1" smtClean="0">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oMath>
                </a14:m>
                <a:r>
                  <a:rPr lang="zh-CN" altLang="en-US" dirty="0" smtClean="0"/>
                  <a:t>时，其值为</a:t>
                </a:r>
                <a:r>
                  <a:rPr lang="en-US" altLang="zh-CN" dirty="0" smtClean="0"/>
                  <a:t>1</a:t>
                </a:r>
                <a:r>
                  <a:rPr lang="zh-CN" altLang="en-US" dirty="0" smtClean="0"/>
                  <a:t>，可以看到我们从采样函数中恢复了原函数。</a:t>
                </a:r>
                <a:endParaRPr lang="en-US" altLang="zh-CN" dirty="0" smtClean="0"/>
              </a:p>
              <a:p>
                <a:endParaRPr lang="en-US" altLang="zh-CN" dirty="0" smtClean="0"/>
              </a:p>
              <a:p>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如之前所说，恢复信号时，我们需要将原信号的频谱信息从采样信号的频谱信息中提取，我们在频域将采样信号频谱同一个窗函数相乘来获取采样恢复所需要的频谱信息。从图中可以看出窗函数的边界</a:t>
                </a:r>
                <a:r>
                  <a:rPr lang="en-US" altLang="zh-CN" dirty="0" err="1" smtClean="0"/>
                  <a:t>wc</a:t>
                </a:r>
                <a:r>
                  <a:rPr lang="zh-CN" altLang="en-US" dirty="0" smtClean="0"/>
                  <a:t>的取值应在</a:t>
                </a:r>
                <a:r>
                  <a:rPr lang="en-US" altLang="zh-CN" dirty="0" err="1" smtClean="0"/>
                  <a:t>wb</a:t>
                </a:r>
                <a:r>
                  <a:rPr lang="en-US" altLang="zh-CN" dirty="0" smtClean="0"/>
                  <a:t> </a:t>
                </a:r>
                <a:r>
                  <a:rPr lang="zh-CN" altLang="en-US" dirty="0" smtClean="0"/>
                  <a:t>和（</a:t>
                </a:r>
                <a:r>
                  <a:rPr lang="en-US" altLang="zh-CN" dirty="0" err="1" smtClean="0"/>
                  <a:t>ws-wb</a:t>
                </a:r>
                <a:r>
                  <a:rPr lang="zh-CN" altLang="en-US" dirty="0" smtClean="0"/>
                  <a:t>）之间，方便起见，我们取它们的中间值即</a:t>
                </a:r>
                <a:r>
                  <a:rPr lang="en-US" altLang="zh-CN" dirty="0" err="1" smtClean="0"/>
                  <a:t>ws</a:t>
                </a:r>
                <a:r>
                  <a:rPr lang="en-US" altLang="zh-CN" dirty="0" smtClean="0"/>
                  <a:t>/2</a:t>
                </a:r>
                <a:r>
                  <a:rPr lang="zh-CN" altLang="en-US" dirty="0" smtClean="0"/>
                  <a:t>，也即</a:t>
                </a:r>
                <a:r>
                  <a:rPr lang="zh-CN" altLang="en-US" i="0" smtClean="0">
                    <a:latin typeface="Cambria Math" panose="02040503050406030204" pitchFamily="18" charset="0"/>
                  </a:rPr>
                  <a:t>𝜋</a:t>
                </a:r>
                <a:r>
                  <a:rPr lang="en-US" altLang="zh-CN" i="0" smtClean="0">
                    <a:latin typeface="Cambria Math" panose="02040503050406030204" pitchFamily="18" charset="0"/>
                  </a:rPr>
                  <a:t>/</a:t>
                </a:r>
                <a:r>
                  <a:rPr lang="en-US" altLang="zh-CN" b="0" i="0" smtClean="0">
                    <a:latin typeface="Cambria Math" panose="02040503050406030204" pitchFamily="18" charset="0"/>
                  </a:rPr>
                  <a:t>𝑇_𝑠</a:t>
                </a:r>
                <a:r>
                  <a:rPr lang="zh-CN" altLang="en-US" dirty="0" smtClean="0"/>
                  <a:t>。</a:t>
                </a:r>
                <a:endParaRPr lang="en-US" altLang="zh-CN" dirty="0" smtClean="0"/>
              </a:p>
              <a:p>
                <a:endParaRPr lang="en-US" altLang="zh-CN" dirty="0" smtClean="0"/>
              </a:p>
              <a:p>
                <a:r>
                  <a:rPr lang="zh-CN" altLang="en-US" dirty="0" smtClean="0"/>
                  <a:t>下面我们来看看这么做是否可以恢复信号。频域的乘积等于时域的卷积，窗函数和</a:t>
                </a:r>
                <a:r>
                  <a:rPr lang="en-US" altLang="zh-CN" dirty="0" err="1" smtClean="0"/>
                  <a:t>sinc</a:t>
                </a:r>
                <a:r>
                  <a:rPr lang="zh-CN" altLang="en-US" dirty="0" smtClean="0"/>
                  <a:t>函数是时频域的一个变换对，因此恢复后的信号在时域就可以表示为信号的时域采样函数和</a:t>
                </a:r>
                <a:r>
                  <a:rPr lang="en-US" altLang="zh-CN" dirty="0" err="1" smtClean="0"/>
                  <a:t>sinc</a:t>
                </a:r>
                <a:r>
                  <a:rPr lang="zh-CN" altLang="en-US" dirty="0" smtClean="0"/>
                  <a:t>函数的乘积和。</a:t>
                </a:r>
                <a:endParaRPr lang="en-US" altLang="zh-CN" dirty="0" smtClean="0"/>
              </a:p>
              <a:p>
                <a:r>
                  <a:rPr lang="zh-CN" altLang="en-US" dirty="0" smtClean="0"/>
                  <a:t>正如我们知道的，</a:t>
                </a:r>
                <a:r>
                  <a:rPr lang="en-US" altLang="zh-CN" dirty="0" smtClean="0"/>
                  <a:t>MATLAB</a:t>
                </a:r>
                <a:r>
                  <a:rPr lang="zh-CN" altLang="en-US" dirty="0" smtClean="0"/>
                  <a:t>表示的连续函数其实也是取样函数，因此在</a:t>
                </a:r>
                <a:r>
                  <a:rPr lang="en-US" altLang="zh-CN" dirty="0" smtClean="0"/>
                  <a:t>MATLAB</a:t>
                </a:r>
                <a:r>
                  <a:rPr lang="zh-CN" altLang="en-US" dirty="0" smtClean="0"/>
                  <a:t>应用中可以</a:t>
                </a:r>
                <a:r>
                  <a:rPr lang="en-US" altLang="zh-CN" dirty="0" smtClean="0"/>
                  <a:t>t</a:t>
                </a:r>
                <a:r>
                  <a:rPr lang="zh-CN" altLang="en-US" dirty="0" smtClean="0"/>
                  <a:t>即为</a:t>
                </a:r>
                <a:r>
                  <a:rPr lang="zh-CN" altLang="en-US" i="0" smtClean="0">
                    <a:latin typeface="Cambria Math" panose="02040503050406030204" pitchFamily="18" charset="0"/>
                  </a:rPr>
                  <a:t>𝑘</a:t>
                </a:r>
                <a:r>
                  <a:rPr lang="zh-CN" altLang="en-US" i="0">
                    <a:latin typeface="Cambria Math" panose="02040503050406030204" pitchFamily="18" charset="0"/>
                  </a:rPr>
                  <a:t>∆𝑠</a:t>
                </a:r>
                <a:r>
                  <a:rPr lang="zh-CN" altLang="en-US" dirty="0" smtClean="0"/>
                  <a:t>。并且根据</a:t>
                </a:r>
                <a:r>
                  <a:rPr lang="en-US" altLang="zh-CN" dirty="0" err="1" smtClean="0"/>
                  <a:t>sinc</a:t>
                </a:r>
                <a:r>
                  <a:rPr lang="zh-CN" altLang="en-US" dirty="0" smtClean="0"/>
                  <a:t>函数的性质，当</a:t>
                </a:r>
                <a:r>
                  <a:rPr lang="zh-CN" altLang="en-US" i="0" smtClean="0">
                    <a:latin typeface="Cambria Math" panose="02040503050406030204" pitchFamily="18" charset="0"/>
                  </a:rPr>
                  <a:t>𝑘</a:t>
                </a:r>
                <a:r>
                  <a:rPr lang="zh-CN" altLang="en-US" i="0">
                    <a:latin typeface="Cambria Math" panose="02040503050406030204" pitchFamily="18" charset="0"/>
                  </a:rPr>
                  <a:t>∆𝑠</a:t>
                </a:r>
                <a:r>
                  <a:rPr lang="en-US" altLang="zh-CN" dirty="0" smtClean="0"/>
                  <a:t>=</a:t>
                </a:r>
                <a:r>
                  <a:rPr lang="zh-CN" altLang="en-US" i="0" smtClean="0">
                    <a:latin typeface="Cambria Math" panose="02040503050406030204" pitchFamily="18" charset="0"/>
                  </a:rPr>
                  <a:t>𝑛</a:t>
                </a:r>
                <a:r>
                  <a:rPr lang="zh-CN" altLang="en-US" i="0">
                    <a:latin typeface="Cambria Math" panose="02040503050406030204" pitchFamily="18" charset="0"/>
                  </a:rPr>
                  <a:t>𝑇_𝑠</a:t>
                </a:r>
                <a:r>
                  <a:rPr lang="zh-CN" altLang="en-US" dirty="0" smtClean="0"/>
                  <a:t>时，其值为</a:t>
                </a:r>
                <a:r>
                  <a:rPr lang="en-US" altLang="zh-CN" dirty="0" smtClean="0"/>
                  <a:t>1</a:t>
                </a:r>
                <a:r>
                  <a:rPr lang="zh-CN" altLang="en-US" dirty="0" smtClean="0"/>
                  <a:t>，可以看到我们从采样函数中恢复了原函数。</a:t>
                </a:r>
                <a:endParaRPr lang="en-US" altLang="zh-CN" dirty="0" smtClean="0"/>
              </a:p>
              <a:p>
                <a:endParaRPr lang="en-US" altLang="zh-CN" dirty="0" smtClean="0"/>
              </a:p>
              <a:p>
                <a:endParaRPr lang="en-US" altLang="zh-CN" dirty="0" smtClean="0"/>
              </a:p>
            </p:txBody>
          </p:sp>
        </mc:Fallback>
      </mc:AlternateContent>
      <p:sp>
        <p:nvSpPr>
          <p:cNvPr id="4" name="灯片编号占位符 3"/>
          <p:cNvSpPr>
            <a:spLocks noGrp="1"/>
          </p:cNvSpPr>
          <p:nvPr>
            <p:ph type="sldNum" sz="quarter" idx="10"/>
          </p:nvPr>
        </p:nvSpPr>
        <p:spPr/>
        <p:txBody>
          <a:bodyPr/>
          <a:lstStyle/>
          <a:p>
            <a:fld id="{9379022A-28E8-457D-A246-61A8213E1C0D}" type="slidenum">
              <a:rPr lang="zh-CN" altLang="en-US" smtClean="0"/>
              <a:t>6</a:t>
            </a:fld>
            <a:endParaRPr lang="zh-CN" altLang="en-US"/>
          </a:p>
        </p:txBody>
      </p:sp>
    </p:spTree>
    <p:extLst>
      <p:ext uri="{BB962C8B-B14F-4D97-AF65-F5344CB8AC3E}">
        <p14:creationId xmlns:p14="http://schemas.microsoft.com/office/powerpoint/2010/main" val="30817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我们知道采样频率不可能无限大，那么对于非带限的信号，该怎么办呢？</a:t>
            </a:r>
            <a:endParaRPr lang="en-US" altLang="zh-CN" dirty="0" smtClean="0"/>
          </a:p>
          <a:p>
            <a:r>
              <a:rPr lang="zh-CN" altLang="en-US" dirty="0" smtClean="0"/>
              <a:t>这时我们需要人为的对信号的带宽进行限制，即在进行采样前引入抗混叠滤波器。</a:t>
            </a:r>
            <a:endParaRPr lang="en-US" altLang="zh-CN" dirty="0" smtClean="0"/>
          </a:p>
          <a:p>
            <a:endParaRPr lang="en-US" altLang="zh-CN" dirty="0" smtClean="0"/>
          </a:p>
          <a:p>
            <a:r>
              <a:rPr lang="zh-CN" altLang="en-US" dirty="0" smtClean="0"/>
              <a:t>我们之后学习的数字信号处理课程会对滤波器展开详尽的讨论，本课程中我们只对由</a:t>
            </a:r>
            <a:r>
              <a:rPr lang="en-US" altLang="zh-CN" dirty="0" smtClean="0"/>
              <a:t>filter</a:t>
            </a:r>
            <a:r>
              <a:rPr lang="zh-CN" altLang="en-US" dirty="0" smtClean="0"/>
              <a:t>函数实现的均衡滤波器进行讨论，这类滤波器经常用于平滑随机噪声。</a:t>
            </a:r>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8</a:t>
            </a:fld>
            <a:endParaRPr lang="zh-CN" altLang="en-US"/>
          </a:p>
        </p:txBody>
      </p:sp>
    </p:spTree>
    <p:extLst>
      <p:ext uri="{BB962C8B-B14F-4D97-AF65-F5344CB8AC3E}">
        <p14:creationId xmlns:p14="http://schemas.microsoft.com/office/powerpoint/2010/main" val="289237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94266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69697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8138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79406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74645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10385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119457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69596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06358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196882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C45710-AC52-4775-B479-5C751045EDB4}" type="datetimeFigureOut">
              <a:rPr lang="zh-CN" altLang="en-US" smtClean="0"/>
              <a:t>2020/3/13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12978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45710-AC52-4775-B479-5C751045EDB4}" type="datetimeFigureOut">
              <a:rPr lang="zh-CN" altLang="en-US" smtClean="0"/>
              <a:t>2020/3/13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30875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oleObject" Target="../embeddings/oleObject2.bin"/><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6000" y="2889000"/>
            <a:ext cx="10800000" cy="1080000"/>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Lab </a:t>
            </a:r>
            <a:r>
              <a:rPr lang="en-US" altLang="zh-CN" b="1" dirty="0">
                <a:latin typeface="Times New Roman" panose="02020603050405020304" pitchFamily="18" charset="0"/>
                <a:cs typeface="Times New Roman" panose="02020603050405020304" pitchFamily="18" charset="0"/>
              </a:rPr>
              <a:t>5</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Sampling and Reconstruction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96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Objective</a:t>
            </a:r>
          </a:p>
          <a:p>
            <a:pPr lvl="0"/>
            <a:r>
              <a:rPr lang="en-US" altLang="zh-CN" dirty="0"/>
              <a:t>Learn to convert an analog signal to a discrete-time sequence via sampling.</a:t>
            </a:r>
            <a:endParaRPr lang="zh-CN" altLang="zh-CN" dirty="0"/>
          </a:p>
          <a:p>
            <a:pPr lvl="0"/>
            <a:r>
              <a:rPr lang="en-US" altLang="zh-CN" dirty="0"/>
              <a:t>Be able to </a:t>
            </a:r>
            <a:r>
              <a:rPr lang="en-US" altLang="zh-CN" dirty="0" smtClean="0"/>
              <a:t>reconstruct </a:t>
            </a:r>
            <a:r>
              <a:rPr lang="en-US" altLang="zh-CN" dirty="0"/>
              <a:t>an analog signal from a discrete-time sequence.</a:t>
            </a:r>
            <a:endParaRPr lang="zh-CN" altLang="zh-CN" dirty="0"/>
          </a:p>
          <a:p>
            <a:pPr lvl="0"/>
            <a:r>
              <a:rPr lang="en-US" altLang="zh-CN" dirty="0"/>
              <a:t>Understand the conditions when a sampled signal can uniquely </a:t>
            </a:r>
            <a:r>
              <a:rPr lang="en-US" altLang="zh-CN" dirty="0" smtClean="0"/>
              <a:t>represent </a:t>
            </a:r>
            <a:r>
              <a:rPr lang="en-US" altLang="zh-CN" dirty="0"/>
              <a:t>its analog counterpart.</a:t>
            </a:r>
            <a:endParaRPr lang="zh-CN" altLang="zh-CN" dirty="0"/>
          </a:p>
        </p:txBody>
      </p:sp>
    </p:spTree>
    <p:extLst>
      <p:ext uri="{BB962C8B-B14F-4D97-AF65-F5344CB8AC3E}">
        <p14:creationId xmlns:p14="http://schemas.microsoft.com/office/powerpoint/2010/main" val="3293291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11866" y="1659467"/>
            <a:ext cx="4453467" cy="584775"/>
          </a:xfrm>
          <a:prstGeom prst="rect">
            <a:avLst/>
          </a:prstGeom>
          <a:noFill/>
        </p:spPr>
        <p:txBody>
          <a:bodyPr wrap="square" rtlCol="0">
            <a:spAutoFit/>
          </a:bodyPr>
          <a:lstStyle/>
          <a:p>
            <a:r>
              <a:rPr lang="en-US" altLang="zh-CN" sz="3200" dirty="0"/>
              <a:t>t</a:t>
            </a:r>
            <a:r>
              <a:rPr lang="en-US" altLang="zh-CN" sz="3200" dirty="0" smtClean="0"/>
              <a:t> = 0:0.01:10;</a:t>
            </a:r>
            <a:endParaRPr lang="zh-CN" altLang="en-US" sz="3200" dirty="0"/>
          </a:p>
        </p:txBody>
      </p:sp>
      <p:sp>
        <p:nvSpPr>
          <p:cNvPr id="4" name="文本框 3"/>
          <p:cNvSpPr txBox="1"/>
          <p:nvPr/>
        </p:nvSpPr>
        <p:spPr>
          <a:xfrm>
            <a:off x="1811865" y="2878667"/>
            <a:ext cx="4453467" cy="1077218"/>
          </a:xfrm>
          <a:prstGeom prst="rect">
            <a:avLst/>
          </a:prstGeom>
          <a:noFill/>
        </p:spPr>
        <p:txBody>
          <a:bodyPr wrap="square" rtlCol="0">
            <a:spAutoFit/>
          </a:bodyPr>
          <a:lstStyle/>
          <a:p>
            <a:r>
              <a:rPr lang="en-US" altLang="zh-CN" sz="3200" dirty="0" err="1" smtClean="0"/>
              <a:t>dt</a:t>
            </a:r>
            <a:r>
              <a:rPr lang="en-US" altLang="zh-CN" sz="3200" dirty="0" smtClean="0"/>
              <a:t> = 0.01;</a:t>
            </a:r>
          </a:p>
          <a:p>
            <a:r>
              <a:rPr lang="en-US" altLang="zh-CN" sz="3200" dirty="0" smtClean="0"/>
              <a:t>t = 0:dt:10;</a:t>
            </a:r>
            <a:endParaRPr lang="zh-CN" altLang="en-US" sz="3200" dirty="0"/>
          </a:p>
        </p:txBody>
      </p:sp>
      <p:sp>
        <p:nvSpPr>
          <p:cNvPr id="5" name="文本框 4"/>
          <p:cNvSpPr txBox="1"/>
          <p:nvPr/>
        </p:nvSpPr>
        <p:spPr>
          <a:xfrm>
            <a:off x="1811865" y="4590310"/>
            <a:ext cx="4453467" cy="584775"/>
          </a:xfrm>
          <a:prstGeom prst="rect">
            <a:avLst/>
          </a:prstGeom>
          <a:noFill/>
        </p:spPr>
        <p:txBody>
          <a:bodyPr wrap="square" rtlCol="0">
            <a:spAutoFit/>
          </a:bodyPr>
          <a:lstStyle/>
          <a:p>
            <a:r>
              <a:rPr lang="en-US" altLang="zh-CN" sz="3200" dirty="0" smtClean="0"/>
              <a:t>t = </a:t>
            </a:r>
            <a:r>
              <a:rPr lang="en-US" altLang="zh-CN" sz="3200" dirty="0" err="1" smtClean="0"/>
              <a:t>linspace</a:t>
            </a:r>
            <a:r>
              <a:rPr lang="en-US" altLang="zh-CN" sz="3200" dirty="0" smtClean="0"/>
              <a:t>(0,10,1000)</a:t>
            </a:r>
            <a:endParaRPr lang="zh-CN" altLang="en-US" sz="3200" dirty="0"/>
          </a:p>
        </p:txBody>
      </p:sp>
      <p:pic>
        <p:nvPicPr>
          <p:cNvPr id="6" name="图片 5"/>
          <p:cNvPicPr>
            <a:picLocks noChangeAspect="1"/>
          </p:cNvPicPr>
          <p:nvPr/>
        </p:nvPicPr>
        <p:blipFill>
          <a:blip r:embed="rId3"/>
          <a:stretch>
            <a:fillRect/>
          </a:stretch>
        </p:blipFill>
        <p:spPr>
          <a:xfrm>
            <a:off x="6570132" y="1659467"/>
            <a:ext cx="4484488" cy="3515618"/>
          </a:xfrm>
          <a:prstGeom prst="rect">
            <a:avLst/>
          </a:prstGeom>
        </p:spPr>
      </p:pic>
      <p:pic>
        <p:nvPicPr>
          <p:cNvPr id="11" name="图片 10"/>
          <p:cNvPicPr>
            <a:picLocks noChangeAspect="1"/>
          </p:cNvPicPr>
          <p:nvPr/>
        </p:nvPicPr>
        <p:blipFill>
          <a:blip r:embed="rId4"/>
          <a:stretch>
            <a:fillRect/>
          </a:stretch>
        </p:blipFill>
        <p:spPr>
          <a:xfrm>
            <a:off x="6570131" y="1692952"/>
            <a:ext cx="4447060" cy="3482133"/>
          </a:xfrm>
          <a:prstGeom prst="rect">
            <a:avLst/>
          </a:prstGeom>
        </p:spPr>
      </p:pic>
    </p:spTree>
    <p:extLst>
      <p:ext uri="{BB962C8B-B14F-4D97-AF65-F5344CB8AC3E}">
        <p14:creationId xmlns:p14="http://schemas.microsoft.com/office/powerpoint/2010/main" val="37771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Nyquist Sampling Theorem</a:t>
                </a:r>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𝑛𝑇</m:t>
                            </m:r>
                          </m:e>
                        </m:d>
                        <m:r>
                          <a:rPr lang="en-US" altLang="zh-CN" i="1">
                            <a:latin typeface="Cambria Math" panose="02040503050406030204" pitchFamily="18" charset="0"/>
                          </a:rPr>
                          <m:t>𝛿</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𝑛𝑇</m:t>
                            </m:r>
                          </m:e>
                        </m:d>
                      </m:e>
                    </m:nary>
                  </m:oMath>
                </a14:m>
                <a:endParaRPr lang="en-US" altLang="zh-CN" dirty="0" smtClean="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1+2</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+2</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2</m:t>
                                    </m:r>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+2</m:t>
                                </m:r>
                              </m:e>
                            </m:func>
                          </m:e>
                        </m:func>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m:t>
                            </m:r>
                          </m:e>
                        </m:func>
                      </m:e>
                    </m:d>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a:rPr lang="en-US" altLang="zh-CN" i="1">
                            <a:latin typeface="Cambria Math" panose="02040503050406030204" pitchFamily="18" charset="0"/>
                          </a:rPr>
                          <m:t>𝑇</m:t>
                        </m:r>
                      </m:den>
                    </m:f>
                    <m:r>
                      <a:rPr lang="en-US" altLang="zh-CN" i="1">
                        <a:latin typeface="Cambria Math" panose="02040503050406030204" pitchFamily="18" charset="0"/>
                      </a:rPr>
                      <m:t>=2</m:t>
                    </m:r>
                    <m:r>
                      <a:rPr lang="en-US" altLang="zh-CN" i="1">
                        <a:latin typeface="Cambria Math" panose="02040503050406030204" pitchFamily="18" charset="0"/>
                      </a:rPr>
                      <m:t>𝜋</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𝑠</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𝑠</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+2</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+2</m:t>
                              </m:r>
                              <m:func>
                                <m:funcPr>
                                  <m:ctrlPr>
                                    <a:rPr lang="zh-CN" altLang="zh-CN" i="1">
                                      <a:latin typeface="Cambria Math" panose="02040503050406030204" pitchFamily="18" charset="0"/>
                                    </a:rPr>
                                  </m:ctrlPr>
                                </m:funcPr>
                                <m:fNa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m:rPr>
                                      <m:sty m:val="p"/>
                                    </m:rPr>
                                    <a:rPr lang="en-US" altLang="zh-CN">
                                      <a:latin typeface="Cambria Math" panose="02040503050406030204" pitchFamily="18" charset="0"/>
                                    </a:rPr>
                                    <m:t>cos</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2</m:t>
                                      </m:r>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+2</m:t>
                                  </m:r>
                                </m:e>
                              </m:func>
                            </m:e>
                          </m:func>
                          <m:func>
                            <m:funcPr>
                              <m:ctrlPr>
                                <a:rPr lang="zh-CN" altLang="zh-CN" i="1">
                                  <a:latin typeface="Cambria Math" panose="02040503050406030204" pitchFamily="18" charset="0"/>
                                </a:rPr>
                              </m:ctrlPr>
                            </m:funcPr>
                            <m:fNa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m:rPr>
                                  <m:sty m:val="p"/>
                                </m:rPr>
                                <a:rPr lang="en-US" altLang="zh-CN">
                                  <a:latin typeface="Cambria Math" panose="02040503050406030204" pitchFamily="18" charset="0"/>
                                </a:rPr>
                                <m:t>cos</m:t>
                              </m:r>
                            </m:fName>
                            <m:e>
                              <m:r>
                                <a:rPr lang="en-US" altLang="zh-CN" i="1">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𝑠</m:t>
                                  </m:r>
                                </m:sub>
                              </m:sSub>
                              <m:r>
                                <a:rPr lang="en-US" altLang="zh-CN" i="1">
                                  <a:latin typeface="Cambria Math" panose="02040503050406030204" pitchFamily="18" charset="0"/>
                                </a:rPr>
                                <m:t>𝑡</m:t>
                              </m:r>
                              <m:r>
                                <a:rPr lang="en-US" altLang="zh-CN" i="1">
                                  <a:latin typeface="Cambria Math" panose="02040503050406030204" pitchFamily="18" charset="0"/>
                                </a:rPr>
                                <m:t>+⋯</m:t>
                              </m:r>
                            </m:e>
                          </m:func>
                        </m:e>
                      </m:d>
                    </m:oMath>
                  </m:oMathPara>
                </a14:m>
                <a:endParaRPr lang="en-US" altLang="zh-CN" dirty="0" smtClean="0"/>
              </a:p>
              <a:p>
                <a:pPr marL="0" indent="0">
                  <a:buNone/>
                </a:pP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31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124413135"/>
                  </p:ext>
                </p:extLst>
              </p:nvPr>
            </p:nvGraphicFramePr>
            <p:xfrm>
              <a:off x="696000" y="3759198"/>
              <a:ext cx="10908632" cy="2986506"/>
            </p:xfrm>
            <a:graphic>
              <a:graphicData uri="http://schemas.openxmlformats.org/drawingml/2006/table">
                <a:tbl>
                  <a:tblPr firstRow="1" firstCol="1" bandRow="1">
                    <a:tableStyleId>{5C22544A-7EE6-4342-B048-85BDC9FD1C3A}</a:tableStyleId>
                  </a:tblPr>
                  <a:tblGrid>
                    <a:gridCol w="4250658">
                      <a:extLst>
                        <a:ext uri="{9D8B030D-6E8A-4147-A177-3AD203B41FA5}">
                          <a16:colId xmlns:a16="http://schemas.microsoft.com/office/drawing/2014/main" val="314433772"/>
                        </a:ext>
                      </a:extLst>
                    </a:gridCol>
                    <a:gridCol w="6657974">
                      <a:extLst>
                        <a:ext uri="{9D8B030D-6E8A-4147-A177-3AD203B41FA5}">
                          <a16:colId xmlns:a16="http://schemas.microsoft.com/office/drawing/2014/main" val="2052136140"/>
                        </a:ext>
                      </a:extLst>
                    </a:gridCol>
                  </a:tblGrid>
                  <a:tr h="497751">
                    <a:tc>
                      <a:txBody>
                        <a:bodyPr/>
                        <a:lstStyle/>
                        <a:p>
                          <a:pPr algn="ctr">
                            <a:spcAft>
                              <a:spcPts val="0"/>
                            </a:spcAft>
                          </a:pPr>
                          <a:r>
                            <a:rPr lang="en-US" sz="2000" kern="0" dirty="0">
                              <a:effectLst/>
                            </a:rPr>
                            <a:t>Time Domain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Frequency Domain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3928977"/>
                      </a:ext>
                    </a:extLst>
                  </a:tr>
                  <a:tr h="497751">
                    <a:tc>
                      <a:txBody>
                        <a:bodyPr/>
                        <a:lstStyle/>
                        <a:p>
                          <a:pPr algn="l">
                            <a:spcAft>
                              <a:spcPts val="0"/>
                            </a:spcAft>
                          </a:pPr>
                          <a14:m>
                            <m:oMathPara xmlns:m="http://schemas.openxmlformats.org/officeDocument/2006/math">
                              <m:oMathParaPr>
                                <m:jc m:val="centerGroup"/>
                              </m:oMathParaPr>
                              <m:oMath xmlns:m="http://schemas.openxmlformats.org/officeDocument/2006/math">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𝑡</m:t>
                                    </m:r>
                                  </m:e>
                                </m:d>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e>
                                </m:d>
                              </m:oMath>
                            </m:oMathPara>
                          </a14:m>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0930001"/>
                      </a:ext>
                    </a:extLst>
                  </a:tr>
                  <a:tr h="497751">
                    <a:tc>
                      <a:txBody>
                        <a:bodyPr/>
                        <a:lstStyle/>
                        <a:p>
                          <a:pPr algn="l">
                            <a:spcAft>
                              <a:spcPts val="0"/>
                            </a:spcAft>
                          </a:pPr>
                          <a14:m>
                            <m:oMathPara xmlns:m="http://schemas.openxmlformats.org/officeDocument/2006/math">
                              <m:oMathParaPr>
                                <m:jc m:val="centerGroup"/>
                              </m:oMathParaPr>
                              <m:oMath xmlns:m="http://schemas.openxmlformats.org/officeDocument/2006/math">
                                <m:r>
                                  <a:rPr lang="en-US" sz="2000" kern="0">
                                    <a:effectLst/>
                                    <a:latin typeface="Cambria Math" panose="02040503050406030204" pitchFamily="18" charset="0"/>
                                  </a:rPr>
                                  <m:t>2</m:t>
                                </m:r>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𝑡</m:t>
                                    </m:r>
                                  </m:e>
                                </m:d>
                                <m:func>
                                  <m:funcPr>
                                    <m:ctrlPr>
                                      <a:rPr lang="zh-CN" sz="2000" i="1" kern="0">
                                        <a:effectLst/>
                                        <a:latin typeface="Cambria Math" panose="02040503050406030204" pitchFamily="18" charset="0"/>
                                      </a:rPr>
                                    </m:ctrlPr>
                                  </m:funcPr>
                                  <m:fName>
                                    <m:r>
                                      <m:rPr>
                                        <m:sty m:val="p"/>
                                      </m:rPr>
                                      <a:rPr lang="en-US" sz="2000" kern="0">
                                        <a:effectLst/>
                                        <a:latin typeface="Cambria Math" panose="02040503050406030204" pitchFamily="18" charset="0"/>
                                      </a:rPr>
                                      <m:t>cos</m:t>
                                    </m:r>
                                  </m:fName>
                                  <m:e>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r>
                                      <a:rPr lang="en-US" sz="2000" kern="0">
                                        <a:effectLst/>
                                        <a:latin typeface="Cambria Math" panose="02040503050406030204" pitchFamily="18" charset="0"/>
                                      </a:rPr>
                                      <m:t>𝑡</m:t>
                                    </m:r>
                                  </m:e>
                                </m:func>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r>
                                  <a:rPr lang="en-US" sz="2000" kern="0">
                                    <a:effectLst/>
                                    <a:latin typeface="Cambria Math" panose="02040503050406030204" pitchFamily="18" charset="0"/>
                                  </a:rPr>
                                  <m:t>+</m:t>
                                </m:r>
                                <m:r>
                                  <a:rPr lang="en-US" sz="2000" kern="0">
                                    <a:effectLst/>
                                    <a:latin typeface="Cambria Math" panose="02040503050406030204" pitchFamily="18" charset="0"/>
                                  </a:rPr>
                                  <m:t>𝑋</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5083361"/>
                      </a:ext>
                    </a:extLst>
                  </a:tr>
                  <a:tr h="497751">
                    <a:tc>
                      <a:txBody>
                        <a:bodyPr/>
                        <a:lstStyle/>
                        <a:p>
                          <a:pPr algn="l">
                            <a:spcAft>
                              <a:spcPts val="0"/>
                            </a:spcAft>
                          </a:pPr>
                          <a14:m>
                            <m:oMathPara xmlns:m="http://schemas.openxmlformats.org/officeDocument/2006/math">
                              <m:oMathParaPr>
                                <m:jc m:val="centerGroup"/>
                              </m:oMathParaPr>
                              <m:oMath xmlns:m="http://schemas.openxmlformats.org/officeDocument/2006/math">
                                <m:r>
                                  <a:rPr lang="en-US" sz="2000" kern="0">
                                    <a:effectLst/>
                                    <a:latin typeface="Cambria Math" panose="02040503050406030204" pitchFamily="18" charset="0"/>
                                  </a:rPr>
                                  <m:t>2</m:t>
                                </m:r>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𝑡</m:t>
                                    </m:r>
                                  </m:e>
                                </m:d>
                                <m:func>
                                  <m:funcPr>
                                    <m:ctrlPr>
                                      <a:rPr lang="zh-CN" sz="2000" i="1" kern="0">
                                        <a:effectLst/>
                                        <a:latin typeface="Cambria Math" panose="02040503050406030204" pitchFamily="18" charset="0"/>
                                      </a:rPr>
                                    </m:ctrlPr>
                                  </m:funcPr>
                                  <m:fName>
                                    <m:r>
                                      <m:rPr>
                                        <m:sty m:val="p"/>
                                      </m:rPr>
                                      <a:rPr lang="en-US" sz="2000" kern="0">
                                        <a:effectLst/>
                                        <a:latin typeface="Cambria Math" panose="02040503050406030204" pitchFamily="18" charset="0"/>
                                      </a:rPr>
                                      <m:t>cos</m:t>
                                    </m:r>
                                    <m:r>
                                      <a:rPr lang="en-US" sz="2000" kern="0">
                                        <a:effectLst/>
                                        <a:latin typeface="Cambria Math" panose="02040503050406030204" pitchFamily="18" charset="0"/>
                                      </a:rPr>
                                      <m:t>2</m:t>
                                    </m:r>
                                  </m:fName>
                                  <m:e>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r>
                                      <a:rPr lang="en-US" sz="2000" kern="0">
                                        <a:effectLst/>
                                        <a:latin typeface="Cambria Math" panose="02040503050406030204" pitchFamily="18" charset="0"/>
                                      </a:rPr>
                                      <m:t>𝑡</m:t>
                                    </m:r>
                                  </m:e>
                                </m:func>
                              </m:oMath>
                            </m:oMathPara>
                          </a14:m>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2</m:t>
                                        </m:r>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r>
                                  <a:rPr lang="en-US" sz="2000" kern="0">
                                    <a:effectLst/>
                                    <a:latin typeface="Cambria Math" panose="02040503050406030204" pitchFamily="18" charset="0"/>
                                  </a:rPr>
                                  <m:t>+</m:t>
                                </m:r>
                                <m:r>
                                  <a:rPr lang="en-US" sz="2000" kern="0">
                                    <a:effectLst/>
                                    <a:latin typeface="Cambria Math" panose="02040503050406030204" pitchFamily="18" charset="0"/>
                                  </a:rPr>
                                  <m:t>𝑋</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−2</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4965859"/>
                      </a:ext>
                    </a:extLst>
                  </a:tr>
                  <a:tr h="497751">
                    <a:tc>
                      <a:txBody>
                        <a:bodyPr/>
                        <a:lstStyle/>
                        <a:p>
                          <a:pPr algn="l">
                            <a:spcAft>
                              <a:spcPts val="0"/>
                            </a:spcAft>
                          </a:pPr>
                          <a14:m>
                            <m:oMathPara xmlns:m="http://schemas.openxmlformats.org/officeDocument/2006/math">
                              <m:oMathParaPr>
                                <m:jc m:val="centerGroup"/>
                              </m:oMathParaPr>
                              <m:oMath xmlns:m="http://schemas.openxmlformats.org/officeDocument/2006/math">
                                <m:r>
                                  <a:rPr lang="en-US" sz="2000" kern="0">
                                    <a:effectLst/>
                                    <a:latin typeface="Cambria Math" panose="02040503050406030204" pitchFamily="18" charset="0"/>
                                  </a:rPr>
                                  <m:t>2</m:t>
                                </m:r>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𝑡</m:t>
                                    </m:r>
                                  </m:e>
                                </m:d>
                                <m:func>
                                  <m:funcPr>
                                    <m:ctrlPr>
                                      <a:rPr lang="zh-CN" sz="2000" i="1" kern="0">
                                        <a:effectLst/>
                                        <a:latin typeface="Cambria Math" panose="02040503050406030204" pitchFamily="18" charset="0"/>
                                      </a:rPr>
                                    </m:ctrlPr>
                                  </m:funcPr>
                                  <m:fName>
                                    <m:r>
                                      <m:rPr>
                                        <m:sty m:val="p"/>
                                      </m:rPr>
                                      <a:rPr lang="en-US" sz="2000" kern="0">
                                        <a:effectLst/>
                                        <a:latin typeface="Cambria Math" panose="02040503050406030204" pitchFamily="18" charset="0"/>
                                      </a:rPr>
                                      <m:t>cos</m:t>
                                    </m:r>
                                    <m:r>
                                      <a:rPr lang="en-US" sz="2000" kern="0">
                                        <a:effectLst/>
                                        <a:latin typeface="Cambria Math" panose="02040503050406030204" pitchFamily="18" charset="0"/>
                                      </a:rPr>
                                      <m:t>3</m:t>
                                    </m:r>
                                  </m:fName>
                                  <m:e>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r>
                                      <a:rPr lang="en-US" sz="2000" kern="0">
                                        <a:effectLst/>
                                        <a:latin typeface="Cambria Math" panose="02040503050406030204" pitchFamily="18" charset="0"/>
                                      </a:rPr>
                                      <m:t>𝑡</m:t>
                                    </m:r>
                                  </m:e>
                                </m:func>
                              </m:oMath>
                            </m:oMathPara>
                          </a14:m>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r>
                                  <m:rPr>
                                    <m:sty m:val="p"/>
                                  </m:rPr>
                                  <a:rPr lang="en-US" sz="2000" kern="0">
                                    <a:effectLst/>
                                    <a:latin typeface="Cambria Math" panose="02040503050406030204" pitchFamily="18" charset="0"/>
                                  </a:rPr>
                                  <m:t>X</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+3</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r>
                                  <a:rPr lang="en-US" sz="2000" kern="0">
                                    <a:effectLst/>
                                    <a:latin typeface="Cambria Math" panose="02040503050406030204" pitchFamily="18" charset="0"/>
                                  </a:rPr>
                                  <m:t>+</m:t>
                                </m:r>
                                <m:r>
                                  <a:rPr lang="en-US" sz="2000" kern="0">
                                    <a:effectLst/>
                                    <a:latin typeface="Cambria Math" panose="02040503050406030204" pitchFamily="18" charset="0"/>
                                  </a:rPr>
                                  <m:t>𝑋</m:t>
                                </m:r>
                                <m:d>
                                  <m:dPr>
                                    <m:ctrlPr>
                                      <a:rPr lang="zh-CN" sz="2000" i="1" kern="0">
                                        <a:effectLst/>
                                        <a:latin typeface="Cambria Math" panose="02040503050406030204" pitchFamily="18" charset="0"/>
                                      </a:rPr>
                                    </m:ctrlPr>
                                  </m:dPr>
                                  <m:e>
                                    <m:r>
                                      <a:rPr lang="en-US" sz="2000" kern="0">
                                        <a:effectLst/>
                                        <a:latin typeface="Cambria Math" panose="02040503050406030204" pitchFamily="18" charset="0"/>
                                      </a:rPr>
                                      <m:t>𝜔</m:t>
                                    </m:r>
                                    <m:r>
                                      <a:rPr lang="en-US" sz="2000" kern="0">
                                        <a:effectLst/>
                                        <a:latin typeface="Cambria Math" panose="02040503050406030204" pitchFamily="18" charset="0"/>
                                      </a:rPr>
                                      <m:t>−</m:t>
                                    </m:r>
                                    <m:sSub>
                                      <m:sSubPr>
                                        <m:ctrlPr>
                                          <a:rPr lang="zh-CN" sz="2000" i="1" kern="0">
                                            <a:effectLst/>
                                            <a:latin typeface="Cambria Math" panose="02040503050406030204" pitchFamily="18" charset="0"/>
                                          </a:rPr>
                                        </m:ctrlPr>
                                      </m:sSubPr>
                                      <m:e>
                                        <m:r>
                                          <a:rPr lang="en-US" sz="2000" kern="0">
                                            <a:effectLst/>
                                            <a:latin typeface="Cambria Math" panose="02040503050406030204" pitchFamily="18" charset="0"/>
                                          </a:rPr>
                                          <m:t>3</m:t>
                                        </m:r>
                                        <m:r>
                                          <a:rPr lang="en-US" sz="2000" kern="0">
                                            <a:effectLst/>
                                            <a:latin typeface="Cambria Math" panose="02040503050406030204" pitchFamily="18" charset="0"/>
                                          </a:rPr>
                                          <m:t>𝜔</m:t>
                                        </m:r>
                                      </m:e>
                                      <m:sub>
                                        <m:r>
                                          <a:rPr lang="en-US" sz="2000" kern="0">
                                            <a:effectLst/>
                                            <a:latin typeface="Cambria Math" panose="02040503050406030204" pitchFamily="18" charset="0"/>
                                          </a:rPr>
                                          <m:t>𝑠</m:t>
                                        </m:r>
                                      </m:sub>
                                    </m:sSub>
                                  </m:e>
                                </m:d>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7868096"/>
                      </a:ext>
                    </a:extLst>
                  </a:tr>
                  <a:tr h="497751">
                    <a:tc>
                      <a:txBody>
                        <a:bodyPr/>
                        <a:lstStyle/>
                        <a:p>
                          <a:pPr algn="l">
                            <a:spcAft>
                              <a:spcPts val="0"/>
                            </a:spcAft>
                          </a:pPr>
                          <a14:m>
                            <m:oMathPara xmlns:m="http://schemas.openxmlformats.org/officeDocument/2006/math">
                              <m:oMathParaPr>
                                <m:jc m:val="centerGroup"/>
                              </m:oMathParaPr>
                              <m:oMath xmlns:m="http://schemas.openxmlformats.org/officeDocument/2006/math">
                                <m:r>
                                  <a:rPr lang="en-US" sz="2000" kern="0">
                                    <a:effectLst/>
                                    <a:latin typeface="Cambria Math" panose="02040503050406030204" pitchFamily="18" charset="0"/>
                                  </a:rPr>
                                  <m:t>⋯</m:t>
                                </m:r>
                              </m:oMath>
                            </m:oMathPara>
                          </a14:m>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r>
                                  <a:rPr lang="en-US" sz="2000" kern="0">
                                    <a:effectLst/>
                                    <a:latin typeface="Cambria Math" panose="02040503050406030204" pitchFamily="18" charset="0"/>
                                  </a:rPr>
                                  <m:t>⋯</m:t>
                                </m:r>
                              </m:oMath>
                            </m:oMathPara>
                          </a14:m>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81628556"/>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124413135"/>
                  </p:ext>
                </p:extLst>
              </p:nvPr>
            </p:nvGraphicFramePr>
            <p:xfrm>
              <a:off x="696000" y="3759198"/>
              <a:ext cx="10908632" cy="2986506"/>
            </p:xfrm>
            <a:graphic>
              <a:graphicData uri="http://schemas.openxmlformats.org/drawingml/2006/table">
                <a:tbl>
                  <a:tblPr firstRow="1" firstCol="1" bandRow="1">
                    <a:tableStyleId>{5C22544A-7EE6-4342-B048-85BDC9FD1C3A}</a:tableStyleId>
                  </a:tblPr>
                  <a:tblGrid>
                    <a:gridCol w="4250658">
                      <a:extLst>
                        <a:ext uri="{9D8B030D-6E8A-4147-A177-3AD203B41FA5}">
                          <a16:colId xmlns:a16="http://schemas.microsoft.com/office/drawing/2014/main" val="314433772"/>
                        </a:ext>
                      </a:extLst>
                    </a:gridCol>
                    <a:gridCol w="6657974">
                      <a:extLst>
                        <a:ext uri="{9D8B030D-6E8A-4147-A177-3AD203B41FA5}">
                          <a16:colId xmlns:a16="http://schemas.microsoft.com/office/drawing/2014/main" val="2052136140"/>
                        </a:ext>
                      </a:extLst>
                    </a:gridCol>
                  </a:tblGrid>
                  <a:tr h="497751">
                    <a:tc>
                      <a:txBody>
                        <a:bodyPr/>
                        <a:lstStyle/>
                        <a:p>
                          <a:pPr algn="ctr">
                            <a:spcAft>
                              <a:spcPts val="0"/>
                            </a:spcAft>
                          </a:pPr>
                          <a:r>
                            <a:rPr lang="en-US" sz="2000" kern="0" dirty="0">
                              <a:effectLst/>
                            </a:rPr>
                            <a:t>Time Domain</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0">
                              <a:effectLst/>
                            </a:rPr>
                            <a:t>Frequency Domain</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3928977"/>
                      </a:ext>
                    </a:extLst>
                  </a:tr>
                  <a:tr h="497751">
                    <a:tc>
                      <a:txBody>
                        <a:bodyPr/>
                        <a:lstStyle/>
                        <a:p>
                          <a:endParaRPr lang="zh-CN"/>
                        </a:p>
                      </a:txBody>
                      <a:tcPr marL="68580" marR="68580" marT="0" marB="0" anchor="ctr">
                        <a:blipFill>
                          <a:blip r:embed="rId4"/>
                          <a:stretch>
                            <a:fillRect l="-143" t="-101220" r="-157389" b="-401220"/>
                          </a:stretch>
                        </a:blipFill>
                      </a:tcPr>
                    </a:tc>
                    <a:tc>
                      <a:txBody>
                        <a:bodyPr/>
                        <a:lstStyle/>
                        <a:p>
                          <a:endParaRPr lang="zh-CN"/>
                        </a:p>
                      </a:txBody>
                      <a:tcPr marL="68580" marR="68580" marT="0" marB="0" anchor="ctr">
                        <a:blipFill>
                          <a:blip r:embed="rId4"/>
                          <a:stretch>
                            <a:fillRect l="-63861" t="-101220" r="-366" b="-401220"/>
                          </a:stretch>
                        </a:blipFill>
                      </a:tcPr>
                    </a:tc>
                    <a:extLst>
                      <a:ext uri="{0D108BD9-81ED-4DB2-BD59-A6C34878D82A}">
                        <a16:rowId xmlns:a16="http://schemas.microsoft.com/office/drawing/2014/main" val="4050930001"/>
                      </a:ext>
                    </a:extLst>
                  </a:tr>
                  <a:tr h="497751">
                    <a:tc>
                      <a:txBody>
                        <a:bodyPr/>
                        <a:lstStyle/>
                        <a:p>
                          <a:endParaRPr lang="zh-CN"/>
                        </a:p>
                      </a:txBody>
                      <a:tcPr marL="68580" marR="68580" marT="0" marB="0" anchor="ctr">
                        <a:blipFill>
                          <a:blip r:embed="rId4"/>
                          <a:stretch>
                            <a:fillRect l="-143" t="-201220" r="-157389" b="-301220"/>
                          </a:stretch>
                        </a:blipFill>
                      </a:tcPr>
                    </a:tc>
                    <a:tc>
                      <a:txBody>
                        <a:bodyPr/>
                        <a:lstStyle/>
                        <a:p>
                          <a:endParaRPr lang="zh-CN"/>
                        </a:p>
                      </a:txBody>
                      <a:tcPr marL="68580" marR="68580" marT="0" marB="0" anchor="ctr">
                        <a:blipFill>
                          <a:blip r:embed="rId4"/>
                          <a:stretch>
                            <a:fillRect l="-63861" t="-201220" r="-366" b="-301220"/>
                          </a:stretch>
                        </a:blipFill>
                      </a:tcPr>
                    </a:tc>
                    <a:extLst>
                      <a:ext uri="{0D108BD9-81ED-4DB2-BD59-A6C34878D82A}">
                        <a16:rowId xmlns:a16="http://schemas.microsoft.com/office/drawing/2014/main" val="2085083361"/>
                      </a:ext>
                    </a:extLst>
                  </a:tr>
                  <a:tr h="497751">
                    <a:tc>
                      <a:txBody>
                        <a:bodyPr/>
                        <a:lstStyle/>
                        <a:p>
                          <a:endParaRPr lang="zh-CN"/>
                        </a:p>
                      </a:txBody>
                      <a:tcPr marL="68580" marR="68580" marT="0" marB="0" anchor="ctr">
                        <a:blipFill>
                          <a:blip r:embed="rId4"/>
                          <a:stretch>
                            <a:fillRect l="-143" t="-304938" r="-157389" b="-204938"/>
                          </a:stretch>
                        </a:blipFill>
                      </a:tcPr>
                    </a:tc>
                    <a:tc>
                      <a:txBody>
                        <a:bodyPr/>
                        <a:lstStyle/>
                        <a:p>
                          <a:endParaRPr lang="zh-CN"/>
                        </a:p>
                      </a:txBody>
                      <a:tcPr marL="68580" marR="68580" marT="0" marB="0" anchor="ctr">
                        <a:blipFill>
                          <a:blip r:embed="rId4"/>
                          <a:stretch>
                            <a:fillRect l="-63861" t="-304938" r="-366" b="-204938"/>
                          </a:stretch>
                        </a:blipFill>
                      </a:tcPr>
                    </a:tc>
                    <a:extLst>
                      <a:ext uri="{0D108BD9-81ED-4DB2-BD59-A6C34878D82A}">
                        <a16:rowId xmlns:a16="http://schemas.microsoft.com/office/drawing/2014/main" val="3814965859"/>
                      </a:ext>
                    </a:extLst>
                  </a:tr>
                  <a:tr h="497751">
                    <a:tc>
                      <a:txBody>
                        <a:bodyPr/>
                        <a:lstStyle/>
                        <a:p>
                          <a:endParaRPr lang="zh-CN"/>
                        </a:p>
                      </a:txBody>
                      <a:tcPr marL="68580" marR="68580" marT="0" marB="0" anchor="ctr">
                        <a:blipFill>
                          <a:blip r:embed="rId4"/>
                          <a:stretch>
                            <a:fillRect l="-143" t="-400000" r="-157389" b="-102439"/>
                          </a:stretch>
                        </a:blipFill>
                      </a:tcPr>
                    </a:tc>
                    <a:tc>
                      <a:txBody>
                        <a:bodyPr/>
                        <a:lstStyle/>
                        <a:p>
                          <a:endParaRPr lang="zh-CN"/>
                        </a:p>
                      </a:txBody>
                      <a:tcPr marL="68580" marR="68580" marT="0" marB="0" anchor="ctr">
                        <a:blipFill>
                          <a:blip r:embed="rId4"/>
                          <a:stretch>
                            <a:fillRect l="-63861" t="-400000" r="-366" b="-102439"/>
                          </a:stretch>
                        </a:blipFill>
                      </a:tcPr>
                    </a:tc>
                    <a:extLst>
                      <a:ext uri="{0D108BD9-81ED-4DB2-BD59-A6C34878D82A}">
                        <a16:rowId xmlns:a16="http://schemas.microsoft.com/office/drawing/2014/main" val="3837868096"/>
                      </a:ext>
                    </a:extLst>
                  </a:tr>
                  <a:tr h="497751">
                    <a:tc>
                      <a:txBody>
                        <a:bodyPr/>
                        <a:lstStyle/>
                        <a:p>
                          <a:endParaRPr lang="zh-CN"/>
                        </a:p>
                      </a:txBody>
                      <a:tcPr marL="68580" marR="68580" marT="0" marB="0" anchor="ctr">
                        <a:blipFill>
                          <a:blip r:embed="rId4"/>
                          <a:stretch>
                            <a:fillRect l="-143" t="-500000" r="-157389" b="-2439"/>
                          </a:stretch>
                        </a:blipFill>
                      </a:tcPr>
                    </a:tc>
                    <a:tc>
                      <a:txBody>
                        <a:bodyPr/>
                        <a:lstStyle/>
                        <a:p>
                          <a:endParaRPr lang="zh-CN"/>
                        </a:p>
                      </a:txBody>
                      <a:tcPr marL="68580" marR="68580" marT="0" marB="0" anchor="ctr">
                        <a:blipFill>
                          <a:blip r:embed="rId4"/>
                          <a:stretch>
                            <a:fillRect l="-63861" t="-500000" r="-366" b="-2439"/>
                          </a:stretch>
                        </a:blipFill>
                      </a:tcPr>
                    </a:tc>
                    <a:extLst>
                      <a:ext uri="{0D108BD9-81ED-4DB2-BD59-A6C34878D82A}">
                        <a16:rowId xmlns:a16="http://schemas.microsoft.com/office/drawing/2014/main" val="581628556"/>
                      </a:ext>
                    </a:extLst>
                  </a:tr>
                </a:tbl>
              </a:graphicData>
            </a:graphic>
          </p:graphicFrame>
        </mc:Fallback>
      </mc:AlternateContent>
    </p:spTree>
    <p:extLst>
      <p:ext uri="{BB962C8B-B14F-4D97-AF65-F5344CB8AC3E}">
        <p14:creationId xmlns:p14="http://schemas.microsoft.com/office/powerpoint/2010/main" val="223899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Nyquist Sampling Theorem</a:t>
                </a:r>
              </a:p>
              <a:p>
                <a:r>
                  <a:rPr lang="en-US" altLang="zh-CN" dirty="0" smtClean="0"/>
                  <a:t>Do Fourier transform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oMath>
                </a14:m>
                <a:r>
                  <a:rPr lang="en-US" altLang="zh-CN" dirty="0" smtClean="0"/>
                  <a:t>, we get</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𝑆</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𝜔</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𝑋</m:t>
                          </m:r>
                          <m:d>
                            <m:dPr>
                              <m:ctrlPr>
                                <a:rPr lang="zh-CN"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r>
                                    <a:rPr lang="en-US" altLang="zh-CN" i="1">
                                      <a:latin typeface="Cambria Math" panose="02040503050406030204" pitchFamily="18" charset="0"/>
                                    </a:rPr>
                                    <m:t>𝜔</m:t>
                                  </m:r>
                                </m:e>
                                <m:sub>
                                  <m:r>
                                    <a:rPr lang="en-US" altLang="zh-CN" i="1">
                                      <a:latin typeface="Cambria Math" panose="02040503050406030204" pitchFamily="18" charset="0"/>
                                    </a:rPr>
                                    <m:t>𝑠</m:t>
                                  </m:r>
                                </m:sub>
                              </m:sSub>
                            </m:e>
                          </m:d>
                        </m:e>
                      </m:nary>
                    </m:oMath>
                  </m:oMathPara>
                </a14:m>
                <a:endParaRPr lang="zh-CN" altLang="zh-CN" dirty="0"/>
              </a:p>
              <a:p>
                <a:endParaRPr lang="en-US" altLang="zh-CN" dirty="0" smtClean="0"/>
              </a:p>
              <a:p>
                <a:pPr marL="0" indent="0">
                  <a:buNone/>
                </a:pP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4"/>
                <a:stretch>
                  <a:fillRect l="-1975" t="-3164"/>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86312692"/>
              </p:ext>
            </p:extLst>
          </p:nvPr>
        </p:nvGraphicFramePr>
        <p:xfrm>
          <a:off x="0" y="2045370"/>
          <a:ext cx="7896083" cy="4467725"/>
        </p:xfrm>
        <a:graphic>
          <a:graphicData uri="http://schemas.openxmlformats.org/presentationml/2006/ole">
            <mc:AlternateContent xmlns:mc="http://schemas.openxmlformats.org/markup-compatibility/2006">
              <mc:Choice xmlns:v="urn:schemas-microsoft-com:vml" Requires="v">
                <p:oleObj spid="_x0000_s2066" name="Visio" r:id="rId5" imgW="2689412" imgH="1552433" progId="Visio.Drawing.11">
                  <p:embed/>
                </p:oleObj>
              </mc:Choice>
              <mc:Fallback>
                <p:oleObj name="Visio" r:id="rId5" imgW="2689412" imgH="1552433"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045370"/>
                        <a:ext cx="7896083" cy="4467725"/>
                      </a:xfrm>
                      <a:prstGeom prst="rect">
                        <a:avLst/>
                      </a:prstGeom>
                      <a:noFill/>
                    </p:spPr>
                  </p:pic>
                </p:oleObj>
              </mc:Fallback>
            </mc:AlternateContent>
          </a:graphicData>
        </a:graphic>
      </p:graphicFrame>
      <p:sp>
        <p:nvSpPr>
          <p:cNvPr id="2" name="文本框 1"/>
          <p:cNvSpPr txBox="1"/>
          <p:nvPr/>
        </p:nvSpPr>
        <p:spPr>
          <a:xfrm>
            <a:off x="7008667" y="3613047"/>
            <a:ext cx="4487333" cy="2246769"/>
          </a:xfrm>
          <a:prstGeom prst="rect">
            <a:avLst/>
          </a:prstGeom>
          <a:noFill/>
        </p:spPr>
        <p:txBody>
          <a:bodyPr wrap="square" rtlCol="0">
            <a:spAutoFit/>
          </a:bodyPr>
          <a:lstStyle/>
          <a:p>
            <a:r>
              <a:rPr lang="en-US" altLang="zh-CN" sz="2800" dirty="0"/>
              <a:t>A </a:t>
            </a:r>
            <a:r>
              <a:rPr lang="en-US" altLang="zh-CN" sz="2800" b="1" dirty="0"/>
              <a:t>band Limited </a:t>
            </a:r>
            <a:r>
              <a:rPr lang="en-US" altLang="zh-CN" sz="2800" dirty="0"/>
              <a:t>signal can be reconstructed by samples with </a:t>
            </a:r>
            <a:r>
              <a:rPr lang="en-US" altLang="zh-CN" sz="2800" b="1" dirty="0"/>
              <a:t>sufficient sample rate</a:t>
            </a:r>
            <a:r>
              <a:rPr lang="en-US" altLang="zh-CN" sz="2800" dirty="0"/>
              <a:t>.</a:t>
            </a:r>
          </a:p>
          <a:p>
            <a:endParaRPr lang="zh-CN" altLang="en-US" sz="2800" dirty="0"/>
          </a:p>
        </p:txBody>
      </p:sp>
    </p:spTree>
    <p:extLst>
      <p:ext uri="{BB962C8B-B14F-4D97-AF65-F5344CB8AC3E}">
        <p14:creationId xmlns:p14="http://schemas.microsoft.com/office/powerpoint/2010/main" val="23916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Reconstruction</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1660927"/>
              </p:ext>
            </p:extLst>
          </p:nvPr>
        </p:nvGraphicFramePr>
        <p:xfrm>
          <a:off x="-602383" y="2349023"/>
          <a:ext cx="7274132" cy="4621042"/>
        </p:xfrm>
        <a:graphic>
          <a:graphicData uri="http://schemas.openxmlformats.org/presentationml/2006/ole">
            <mc:AlternateContent xmlns:mc="http://schemas.openxmlformats.org/markup-compatibility/2006">
              <mc:Choice xmlns:v="urn:schemas-microsoft-com:vml" Requires="v">
                <p:oleObj spid="_x0000_s3091" name="Visio" r:id="rId4" imgW="2676572" imgH="1667048" progId="Visio.Drawing.11">
                  <p:embed/>
                </p:oleObj>
              </mc:Choice>
              <mc:Fallback>
                <p:oleObj name="Visio" r:id="rId4" imgW="2676572" imgH="1667048" progId="Visio.Drawing.11">
                  <p:embed/>
                  <p:pic>
                    <p:nvPicPr>
                      <p:cNvPr id="0" name="Object 1"/>
                      <p:cNvPicPr>
                        <a:picLocks noChangeAspect="1" noChangeArrowheads="1"/>
                      </p:cNvPicPr>
                      <p:nvPr/>
                    </p:nvPicPr>
                    <p:blipFill>
                      <a:blip r:embed="rId5"/>
                      <a:srcRect/>
                      <a:stretch>
                        <a:fillRect/>
                      </a:stretch>
                    </p:blipFill>
                    <p:spPr bwMode="auto">
                      <a:xfrm>
                        <a:off x="-602383" y="2349023"/>
                        <a:ext cx="7274132" cy="462104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24139" y="1563492"/>
                <a:ext cx="485873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𝜔</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1">
                                  <a:latin typeface="Cambria Math" panose="02040503050406030204" pitchFamily="18" charset="0"/>
                                </a:rPr>
                                <m:t>𝑇</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0">
                                      <a:latin typeface="Cambria Math" panose="02040503050406030204" pitchFamily="18" charset="0"/>
                                    </a:rPr>
                                    <m:t>       −</m:t>
                                  </m:r>
                                  <m:r>
                                    <a:rPr lang="zh-CN" altLang="en-US" i="1">
                                      <a:latin typeface="Cambria Math" panose="02040503050406030204" pitchFamily="18" charset="0"/>
                                    </a:rPr>
                                    <m:t>𝜔</m:t>
                                  </m:r>
                                </m:e>
                                <m:sub>
                                  <m:r>
                                    <a:rPr lang="zh-CN" altLang="en-US" i="1">
                                      <a:latin typeface="Cambria Math" panose="02040503050406030204" pitchFamily="18" charset="0"/>
                                    </a:rPr>
                                    <m:t>𝑐</m:t>
                                  </m:r>
                                </m:sub>
                              </m:sSub>
                              <m:r>
                                <a:rPr lang="zh-CN" altLang="en-US" i="0">
                                  <a:latin typeface="Cambria Math" panose="02040503050406030204" pitchFamily="18" charset="0"/>
                                </a:rPr>
                                <m:t>&lt;&amp;</m:t>
                              </m:r>
                              <m:r>
                                <a:rPr lang="zh-CN" altLang="en-US" i="1">
                                  <a:latin typeface="Cambria Math" panose="02040503050406030204" pitchFamily="18" charset="0"/>
                                </a:rPr>
                                <m:t>𝜔</m:t>
                              </m:r>
                              <m:r>
                                <a:rPr lang="zh-CN" altLang="en-US" i="0">
                                  <a:latin typeface="Cambria Math" panose="02040503050406030204" pitchFamily="18" charset="0"/>
                                </a:rPr>
                                <m:t>&lt;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𝑐</m:t>
                                  </m:r>
                                </m:sub>
                              </m:sSub>
                            </m:e>
                            <m:e>
                              <m:r>
                                <a:rPr lang="zh-CN" altLang="en-US" i="0">
                                  <a:latin typeface="Cambria Math" panose="02040503050406030204" pitchFamily="18" charset="0"/>
                                </a:rPr>
                                <m:t>&amp;0,  </m:t>
                              </m:r>
                              <m:r>
                                <a:rPr lang="zh-CN" altLang="en-US" i="1">
                                  <a:latin typeface="Cambria Math" panose="02040503050406030204" pitchFamily="18" charset="0"/>
                                </a:rPr>
                                <m:t>𝑜𝑡h𝑒𝑟𝑤𝑖𝑠𝑒</m:t>
                              </m:r>
                              <m:r>
                                <a:rPr lang="zh-CN" altLang="en-US" i="0">
                                  <a:latin typeface="Cambria Math" panose="02040503050406030204" pitchFamily="18" charset="0"/>
                                </a:rPr>
                                <m:t>      </m:t>
                              </m:r>
                            </m:e>
                          </m:eqAr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4139" y="1563492"/>
                <a:ext cx="4858739" cy="7101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571356" y="2008161"/>
                <a:ext cx="6096000" cy="146783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r>
                            <a:rPr lang="zh-CN" altLang="en-US" i="1">
                              <a:latin typeface="Cambria Math" panose="02040503050406030204" pitchFamily="18" charset="0"/>
                            </a:rPr>
                            <m:t>𝜋</m:t>
                          </m:r>
                        </m:den>
                      </m:f>
                      <m:nary>
                        <m:naryPr>
                          <m:limLoc m:val="subSup"/>
                          <m:ctrlPr>
                            <a:rPr lang="zh-CN" altLang="en-US" i="1">
                              <a:latin typeface="Cambria Math" panose="02040503050406030204" pitchFamily="18" charset="0"/>
                            </a:rPr>
                          </m:ctrlPr>
                        </m:naryPr>
                        <m:sub>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𝜔</m:t>
                              </m:r>
                            </m:e>
                          </m:d>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𝑗</m:t>
                              </m:r>
                              <m:r>
                                <a:rPr lang="zh-CN" altLang="en-US" i="1">
                                  <a:latin typeface="Cambria Math" panose="02040503050406030204" pitchFamily="18" charset="0"/>
                                </a:rPr>
                                <m:t>𝜔</m:t>
                              </m:r>
                              <m:r>
                                <a:rPr lang="zh-CN" altLang="en-US" i="1">
                                  <a:latin typeface="Cambria Math" panose="02040503050406030204" pitchFamily="18" charset="0"/>
                                </a:rPr>
                                <m:t>𝑡</m:t>
                              </m:r>
                            </m:sup>
                          </m:sSup>
                          <m:r>
                            <a:rPr lang="zh-CN" altLang="en-US" i="1">
                              <a:latin typeface="Cambria Math" panose="02040503050406030204" pitchFamily="18" charset="0"/>
                            </a:rPr>
                            <m:t>𝑑</m:t>
                          </m:r>
                          <m:r>
                            <a:rPr lang="zh-CN" altLang="en-US" i="1">
                              <a:latin typeface="Cambria Math" panose="02040503050406030204" pitchFamily="18" charset="0"/>
                            </a:rPr>
                            <m:t>𝜔</m:t>
                          </m:r>
                        </m:e>
                      </m:nary>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𝜋</m:t>
                          </m:r>
                        </m:den>
                      </m:f>
                      <m:nary>
                        <m:naryPr>
                          <m:limLoc m:val="subSup"/>
                          <m:ctrlPr>
                            <a:rPr lang="zh-CN" altLang="zh-CN" i="1">
                              <a:latin typeface="Cambria Math" panose="02040503050406030204" pitchFamily="18" charset="0"/>
                            </a:rPr>
                          </m:ctrlPr>
                        </m:naryPr>
                        <m:sub>
                          <m:r>
                            <a:rPr lang="en-US" altLang="zh-CN" i="1">
                              <a:latin typeface="Cambria Math" panose="02040503050406030204" pitchFamily="18" charset="0"/>
                            </a:rPr>
                            <m:t>−</m:t>
                          </m:r>
                          <m:f>
                            <m:fPr>
                              <m:type m:val="skw"/>
                              <m:ctrlPr>
                                <a:rPr lang="zh-CN" altLang="zh-CN" i="1">
                                  <a:latin typeface="Cambria Math" panose="02040503050406030204" pitchFamily="18" charset="0"/>
                                </a:rPr>
                              </m:ctrlPr>
                            </m:fPr>
                            <m:num>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𝑠</m:t>
                                  </m:r>
                                </m:sub>
                              </m:sSub>
                            </m:den>
                          </m:f>
                        </m:sub>
                        <m:sup>
                          <m:f>
                            <m:fPr>
                              <m:type m:val="skw"/>
                              <m:ctrlPr>
                                <a:rPr lang="zh-CN" altLang="zh-CN" i="1">
                                  <a:latin typeface="Cambria Math" panose="02040503050406030204" pitchFamily="18" charset="0"/>
                                </a:rPr>
                              </m:ctrlPr>
                            </m:fPr>
                            <m:num>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𝑠</m:t>
                                  </m:r>
                                </m:sub>
                              </m:sSub>
                            </m:den>
                          </m:f>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𝑠</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𝑗</m:t>
                              </m:r>
                              <m:r>
                                <a:rPr lang="en-US" altLang="zh-CN" i="1">
                                  <a:latin typeface="Cambria Math" panose="02040503050406030204" pitchFamily="18" charset="0"/>
                                </a:rPr>
                                <m:t>𝜔</m:t>
                              </m:r>
                              <m:r>
                                <a:rPr lang="en-US" altLang="zh-CN" i="1">
                                  <a:latin typeface="Cambria Math" panose="02040503050406030204" pitchFamily="18" charset="0"/>
                                </a:rPr>
                                <m:t>𝑡</m:t>
                              </m:r>
                            </m:sup>
                          </m:sSup>
                          <m:box>
                            <m:boxPr>
                              <m:diff m:val="on"/>
                              <m:ctrlPr>
                                <a:rPr lang="zh-CN" altLang="zh-CN" i="1">
                                  <a:latin typeface="Cambria Math" panose="02040503050406030204" pitchFamily="18" charset="0"/>
                                </a:rPr>
                              </m:ctrlPr>
                            </m:boxPr>
                            <m:e>
                              <m:r>
                                <a:rPr lang="en-US" altLang="zh-CN" i="1">
                                  <a:latin typeface="Cambria Math" panose="02040503050406030204" pitchFamily="18" charset="0"/>
                                </a:rPr>
                                <m:t>𝑑</m:t>
                              </m:r>
                              <m:r>
                                <a:rPr lang="en-US" altLang="zh-CN" i="1">
                                  <a:latin typeface="Cambria Math" panose="02040503050406030204" pitchFamily="18" charset="0"/>
                                </a:rPr>
                                <m:t>𝜔</m:t>
                              </m:r>
                            </m:e>
                          </m:box>
                        </m:e>
                      </m:nary>
                      <m:r>
                        <a:rPr lang="zh-CN" altLang="en-US">
                          <a:latin typeface="Cambria Math" panose="02040503050406030204" pitchFamily="18" charset="0"/>
                        </a:rPr>
                        <m:t>=</m:t>
                      </m:r>
                      <m:r>
                        <a:rPr lang="zh-CN" altLang="en-US" i="1">
                          <a:latin typeface="Cambria Math" panose="02040503050406030204" pitchFamily="18" charset="0"/>
                        </a:rPr>
                        <m:t>𝑠𝑖𝑛𝑐</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𝑡</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den>
                          </m:f>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571356" y="2008161"/>
                <a:ext cx="6096000" cy="146783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92138" y="2424360"/>
                <a:ext cx="24843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𝑅</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𝜔</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𝑆</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𝜔</m:t>
                          </m:r>
                        </m:e>
                      </m:d>
                      <m:r>
                        <a:rPr lang="zh-CN" altLang="en-US" i="0">
                          <a:latin typeface="Cambria Math" panose="02040503050406030204" pitchFamily="18" charset="0"/>
                        </a:rPr>
                        <m:t>∙</m:t>
                      </m:r>
                      <m:r>
                        <a:rPr lang="zh-CN" altLang="en-US" i="1">
                          <a:latin typeface="Cambria Math" panose="02040503050406030204" pitchFamily="18" charset="0"/>
                        </a:rPr>
                        <m:t>𝐻</m:t>
                      </m:r>
                      <m:d>
                        <m:dPr>
                          <m:ctrlPr>
                            <a:rPr lang="zh-CN" altLang="en-US" i="1">
                              <a:latin typeface="Cambria Math" panose="02040503050406030204" pitchFamily="18" charset="0"/>
                            </a:rPr>
                          </m:ctrlPr>
                        </m:dPr>
                        <m:e>
                          <m:r>
                            <a:rPr lang="zh-CN" altLang="en-US" i="1">
                              <a:latin typeface="Cambria Math" panose="02040503050406030204" pitchFamily="18" charset="0"/>
                            </a:rPr>
                            <m:t>𝜔</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92138" y="2424360"/>
                <a:ext cx="2484398"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096000" y="1563492"/>
                <a:ext cx="2203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𝑟</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𝑠</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096000" y="1563492"/>
                <a:ext cx="2203167"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964513" y="3347410"/>
                <a:ext cx="6096000" cy="235814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𝑟</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𝑠</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𝑥</m:t>
                              </m:r>
                              <m:d>
                                <m:dPr>
                                  <m:ctrlPr>
                                    <a:rPr lang="zh-CN" altLang="en-US" i="1">
                                      <a:latin typeface="Cambria Math" panose="02040503050406030204" pitchFamily="18" charset="0"/>
                                    </a:rPr>
                                  </m:ctrlPr>
                                </m:dPr>
                                <m:e>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1">
                                  <a:latin typeface="Cambria Math" panose="02040503050406030204" pitchFamily="18" charset="0"/>
                                </a:rPr>
                                <m:t>𝛿</m:t>
                              </m:r>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e>
                          </m:nary>
                        </m:e>
                      </m:d>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nary>
                        <m:naryPr>
                          <m:limLoc m:val="subSup"/>
                          <m:ctrlPr>
                            <a:rPr lang="zh-CN" altLang="en-US" i="1">
                              <a:latin typeface="Cambria Math" panose="02040503050406030204" pitchFamily="18" charset="0"/>
                            </a:rPr>
                          </m:ctrlPr>
                        </m:naryPr>
                        <m:sub>
                          <m:r>
                            <a:rPr lang="zh-CN" altLang="en-US" i="0">
                              <a:latin typeface="Cambria Math" panose="02040503050406030204" pitchFamily="18" charset="0"/>
                            </a:rPr>
                            <m:t>−∞</m:t>
                          </m:r>
                        </m:sub>
                        <m:sup>
                          <m:r>
                            <a:rPr lang="zh-CN" altLang="en-US" i="0">
                              <a:latin typeface="Cambria Math" panose="02040503050406030204" pitchFamily="18" charset="0"/>
                            </a:rPr>
                            <m:t>∞</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𝑥</m:t>
                              </m:r>
                              <m:d>
                                <m:dPr>
                                  <m:ctrlPr>
                                    <a:rPr lang="zh-CN" altLang="en-US" i="1">
                                      <a:latin typeface="Cambria Math" panose="02040503050406030204" pitchFamily="18" charset="0"/>
                                    </a:rPr>
                                  </m:ctrlPr>
                                </m:dPr>
                                <m:e>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1">
                                  <a:latin typeface="Cambria Math" panose="02040503050406030204" pitchFamily="18" charset="0"/>
                                </a:rPr>
                                <m:t>𝛿</m:t>
                              </m:r>
                              <m:d>
                                <m:dPr>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𝜏</m:t>
                                  </m:r>
                                </m:e>
                              </m:d>
                              <m:r>
                                <a:rPr lang="zh-CN" altLang="en-US" i="1">
                                  <a:latin typeface="Cambria Math" panose="02040503050406030204" pitchFamily="18" charset="0"/>
                                </a:rPr>
                                <m:t>𝑑</m:t>
                              </m:r>
                              <m:r>
                                <a:rPr lang="zh-CN" altLang="en-US" i="1">
                                  <a:latin typeface="Cambria Math" panose="02040503050406030204" pitchFamily="18" charset="0"/>
                                </a:rPr>
                                <m:t>𝜏</m:t>
                              </m:r>
                            </m:e>
                          </m:nary>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𝑥</m:t>
                          </m:r>
                          <m:d>
                            <m:dPr>
                              <m:ctrlPr>
                                <a:rPr lang="zh-CN" altLang="en-US" i="1">
                                  <a:latin typeface="Cambria Math" panose="02040503050406030204" pitchFamily="18" charset="0"/>
                                </a:rPr>
                              </m:ctrlPr>
                            </m:dPr>
                            <m:e>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𝑥</m:t>
                              </m:r>
                              <m:d>
                                <m:dPr>
                                  <m:ctrlPr>
                                    <a:rPr lang="zh-CN" altLang="en-US" i="1">
                                      <a:latin typeface="Cambria Math" panose="02040503050406030204" pitchFamily="18" charset="0"/>
                                    </a:rPr>
                                  </m:ctrlPr>
                                </m:dPr>
                                <m:e>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r>
                                <a:rPr lang="zh-CN" altLang="en-US" i="1">
                                  <a:latin typeface="Cambria Math" panose="02040503050406030204" pitchFamily="18" charset="0"/>
                                </a:rPr>
                                <m:t>𝑠𝑖𝑛𝑐</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den>
                                  </m:f>
                                </m:e>
                              </m:d>
                            </m:e>
                          </m:nary>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964513" y="3347410"/>
                <a:ext cx="6096000" cy="235814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304547" y="5764056"/>
                <a:ext cx="4217437"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𝑟</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𝑠</m:t>
                          </m:r>
                        </m:e>
                      </m:d>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𝑛</m:t>
                          </m:r>
                          <m:r>
                            <a:rPr lang="zh-CN" altLang="en-US" i="0">
                              <a:latin typeface="Cambria Math" panose="02040503050406030204" pitchFamily="18" charset="0"/>
                            </a:rPr>
                            <m:t>=−∞</m:t>
                          </m:r>
                        </m:sub>
                        <m:sup>
                          <m:r>
                            <a:rPr lang="zh-CN" altLang="en-US" i="0">
                              <a:latin typeface="Cambria Math" panose="02040503050406030204" pitchFamily="18" charset="0"/>
                            </a:rPr>
                            <m:t>∞</m:t>
                          </m:r>
                        </m:sup>
                        <m:e>
                          <m:r>
                            <a:rPr lang="zh-CN" altLang="en-US" i="1">
                              <a:latin typeface="Cambria Math" panose="02040503050406030204" pitchFamily="18" charset="0"/>
                            </a:rPr>
                            <m:t>𝑥</m:t>
                          </m:r>
                          <m:d>
                            <m:dPr>
                              <m:ctrlPr>
                                <a:rPr lang="zh-CN" altLang="en-US" i="1">
                                  <a:latin typeface="Cambria Math" panose="02040503050406030204" pitchFamily="18" charset="0"/>
                                </a:rPr>
                              </m:ctrlPr>
                            </m:dPr>
                            <m:e>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e>
                      </m:nary>
                      <m:r>
                        <m:rPr>
                          <m:sty m:val="p"/>
                        </m:rPr>
                        <a:rPr lang="zh-CN" altLang="en-US" i="0">
                          <a:latin typeface="Cambria Math" panose="02040503050406030204" pitchFamily="18" charset="0"/>
                        </a:rPr>
                        <m:t>sinc</m:t>
                      </m:r>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𝑛</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e>
                          </m:d>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𝑠</m:t>
                              </m:r>
                            </m:sub>
                          </m:sSub>
                        </m:den>
                      </m:f>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304547" y="5764056"/>
                <a:ext cx="4217437" cy="847604"/>
              </a:xfrm>
              <a:prstGeom prst="rect">
                <a:avLst/>
              </a:prstGeom>
              <a:blipFill>
                <a:blip r:embed="rId11"/>
                <a:stretch>
                  <a:fillRect/>
                </a:stretch>
              </a:blipFill>
            </p:spPr>
            <p:txBody>
              <a:bodyPr/>
              <a:lstStyle/>
              <a:p>
                <a:r>
                  <a:rPr lang="zh-CN" altLang="en-US">
                    <a:noFill/>
                  </a:rPr>
                  <a:t> </a:t>
                </a:r>
              </a:p>
            </p:txBody>
          </p:sp>
        </mc:Fallback>
      </mc:AlternateContent>
      <p:sp>
        <p:nvSpPr>
          <p:cNvPr id="13" name="椭圆 12"/>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179649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smtClean="0"/>
              <a:t>Reconstruction</a:t>
            </a:r>
            <a:endParaRPr lang="zh-CN" altLang="en-US" dirty="0"/>
          </a:p>
        </p:txBody>
      </p:sp>
      <p:pic>
        <p:nvPicPr>
          <p:cNvPr id="4" name="内容占位符 3"/>
          <p:cNvPicPr>
            <a:picLocks noGrp="1" noChangeAspect="1"/>
          </p:cNvPicPr>
          <p:nvPr>
            <p:ph idx="1"/>
          </p:nvPr>
        </p:nvPicPr>
        <p:blipFill>
          <a:blip r:embed="rId2"/>
          <a:stretch>
            <a:fillRect/>
          </a:stretch>
        </p:blipFill>
        <p:spPr>
          <a:xfrm>
            <a:off x="528556" y="1027906"/>
            <a:ext cx="11613909" cy="5830094"/>
          </a:xfrm>
          <a:prstGeom prst="rect">
            <a:avLst/>
          </a:prstGeom>
        </p:spPr>
      </p:pic>
    </p:spTree>
    <p:extLst>
      <p:ext uri="{BB962C8B-B14F-4D97-AF65-F5344CB8AC3E}">
        <p14:creationId xmlns:p14="http://schemas.microsoft.com/office/powerpoint/2010/main" val="896101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Sampling of Non Band Limited Signal</a:t>
                </a:r>
                <a:endParaRPr lang="zh-CN" altLang="zh-CN" dirty="0"/>
              </a:p>
              <a:p>
                <a:r>
                  <a:rPr lang="en-US" altLang="zh-CN" dirty="0" smtClean="0"/>
                  <a:t>For non band limited signal, an anti-aliasing filter is needed before sampling.</a:t>
                </a:r>
              </a:p>
              <a:p>
                <a:r>
                  <a:rPr lang="en-US" altLang="zh-CN" dirty="0"/>
                  <a:t>f</a:t>
                </a:r>
                <a:r>
                  <a:rPr lang="en-US" altLang="zh-CN" dirty="0" smtClean="0"/>
                  <a:t>ilter(</a:t>
                </a:r>
                <a:r>
                  <a:rPr lang="en-US" altLang="zh-CN" dirty="0" err="1" smtClean="0"/>
                  <a:t>b,a,x</a:t>
                </a:r>
                <a:r>
                  <a:rPr lang="en-US" altLang="zh-CN" dirty="0" smtClean="0"/>
                  <a:t>) </a:t>
                </a:r>
                <a:endParaRPr lang="en-US" altLang="zh-CN" dirty="0"/>
              </a:p>
              <a:p>
                <a:pPr lvl="1"/>
                <a:r>
                  <a:rPr lang="en-US" altLang="zh-CN" dirty="0" smtClean="0"/>
                  <a:t>moving-average filter is a common method used for smoothing noisy data.</a:t>
                </a:r>
              </a:p>
              <a:p>
                <a:pPr marL="914400" lvl="2" indent="0">
                  <a:buNone/>
                </a:pPr>
                <a:r>
                  <a:rPr lang="en-US" altLang="zh-CN" dirty="0"/>
                  <a:t>b</a:t>
                </a:r>
                <a:r>
                  <a:rPr lang="en-US" altLang="zh-CN" dirty="0" smtClean="0"/>
                  <a:t>:</a:t>
                </a:r>
              </a:p>
              <a:p>
                <a:pPr marL="1371600" lvl="3"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y</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n</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𝑤𝑖𝑛𝑑𝑜𝑤𝑆𝑖𝑧𝑒</m:t>
                          </m:r>
                        </m:den>
                      </m:f>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𝑤𝑖𝑛𝑑𝑜𝑤𝑆𝑖𝑧𝑒</m:t>
                      </m:r>
                      <m:r>
                        <a:rPr lang="en-US" altLang="zh-CN" i="1">
                          <a:latin typeface="Cambria Math" panose="02040503050406030204" pitchFamily="18" charset="0"/>
                        </a:rPr>
                        <m:t>−1)))</m:t>
                      </m:r>
                    </m:oMath>
                  </m:oMathPara>
                </a14:m>
                <a:endParaRPr lang="zh-CN" altLang="zh-CN" dirty="0"/>
              </a:p>
              <a:p>
                <a:pPr marL="914400" lvl="2" indent="0">
                  <a:buNone/>
                </a:pPr>
                <a:r>
                  <a:rPr lang="en-US" altLang="zh-CN" dirty="0"/>
                  <a:t>a</a:t>
                </a:r>
                <a:r>
                  <a:rPr lang="en-US" altLang="zh-CN" dirty="0" smtClean="0"/>
                  <a:t>=1</a:t>
                </a:r>
              </a:p>
              <a:p>
                <a:pPr lvl="1"/>
                <a:r>
                  <a:rPr lang="en-US" altLang="zh-CN" dirty="0" smtClean="0"/>
                  <a:t>Butterworth filter</a:t>
                </a:r>
              </a:p>
              <a:p>
                <a:pPr marL="914400" lvl="2" indent="0">
                  <a:buNone/>
                </a:pPr>
                <a:r>
                  <a:rPr lang="en-US" altLang="zh-CN" dirty="0" smtClean="0"/>
                  <a:t>[b, a] = BUTTER(N, </a:t>
                </a:r>
                <a:r>
                  <a:rPr lang="en-US" altLang="zh-CN" dirty="0" err="1" smtClean="0"/>
                  <a:t>Wn</a:t>
                </a:r>
                <a:r>
                  <a:rPr lang="en-US" altLang="zh-CN" dirty="0" smtClean="0"/>
                  <a:t>)</a:t>
                </a:r>
              </a:p>
              <a:p>
                <a:pPr marL="1371600" lvl="3" indent="0">
                  <a:buNone/>
                </a:pPr>
                <a:r>
                  <a:rPr lang="en-US" altLang="zh-CN" dirty="0" smtClean="0"/>
                  <a:t>N: order of the filter</a:t>
                </a:r>
              </a:p>
              <a:p>
                <a:pPr marL="1371600" lvl="3" indent="0">
                  <a:buNone/>
                </a:pPr>
                <a:r>
                  <a:rPr lang="en-US" altLang="zh-CN" dirty="0" err="1" smtClean="0"/>
                  <a:t>Wn</a:t>
                </a:r>
                <a:r>
                  <a:rPr lang="en-US" altLang="zh-CN" dirty="0" smtClean="0"/>
                  <a:t>: </a:t>
                </a:r>
                <a:r>
                  <a:rPr lang="en-US" altLang="zh-CN" dirty="0"/>
                  <a:t>0.0&lt;</a:t>
                </a:r>
                <a:r>
                  <a:rPr lang="en-US" altLang="zh-CN" dirty="0" err="1"/>
                  <a:t>Wn</a:t>
                </a:r>
                <a:r>
                  <a:rPr lang="en-US" altLang="zh-CN" dirty="0"/>
                  <a:t>&lt;1.0, with 1.0 corresponding to half the sample rate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3164" r="-339"/>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椭圆 6"/>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563367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7975</TotalTime>
  <Words>734</Words>
  <Application>Microsoft Office PowerPoint</Application>
  <PresentationFormat>宽屏</PresentationFormat>
  <Paragraphs>70</Paragraphs>
  <Slides>8</Slides>
  <Notes>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等线</vt:lpstr>
      <vt:lpstr>等线 Light</vt:lpstr>
      <vt:lpstr>Arial</vt:lpstr>
      <vt:lpstr>Cambria Math</vt:lpstr>
      <vt:lpstr>Times New Roman</vt:lpstr>
      <vt:lpstr>Office 主题​​</vt:lpstr>
      <vt:lpstr>Visio</vt:lpstr>
      <vt:lpstr>Lab 5 Sampling and Reconstruction</vt:lpstr>
      <vt:lpstr>PowerPoint 演示文稿</vt:lpstr>
      <vt:lpstr>PowerPoint 演示文稿</vt:lpstr>
      <vt:lpstr>PowerPoint 演示文稿</vt:lpstr>
      <vt:lpstr>PowerPoint 演示文稿</vt:lpstr>
      <vt:lpstr>PowerPoint 演示文稿</vt:lpstr>
      <vt:lpstr>Reconstruction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Introduction to MATLAB</dc:title>
  <dc:creator>sist</dc:creator>
  <cp:lastModifiedBy>sist</cp:lastModifiedBy>
  <cp:revision>86</cp:revision>
  <dcterms:created xsi:type="dcterms:W3CDTF">2018-08-27T07:50:56Z</dcterms:created>
  <dcterms:modified xsi:type="dcterms:W3CDTF">2020-03-13T10:02:35Z</dcterms:modified>
</cp:coreProperties>
</file>