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1" r:id="rId5"/>
    <p:sldId id="264" r:id="rId6"/>
    <p:sldId id="268" r:id="rId7"/>
    <p:sldId id="265" r:id="rId8"/>
    <p:sldId id="270" r:id="rId9"/>
    <p:sldId id="272" r:id="rId10"/>
    <p:sldId id="271" r:id="rId11"/>
    <p:sldId id="273" r:id="rId12"/>
    <p:sldId id="275" r:id="rId13"/>
    <p:sldId id="266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53963" autoAdjust="0"/>
  </p:normalViewPr>
  <p:slideViewPr>
    <p:cSldViewPr snapToGrid="0">
      <p:cViewPr varScale="1">
        <p:scale>
          <a:sx n="62" d="100"/>
          <a:sy n="62" d="100"/>
        </p:scale>
        <p:origin x="21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F89B5-AA53-4976-908E-D05CC5DB68D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022A-28E8-457D-A246-61A8213E1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9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56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81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9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由于拉普拉斯变换是在复频域上进行的，此时我们就要通过三维图来进行展示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画三维图的步骤如下：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、确定</a:t>
                </a:r>
                <a:r>
                  <a:rPr lang="en-US" altLang="zh-CN" dirty="0" smtClean="0"/>
                  <a:t> x (</a:t>
                </a:r>
                <a:r>
                  <a:rPr lang="en-US" altLang="zh-CN" i="0">
                    <a:latin typeface="Cambria Math" panose="02040503050406030204" pitchFamily="18" charset="0"/>
                  </a:rPr>
                  <a:t>σ</a:t>
                </a:r>
                <a:r>
                  <a:rPr lang="en-US" altLang="zh-CN" dirty="0"/>
                  <a:t>) </a:t>
                </a:r>
                <a:r>
                  <a:rPr lang="zh-CN" altLang="en-US" dirty="0" smtClean="0"/>
                  <a:t>和 </a:t>
                </a:r>
                <a:r>
                  <a:rPr lang="en-US" altLang="zh-CN" dirty="0" smtClean="0"/>
                  <a:t>y </a:t>
                </a:r>
                <a:r>
                  <a:rPr lang="en-US" altLang="zh-CN" dirty="0"/>
                  <a:t>(</a:t>
                </a:r>
                <a:r>
                  <a:rPr lang="en-US" altLang="zh-CN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的取值范围以及采样间隔；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、根据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的值生成网格，使用</a:t>
                </a:r>
                <a:r>
                  <a:rPr lang="en-US" altLang="zh-CN" dirty="0" err="1" smtClean="0"/>
                  <a:t>meshgrid</a:t>
                </a:r>
                <a:r>
                  <a:rPr lang="zh-CN" altLang="en-US" dirty="0" smtClean="0"/>
                  <a:t>函数；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取网格的值后计算出系统函数</a:t>
                </a:r>
                <a:r>
                  <a:rPr lang="en-US" altLang="zh-CN" dirty="0" smtClean="0"/>
                  <a:t>F(s)</a:t>
                </a:r>
                <a:r>
                  <a:rPr lang="zh-CN" altLang="en-US" dirty="0" smtClean="0"/>
                  <a:t>的值；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、使用</a:t>
                </a:r>
                <a:r>
                  <a:rPr lang="en-US" altLang="zh-CN" dirty="0" smtClean="0"/>
                  <a:t> abs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angle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real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imag</a:t>
                </a:r>
                <a:r>
                  <a:rPr lang="zh-CN" altLang="en-US" dirty="0" smtClean="0"/>
                  <a:t>等获取你感兴趣的数据；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、使用</a:t>
                </a:r>
                <a:r>
                  <a:rPr lang="en-US" altLang="zh-CN" dirty="0" smtClean="0"/>
                  <a:t>mesh</a:t>
                </a:r>
                <a:r>
                  <a:rPr lang="zh-CN" altLang="en-US" dirty="0" smtClean="0"/>
                  <a:t>或者</a:t>
                </a:r>
                <a:r>
                  <a:rPr lang="en-US" altLang="zh-CN" dirty="0" smtClean="0"/>
                  <a:t>surf</a:t>
                </a:r>
                <a:r>
                  <a:rPr lang="zh-CN" altLang="en-US" dirty="0" smtClean="0"/>
                  <a:t>函数画出三维图；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1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1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傅式变换式拉式变换的特殊情况，即在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平面虚轴上进行的拉式变换就是傅氏变换。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为什么有了傅氏变换还要有拉式变换呢？信号如要做傅里叶变换需要满足狄里赫利条件，即在（</a:t>
                </a:r>
                <a:r>
                  <a:rPr lang="en-US" altLang="zh-CN" dirty="0" smtClean="0"/>
                  <a:t>-∞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+∞</a:t>
                </a:r>
                <a:r>
                  <a:rPr lang="zh-CN" altLang="en-US" dirty="0" smtClean="0"/>
                  <a:t>）的区间上绝对可积，这是一个不容易被满足的条件。拉式变换引入被称为收敛因子的指数函数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𝑒^(−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𝑡)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去乘以</a:t>
                </a:r>
                <a:r>
                  <a:rPr lang="en-US" altLang="zh-CN" dirty="0" smtClean="0"/>
                  <a:t>f(t)</a:t>
                </a:r>
                <a:r>
                  <a:rPr lang="zh-CN" altLang="en-US" dirty="0" smtClean="0"/>
                  <a:t>，当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𝜎</a:t>
                </a:r>
                <a:r>
                  <a:rPr lang="zh-CN" altLang="en-US" dirty="0" smtClean="0"/>
                  <a:t>取足够大的正值时，在时间的正方向上总可以使得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𝑓(𝑡)𝑒〗^(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-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𝑡)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减幅度</a:t>
                </a:r>
                <a:r>
                  <a:rPr lang="zh-CN" altLang="en-US" dirty="0" smtClean="0"/>
                  <a:t>较快。在实际工程中，我们遇到的信号多为有始信号，即在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小于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时，函数值为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，因此拉式变换多被应用于工程实践中。因此也可以说拉式变换是对傅里叶变换的扩展。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不满足绝对可积分条件的信号，比如单位阶跃信号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𝑢(𝑡)</a:t>
                </a:r>
                <a:r>
                  <a:rPr lang="zh-CN" altLang="en-US" dirty="0" smtClean="0"/>
                  <a:t>，有始阶跃正弦信号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𝑠𝑖𝑛𝑡u(𝑡)</a:t>
                </a:r>
                <a:r>
                  <a:rPr lang="zh-CN" altLang="en-US" dirty="0" smtClean="0"/>
                  <a:t>，单边指数信号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𝑒^𝑎𝑡 𝑢(𝑡)(𝑎&gt;0)</a:t>
                </a:r>
                <a:r>
                  <a:rPr lang="zh-CN" altLang="en-US" dirty="0" smtClean="0"/>
                  <a:t>等。这时，虽然从极限观点引入奇异函数，上述信号中的某些信号如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𝑢(𝑡)</a:t>
                </a:r>
                <a:r>
                  <a:rPr lang="zh-CN" altLang="en-US" dirty="0" smtClean="0"/>
                  <a:t>等，虽然其傅里叶变换存在，但因为其频谱中包含后冲击函数，因此处理起来较为麻烦。而另外一些信号如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𝑒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^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𝑎𝑡 𝑢(𝑡)(𝑎&gt;0)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，</a:t>
                </a:r>
                <a:r>
                  <a:rPr lang="zh-CN" altLang="en-US" dirty="0" smtClean="0"/>
                  <a:t>则不存在有傅里叶变换。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1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1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9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0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0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6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7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8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5710-AC52-4775-B479-5C751045EDB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5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6000" y="2889000"/>
            <a:ext cx="10800000" cy="1080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6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Laplace Transform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Analysis-</a:t>
            </a:r>
            <a:r>
              <a:rPr lang="en-US" altLang="zh-CN" dirty="0"/>
              <a:t>Circuits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50929" cy="692953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zh-CN" altLang="zh-CN" dirty="0"/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50929" cy="69295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2892" y="3662638"/>
            <a:ext cx="27397652" cy="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9242" y="2653514"/>
            <a:ext cx="134714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78233"/>
              </p:ext>
            </p:extLst>
          </p:nvPr>
        </p:nvGraphicFramePr>
        <p:xfrm>
          <a:off x="1248889" y="3662059"/>
          <a:ext cx="8140040" cy="119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5" imgW="4019365" imgH="590374" progId="Visio.Drawing.15">
                  <p:embed/>
                </p:oleObj>
              </mc:Choice>
              <mc:Fallback>
                <p:oleObj name="Visio" r:id="rId5" imgW="4019365" imgH="59037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889" y="3662059"/>
                        <a:ext cx="8140040" cy="1195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Analysis-</a:t>
            </a:r>
            <a:r>
              <a:rPr lang="en-US" altLang="zh-CN" dirty="0"/>
              <a:t>Circuits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50929" cy="692953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𝑑𝑢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)]=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𝑑𝑢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𝑠𝑈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zh-CN" dirty="0"/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50929" cy="69295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2892" y="3662638"/>
            <a:ext cx="27397652" cy="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9242" y="2653514"/>
            <a:ext cx="134714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19675"/>
              </p:ext>
            </p:extLst>
          </p:nvPr>
        </p:nvGraphicFramePr>
        <p:xfrm>
          <a:off x="1432892" y="4587126"/>
          <a:ext cx="8140040" cy="1597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5" imgW="4029229" imgH="790604" progId="Visio.Drawing.15">
                  <p:embed/>
                </p:oleObj>
              </mc:Choice>
              <mc:Fallback>
                <p:oleObj name="Visio" r:id="rId5" imgW="4029229" imgH="790604" progId="Visio.Drawing.15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892" y="4587126"/>
                        <a:ext cx="8140040" cy="1597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49685" y="2681392"/>
                <a:ext cx="46536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𝑠𝑈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5" y="2681392"/>
                <a:ext cx="46536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286499" y="3252237"/>
                <a:ext cx="2922814" cy="98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9" y="3252237"/>
                <a:ext cx="2922814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8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Analysis-</a:t>
            </a:r>
            <a:r>
              <a:rPr lang="en-US" altLang="zh-CN" dirty="0"/>
              <a:t>Circuits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50929" cy="69295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)]=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CN" altLang="zh-CN" dirty="0"/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50929" cy="69295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2892" y="3662638"/>
            <a:ext cx="27397652" cy="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9242" y="2653514"/>
            <a:ext cx="134714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551713" y="2603259"/>
                <a:ext cx="46536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LsI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3" y="2603259"/>
                <a:ext cx="46536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44987" y="3156605"/>
                <a:ext cx="2922814" cy="98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𝑠𝐿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7" y="3156605"/>
                <a:ext cx="2922814" cy="989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376875"/>
              </p:ext>
            </p:extLst>
          </p:nvPr>
        </p:nvGraphicFramePr>
        <p:xfrm>
          <a:off x="1432892" y="4473159"/>
          <a:ext cx="7915201" cy="182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7" imgW="4048018" imgH="933626" progId="Visio.Drawing.15">
                  <p:embed/>
                </p:oleObj>
              </mc:Choice>
              <mc:Fallback>
                <p:oleObj name="Visio" r:id="rId7" imgW="4048018" imgH="933626" progId="Visio.Drawing.15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892" y="4473159"/>
                        <a:ext cx="7915201" cy="1825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1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Surface Plot for Laplace Transform</a:t>
                </a:r>
                <a:endParaRPr lang="en-US" altLang="zh-CN" sz="4000" b="1" dirty="0"/>
              </a:p>
              <a:p>
                <a:pPr lvl="0"/>
                <a:r>
                  <a:rPr lang="en-US" altLang="zh-CN" dirty="0"/>
                  <a:t>Define vectors x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) and 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) as the real and imaginary axes of the complex s plane.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Get 2-D grid coordinates based on the coordinates contained in vectors x and y with function </a:t>
                </a:r>
                <a:r>
                  <a:rPr lang="en-US" altLang="zh-CN" b="1" dirty="0" err="1"/>
                  <a:t>meshgrid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/>
                  <a:t>[X,Y] = </a:t>
                </a:r>
                <a:r>
                  <a:rPr lang="en-US" altLang="zh-CN" dirty="0" err="1"/>
                  <a:t>meshgrid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 smtClean="0"/>
                  <a:t>);</a:t>
                </a:r>
                <a:endParaRPr lang="zh-CN" altLang="zh-CN" dirty="0"/>
              </a:p>
              <a:p>
                <a:pPr lvl="0"/>
                <a:r>
                  <a:rPr lang="en-US" altLang="zh-CN" dirty="0" smtClean="0"/>
                  <a:t>Let s=</a:t>
                </a:r>
                <a:r>
                  <a:rPr lang="en-US" altLang="zh-CN" dirty="0" err="1" smtClean="0"/>
                  <a:t>x+jy</a:t>
                </a:r>
                <a:r>
                  <a:rPr lang="en-US" altLang="zh-CN" dirty="0" smtClean="0"/>
                  <a:t>, calculate the F(s);</a:t>
                </a:r>
              </a:p>
              <a:p>
                <a:pPr lvl="0"/>
                <a:r>
                  <a:rPr lang="en-US" altLang="zh-CN" dirty="0" smtClean="0"/>
                  <a:t>Use </a:t>
                </a:r>
                <a:r>
                  <a:rPr lang="en-US" altLang="zh-CN" dirty="0"/>
                  <a:t>function </a:t>
                </a:r>
                <a:r>
                  <a:rPr lang="en-US" altLang="zh-CN" b="1" dirty="0"/>
                  <a:t>abs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angle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real</a:t>
                </a:r>
                <a:r>
                  <a:rPr lang="en-US" altLang="zh-CN" dirty="0"/>
                  <a:t> or </a:t>
                </a:r>
                <a:r>
                  <a:rPr lang="en-US" altLang="zh-CN" b="1" dirty="0" err="1"/>
                  <a:t>imag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to calculate the magnitude, phase, real part or imaginary part of F(s) in complex s plane.</a:t>
                </a:r>
                <a:endParaRPr lang="zh-CN" altLang="zh-CN" dirty="0"/>
              </a:p>
              <a:p>
                <a:r>
                  <a:rPr lang="en-US" altLang="zh-CN" dirty="0"/>
                  <a:t>Use function </a:t>
                </a:r>
                <a:r>
                  <a:rPr lang="en-US" altLang="zh-CN" b="1" dirty="0"/>
                  <a:t>mesh</a:t>
                </a:r>
                <a:r>
                  <a:rPr lang="en-US" altLang="zh-CN" dirty="0"/>
                  <a:t> or </a:t>
                </a:r>
                <a:r>
                  <a:rPr lang="en-US" altLang="zh-CN" b="1" dirty="0"/>
                  <a:t>surf</a:t>
                </a:r>
                <a:r>
                  <a:rPr lang="en-US" altLang="zh-CN" dirty="0"/>
                  <a:t> to get the surface plot of F(s</a:t>
                </a:r>
                <a:r>
                  <a:rPr lang="en-US" altLang="zh-CN" dirty="0" smtClean="0"/>
                  <a:t>).</a:t>
                </a:r>
              </a:p>
              <a:p>
                <a:pPr lvl="1"/>
                <a:r>
                  <a:rPr lang="en-US" altLang="zh-CN" dirty="0" smtClean="0"/>
                  <a:t>mesh(X,Y,Z)/surf(X,X,Z);</a:t>
                </a:r>
              </a:p>
              <a:p>
                <a:r>
                  <a:rPr lang="en-US" altLang="zh-CN" dirty="0" smtClean="0"/>
                  <a:t>Others</a:t>
                </a:r>
              </a:p>
              <a:p>
                <a:pPr lvl="1"/>
                <a:r>
                  <a:rPr lang="en-US" altLang="zh-CN" dirty="0" err="1"/>
                  <a:t>c</a:t>
                </a:r>
                <a:r>
                  <a:rPr lang="en-US" altLang="zh-CN" dirty="0" err="1" smtClean="0"/>
                  <a:t>olormap</a:t>
                </a:r>
                <a:r>
                  <a:rPr lang="en-US" altLang="zh-CN" dirty="0" smtClean="0"/>
                  <a:t>(map)</a:t>
                </a:r>
              </a:p>
              <a:p>
                <a:pPr lvl="1"/>
                <a:r>
                  <a:rPr lang="en-US" altLang="zh-CN" dirty="0"/>
                  <a:t>r</a:t>
                </a:r>
                <a:r>
                  <a:rPr lang="en-US" altLang="zh-CN" dirty="0" smtClean="0"/>
                  <a:t>otate3d 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749" t="-4294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567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Relationship between </a:t>
            </a:r>
            <a:r>
              <a:rPr lang="en-US" altLang="zh-CN" sz="4000" b="1" dirty="0" err="1" smtClean="0"/>
              <a:t>Lapalce</a:t>
            </a:r>
            <a:r>
              <a:rPr lang="en-US" altLang="zh-CN" sz="4000" b="1" dirty="0" smtClean="0"/>
              <a:t> and Fourier</a:t>
            </a:r>
            <a:endParaRPr lang="en-US" altLang="zh-CN" sz="4000" b="1" dirty="0"/>
          </a:p>
          <a:p>
            <a:pPr lvl="0"/>
            <a:r>
              <a:rPr lang="en-US" altLang="zh-CN" dirty="0" smtClean="0"/>
              <a:t>Think about it.</a:t>
            </a:r>
          </a:p>
        </p:txBody>
      </p:sp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636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Objective</a:t>
            </a:r>
          </a:p>
          <a:p>
            <a:pPr lvl="0"/>
            <a:r>
              <a:rPr lang="en-US" altLang="zh-CN" dirty="0" smtClean="0"/>
              <a:t>Laplace </a:t>
            </a:r>
            <a:r>
              <a:rPr lang="en-US" altLang="zh-CN" dirty="0"/>
              <a:t>transform and inverse Laplace transform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pPr lvl="0"/>
            <a:r>
              <a:rPr lang="en-US" altLang="zh-CN" dirty="0" smtClean="0"/>
              <a:t>Poles and </a:t>
            </a:r>
            <a:r>
              <a:rPr lang="en-US" altLang="zh-CN" dirty="0"/>
              <a:t>zeroes of a</a:t>
            </a:r>
            <a:r>
              <a:rPr lang="en-US" altLang="zh-CN" dirty="0" smtClean="0"/>
              <a:t> system and the effect.</a:t>
            </a:r>
          </a:p>
          <a:p>
            <a:pPr lvl="0"/>
            <a:r>
              <a:rPr lang="en-US" altLang="zh-CN" dirty="0" smtClean="0"/>
              <a:t>Application in system analysis.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93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Laplace Transform and Inverse Laplace Transform</a:t>
                </a:r>
              </a:p>
              <a:p>
                <a:r>
                  <a:rPr lang="en-US" altLang="zh-CN" dirty="0" smtClean="0"/>
                  <a:t>Bilateral Laplace transform pair: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jω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jω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smtClean="0"/>
                  <a:t>Unilateral Laplace transform pair: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jω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nary>
                          <m:naryPr>
                            <m:limLoc m:val="subSup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Thinking 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749" t="-3503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926" y="2655801"/>
            <a:ext cx="2302849" cy="18877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703" y="1579562"/>
            <a:ext cx="3637297" cy="13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/>
              <a:t>Laplace Transform and Inverse Laplace Transform</a:t>
            </a:r>
          </a:p>
          <a:p>
            <a:r>
              <a:rPr lang="en-US" altLang="zh-CN" dirty="0" smtClean="0"/>
              <a:t>Laplace transform</a:t>
            </a:r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aplace</a:t>
            </a:r>
            <a:r>
              <a:rPr lang="en-US" altLang="zh-CN" dirty="0" smtClean="0"/>
              <a:t>(f)</a:t>
            </a:r>
          </a:p>
          <a:p>
            <a:pPr lvl="1"/>
            <a:r>
              <a:rPr lang="en-US" altLang="zh-CN" dirty="0" err="1" smtClean="0"/>
              <a:t>laplace</a:t>
            </a:r>
            <a:r>
              <a:rPr lang="en-US" altLang="zh-CN" dirty="0" smtClean="0"/>
              <a:t>(f, </a:t>
            </a:r>
            <a:r>
              <a:rPr lang="en-US" altLang="zh-CN" smtClean="0"/>
              <a:t>transVar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aplace</a:t>
            </a:r>
            <a:r>
              <a:rPr lang="en-US" altLang="zh-CN" dirty="0" smtClean="0"/>
              <a:t>(f,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transVar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Inverse Laplace transform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laplace</a:t>
            </a:r>
            <a:r>
              <a:rPr lang="en-US" altLang="zh-CN" dirty="0" smtClean="0"/>
              <a:t>(F)</a:t>
            </a:r>
          </a:p>
          <a:p>
            <a:pPr lvl="1"/>
            <a:r>
              <a:rPr lang="en-US" altLang="zh-CN" dirty="0" err="1" smtClean="0"/>
              <a:t>ilaplace</a:t>
            </a:r>
            <a:r>
              <a:rPr lang="en-US" altLang="zh-CN" dirty="0" smtClean="0"/>
              <a:t>(f, </a:t>
            </a:r>
            <a:r>
              <a:rPr lang="en-US" altLang="zh-CN" dirty="0" err="1" smtClean="0"/>
              <a:t>transVar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ilaplace</a:t>
            </a:r>
            <a:r>
              <a:rPr lang="en-US" altLang="zh-CN" dirty="0" smtClean="0"/>
              <a:t>(f.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transVar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89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Poles and Zeros</a:t>
            </a:r>
            <a:endParaRPr lang="en-US" altLang="zh-CN" sz="4000" b="1" dirty="0"/>
          </a:p>
          <a:p>
            <a:pPr lvl="0"/>
            <a:r>
              <a:rPr lang="en-US" altLang="zh-CN" dirty="0"/>
              <a:t>The characteristics of system impulse response (h(t)) in time domain.</a:t>
            </a:r>
            <a:endParaRPr lang="zh-CN" altLang="zh-CN" dirty="0"/>
          </a:p>
          <a:p>
            <a:pPr lvl="0"/>
            <a:r>
              <a:rPr lang="en-US" altLang="zh-CN" dirty="0"/>
              <a:t>The stability of the system.</a:t>
            </a:r>
            <a:endParaRPr lang="zh-CN" altLang="zh-CN" dirty="0"/>
          </a:p>
          <a:p>
            <a:pPr lvl="0"/>
            <a:r>
              <a:rPr lang="en-US" altLang="zh-CN" dirty="0"/>
              <a:t>The frequency </a:t>
            </a:r>
            <a:r>
              <a:rPr lang="en-US" altLang="zh-CN" dirty="0" smtClean="0"/>
              <a:t>characteristics (H(</a:t>
            </a:r>
            <a:r>
              <a:rPr lang="en-US" altLang="zh-CN" dirty="0" err="1" smtClean="0"/>
              <a:t>jw</a:t>
            </a:r>
            <a:r>
              <a:rPr lang="en-US" altLang="zh-CN" dirty="0" smtClean="0"/>
              <a:t>)).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ole(sys)</a:t>
            </a:r>
          </a:p>
          <a:p>
            <a:pPr lvl="1"/>
            <a:r>
              <a:rPr lang="en-US" altLang="zh-CN" dirty="0"/>
              <a:t>z</a:t>
            </a:r>
            <a:r>
              <a:rPr lang="en-US" altLang="zh-CN" dirty="0" smtClean="0"/>
              <a:t>ero(sys)</a:t>
            </a:r>
          </a:p>
          <a:p>
            <a:pPr lvl="1"/>
            <a:r>
              <a:rPr lang="en-US" altLang="zh-CN" dirty="0" err="1" smtClean="0"/>
              <a:t>pzplot</a:t>
            </a:r>
            <a:r>
              <a:rPr lang="en-US" altLang="zh-CN" dirty="0"/>
              <a:t>(sys)/</a:t>
            </a:r>
            <a:r>
              <a:rPr lang="en-US" altLang="zh-CN" dirty="0" err="1" smtClean="0"/>
              <a:t>pzpmap</a:t>
            </a:r>
            <a:r>
              <a:rPr lang="en-US" altLang="zh-CN" dirty="0" smtClean="0"/>
              <a:t>(sys)</a:t>
            </a:r>
          </a:p>
          <a:p>
            <a:pPr lvl="1"/>
            <a:r>
              <a:rPr lang="en-US" altLang="zh-CN" dirty="0" smtClean="0"/>
              <a:t>sys = 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den)</a:t>
            </a:r>
          </a:p>
        </p:txBody>
      </p:sp>
      <p:sp>
        <p:nvSpPr>
          <p:cNvPr id="5" name="椭圆 4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957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Poles and h(t)</a:t>
            </a:r>
            <a:endParaRPr lang="en-US" altLang="zh-C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526113"/>
                  </p:ext>
                </p:extLst>
              </p:nvPr>
            </p:nvGraphicFramePr>
            <p:xfrm>
              <a:off x="5495029" y="129395"/>
              <a:ext cx="5848822" cy="66503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1956">
                      <a:extLst>
                        <a:ext uri="{9D8B030D-6E8A-4147-A177-3AD203B41FA5}">
                          <a16:colId xmlns:a16="http://schemas.microsoft.com/office/drawing/2014/main" val="1395292426"/>
                        </a:ext>
                      </a:extLst>
                    </a:gridCol>
                    <a:gridCol w="2283433">
                      <a:extLst>
                        <a:ext uri="{9D8B030D-6E8A-4147-A177-3AD203B41FA5}">
                          <a16:colId xmlns:a16="http://schemas.microsoft.com/office/drawing/2014/main" val="843864720"/>
                        </a:ext>
                      </a:extLst>
                    </a:gridCol>
                    <a:gridCol w="2283433">
                      <a:extLst>
                        <a:ext uri="{9D8B030D-6E8A-4147-A177-3AD203B41FA5}">
                          <a16:colId xmlns:a16="http://schemas.microsoft.com/office/drawing/2014/main" val="52966986"/>
                        </a:ext>
                      </a:extLst>
                    </a:gridCol>
                  </a:tblGrid>
                  <a:tr h="4226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H(s)</a:t>
                          </a:r>
                          <a:endParaRPr lang="zh-CN" sz="20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Pole Position</a:t>
                          </a:r>
                          <a:endParaRPr lang="zh-CN" sz="20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h(t)</a:t>
                          </a:r>
                          <a:endParaRPr lang="zh-CN" sz="20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278249698"/>
                      </a:ext>
                    </a:extLst>
                  </a:tr>
                  <a:tr h="22942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H(s)=1/s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p1=0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h(t)=u(t)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3936460112"/>
                      </a:ext>
                    </a:extLst>
                  </a:tr>
                  <a:tr h="229423">
                    <a:tc rowSpan="3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H(s)=1/(</a:t>
                          </a:r>
                          <a:r>
                            <a:rPr lang="en-US" sz="1200" kern="0" dirty="0" err="1">
                              <a:effectLst/>
                            </a:rPr>
                            <a:t>s+a</a:t>
                          </a:r>
                          <a:r>
                            <a:rPr lang="en-US" sz="1200" kern="0" dirty="0">
                              <a:effectLst/>
                            </a:rPr>
                            <a:t>)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p1=-a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200" kern="0" dirty="0">
                              <a:effectLst/>
                            </a:rPr>
                            <a:t>　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1327953586"/>
                      </a:ext>
                    </a:extLst>
                  </a:tr>
                  <a:tr h="55377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a&gt;0,left real axis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h(t)=e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-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at</a:t>
                          </a:r>
                          <a:r>
                            <a:rPr lang="en-US" sz="1200" kern="0" dirty="0" err="1">
                              <a:effectLst/>
                            </a:rPr>
                            <a:t>u</a:t>
                          </a:r>
                          <a:r>
                            <a:rPr lang="en-US" sz="1200" kern="0" dirty="0">
                              <a:effectLst/>
                            </a:rPr>
                            <a:t>(t</a:t>
                          </a:r>
                          <a:r>
                            <a:rPr lang="en-US" sz="1200" kern="0" dirty="0" smtClean="0">
                              <a:effectLst/>
                            </a:rPr>
                            <a:t>),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Exponential </a:t>
                          </a:r>
                          <a:r>
                            <a:rPr lang="en-US" sz="1200" kern="0" dirty="0">
                              <a:effectLst/>
                            </a:rPr>
                            <a:t>decay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3337568146"/>
                      </a:ext>
                    </a:extLst>
                  </a:tr>
                  <a:tr h="4673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a&lt;0,right real axis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h(t)=e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-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at</a:t>
                          </a:r>
                          <a:r>
                            <a:rPr lang="en-US" sz="1200" kern="0" dirty="0" err="1">
                              <a:effectLst/>
                            </a:rPr>
                            <a:t>u</a:t>
                          </a:r>
                          <a:r>
                            <a:rPr lang="en-US" sz="1200" kern="0" dirty="0">
                              <a:effectLst/>
                            </a:rPr>
                            <a:t>(t),-a&gt;0</a:t>
                          </a:r>
                          <a:r>
                            <a:rPr lang="en-US" sz="1200" kern="0" dirty="0" smtClean="0">
                              <a:effectLst/>
                            </a:rPr>
                            <a:t>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Exponential </a:t>
                          </a:r>
                          <a:r>
                            <a:rPr lang="en-US" sz="1200" kern="0" dirty="0">
                              <a:effectLst/>
                            </a:rPr>
                            <a:t>increase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97372487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H(s)=w/(s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+w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)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p1=±</a:t>
                          </a:r>
                          <a:r>
                            <a:rPr lang="en-US" sz="1200" kern="0" dirty="0" err="1">
                              <a:effectLst/>
                            </a:rPr>
                            <a:t>jw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</a:t>
                          </a:r>
                          <a:r>
                            <a:rPr lang="en-US" sz="1200" kern="0" dirty="0" err="1">
                              <a:effectLst/>
                            </a:rPr>
                            <a:t>sinwt</a:t>
                          </a:r>
                          <a:r>
                            <a:rPr lang="en-US" sz="1200" kern="0" dirty="0">
                              <a:effectLst/>
                            </a:rPr>
                            <a:t>*u(t), </a:t>
                          </a:r>
                          <a:endParaRPr lang="en-US" sz="1200" kern="0" dirty="0" smtClean="0">
                            <a:effectLst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continuous </a:t>
                          </a:r>
                          <a:r>
                            <a:rPr lang="en-US" sz="1200" kern="0" dirty="0">
                              <a:effectLst/>
                            </a:rPr>
                            <a:t>oscillation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3582441671"/>
                      </a:ext>
                    </a:extLst>
                  </a:tr>
                  <a:tr h="229423">
                    <a:tc rowSpan="3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H(s)=w/((s+a)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+w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)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p1=-</a:t>
                          </a:r>
                          <a:r>
                            <a:rPr lang="en-US" sz="1200" kern="0" dirty="0" err="1">
                              <a:effectLst/>
                            </a:rPr>
                            <a:t>a±jw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200" kern="0">
                              <a:effectLst/>
                            </a:rPr>
                            <a:t>　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1479425089"/>
                      </a:ext>
                    </a:extLst>
                  </a:tr>
                  <a:tr h="5935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a&gt;0,left half-plane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h(t)=e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-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at</a:t>
                          </a:r>
                          <a:r>
                            <a:rPr lang="en-US" sz="1200" kern="0" dirty="0" err="1">
                              <a:effectLst/>
                            </a:rPr>
                            <a:t>sinwtu</a:t>
                          </a:r>
                          <a:r>
                            <a:rPr lang="en-US" sz="1200" kern="0" dirty="0">
                              <a:effectLst/>
                            </a:rPr>
                            <a:t>(t</a:t>
                          </a:r>
                          <a:r>
                            <a:rPr lang="en-US" sz="1200" kern="0" dirty="0" smtClean="0">
                              <a:effectLst/>
                            </a:rPr>
                            <a:t>),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Oscillation </a:t>
                          </a:r>
                          <a:r>
                            <a:rPr lang="en-US" sz="1200" kern="0" dirty="0">
                              <a:effectLst/>
                            </a:rPr>
                            <a:t>attenuation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642811575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a&lt;0,right half-plane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h(t)=e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-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at</a:t>
                          </a:r>
                          <a:r>
                            <a:rPr lang="en-US" sz="1200" kern="0" dirty="0" err="1">
                              <a:effectLst/>
                            </a:rPr>
                            <a:t>sinwtu</a:t>
                          </a:r>
                          <a:r>
                            <a:rPr lang="en-US" sz="1200" kern="0" dirty="0">
                              <a:effectLst/>
                            </a:rPr>
                            <a:t>(t),-a&gt;0</a:t>
                          </a:r>
                          <a:r>
                            <a:rPr lang="en-US" sz="1200" kern="0" dirty="0" smtClean="0">
                              <a:effectLst/>
                            </a:rPr>
                            <a:t>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Oscillation </a:t>
                          </a:r>
                          <a:r>
                            <a:rPr lang="en-US" sz="1200" kern="0" dirty="0">
                              <a:effectLst/>
                            </a:rPr>
                            <a:t>increase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508101857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H(s)=1/s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2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p1=p2=0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</a:t>
                          </a:r>
                          <a:r>
                            <a:rPr lang="en-US" sz="1200" kern="0" dirty="0" err="1">
                              <a:effectLst/>
                            </a:rPr>
                            <a:t>tu</a:t>
                          </a:r>
                          <a:r>
                            <a:rPr lang="en-US" sz="1200" kern="0" dirty="0">
                              <a:effectLst/>
                            </a:rPr>
                            <a:t>(t) t→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kern="0" dirty="0">
                              <a:effectLst/>
                            </a:rPr>
                            <a:t>,h(t)→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4044313703"/>
                      </a:ext>
                    </a:extLst>
                  </a:tr>
                  <a:tr h="229423">
                    <a:tc rowSpan="3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H(s)=1/(</a:t>
                          </a:r>
                          <a:r>
                            <a:rPr lang="en-US" sz="1200" kern="0" dirty="0" err="1">
                              <a:effectLst/>
                            </a:rPr>
                            <a:t>s+a</a:t>
                          </a:r>
                          <a:r>
                            <a:rPr lang="en-US" sz="1200" kern="0" dirty="0">
                              <a:effectLst/>
                            </a:rPr>
                            <a:t>)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2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p1=p2=-a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200" kern="0" dirty="0">
                              <a:effectLst/>
                            </a:rPr>
                            <a:t>　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3842317382"/>
                      </a:ext>
                    </a:extLst>
                  </a:tr>
                  <a:tr h="35003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a&gt;0,left real axis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</a:t>
                          </a:r>
                          <a:r>
                            <a:rPr lang="en-US" sz="1200" kern="0" dirty="0" err="1">
                              <a:effectLst/>
                            </a:rPr>
                            <a:t>te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-at</a:t>
                          </a:r>
                          <a:r>
                            <a:rPr lang="en-US" sz="1200" kern="0" dirty="0" err="1">
                              <a:effectLst/>
                            </a:rPr>
                            <a:t>u</a:t>
                          </a:r>
                          <a:r>
                            <a:rPr lang="en-US" sz="1200" kern="0" dirty="0">
                              <a:effectLst/>
                            </a:rPr>
                            <a:t>(t),a&gt;0, t→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kern="0" dirty="0">
                              <a:effectLst/>
                            </a:rPr>
                            <a:t>,h(t)→0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1157032489"/>
                      </a:ext>
                    </a:extLst>
                  </a:tr>
                  <a:tr h="34029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a&lt;0,right real axis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</a:t>
                          </a:r>
                          <a:r>
                            <a:rPr lang="en-US" sz="1200" kern="0" dirty="0" err="1">
                              <a:effectLst/>
                            </a:rPr>
                            <a:t>te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-at</a:t>
                          </a:r>
                          <a:r>
                            <a:rPr lang="en-US" sz="1200" kern="0" dirty="0" err="1">
                              <a:effectLst/>
                            </a:rPr>
                            <a:t>u</a:t>
                          </a:r>
                          <a:r>
                            <a:rPr lang="en-US" sz="1200" kern="0" dirty="0">
                              <a:effectLst/>
                            </a:rPr>
                            <a:t>(t),a&gt;0, t→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kern="0" dirty="0">
                              <a:effectLst/>
                            </a:rPr>
                            <a:t>,h(t)→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3890134473"/>
                      </a:ext>
                    </a:extLst>
                  </a:tr>
                  <a:tr h="404978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H(s)=2ws/(s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+w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)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p1=p2=±jw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</a:t>
                          </a:r>
                          <a:r>
                            <a:rPr lang="en-US" sz="1200" kern="0" dirty="0" err="1">
                              <a:effectLst/>
                            </a:rPr>
                            <a:t>tsinwt</a:t>
                          </a:r>
                          <a:r>
                            <a:rPr lang="en-US" sz="1200" kern="0" dirty="0">
                              <a:effectLst/>
                            </a:rPr>
                            <a:t>*u(t</a:t>
                          </a:r>
                          <a:r>
                            <a:rPr lang="en-US" sz="1200" kern="0" dirty="0" smtClean="0">
                              <a:effectLst/>
                            </a:rPr>
                            <a:t>),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Oscillation </a:t>
                          </a:r>
                          <a:r>
                            <a:rPr lang="en-US" sz="1200" kern="0" dirty="0">
                              <a:effectLst/>
                            </a:rPr>
                            <a:t>increase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1523408547"/>
                      </a:ext>
                    </a:extLst>
                  </a:tr>
                  <a:tr h="229423">
                    <a:tc rowSpan="3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200" kern="0">
                              <a:effectLst/>
                            </a:rPr>
                            <a:t>　</a:t>
                          </a:r>
                          <a:r>
                            <a:rPr lang="en-US" sz="1200" kern="0">
                              <a:effectLst/>
                            </a:rPr>
                            <a:t>H(s)=2w(s+a)/((s+a)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+w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)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p1=p2=-a±jw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2368516462"/>
                      </a:ext>
                    </a:extLst>
                  </a:tr>
                  <a:tr h="48834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a&gt;0,left half-plane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</a:t>
                          </a:r>
                          <a:r>
                            <a:rPr lang="en-US" sz="1200" kern="0" dirty="0" err="1">
                              <a:effectLst/>
                            </a:rPr>
                            <a:t>te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-at</a:t>
                          </a:r>
                          <a:r>
                            <a:rPr lang="en-US" sz="1200" kern="0" dirty="0" err="1">
                              <a:effectLst/>
                            </a:rPr>
                            <a:t>sinwt</a:t>
                          </a:r>
                          <a:r>
                            <a:rPr lang="en-US" sz="1200" kern="0" dirty="0">
                              <a:effectLst/>
                            </a:rPr>
                            <a:t>*u(t) ,a&gt;0, t→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kern="0" dirty="0">
                              <a:effectLst/>
                            </a:rPr>
                            <a:t>,h(t)→0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1284196505"/>
                      </a:ext>
                    </a:extLst>
                  </a:tr>
                  <a:tr h="404978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a&lt;0,right half-plane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</a:t>
                          </a:r>
                          <a:r>
                            <a:rPr lang="en-US" sz="1200" kern="0" dirty="0" err="1">
                              <a:effectLst/>
                            </a:rPr>
                            <a:t>te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-at</a:t>
                          </a:r>
                          <a:r>
                            <a:rPr lang="en-US" sz="1200" kern="0" dirty="0" err="1">
                              <a:effectLst/>
                            </a:rPr>
                            <a:t>sinwt</a:t>
                          </a:r>
                          <a:r>
                            <a:rPr lang="en-US" sz="1200" kern="0" dirty="0">
                              <a:effectLst/>
                            </a:rPr>
                            <a:t>*u(t) , a&gt;0, t→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kern="0" dirty="0">
                              <a:effectLst/>
                            </a:rPr>
                            <a:t>,h(t)→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854355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526113"/>
                  </p:ext>
                </p:extLst>
              </p:nvPr>
            </p:nvGraphicFramePr>
            <p:xfrm>
              <a:off x="5495029" y="129395"/>
              <a:ext cx="5848822" cy="66503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1956">
                      <a:extLst>
                        <a:ext uri="{9D8B030D-6E8A-4147-A177-3AD203B41FA5}">
                          <a16:colId xmlns:a16="http://schemas.microsoft.com/office/drawing/2014/main" val="1395292426"/>
                        </a:ext>
                      </a:extLst>
                    </a:gridCol>
                    <a:gridCol w="2283433">
                      <a:extLst>
                        <a:ext uri="{9D8B030D-6E8A-4147-A177-3AD203B41FA5}">
                          <a16:colId xmlns:a16="http://schemas.microsoft.com/office/drawing/2014/main" val="843864720"/>
                        </a:ext>
                      </a:extLst>
                    </a:gridCol>
                    <a:gridCol w="2283433">
                      <a:extLst>
                        <a:ext uri="{9D8B030D-6E8A-4147-A177-3AD203B41FA5}">
                          <a16:colId xmlns:a16="http://schemas.microsoft.com/office/drawing/2014/main" val="52966986"/>
                        </a:ext>
                      </a:extLst>
                    </a:gridCol>
                  </a:tblGrid>
                  <a:tr h="4226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H(s)</a:t>
                          </a:r>
                          <a:endParaRPr lang="zh-CN" sz="20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Pole Position</a:t>
                          </a:r>
                          <a:endParaRPr lang="zh-CN" sz="20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h(t)</a:t>
                          </a:r>
                          <a:endParaRPr lang="zh-CN" sz="20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278249698"/>
                      </a:ext>
                    </a:extLst>
                  </a:tr>
                  <a:tr h="22942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H(s)=1/s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p1=0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h(t)=u(t)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3936460112"/>
                      </a:ext>
                    </a:extLst>
                  </a:tr>
                  <a:tr h="229423">
                    <a:tc rowSpan="3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H(s)=1/(</a:t>
                          </a:r>
                          <a:r>
                            <a:rPr lang="en-US" sz="1200" kern="0" dirty="0" err="1">
                              <a:effectLst/>
                            </a:rPr>
                            <a:t>s+a</a:t>
                          </a:r>
                          <a:r>
                            <a:rPr lang="en-US" sz="1200" kern="0" dirty="0">
                              <a:effectLst/>
                            </a:rPr>
                            <a:t>)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p1=-a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200" kern="0" dirty="0">
                              <a:effectLst/>
                            </a:rPr>
                            <a:t>　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1327953586"/>
                      </a:ext>
                    </a:extLst>
                  </a:tr>
                  <a:tr h="55377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a&gt;0,left real axis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h(t)=e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-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at</a:t>
                          </a:r>
                          <a:r>
                            <a:rPr lang="en-US" sz="1200" kern="0" dirty="0" err="1">
                              <a:effectLst/>
                            </a:rPr>
                            <a:t>u</a:t>
                          </a:r>
                          <a:r>
                            <a:rPr lang="en-US" sz="1200" kern="0" dirty="0">
                              <a:effectLst/>
                            </a:rPr>
                            <a:t>(t</a:t>
                          </a:r>
                          <a:r>
                            <a:rPr lang="en-US" sz="1200" kern="0" dirty="0" smtClean="0">
                              <a:effectLst/>
                            </a:rPr>
                            <a:t>),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Exponential </a:t>
                          </a:r>
                          <a:r>
                            <a:rPr lang="en-US" sz="1200" kern="0" dirty="0">
                              <a:effectLst/>
                            </a:rPr>
                            <a:t>decay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3337568146"/>
                      </a:ext>
                    </a:extLst>
                  </a:tr>
                  <a:tr h="4673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a&lt;0,right real axis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h(t)=e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-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at</a:t>
                          </a:r>
                          <a:r>
                            <a:rPr lang="en-US" sz="1200" kern="0" dirty="0" err="1">
                              <a:effectLst/>
                            </a:rPr>
                            <a:t>u</a:t>
                          </a:r>
                          <a:r>
                            <a:rPr lang="en-US" sz="1200" kern="0" dirty="0">
                              <a:effectLst/>
                            </a:rPr>
                            <a:t>(t),-a&gt;0</a:t>
                          </a:r>
                          <a:r>
                            <a:rPr lang="en-US" sz="1200" kern="0" dirty="0" smtClean="0">
                              <a:effectLst/>
                            </a:rPr>
                            <a:t>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Exponential </a:t>
                          </a:r>
                          <a:r>
                            <a:rPr lang="en-US" sz="1200" kern="0" dirty="0">
                              <a:effectLst/>
                            </a:rPr>
                            <a:t>increase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97372487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H(s)=w/(s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+w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)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p1=±</a:t>
                          </a:r>
                          <a:r>
                            <a:rPr lang="en-US" sz="1200" kern="0" dirty="0" err="1">
                              <a:effectLst/>
                            </a:rPr>
                            <a:t>jw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</a:t>
                          </a:r>
                          <a:r>
                            <a:rPr lang="en-US" sz="1200" kern="0" dirty="0" err="1">
                              <a:effectLst/>
                            </a:rPr>
                            <a:t>sinwt</a:t>
                          </a:r>
                          <a:r>
                            <a:rPr lang="en-US" sz="1200" kern="0" dirty="0">
                              <a:effectLst/>
                            </a:rPr>
                            <a:t>*u(t), </a:t>
                          </a:r>
                          <a:endParaRPr lang="en-US" sz="1200" kern="0" dirty="0" smtClean="0">
                            <a:effectLst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continuous </a:t>
                          </a:r>
                          <a:r>
                            <a:rPr lang="en-US" sz="1200" kern="0" dirty="0">
                              <a:effectLst/>
                            </a:rPr>
                            <a:t>oscillation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3582441671"/>
                      </a:ext>
                    </a:extLst>
                  </a:tr>
                  <a:tr h="229423">
                    <a:tc rowSpan="3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H(s)=w/((s+a)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+w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)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p1=-</a:t>
                          </a:r>
                          <a:r>
                            <a:rPr lang="en-US" sz="1200" kern="0" dirty="0" err="1">
                              <a:effectLst/>
                            </a:rPr>
                            <a:t>a±jw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200" kern="0">
                              <a:effectLst/>
                            </a:rPr>
                            <a:t>　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1479425089"/>
                      </a:ext>
                    </a:extLst>
                  </a:tr>
                  <a:tr h="5935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a&gt;0,left half-plane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h(t)=e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-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at</a:t>
                          </a:r>
                          <a:r>
                            <a:rPr lang="en-US" sz="1200" kern="0" dirty="0" err="1">
                              <a:effectLst/>
                            </a:rPr>
                            <a:t>sinwtu</a:t>
                          </a:r>
                          <a:r>
                            <a:rPr lang="en-US" sz="1200" kern="0" dirty="0">
                              <a:effectLst/>
                            </a:rPr>
                            <a:t>(t</a:t>
                          </a:r>
                          <a:r>
                            <a:rPr lang="en-US" sz="1200" kern="0" dirty="0" smtClean="0">
                              <a:effectLst/>
                            </a:rPr>
                            <a:t>),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Oscillation </a:t>
                          </a:r>
                          <a:r>
                            <a:rPr lang="en-US" sz="1200" kern="0" dirty="0">
                              <a:effectLst/>
                            </a:rPr>
                            <a:t>attenuation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642811575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a&lt;0,right half-plane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h(t)=e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-</a:t>
                          </a:r>
                          <a:r>
                            <a:rPr lang="en-US" sz="1200" kern="0" baseline="30000" dirty="0" err="1">
                              <a:effectLst/>
                            </a:rPr>
                            <a:t>at</a:t>
                          </a:r>
                          <a:r>
                            <a:rPr lang="en-US" sz="1200" kern="0" dirty="0" err="1">
                              <a:effectLst/>
                            </a:rPr>
                            <a:t>sinwtu</a:t>
                          </a:r>
                          <a:r>
                            <a:rPr lang="en-US" sz="1200" kern="0" dirty="0">
                              <a:effectLst/>
                            </a:rPr>
                            <a:t>(t),-a&gt;0</a:t>
                          </a:r>
                          <a:r>
                            <a:rPr lang="en-US" sz="1200" kern="0" dirty="0" smtClean="0">
                              <a:effectLst/>
                            </a:rPr>
                            <a:t>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Oscillation </a:t>
                          </a:r>
                          <a:r>
                            <a:rPr lang="en-US" sz="1200" kern="0" dirty="0">
                              <a:effectLst/>
                            </a:rPr>
                            <a:t>increase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508101857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H(s)=1/s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2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p1=p2=0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890" marR="58890" marT="0" marB="0" anchor="ctr">
                        <a:blipFill>
                          <a:blip r:embed="rId3"/>
                          <a:stretch>
                            <a:fillRect l="-156267" t="-934328" r="-1333" b="-616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313703"/>
                      </a:ext>
                    </a:extLst>
                  </a:tr>
                  <a:tr h="229423">
                    <a:tc rowSpan="3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H(s)=1/(</a:t>
                          </a:r>
                          <a:r>
                            <a:rPr lang="en-US" sz="1200" kern="0" dirty="0" err="1">
                              <a:effectLst/>
                            </a:rPr>
                            <a:t>s+a</a:t>
                          </a:r>
                          <a:r>
                            <a:rPr lang="en-US" sz="1200" kern="0" dirty="0">
                              <a:effectLst/>
                            </a:rPr>
                            <a:t>)</a:t>
                          </a:r>
                          <a:r>
                            <a:rPr lang="en-US" sz="1200" kern="0" baseline="30000" dirty="0">
                              <a:effectLst/>
                            </a:rPr>
                            <a:t>2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p1=p2=-a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200" kern="0" dirty="0">
                              <a:effectLst/>
                            </a:rPr>
                            <a:t>　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3842317382"/>
                      </a:ext>
                    </a:extLst>
                  </a:tr>
                  <a:tr h="35003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a&gt;0,left real axis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890" marR="58890" marT="0" marB="0" anchor="ctr">
                        <a:blipFill>
                          <a:blip r:embed="rId3"/>
                          <a:stretch>
                            <a:fillRect l="-156267" t="-1282456" r="-1333" b="-5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032489"/>
                      </a:ext>
                    </a:extLst>
                  </a:tr>
                  <a:tr h="34029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a&lt;0,right real axis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890" marR="58890" marT="0" marB="0" anchor="ctr">
                        <a:blipFill>
                          <a:blip r:embed="rId3"/>
                          <a:stretch>
                            <a:fillRect l="-156267" t="-1407143" r="-1333" b="-4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134473"/>
                      </a:ext>
                    </a:extLst>
                  </a:tr>
                  <a:tr h="404978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H(s)=2ws/(s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+w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)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p1=p2=±jw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h(t)=</a:t>
                          </a:r>
                          <a:r>
                            <a:rPr lang="en-US" sz="1200" kern="0" dirty="0" err="1">
                              <a:effectLst/>
                            </a:rPr>
                            <a:t>tsinwt</a:t>
                          </a:r>
                          <a:r>
                            <a:rPr lang="en-US" sz="1200" kern="0" dirty="0">
                              <a:effectLst/>
                            </a:rPr>
                            <a:t>*u(t</a:t>
                          </a:r>
                          <a:r>
                            <a:rPr lang="en-US" sz="1200" kern="0" dirty="0" smtClean="0">
                              <a:effectLst/>
                            </a:rPr>
                            <a:t>),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effectLst/>
                            </a:rPr>
                            <a:t>Oscillation </a:t>
                          </a:r>
                          <a:r>
                            <a:rPr lang="en-US" sz="1200" kern="0" dirty="0">
                              <a:effectLst/>
                            </a:rPr>
                            <a:t>increase</a:t>
                          </a:r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1523408547"/>
                      </a:ext>
                    </a:extLst>
                  </a:tr>
                  <a:tr h="229423">
                    <a:tc rowSpan="3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CN" sz="1200" kern="0">
                              <a:effectLst/>
                            </a:rPr>
                            <a:t>　</a:t>
                          </a:r>
                          <a:r>
                            <a:rPr lang="en-US" sz="1200" kern="0">
                              <a:effectLst/>
                            </a:rPr>
                            <a:t>H(s)=2w(s+a)/((s+a)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+w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r>
                            <a:rPr lang="en-US" sz="1200" kern="0">
                              <a:effectLst/>
                            </a:rPr>
                            <a:t>)</a:t>
                          </a:r>
                          <a:r>
                            <a:rPr lang="en-US" sz="1200" kern="0" baseline="30000">
                              <a:effectLst/>
                            </a:rPr>
                            <a:t>2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p1=p2=-a±jw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 sz="12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58890" marR="58890" marT="0" marB="0" anchor="ctr"/>
                    </a:tc>
                    <a:extLst>
                      <a:ext uri="{0D108BD9-81ED-4DB2-BD59-A6C34878D82A}">
                        <a16:rowId xmlns:a16="http://schemas.microsoft.com/office/drawing/2014/main" val="2368516462"/>
                      </a:ext>
                    </a:extLst>
                  </a:tr>
                  <a:tr h="48834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a&gt;0,left half-plane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890" marR="58890" marT="0" marB="0" anchor="ctr">
                        <a:blipFill>
                          <a:blip r:embed="rId3"/>
                          <a:stretch>
                            <a:fillRect l="-156267" t="-1170370" r="-1333" b="-95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196505"/>
                      </a:ext>
                    </a:extLst>
                  </a:tr>
                  <a:tr h="404978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a&lt;0,right half-plane</a:t>
                          </a:r>
                          <a:endParaRPr lang="zh-CN" sz="12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890" marR="5889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890" marR="58890" marT="0" marB="0" anchor="ctr">
                        <a:blipFill>
                          <a:blip r:embed="rId3"/>
                          <a:stretch>
                            <a:fillRect l="-156267" t="-1559091" r="-1333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3552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64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Poles and Zeros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20726"/>
              </p:ext>
            </p:extLst>
          </p:nvPr>
        </p:nvGraphicFramePr>
        <p:xfrm>
          <a:off x="556735" y="1462088"/>
          <a:ext cx="5415737" cy="495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Visio" r:id="rId4" imgW="2566566" imgH="2327781" progId="Visio.Drawing.11">
                  <p:embed/>
                </p:oleObj>
              </mc:Choice>
              <mc:Fallback>
                <p:oleObj name="Visio" r:id="rId4" imgW="2566566" imgH="232778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5" y="1462088"/>
                        <a:ext cx="5415737" cy="4959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96132"/>
              </p:ext>
            </p:extLst>
          </p:nvPr>
        </p:nvGraphicFramePr>
        <p:xfrm>
          <a:off x="6216860" y="1462087"/>
          <a:ext cx="5523528" cy="4959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Visio" r:id="rId6" imgW="2565872" imgH="2327781" progId="Visio.Drawing.11">
                  <p:embed/>
                </p:oleObj>
              </mc:Choice>
              <mc:Fallback>
                <p:oleObj name="Visio" r:id="rId6" imgW="2565872" imgH="232778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860" y="1462087"/>
                        <a:ext cx="5523528" cy="4959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7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Analysis-Difference </a:t>
            </a:r>
            <a:r>
              <a:rPr lang="en-US" altLang="zh-CN" dirty="0"/>
              <a:t>Equations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𝑠𝑦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+3∙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sY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+2]+[−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𝑠𝑦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2892" y="3662638"/>
            <a:ext cx="27397652" cy="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209399"/>
              </p:ext>
            </p:extLst>
          </p:nvPr>
        </p:nvGraphicFramePr>
        <p:xfrm>
          <a:off x="1873322" y="4001294"/>
          <a:ext cx="7288357" cy="2514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2184400" imgH="749300" progId="Equation.DSMT4">
                  <p:embed/>
                </p:oleObj>
              </mc:Choice>
              <mc:Fallback>
                <p:oleObj name="Equation" r:id="rId5" imgW="2184400" imgH="749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322" y="4001294"/>
                        <a:ext cx="7288357" cy="2514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2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Analysis-Difference </a:t>
            </a:r>
            <a:r>
              <a:rPr lang="en-US" altLang="zh-CN" dirty="0"/>
              <a:t>Equations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2892" y="3662638"/>
            <a:ext cx="27397652" cy="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90057" y="4698602"/>
            <a:ext cx="38143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28448</TotalTime>
  <Words>488</Words>
  <Application>Microsoft Office PowerPoint</Application>
  <PresentationFormat>宽屏</PresentationFormat>
  <Paragraphs>146</Paragraphs>
  <Slides>14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Office 主题​​</vt:lpstr>
      <vt:lpstr>Visio</vt:lpstr>
      <vt:lpstr>Equation</vt:lpstr>
      <vt:lpstr>Lab 6 Laplace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Analysis-Difference Equations</vt:lpstr>
      <vt:lpstr>System Analysis-Difference Equations</vt:lpstr>
      <vt:lpstr>System Analysis-Circuits</vt:lpstr>
      <vt:lpstr>System Analysis-Circuits</vt:lpstr>
      <vt:lpstr>System Analysis-Circuits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 to MATLAB</dc:title>
  <dc:creator>sist</dc:creator>
  <cp:lastModifiedBy>sist</cp:lastModifiedBy>
  <cp:revision>150</cp:revision>
  <dcterms:created xsi:type="dcterms:W3CDTF">2018-08-27T07:50:56Z</dcterms:created>
  <dcterms:modified xsi:type="dcterms:W3CDTF">2020-05-27T01:11:59Z</dcterms:modified>
</cp:coreProperties>
</file>