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69" r:id="rId15"/>
    <p:sldId id="270" r:id="rId16"/>
    <p:sldId id="271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65074" autoAdjust="0"/>
  </p:normalViewPr>
  <p:slideViewPr>
    <p:cSldViewPr snapToGrid="0">
      <p:cViewPr varScale="1">
        <p:scale>
          <a:sx n="82" d="100"/>
          <a:sy n="82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89B5-AA53-4976-908E-D05CC5DB68D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22A-28E8-457D-A246-61A8213E1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各位同学大家好，今天我们要开启信号与系统的第一个实验了。我们知道工欲善其事，必先利其器。那么在这次课中，就让我们先来熟悉下我们的课程工具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计算机只能对有限长、且离散的信号进行处理。连续信号的表示则要通过设置足够密集的取样点来实现的。在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中我们可以通过数值法和符号法两种方法来产生我们需要的信号。</a:t>
            </a:r>
            <a:endParaRPr lang="en-US" altLang="zh-CN" dirty="0" smtClean="0"/>
          </a:p>
          <a:p>
            <a:r>
              <a:rPr lang="zh-CN" altLang="en-US" dirty="0" smtClean="0"/>
              <a:t>使用数值法时，首先要确定取样时间段以及取样的间隔，生成信号后使用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stem</a:t>
            </a:r>
            <a:r>
              <a:rPr lang="zh-CN" altLang="en-US" dirty="0" smtClean="0"/>
              <a:t>画出对应图形。</a:t>
            </a:r>
            <a:endParaRPr lang="en-US" altLang="zh-CN" dirty="0" smtClean="0"/>
          </a:p>
          <a:p>
            <a:r>
              <a:rPr lang="zh-CN" altLang="en-US" dirty="0" smtClean="0"/>
              <a:t>使用符号法时，需要先声明符号变量，生成信号使用</a:t>
            </a:r>
            <a:r>
              <a:rPr lang="en-US" altLang="zh-CN" dirty="0" err="1" smtClean="0"/>
              <a:t>fplot</a:t>
            </a:r>
            <a:r>
              <a:rPr lang="zh-CN" altLang="en-US" dirty="0" smtClean="0"/>
              <a:t>画出。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注意三角波是单个三角波形，而锯齿波是连续周期波形。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8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smtClean="0"/>
              <a:t>1|</a:t>
            </a:r>
            <a:r>
              <a:rPr lang="zh-CN" altLang="en-US" baseline="0" dirty="0" smtClean="0"/>
              <a:t>、</a:t>
            </a:r>
            <a:r>
              <a:rPr lang="zh-CN" altLang="en-US" dirty="0" smtClean="0"/>
              <a:t>矩形波是单个矩形波形，而方波是连续周期波形。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(t&gt;=a)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heaviside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位置的值为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，这其中的差异可能会对之后的运算造成一定的影响，大家知道一下就可以了。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、冲击响应的值是无限大的，所以用</a:t>
            </a:r>
            <a:r>
              <a:rPr lang="en-US" altLang="zh-CN" dirty="0" err="1" smtClean="0"/>
              <a:t>dirac</a:t>
            </a:r>
            <a:r>
              <a:rPr lang="zh-CN" altLang="en-US" dirty="0" smtClean="0"/>
              <a:t>生成的冲击函数后直接画图是无法显示图形的。可以利用</a:t>
            </a:r>
            <a:r>
              <a:rPr lang="en-US" altLang="zh-CN" dirty="0" smtClean="0"/>
              <a:t>sign</a:t>
            </a:r>
            <a:r>
              <a:rPr lang="zh-CN" altLang="en-US" dirty="0" smtClean="0"/>
              <a:t>函数来显示单位冲击函数。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4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的成簇结构主要包括顺序结构、循环结构、分支结构等。</a:t>
            </a:r>
            <a:endParaRPr lang="en-US" altLang="zh-CN" dirty="0" smtClean="0"/>
          </a:p>
          <a:p>
            <a:r>
              <a:rPr lang="zh-CN" altLang="en-US" dirty="0" smtClean="0"/>
              <a:t>这里我们需要注意的是各种结构的格式。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3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2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0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我们这学期的信号与系统实验课主要是基于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那么我们本节课主要目标有：</a:t>
            </a:r>
            <a:endParaRPr lang="en-US" altLang="zh-CN" dirty="0" smtClean="0"/>
          </a:p>
          <a:p>
            <a:r>
              <a:rPr lang="zh-CN" altLang="en-US" dirty="0" smtClean="0"/>
              <a:t>能利用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完成一些基本的操作，建议使用的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2019b</a:t>
            </a:r>
            <a:r>
              <a:rPr lang="zh-CN" altLang="en-US" dirty="0" smtClean="0"/>
              <a:t>，低版本的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在使用上会存在一定的差异。如果同学们使用低版本的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运行本教程中的例子时出现报错，可以使用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命令来查看函数的详细使用方法。</a:t>
            </a:r>
            <a:endParaRPr lang="en-US" altLang="zh-CN" dirty="0" smtClean="0"/>
          </a:p>
          <a:p>
            <a:r>
              <a:rPr lang="zh-CN" altLang="en-US" dirty="0" smtClean="0"/>
              <a:t>可视化数据是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的一个特点，因此画图的技巧对于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来说就是一个比较重要的环节。希望同学们在后面的实验中不要止步于把图画出来就好了，可以考虑下如何通过缩放、线条、色彩等作图手段将你的结论表达清楚。</a:t>
            </a:r>
            <a:endParaRPr lang="en-US" altLang="zh-CN" dirty="0" smtClean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本身的功能十分强大，应用的领域也相当的广泛，而我们的实验课主要是服务于信号与系统的分析，因此对于我们来说掌握信号的表达及操作也是必不可少的。</a:t>
            </a:r>
            <a:endParaRPr lang="en-US" altLang="zh-CN" dirty="0" smtClean="0"/>
          </a:p>
          <a:p>
            <a:r>
              <a:rPr lang="zh-CN" altLang="en-US" dirty="0" smtClean="0"/>
              <a:t>最后我们会熟悉一下我们可能会用到的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中的几种编程结构，以便于同学们之后可以有效的简化自己的代码。对于已经学过其它编程语言的同学来说了，会比较熟悉这部分的内容，主要需要注意下各种结构在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中的格式问题。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首先来了解一下什么是</a:t>
            </a:r>
            <a:r>
              <a:rPr lang="en-US" altLang="zh-CN" dirty="0" smtClean="0"/>
              <a:t>MATLAB</a:t>
            </a:r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laboratory</a:t>
            </a:r>
            <a:r>
              <a:rPr lang="zh-CN" altLang="en-US" dirty="0" smtClean="0"/>
              <a:t>两个词的组合，也就是矩阵实验室，从其名字我们不难看出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以矩阵为基本数据单位。它是一个集数值分析、矩阵计算、数据可视化、系统建模和仿真等诸多功能于一身的软件，主要应用于工程计算、控制设计、信号处理、图像处理等领域。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8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如图显示的是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的结构图。</a:t>
            </a:r>
            <a:endParaRPr lang="en-US" altLang="zh-CN" dirty="0" smtClean="0"/>
          </a:p>
          <a:p>
            <a:r>
              <a:rPr lang="zh-CN" altLang="en-US" dirty="0" smtClean="0"/>
              <a:t>从函数的角度讲，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主要包含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个来源：</a:t>
            </a:r>
            <a:r>
              <a:rPr lang="en-US" altLang="zh-CN" dirty="0" smtClean="0"/>
              <a:t>Built-in functions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自带函数，比如我们的画图函数，部分图形的创建函数等。我们也可以根据需要、使用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编程语言创建的函数，也就是</a:t>
            </a:r>
            <a:r>
              <a:rPr lang="en-US" altLang="zh-CN" dirty="0" smtClean="0"/>
              <a:t>User functions</a:t>
            </a:r>
            <a:r>
              <a:rPr lang="zh-CN" altLang="en-US" dirty="0" smtClean="0"/>
              <a:t>。另外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也提供了和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语言、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语言等的接口，以提供相应的函数功能。这部分内容我们主要掌握使用方法即可。</a:t>
            </a:r>
            <a:endParaRPr lang="en-US" altLang="zh-CN" dirty="0" smtClean="0"/>
          </a:p>
          <a:p>
            <a:r>
              <a:rPr lang="zh-CN" altLang="en-US" dirty="0" smtClean="0"/>
              <a:t>功能上如前面所说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提供了，数值计算、数据可视化等功能。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5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界面需要关注的区域包括：</a:t>
            </a:r>
            <a:endParaRPr lang="en-US" altLang="zh-CN" dirty="0" smtClean="0"/>
          </a:p>
          <a:p>
            <a:r>
              <a:rPr lang="zh-CN" altLang="en-US" dirty="0" smtClean="0"/>
              <a:t>命令行窗口：可以在此直接输入需要执行的命令，回车后当前命令被执行；</a:t>
            </a:r>
            <a:endParaRPr lang="en-US" altLang="zh-CN" dirty="0" smtClean="0"/>
          </a:p>
          <a:p>
            <a:r>
              <a:rPr lang="zh-CN" altLang="en-US" dirty="0" smtClean="0"/>
              <a:t>历史命令窗口：记录了已执行过的命令。有停靠和弹出两种模式，在布局中可更改相关设置。默认为弹出模式，在命令窗口中使用向上方向键可调出；</a:t>
            </a:r>
            <a:endParaRPr lang="en-US" altLang="zh-CN" dirty="0" smtClean="0"/>
          </a:p>
          <a:p>
            <a:r>
              <a:rPr lang="zh-CN" altLang="en-US" dirty="0" smtClean="0"/>
              <a:t>当前文件夹：当前的工作目录，新建的函数或脚本默认被保存在当前文件夹中。另外，在调用用户自定义函数时，需要将自定义函数放在当前文件夹中；</a:t>
            </a:r>
            <a:endParaRPr lang="en-US" altLang="zh-CN" dirty="0" smtClean="0"/>
          </a:p>
          <a:p>
            <a:r>
              <a:rPr lang="zh-CN" altLang="en-US" dirty="0" smtClean="0"/>
              <a:t>工作区：保存了当前的变量值，变量的值也可直接在工作区中进行修改。需要注意的是，在重新运行我们的代码之前，建议使用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命令来清除工作区变量的值。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3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任何变量在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中都被视为一个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的数组，按照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取值的不同，形成了标量、向量、矩阵等（演示一下各类数组的创建）。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中创建向量只要在命令行窗口中输入变量名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等号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变量值即可。对应变量名需要遵循以下这些规则：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3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在接下去的课程中，我们可能会用到</a:t>
            </a:r>
            <a:r>
              <a:rPr lang="en-US" altLang="zh-CN" dirty="0" smtClean="0"/>
              <a:t>plot, stem, </a:t>
            </a:r>
            <a:r>
              <a:rPr lang="en-US" altLang="zh-CN" dirty="0" err="1" smtClean="0"/>
              <a:t>fplot</a:t>
            </a:r>
            <a:r>
              <a:rPr lang="zh-CN" altLang="en-US" dirty="0" smtClean="0"/>
              <a:t>三个绘图函数。其中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用于连续图形的绘制，</a:t>
            </a:r>
            <a:r>
              <a:rPr lang="en-US" altLang="zh-CN" dirty="0" smtClean="0"/>
              <a:t>stem</a:t>
            </a:r>
            <a:r>
              <a:rPr lang="zh-CN" altLang="en-US" dirty="0" smtClean="0"/>
              <a:t>用于离散图形的绘制，</a:t>
            </a:r>
            <a:r>
              <a:rPr lang="en-US" altLang="zh-CN" dirty="0" err="1" smtClean="0"/>
              <a:t>fplot</a:t>
            </a:r>
            <a:r>
              <a:rPr lang="zh-CN" altLang="en-US" dirty="0" smtClean="0"/>
              <a:t>用于符号函数的绘制。</a:t>
            </a:r>
            <a:endParaRPr lang="en-US" altLang="zh-CN" dirty="0" smtClean="0"/>
          </a:p>
          <a:p>
            <a:r>
              <a:rPr lang="en-US" altLang="zh-CN" dirty="0" smtClean="0"/>
              <a:t>Subplot</a:t>
            </a:r>
            <a:r>
              <a:rPr lang="zh-CN" altLang="en-US" dirty="0" smtClean="0"/>
              <a:t>用于将一个图形空间进行分区，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为行数，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为列数，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为当前活动区域的索引；</a:t>
            </a:r>
            <a:endParaRPr lang="en-US" altLang="zh-CN" dirty="0" smtClean="0"/>
          </a:p>
          <a:p>
            <a:r>
              <a:rPr lang="zh-CN" altLang="en-US" dirty="0" smtClean="0"/>
              <a:t>可以使用下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ylabel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分别为图片标注上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轴名称，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轴名称及为图片命名；</a:t>
            </a:r>
            <a:endParaRPr lang="en-US" altLang="zh-CN" dirty="0" smtClean="0"/>
          </a:p>
          <a:p>
            <a:r>
              <a:rPr lang="en-US" altLang="zh-CN" dirty="0" smtClean="0"/>
              <a:t>axis</a:t>
            </a:r>
            <a:r>
              <a:rPr lang="zh-CN" altLang="en-US" dirty="0" smtClean="0"/>
              <a:t>用于为图片限定范围</a:t>
            </a:r>
            <a:endParaRPr lang="en-US" altLang="zh-CN" dirty="0" smtClean="0"/>
          </a:p>
          <a:p>
            <a:r>
              <a:rPr lang="en-US" altLang="zh-CN" dirty="0" smtClean="0"/>
              <a:t>grid</a:t>
            </a:r>
            <a:r>
              <a:rPr lang="zh-CN" altLang="en-US" dirty="0" smtClean="0"/>
              <a:t>用于为图片生成网格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7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还提供了各种线条形状、符号形状及色彩用于绘图；同学们可以自行尝试，通过绘图来表达自己的思想。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7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计算机只能对有限长、且离散的信号进行处理。连续信号的表示则要通过设置足够密集的取样点来实现的。在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中我们可以通过数值法和符号法两种方法来产生我们需要的信号。</a:t>
            </a:r>
            <a:endParaRPr lang="en-US" altLang="zh-CN" dirty="0" smtClean="0"/>
          </a:p>
          <a:p>
            <a:r>
              <a:rPr lang="zh-CN" altLang="en-US" dirty="0" smtClean="0"/>
              <a:t>使用数值法时，首先要确定取样时间段以及取样的间隔，生成信号后使用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stem</a:t>
            </a:r>
            <a:r>
              <a:rPr lang="zh-CN" altLang="en-US" dirty="0" smtClean="0"/>
              <a:t>画出对应图形。</a:t>
            </a:r>
            <a:endParaRPr lang="en-US" altLang="zh-CN" dirty="0" smtClean="0"/>
          </a:p>
          <a:p>
            <a:r>
              <a:rPr lang="zh-CN" altLang="en-US" dirty="0" smtClean="0"/>
              <a:t>使用符号法时，需要先声明符号变量，生成信号使用</a:t>
            </a:r>
            <a:r>
              <a:rPr lang="en-US" altLang="zh-CN" dirty="0" err="1" smtClean="0"/>
              <a:t>fplot</a:t>
            </a:r>
            <a:r>
              <a:rPr lang="zh-CN" altLang="en-US" dirty="0" smtClean="0"/>
              <a:t>画出。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8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710-AC52-4775-B479-5C751045EDB4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000" y="2889000"/>
            <a:ext cx="10800000" cy="108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 Introduction to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Functions to Generate Elementary Signal</a:t>
            </a:r>
          </a:p>
          <a:p>
            <a:pPr lvl="0"/>
            <a:r>
              <a:rPr lang="en-US" altLang="zh-CN" b="1" dirty="0"/>
              <a:t>s</a:t>
            </a:r>
            <a:r>
              <a:rPr lang="en-US" altLang="zh-CN" b="1" dirty="0" smtClean="0"/>
              <a:t>in(x)</a:t>
            </a:r>
            <a:r>
              <a:rPr lang="en-US" altLang="zh-CN" dirty="0" smtClean="0"/>
              <a:t>: returns sine function of x</a:t>
            </a:r>
          </a:p>
          <a:p>
            <a:pPr lvl="0"/>
            <a:r>
              <a:rPr lang="en-US" altLang="zh-CN" b="1" dirty="0"/>
              <a:t>c</a:t>
            </a:r>
            <a:r>
              <a:rPr lang="en-US" altLang="zh-CN" b="1" dirty="0" smtClean="0"/>
              <a:t>os(x)</a:t>
            </a:r>
            <a:r>
              <a:rPr lang="en-US" altLang="zh-CN" dirty="0" smtClean="0"/>
              <a:t>: returns cosine function of x</a:t>
            </a:r>
          </a:p>
          <a:p>
            <a:pPr lvl="0"/>
            <a:r>
              <a:rPr lang="en-US" altLang="zh-CN" b="1" dirty="0" err="1"/>
              <a:t>s</a:t>
            </a:r>
            <a:r>
              <a:rPr lang="en-US" altLang="zh-CN" b="1" dirty="0" err="1" smtClean="0"/>
              <a:t>inc</a:t>
            </a:r>
            <a:r>
              <a:rPr lang="en-US" altLang="zh-CN" b="1" dirty="0" smtClean="0"/>
              <a:t>(x)</a:t>
            </a:r>
            <a:r>
              <a:rPr lang="en-US" altLang="zh-CN" dirty="0" smtClean="0"/>
              <a:t>: returns an array, y, those elements are the </a:t>
            </a:r>
            <a:r>
              <a:rPr lang="en-US" altLang="zh-CN" dirty="0" err="1" smtClean="0"/>
              <a:t>sinc</a:t>
            </a:r>
            <a:r>
              <a:rPr lang="en-US" altLang="zh-CN" dirty="0" smtClean="0"/>
              <a:t> of the elements of the input, x.</a:t>
            </a:r>
          </a:p>
          <a:p>
            <a:pPr lvl="0"/>
            <a:r>
              <a:rPr lang="en-US" altLang="zh-CN" b="1" dirty="0" err="1" smtClean="0"/>
              <a:t>exp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tsobj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calculates the natural exponential (base e) of all the data in the data series of the financial time series object </a:t>
            </a:r>
            <a:r>
              <a:rPr lang="en-US" altLang="zh-CN" dirty="0" err="1" smtClean="0"/>
              <a:t>tsobj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</a:p>
          <a:p>
            <a:pPr lvl="0"/>
            <a:r>
              <a:rPr lang="en-US" altLang="zh-CN" b="1" dirty="0" err="1" smtClean="0"/>
              <a:t>tripuls</a:t>
            </a:r>
            <a:r>
              <a:rPr lang="en-US" altLang="zh-CN" b="1" dirty="0" smtClean="0"/>
              <a:t>(t, w, s)</a:t>
            </a:r>
            <a:r>
              <a:rPr lang="en-US" altLang="zh-CN" dirty="0" smtClean="0"/>
              <a:t>: returns a continuous, aperiodic, unity-height triangular pulse with width w and skew s, where -1≤s ≤1. </a:t>
            </a:r>
          </a:p>
          <a:p>
            <a:pPr lvl="0"/>
            <a:r>
              <a:rPr lang="en-US" altLang="zh-CN" b="1" dirty="0" err="1" smtClean="0"/>
              <a:t>sawtooth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t,xmax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generates a </a:t>
            </a:r>
            <a:r>
              <a:rPr lang="en-US" altLang="zh-CN" dirty="0" err="1" smtClean="0"/>
              <a:t>sawtooth</a:t>
            </a:r>
            <a:r>
              <a:rPr lang="en-US" altLang="zh-CN" dirty="0" smtClean="0"/>
              <a:t> wave with period 2</a:t>
            </a:r>
            <a:r>
              <a:rPr lang="el-GR" altLang="zh-CN" dirty="0" smtClean="0"/>
              <a:t>π</a:t>
            </a:r>
            <a:r>
              <a:rPr lang="en-US" altLang="zh-CN" dirty="0" smtClean="0"/>
              <a:t>  for the elements of the time array t, and the maximum location at each period is controlled by 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, where 0 ≤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 ≤1.</a:t>
            </a:r>
          </a:p>
        </p:txBody>
      </p:sp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0115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Functions to Generate Elementary Signal</a:t>
            </a:r>
          </a:p>
          <a:p>
            <a:pPr lvl="0"/>
            <a:r>
              <a:rPr lang="en-US" altLang="zh-CN" b="1" dirty="0" err="1" smtClean="0"/>
              <a:t>rectpuls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t,w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returns a continuous, aperiodic, unity-height rectangular pulse at the sample times indicated in array t, centered about t=0 and with a width of w.</a:t>
            </a:r>
          </a:p>
          <a:p>
            <a:pPr lvl="0"/>
            <a:r>
              <a:rPr lang="en-US" altLang="zh-CN" b="1" dirty="0" smtClean="0"/>
              <a:t>square(</a:t>
            </a:r>
            <a:r>
              <a:rPr lang="en-US" altLang="zh-CN" b="1" dirty="0" err="1" smtClean="0"/>
              <a:t>t,d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generates a square wave with period 2</a:t>
            </a:r>
            <a:r>
              <a:rPr lang="el-GR" altLang="zh-CN" dirty="0" smtClean="0"/>
              <a:t>π</a:t>
            </a:r>
            <a:r>
              <a:rPr lang="en-US" altLang="zh-CN" dirty="0" smtClean="0"/>
              <a:t> for the elements of the time array t and with specified duty cycle d. The duty cycle is the percent of the signal period in which the square wave is positive.</a:t>
            </a:r>
          </a:p>
          <a:p>
            <a:pPr lvl="0"/>
            <a:r>
              <a:rPr lang="en-US" altLang="zh-CN" b="1" dirty="0" err="1" smtClean="0"/>
              <a:t>heaviside</a:t>
            </a:r>
            <a:r>
              <a:rPr lang="en-US" altLang="zh-CN" b="1" dirty="0" smtClean="0"/>
              <a:t>(x)</a:t>
            </a:r>
            <a:r>
              <a:rPr lang="en-US" altLang="zh-CN" dirty="0" smtClean="0"/>
              <a:t>: returns the value 0 for x‹0, 1 for x›0, and ½ for x=0.</a:t>
            </a:r>
          </a:p>
          <a:p>
            <a:pPr lvl="0"/>
            <a:r>
              <a:rPr lang="en-US" altLang="zh-CN" b="1" dirty="0" err="1"/>
              <a:t>d</a:t>
            </a:r>
            <a:r>
              <a:rPr lang="en-US" altLang="zh-CN" b="1" dirty="0" err="1" smtClean="0"/>
              <a:t>irac</a:t>
            </a:r>
            <a:r>
              <a:rPr lang="en-US" altLang="zh-CN" b="1" dirty="0" smtClean="0"/>
              <a:t>(x)</a:t>
            </a:r>
            <a:r>
              <a:rPr lang="en-US" altLang="zh-CN" dirty="0" smtClean="0"/>
              <a:t>: represents the Dirac delta function of x.</a:t>
            </a:r>
          </a:p>
        </p:txBody>
      </p:sp>
    </p:spTree>
    <p:extLst>
      <p:ext uri="{BB962C8B-B14F-4D97-AF65-F5344CB8AC3E}">
        <p14:creationId xmlns:p14="http://schemas.microsoft.com/office/powerpoint/2010/main" val="57899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Signal Operation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76317"/>
              </p:ext>
            </p:extLst>
          </p:nvPr>
        </p:nvGraphicFramePr>
        <p:xfrm>
          <a:off x="5624590" y="729000"/>
          <a:ext cx="5871410" cy="5912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051">
                  <a:extLst>
                    <a:ext uri="{9D8B030D-6E8A-4147-A177-3AD203B41FA5}">
                      <a16:colId xmlns:a16="http://schemas.microsoft.com/office/drawing/2014/main" val="1146508485"/>
                    </a:ext>
                  </a:extLst>
                </a:gridCol>
                <a:gridCol w="5112359">
                  <a:extLst>
                    <a:ext uri="{9D8B030D-6E8A-4147-A177-3AD203B41FA5}">
                      <a16:colId xmlns:a16="http://schemas.microsoft.com/office/drawing/2014/main" val="2863691800"/>
                    </a:ext>
                  </a:extLst>
                </a:gridCol>
              </a:tblGrid>
              <a:tr h="229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Symbol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009862935"/>
                  </a:ext>
                </a:extLst>
              </a:tr>
              <a:tr h="218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+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Addition:A+B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3485384455"/>
                  </a:ext>
                </a:extLst>
              </a:tr>
              <a:tr h="218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subtractionA-B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413316690"/>
                  </a:ext>
                </a:extLst>
              </a:tr>
              <a:tr h="585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Matrix multiplication. C = A*B is the linear algebraic product of the matrices A and B. For nonscalar A and B, the number of columns of A must equal the number of rows of B. A scalar can multiply a matrix of any size.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04071354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.*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Array multiplication. A.*B is the element-by-element product of the arrays A and B.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3520385058"/>
                  </a:ext>
                </a:extLst>
              </a:tr>
              <a:tr h="780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^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Matrix power. X^p is X to the power p, if p is a scalar. If p is an integer, the power is computed by repeated squaring. If the integer is negative, X is inverted first. For other values of p, the calculation involves eigenvalues and eigenvectors, such that if [V,D] = eig(X), then X^p = V*D.^p/V.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881615622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.^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Array power. A.^B is the matrix with elements A(i,j) to the B(i,j) power.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73997707"/>
                  </a:ext>
                </a:extLst>
              </a:tr>
              <a:tr h="4132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Slash or matrix right division. B/A is roughly the same as B*inv(A).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58917790"/>
                  </a:ext>
                </a:extLst>
              </a:tr>
              <a:tr h="4132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Right array divide. A./B is the matrix with elements A(i,j)/B(i,j).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4282469545"/>
                  </a:ext>
                </a:extLst>
              </a:tr>
              <a:tr h="218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\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Backslash or left matrix divide. A\B is roughly the same as INV(A)*B.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947166664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.\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Left array divide. A.\B is the matrix with elements A(i,j)\B(i,j).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3116052174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'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Matrix transpose. A' is the linear algebraic transpose of A. For complex matrices, this is the complex conjugate transpose.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510663974"/>
                  </a:ext>
                </a:extLst>
              </a:tr>
              <a:tr h="390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.'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Array transpose. A.' is the array transpose of A. For complex matrices, this does not involve conjugation.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260991288"/>
                  </a:ext>
                </a:extLst>
              </a:tr>
              <a:tr h="218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: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Colon: generates an array having regularly spaced elements.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521098182"/>
                  </a:ext>
                </a:extLst>
              </a:tr>
              <a:tr h="218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,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Comma: separates elements of an array.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4211825320"/>
                  </a:ext>
                </a:extLst>
              </a:tr>
              <a:tr h="218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;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Semicolon: suppresses screen printing; also denotes a new row in an array.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48912946"/>
                  </a:ext>
                </a:extLst>
              </a:tr>
              <a:tr h="229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Ellipsis: continues a </a:t>
                      </a:r>
                      <a:r>
                        <a:rPr lang="en-US" sz="900" kern="0" dirty="0" err="1">
                          <a:effectLst/>
                        </a:rPr>
                        <a:t>aline</a:t>
                      </a:r>
                      <a:r>
                        <a:rPr lang="en-US" sz="900" kern="0" dirty="0">
                          <a:effectLst/>
                        </a:rPr>
                        <a:t>.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49581287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6000" y="1556083"/>
            <a:ext cx="413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Notice the difference between the operation with and without dot.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853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Signal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232402"/>
                  </p:ext>
                </p:extLst>
              </p:nvPr>
            </p:nvGraphicFramePr>
            <p:xfrm>
              <a:off x="696000" y="1377391"/>
              <a:ext cx="10800000" cy="5332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8354">
                      <a:extLst>
                        <a:ext uri="{9D8B030D-6E8A-4147-A177-3AD203B41FA5}">
                          <a16:colId xmlns:a16="http://schemas.microsoft.com/office/drawing/2014/main" val="3283272666"/>
                        </a:ext>
                      </a:extLst>
                    </a:gridCol>
                    <a:gridCol w="1723246">
                      <a:extLst>
                        <a:ext uri="{9D8B030D-6E8A-4147-A177-3AD203B41FA5}">
                          <a16:colId xmlns:a16="http://schemas.microsoft.com/office/drawing/2014/main" val="2485586116"/>
                        </a:ext>
                      </a:extLst>
                    </a:gridCol>
                    <a:gridCol w="7838400">
                      <a:extLst>
                        <a:ext uri="{9D8B030D-6E8A-4147-A177-3AD203B41FA5}">
                          <a16:colId xmlns:a16="http://schemas.microsoft.com/office/drawing/2014/main" val="3536676245"/>
                        </a:ext>
                      </a:extLst>
                    </a:gridCol>
                  </a:tblGrid>
                  <a:tr h="473701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Syntax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338268"/>
                      </a:ext>
                    </a:extLst>
                  </a:tr>
                  <a:tr h="34667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Return the absolute value of each element in array x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024526"/>
                      </a:ext>
                    </a:extLst>
                  </a:tr>
                  <a:tr h="59051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phase angle, in radians, for each element of complex array x. The angles lie between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π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54690"/>
                      </a:ext>
                    </a:extLst>
                  </a:tr>
                  <a:tr h="399615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real part of the elements of the complex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234744"/>
                      </a:ext>
                    </a:extLst>
                  </a:tr>
                  <a:tr h="407177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imaginary part of the elements of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672254"/>
                      </a:ext>
                    </a:extLst>
                  </a:tr>
                  <a:tr h="39492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less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0119258"/>
                      </a:ext>
                    </a:extLst>
                  </a:tr>
                  <a:tr h="52487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greater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173837"/>
                      </a:ext>
                    </a:extLst>
                  </a:tr>
                  <a:tr h="473701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diff(X)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X,n,dim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 the differences of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4106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int(S)</a:t>
                          </a:r>
                        </a:p>
                        <a:p>
                          <a:r>
                            <a:rPr lang="en-US" altLang="zh-CN" sz="1600" dirty="0" err="1" smtClean="0"/>
                            <a:t>int</a:t>
                          </a:r>
                          <a:r>
                            <a:rPr lang="en-US" altLang="zh-CN" sz="1600" dirty="0" smtClean="0"/>
                            <a:t>(</a:t>
                          </a:r>
                          <a:r>
                            <a:rPr lang="en-US" altLang="zh-CN" sz="1600" dirty="0" err="1" smtClean="0"/>
                            <a:t>S,a,b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int(</a:t>
                          </a:r>
                          <a:r>
                            <a:rPr lang="en-US" altLang="zh-CN" sz="1600" dirty="0" err="1" smtClean="0"/>
                            <a:t>S,v,a,b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S with symbolic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46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Integral(</a:t>
                          </a:r>
                          <a:r>
                            <a:rPr lang="en-US" altLang="zh-CN" sz="1600" dirty="0" err="1" smtClean="0"/>
                            <a:t>fun,a,b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fun with numeric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0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232402"/>
                  </p:ext>
                </p:extLst>
              </p:nvPr>
            </p:nvGraphicFramePr>
            <p:xfrm>
              <a:off x="696000" y="1377391"/>
              <a:ext cx="10800000" cy="5332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8354">
                      <a:extLst>
                        <a:ext uri="{9D8B030D-6E8A-4147-A177-3AD203B41FA5}">
                          <a16:colId xmlns:a16="http://schemas.microsoft.com/office/drawing/2014/main" val="3283272666"/>
                        </a:ext>
                      </a:extLst>
                    </a:gridCol>
                    <a:gridCol w="1723246">
                      <a:extLst>
                        <a:ext uri="{9D8B030D-6E8A-4147-A177-3AD203B41FA5}">
                          <a16:colId xmlns:a16="http://schemas.microsoft.com/office/drawing/2014/main" val="2485586116"/>
                        </a:ext>
                      </a:extLst>
                    </a:gridCol>
                    <a:gridCol w="7838400">
                      <a:extLst>
                        <a:ext uri="{9D8B030D-6E8A-4147-A177-3AD203B41FA5}">
                          <a16:colId xmlns:a16="http://schemas.microsoft.com/office/drawing/2014/main" val="3536676245"/>
                        </a:ext>
                      </a:extLst>
                    </a:gridCol>
                  </a:tblGrid>
                  <a:tr h="473701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Syntax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338268"/>
                      </a:ext>
                    </a:extLst>
                  </a:tr>
                  <a:tr h="34667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Return the absolute value of each element in array x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024526"/>
                      </a:ext>
                    </a:extLst>
                  </a:tr>
                  <a:tr h="59051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869" t="-144330" r="-311" b="-6659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7254690"/>
                      </a:ext>
                    </a:extLst>
                  </a:tr>
                  <a:tr h="399615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real part of the elements of the complex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234744"/>
                      </a:ext>
                    </a:extLst>
                  </a:tr>
                  <a:tr h="407177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imaginary part of the elements of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672254"/>
                      </a:ext>
                    </a:extLst>
                  </a:tr>
                  <a:tr h="39492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less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0119258"/>
                      </a:ext>
                    </a:extLst>
                  </a:tr>
                  <a:tr h="52487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greater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17383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diff(X)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X,n,dim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 the differences of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4106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int(S)</a:t>
                          </a:r>
                        </a:p>
                        <a:p>
                          <a:r>
                            <a:rPr lang="en-US" altLang="zh-CN" sz="1600" dirty="0" err="1" smtClean="0"/>
                            <a:t>int</a:t>
                          </a:r>
                          <a:r>
                            <a:rPr lang="en-US" altLang="zh-CN" sz="1600" dirty="0" smtClean="0"/>
                            <a:t>(</a:t>
                          </a:r>
                          <a:r>
                            <a:rPr lang="en-US" altLang="zh-CN" sz="1600" dirty="0" err="1" smtClean="0"/>
                            <a:t>S,a,b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int(</a:t>
                          </a:r>
                          <a:r>
                            <a:rPr lang="en-US" altLang="zh-CN" sz="1600" dirty="0" err="1" smtClean="0"/>
                            <a:t>S,v,a,b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</a:t>
                          </a:r>
                          <a:r>
                            <a:rPr lang="en-US" altLang="zh-CN" sz="1600" baseline="0" dirty="0" smtClean="0"/>
                            <a:t>S with symbolic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46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Integral(</a:t>
                          </a:r>
                          <a:r>
                            <a:rPr lang="en-US" altLang="zh-CN" sz="1600" dirty="0" err="1" smtClean="0"/>
                            <a:t>fun,a,b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fun with numeric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003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441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Program Structure </a:t>
            </a:r>
          </a:p>
          <a:p>
            <a:pPr lvl="0"/>
            <a:r>
              <a:rPr lang="en-US" altLang="zh-CN" dirty="0" smtClean="0"/>
              <a:t>Sequential, Loop, Branch</a:t>
            </a:r>
          </a:p>
          <a:p>
            <a:pPr lvl="0"/>
            <a:r>
              <a:rPr lang="en-US" altLang="zh-CN" dirty="0" smtClean="0"/>
              <a:t>Loop structure</a:t>
            </a:r>
            <a:endParaRPr lang="en-US" altLang="zh-CN" dirty="0"/>
          </a:p>
          <a:p>
            <a:pPr lvl="0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835852"/>
            <a:ext cx="5580109" cy="22093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229" y="2835852"/>
            <a:ext cx="5832771" cy="22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3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Program Structure </a:t>
            </a:r>
          </a:p>
          <a:p>
            <a:pPr lvl="0"/>
            <a:r>
              <a:rPr lang="en-US" altLang="zh-CN" dirty="0" smtClean="0"/>
              <a:t>Branch structure</a:t>
            </a:r>
          </a:p>
          <a:p>
            <a:pPr lvl="1"/>
            <a:r>
              <a:rPr lang="en-US" altLang="zh-CN" dirty="0" smtClean="0"/>
              <a:t>If-else-end</a:t>
            </a:r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589501"/>
            <a:ext cx="3711612" cy="30653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412" y="2589501"/>
            <a:ext cx="3761321" cy="30653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564" y="2589501"/>
            <a:ext cx="4026436" cy="30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4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Program Structure </a:t>
            </a:r>
          </a:p>
          <a:p>
            <a:pPr lvl="0"/>
            <a:r>
              <a:rPr lang="en-US" altLang="zh-CN" dirty="0" smtClean="0"/>
              <a:t>Branch structure</a:t>
            </a:r>
          </a:p>
          <a:p>
            <a:pPr lvl="1"/>
            <a:r>
              <a:rPr lang="en-US" altLang="zh-CN" dirty="0" smtClean="0"/>
              <a:t>Switch</a:t>
            </a:r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49223"/>
            <a:ext cx="6549927" cy="34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</a:t>
            </a:r>
            <a:r>
              <a:rPr lang="en-US" altLang="zh-CN" dirty="0" smtClean="0"/>
              <a:t>for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200847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Export .mlx as PDF. Do not use save as…</a:t>
            </a:r>
          </a:p>
          <a:p>
            <a:r>
              <a:rPr lang="en-US" altLang="zh-CN" dirty="0" smtClean="0"/>
              <a:t>Check your PDF to make sure the content is completely displayed;</a:t>
            </a:r>
          </a:p>
          <a:p>
            <a:r>
              <a:rPr lang="en-US" altLang="zh-CN" dirty="0" smtClean="0"/>
              <a:t>Name the PDF</a:t>
            </a:r>
            <a:r>
              <a:rPr lang="zh-CN" altLang="en-US" dirty="0" smtClean="0"/>
              <a:t> </a:t>
            </a:r>
            <a:r>
              <a:rPr lang="en-US" altLang="zh-CN" dirty="0" smtClean="0"/>
              <a:t>as ‘</a:t>
            </a:r>
            <a:r>
              <a:rPr lang="en-US" altLang="zh-CN" dirty="0" smtClean="0">
                <a:solidFill>
                  <a:srgbClr val="FF0000"/>
                </a:solidFill>
              </a:rPr>
              <a:t>Lab1-Mon/Tue/Wed/Thir-105/107-Name-Id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Make sure your name and ID on the first page of the report are correct.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3300"/>
            <a:ext cx="10506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 </a:t>
            </a:r>
            <a:r>
              <a:rPr lang="en-US" altLang="zh-CN" dirty="0"/>
              <a:t>for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Pay attention to the label of horizontal and vertical axis. Make sure that the unit is correct.</a:t>
            </a:r>
          </a:p>
          <a:p>
            <a:r>
              <a:rPr lang="en-US" altLang="zh-CN" dirty="0" smtClean="0"/>
              <a:t>When there are multiple signals in a picture, they should be marked separately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To show your conclusion accurately, set a reasonable display range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Please follow the indication to organize the format of subplot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When there is a comparison relationship between multiple pictures, please make sure to set the same display range for them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Objectives</a:t>
            </a:r>
          </a:p>
          <a:p>
            <a:pPr lvl="0"/>
            <a:r>
              <a:rPr lang="en-US" altLang="zh-CN" dirty="0" smtClean="0"/>
              <a:t>Work </a:t>
            </a:r>
            <a:r>
              <a:rPr lang="en-US" altLang="zh-CN" dirty="0"/>
              <a:t>with MATLAB </a:t>
            </a:r>
            <a:r>
              <a:rPr lang="en-US" altLang="zh-CN" dirty="0" smtClean="0"/>
              <a:t>2020</a:t>
            </a:r>
            <a:r>
              <a:rPr lang="en-US" altLang="zh-CN" dirty="0"/>
              <a:t>b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Mast the plotting skills.</a:t>
            </a:r>
            <a:endParaRPr lang="zh-CN" altLang="zh-CN" dirty="0"/>
          </a:p>
          <a:p>
            <a:pPr lvl="0"/>
            <a:r>
              <a:rPr lang="en-US" altLang="zh-CN" dirty="0"/>
              <a:t>The representation of elementary signals.</a:t>
            </a:r>
            <a:endParaRPr lang="zh-CN" altLang="zh-CN" dirty="0"/>
          </a:p>
          <a:p>
            <a:pPr lvl="0"/>
            <a:r>
              <a:rPr lang="en-US" altLang="zh-CN" dirty="0"/>
              <a:t>The operation of signals with MATLAB.</a:t>
            </a:r>
            <a:endParaRPr lang="zh-CN" altLang="zh-CN" dirty="0"/>
          </a:p>
          <a:p>
            <a:pPr lvl="0"/>
            <a:r>
              <a:rPr lang="en-US" altLang="zh-CN" dirty="0"/>
              <a:t>Familiar with the program structure.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MATLAB</a:t>
            </a:r>
          </a:p>
          <a:p>
            <a:pPr lvl="0"/>
            <a:r>
              <a:rPr lang="en-US" altLang="zh-CN" dirty="0"/>
              <a:t>Performing mathematical computations and signal processing.</a:t>
            </a:r>
            <a:endParaRPr lang="zh-CN" altLang="zh-CN" dirty="0"/>
          </a:p>
          <a:p>
            <a:pPr lvl="0"/>
            <a:r>
              <a:rPr lang="en-US" altLang="zh-CN" dirty="0"/>
              <a:t>Analyzing and visualizing data (excellent graphics tools).</a:t>
            </a:r>
            <a:endParaRPr lang="zh-CN" altLang="zh-CN" dirty="0"/>
          </a:p>
          <a:p>
            <a:pPr lvl="0"/>
            <a:r>
              <a:rPr lang="en-US" altLang="zh-CN" dirty="0"/>
              <a:t>Modeling physical systems and phenomena.</a:t>
            </a:r>
            <a:endParaRPr lang="zh-CN" altLang="zh-CN" dirty="0"/>
          </a:p>
          <a:p>
            <a:pPr lvl="0"/>
            <a:r>
              <a:rPr lang="en-US" altLang="zh-CN" dirty="0"/>
              <a:t>Testing engineering designs.</a:t>
            </a:r>
            <a:endParaRPr lang="zh-CN" altLang="zh-CN" dirty="0"/>
          </a:p>
          <a:p>
            <a:r>
              <a:rPr lang="en-US" altLang="zh-CN" dirty="0"/>
              <a:t>The fundamental data type is the array and the basic building block is the matrix.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02560" y="5120640"/>
            <a:ext cx="62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数值分析，矩阵计算、数据可视化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Structure of MATLAB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8" y="1499756"/>
            <a:ext cx="9701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Desktop of </a:t>
            </a:r>
            <a:r>
              <a:rPr lang="en-US" altLang="zh-CN" sz="4000" b="1" dirty="0" err="1" smtClean="0"/>
              <a:t>Matlab</a:t>
            </a:r>
            <a:endParaRPr lang="en-US" altLang="zh-CN" sz="4000" b="1" dirty="0" smtClean="0"/>
          </a:p>
        </p:txBody>
      </p:sp>
      <p:sp>
        <p:nvSpPr>
          <p:cNvPr id="5" name="椭圆 4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06" y="1440656"/>
            <a:ext cx="9448394" cy="52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0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Create Variables</a:t>
                </a:r>
                <a:endParaRPr lang="en-US" altLang="zh-CN" sz="4000" b="1" baseline="30000" dirty="0" smtClean="0"/>
              </a:p>
              <a:p>
                <a:pPr lvl="0"/>
                <a:r>
                  <a:rPr lang="en-US" altLang="zh-CN" dirty="0"/>
                  <a:t>Variable names must begin with a letter.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Names can include any combinations of letters, numbers and underscores.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Maximum length for a variable name is 63 characters.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MATLAB is case sensitive. That is the variable name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different than the variable name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Avoid the following names: </a:t>
                </a:r>
                <a:r>
                  <a:rPr lang="en-US" altLang="zh-CN" b="1" dirty="0" smtClean="0"/>
                  <a:t>pi </a:t>
                </a:r>
                <a:r>
                  <a:rPr lang="en-US" altLang="zh-CN" dirty="0"/>
                  <a:t>(π)</a:t>
                </a:r>
                <a:r>
                  <a:rPr lang="en-US" altLang="zh-CN" b="1" dirty="0"/>
                  <a:t>,</a:t>
                </a:r>
                <a:r>
                  <a:rPr lang="en-US" altLang="zh-CN" dirty="0"/>
                  <a:t> and all built-in MATLAB function names such as </a:t>
                </a:r>
                <a:r>
                  <a:rPr lang="en-US" altLang="zh-CN" b="1" dirty="0"/>
                  <a:t>length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char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size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plot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break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cos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log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…</a:t>
                </a:r>
              </a:p>
              <a:p>
                <a:pPr lvl="0"/>
                <a:r>
                  <a:rPr lang="en-US" altLang="zh-CN" dirty="0" smtClean="0"/>
                  <a:t>Use 1i or 1j instead of single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or j to represent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It is good programming practice to name your variables to reflect their function in a program rather than using generic x, y, z variables.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749" t="-3503" r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499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Plotting</a:t>
            </a:r>
          </a:p>
          <a:p>
            <a:pPr lvl="0"/>
            <a:r>
              <a:rPr lang="en-US" altLang="zh-CN" dirty="0" smtClean="0"/>
              <a:t>Plotting function: </a:t>
            </a:r>
          </a:p>
          <a:p>
            <a:pPr lvl="1"/>
            <a:r>
              <a:rPr lang="en-US" altLang="zh-CN" dirty="0" smtClean="0"/>
              <a:t>plot(X, Y);  plot(Y);  plot(_, </a:t>
            </a:r>
            <a:r>
              <a:rPr lang="en-US" altLang="zh-CN" dirty="0" err="1" smtClean="0"/>
              <a:t>LineSpec</a:t>
            </a:r>
            <a:r>
              <a:rPr lang="en-US" altLang="zh-CN" dirty="0" smtClean="0"/>
              <a:t>);  plot(X1, Y1,…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); </a:t>
            </a:r>
          </a:p>
          <a:p>
            <a:pPr lvl="1"/>
            <a:r>
              <a:rPr lang="en-US" altLang="zh-CN" dirty="0" smtClean="0"/>
              <a:t>stem(X, Y);  stem(Y);  stem(_, </a:t>
            </a:r>
            <a:r>
              <a:rPr lang="en-US" altLang="zh-CN" dirty="0" err="1" smtClean="0"/>
              <a:t>LineSpec</a:t>
            </a:r>
            <a:r>
              <a:rPr lang="en-US" altLang="zh-CN" dirty="0" smtClean="0"/>
              <a:t>);  stem(_, ’filled’);</a:t>
            </a:r>
          </a:p>
          <a:p>
            <a:pPr lvl="1"/>
            <a:r>
              <a:rPr lang="en-US" altLang="zh-CN" dirty="0" err="1" smtClean="0"/>
              <a:t>fplot</a:t>
            </a:r>
            <a:r>
              <a:rPr lang="en-US" altLang="zh-CN" dirty="0" smtClean="0"/>
              <a:t>(f); </a:t>
            </a:r>
            <a:r>
              <a:rPr lang="en-US" altLang="zh-CN" dirty="0" err="1" smtClean="0"/>
              <a:t>fplot</a:t>
            </a:r>
            <a:r>
              <a:rPr lang="en-US" altLang="zh-CN" dirty="0" smtClean="0"/>
              <a:t>(f, [</a:t>
            </a:r>
            <a:r>
              <a:rPr lang="en-US" altLang="zh-CN" dirty="0" err="1" smtClean="0"/>
              <a:t>xmin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]); </a:t>
            </a:r>
            <a:r>
              <a:rPr lang="en-US" altLang="zh-CN" dirty="0" err="1" smtClean="0"/>
              <a:t>fplot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yt</a:t>
            </a:r>
            <a:r>
              <a:rPr lang="en-US" altLang="zh-CN" dirty="0" smtClean="0"/>
              <a:t>); </a:t>
            </a:r>
            <a:r>
              <a:rPr lang="en-US" altLang="zh-CN" dirty="0" err="1" smtClean="0"/>
              <a:t>fplot</a:t>
            </a:r>
            <a:r>
              <a:rPr lang="en-US" altLang="zh-CN" dirty="0" smtClean="0"/>
              <a:t>(_, </a:t>
            </a:r>
            <a:r>
              <a:rPr lang="en-US" altLang="zh-CN" dirty="0" err="1" smtClean="0"/>
              <a:t>LineSpec</a:t>
            </a:r>
            <a:r>
              <a:rPr lang="en-US" altLang="zh-CN" dirty="0" smtClean="0"/>
              <a:t>)</a:t>
            </a:r>
          </a:p>
          <a:p>
            <a:pPr lvl="0"/>
            <a:r>
              <a:rPr lang="en-US" altLang="zh-CN" dirty="0" smtClean="0"/>
              <a:t>Subplot</a:t>
            </a:r>
          </a:p>
          <a:p>
            <a:pPr lvl="1"/>
            <a:r>
              <a:rPr lang="en-US" altLang="zh-CN" dirty="0" smtClean="0"/>
              <a:t>subplot(</a:t>
            </a:r>
            <a:r>
              <a:rPr lang="en-US" altLang="zh-CN" dirty="0" err="1" smtClean="0"/>
              <a:t>m,n,p</a:t>
            </a:r>
            <a:r>
              <a:rPr lang="en-US" altLang="zh-CN" dirty="0" smtClean="0"/>
              <a:t>);</a:t>
            </a:r>
          </a:p>
          <a:p>
            <a:pPr lvl="0"/>
            <a:r>
              <a:rPr lang="en-US" altLang="zh-CN" dirty="0" smtClean="0"/>
              <a:t>Label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itle(‘text’);</a:t>
            </a:r>
          </a:p>
          <a:p>
            <a:pPr lvl="1"/>
            <a:r>
              <a:rPr lang="en-US" altLang="zh-CN" dirty="0" err="1"/>
              <a:t>x</a:t>
            </a:r>
            <a:r>
              <a:rPr lang="en-US" altLang="zh-CN" dirty="0" err="1" smtClean="0"/>
              <a:t>label</a:t>
            </a:r>
            <a:r>
              <a:rPr lang="en-US" altLang="zh-CN" dirty="0" smtClean="0"/>
              <a:t>(‘text’); </a:t>
            </a:r>
            <a:r>
              <a:rPr lang="en-US" altLang="zh-CN" dirty="0" err="1" smtClean="0"/>
              <a:t>ylabel</a:t>
            </a:r>
            <a:r>
              <a:rPr lang="en-US" altLang="zh-CN" dirty="0" smtClean="0"/>
              <a:t>(‘text’); </a:t>
            </a:r>
          </a:p>
          <a:p>
            <a:pPr lvl="0"/>
            <a:r>
              <a:rPr lang="en-US" altLang="zh-CN" dirty="0" smtClean="0"/>
              <a:t>Range</a:t>
            </a:r>
          </a:p>
          <a:p>
            <a:pPr lvl="1"/>
            <a:r>
              <a:rPr lang="en-US" altLang="zh-CN" dirty="0" smtClean="0"/>
              <a:t>axis([</a:t>
            </a:r>
            <a:r>
              <a:rPr lang="en-US" altLang="zh-CN" dirty="0" err="1" smtClean="0"/>
              <a:t>Xmin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Ymin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Ymax</a:t>
            </a:r>
            <a:r>
              <a:rPr lang="en-US" altLang="zh-CN" dirty="0" smtClean="0"/>
              <a:t>]);</a:t>
            </a:r>
          </a:p>
          <a:p>
            <a:pPr lvl="0"/>
            <a:r>
              <a:rPr lang="en-US" altLang="zh-CN" dirty="0" smtClean="0"/>
              <a:t>Grid</a:t>
            </a:r>
          </a:p>
          <a:p>
            <a:pPr lvl="1"/>
            <a:r>
              <a:rPr lang="en-US" altLang="zh-CN" dirty="0" smtClean="0"/>
              <a:t>grid on/off; grid minor;</a:t>
            </a:r>
          </a:p>
          <a:p>
            <a:pPr lvl="1"/>
            <a:r>
              <a:rPr lang="en-US" altLang="zh-CN" dirty="0" smtClean="0"/>
              <a:t>[X,Y] = </a:t>
            </a:r>
            <a:r>
              <a:rPr lang="en-US" altLang="zh-CN" dirty="0" err="1" smtClean="0"/>
              <a:t>meshgrid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</p:txBody>
      </p:sp>
      <p:sp>
        <p:nvSpPr>
          <p:cNvPr id="2" name="椭圆 1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23265" y="3664065"/>
            <a:ext cx="2316480" cy="1869440"/>
            <a:chOff x="7193280" y="2844800"/>
            <a:chExt cx="2316480" cy="186944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193280" y="3779520"/>
              <a:ext cx="2316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8371840" y="2844800"/>
              <a:ext cx="0" cy="1869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7914641" y="3228945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914641" y="4009331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4081" y="3228945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14081" y="4009331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44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Plotting-</a:t>
            </a:r>
            <a:r>
              <a:rPr lang="en-US" altLang="zh-CN" sz="4000" b="1" dirty="0" err="1"/>
              <a:t>L</a:t>
            </a:r>
            <a:r>
              <a:rPr lang="en-US" altLang="zh-CN" sz="4000" b="1" dirty="0" err="1" smtClean="0"/>
              <a:t>ineSpec</a:t>
            </a:r>
            <a:endParaRPr lang="en-US" altLang="zh-CN" sz="4000" b="1" dirty="0" smtClean="0"/>
          </a:p>
          <a:p>
            <a:pPr lvl="0"/>
            <a:r>
              <a:rPr lang="en-US" altLang="zh-CN" dirty="0" smtClean="0"/>
              <a:t>Line </a:t>
            </a:r>
            <a:r>
              <a:rPr lang="en-US" altLang="zh-CN" dirty="0" err="1" smtClean="0"/>
              <a:t>stytle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-  --  :  -. </a:t>
            </a:r>
          </a:p>
          <a:p>
            <a:pPr lvl="0"/>
            <a:r>
              <a:rPr lang="en-US" altLang="zh-CN" dirty="0" smtClean="0"/>
              <a:t>Marker</a:t>
            </a:r>
          </a:p>
          <a:p>
            <a:pPr lvl="1"/>
            <a:r>
              <a:rPr lang="en-US" altLang="zh-CN" dirty="0" smtClean="0"/>
              <a:t>O  +  *  .  </a:t>
            </a:r>
            <a:r>
              <a:rPr lang="en-US" altLang="zh-CN" dirty="0"/>
              <a:t>x</a:t>
            </a:r>
            <a:r>
              <a:rPr lang="en-US" altLang="zh-CN" dirty="0" smtClean="0"/>
              <a:t>  s  d  ^  v  &gt;  &lt;  p  h</a:t>
            </a:r>
          </a:p>
          <a:p>
            <a:pPr lvl="0"/>
            <a:r>
              <a:rPr lang="en-US" altLang="zh-CN" dirty="0" smtClean="0"/>
              <a:t>Color</a:t>
            </a:r>
          </a:p>
          <a:p>
            <a:pPr lvl="1"/>
            <a:r>
              <a:rPr lang="en-US" altLang="zh-CN" dirty="0"/>
              <a:t>y</a:t>
            </a:r>
            <a:r>
              <a:rPr lang="en-US" altLang="zh-CN" dirty="0" smtClean="0"/>
              <a:t>  m  c  r  g b w k</a:t>
            </a:r>
          </a:p>
        </p:txBody>
      </p:sp>
    </p:spTree>
    <p:extLst>
      <p:ext uri="{BB962C8B-B14F-4D97-AF65-F5344CB8AC3E}">
        <p14:creationId xmlns:p14="http://schemas.microsoft.com/office/powerpoint/2010/main" val="286300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Representation of Elementary Signal</a:t>
            </a:r>
          </a:p>
          <a:p>
            <a:pPr lvl="0"/>
            <a:r>
              <a:rPr lang="en-US" altLang="zh-CN" dirty="0" smtClean="0"/>
              <a:t>Numerical method</a:t>
            </a:r>
          </a:p>
          <a:p>
            <a:pPr lvl="1"/>
            <a:r>
              <a:rPr lang="en-US" altLang="zh-CN" dirty="0" smtClean="0"/>
              <a:t>Set a time range and sampling time interval</a:t>
            </a:r>
          </a:p>
          <a:p>
            <a:pPr lvl="1"/>
            <a:r>
              <a:rPr lang="en-US" altLang="zh-CN" dirty="0" smtClean="0"/>
              <a:t>Generate the elementary signals with related function</a:t>
            </a:r>
          </a:p>
          <a:p>
            <a:pPr lvl="1"/>
            <a:r>
              <a:rPr lang="en-US" altLang="zh-CN" dirty="0" smtClean="0"/>
              <a:t>Draw the signal with plot or stem</a:t>
            </a:r>
          </a:p>
          <a:p>
            <a:pPr lvl="0"/>
            <a:r>
              <a:rPr lang="en-US" altLang="zh-CN" dirty="0" smtClean="0"/>
              <a:t>Symbolic method</a:t>
            </a:r>
          </a:p>
          <a:p>
            <a:pPr lvl="1"/>
            <a:r>
              <a:rPr lang="en-US" altLang="zh-CN" dirty="0" smtClean="0"/>
              <a:t>Create symbolic objects with </a:t>
            </a:r>
            <a:r>
              <a:rPr lang="en-US" altLang="zh-CN" b="1" dirty="0" err="1" smtClean="0"/>
              <a:t>syms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Generate the elementary signals with related function</a:t>
            </a:r>
          </a:p>
          <a:p>
            <a:pPr lvl="1"/>
            <a:r>
              <a:rPr lang="en-US" altLang="zh-CN" dirty="0" smtClean="0"/>
              <a:t>Draw the signal with </a:t>
            </a:r>
            <a:r>
              <a:rPr lang="en-US" altLang="zh-CN" dirty="0" err="1" smtClean="0"/>
              <a:t>fplot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395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8466</TotalTime>
  <Words>2516</Words>
  <Application>Microsoft Office PowerPoint</Application>
  <PresentationFormat>宽屏</PresentationFormat>
  <Paragraphs>222</Paragraphs>
  <Slides>18</Slides>
  <Notes>16</Notes>
  <HiddenSlides>12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Lab 1 Introduction to MATLAB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Requirements for report</vt:lpstr>
      <vt:lpstr>Requirements for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MATLAB</dc:title>
  <dc:creator>sist</dc:creator>
  <cp:lastModifiedBy>sist</cp:lastModifiedBy>
  <cp:revision>97</cp:revision>
  <dcterms:created xsi:type="dcterms:W3CDTF">2018-08-27T07:50:56Z</dcterms:created>
  <dcterms:modified xsi:type="dcterms:W3CDTF">2021-02-23T02:12:56Z</dcterms:modified>
</cp:coreProperties>
</file>