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3" r:id="rId5"/>
    <p:sldId id="264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>
    <p:extLst>
      <p:ext uri="{19B8F6BF-5375-455C-9EA6-DF929625EA0E}">
        <p15:presenceInfo xmlns:p15="http://schemas.microsoft.com/office/powerpoint/2012/main" xmlns="" userId="s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487" autoAdjust="0"/>
  </p:normalViewPr>
  <p:slideViewPr>
    <p:cSldViewPr snapToGrid="0">
      <p:cViewPr varScale="1">
        <p:scale>
          <a:sx n="86" d="100"/>
          <a:sy n="86" d="100"/>
        </p:scale>
        <p:origin x="-139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1C71-DB4B-4CF8-88E1-09062C102919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3C49-79F3-4624-916E-2DCBE9B3D9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534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376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217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282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007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656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04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6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42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039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17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25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9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87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5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71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13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C743-9A59-44E2-B045-B7B502D8362E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B725-CC3C-496D-9ABC-CA0364A97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06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71" y="1942998"/>
            <a:ext cx="10253031" cy="2387600"/>
          </a:xfrm>
        </p:spPr>
        <p:txBody>
          <a:bodyPr/>
          <a:lstStyle/>
          <a:p>
            <a:r>
              <a:rPr lang="en-US" altLang="zh-CN" dirty="0" smtClean="0"/>
              <a:t>Lab of Signals and Systems</a:t>
            </a:r>
            <a:br>
              <a:rPr lang="en-US" altLang="zh-CN" dirty="0" smtClean="0"/>
            </a:br>
            <a:r>
              <a:rPr lang="en-US" altLang="zh-CN" dirty="0" smtClean="0"/>
              <a:t>Introductions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5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Teaching Team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3161784"/>
              </p:ext>
            </p:extLst>
          </p:nvPr>
        </p:nvGraphicFramePr>
        <p:xfrm>
          <a:off x="838200" y="1825625"/>
          <a:ext cx="10515600" cy="439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63">
                  <a:extLst>
                    <a:ext uri="{9D8B030D-6E8A-4147-A177-3AD203B41FA5}">
                      <a16:colId xmlns:a16="http://schemas.microsoft.com/office/drawing/2014/main" xmlns="" val="272283995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xmlns="" val="1498642792"/>
                    </a:ext>
                  </a:extLst>
                </a:gridCol>
                <a:gridCol w="1459831">
                  <a:extLst>
                    <a:ext uri="{9D8B030D-6E8A-4147-A177-3AD203B41FA5}">
                      <a16:colId xmlns:a16="http://schemas.microsoft.com/office/drawing/2014/main" xmlns="" val="848696751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xmlns="" val="2833299810"/>
                    </a:ext>
                  </a:extLst>
                </a:gridCol>
                <a:gridCol w="3080084">
                  <a:extLst>
                    <a:ext uri="{9D8B030D-6E8A-4147-A177-3AD203B41FA5}">
                      <a16:colId xmlns:a16="http://schemas.microsoft.com/office/drawing/2014/main" xmlns="" val="3342824640"/>
                    </a:ext>
                  </a:extLst>
                </a:gridCol>
                <a:gridCol w="1439779">
                  <a:extLst>
                    <a:ext uri="{9D8B030D-6E8A-4147-A177-3AD203B41FA5}">
                      <a16:colId xmlns:a16="http://schemas.microsoft.com/office/drawing/2014/main" xmlns="" val="2445453869"/>
                    </a:ext>
                  </a:extLst>
                </a:gridCol>
              </a:tblGrid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Email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Tel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Email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Tel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7106067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陆林燕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luly@shanghaitech.edu.cn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15618296017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王萍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78818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张汉中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zhanghzh@shanghaitech.edu.cn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王誉洁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wangyj5@shanghaitech.edu.cn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77600705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李睿嘉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lirj1@shanghaitech.edu.cn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杨蕾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yanglei1@shanghaitech.edu.cn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7252791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徐佳飞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xujf2@shanghaitech.edu.cn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苏晏园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suyy@shanghaitech.edu.cn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62713616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杜旭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duxu@shanghaitech.edu.cn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贺晓赫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hexh@shanghaitech.edu.cn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18241582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袁善帅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yuanshsh@shanghaitech.edu.cn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郎浩然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lanhr1@shanghaitech.edu.cn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06448859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苑子康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yuanzk@shanghaitech.edu.cn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侯佳维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houjw@shanghaitech.edu.cn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53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70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79" y="138221"/>
            <a:ext cx="8622513" cy="6719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6200000">
            <a:off x="-253493" y="998050"/>
            <a:ext cx="2846812" cy="1325563"/>
          </a:xfrm>
        </p:spPr>
        <p:txBody>
          <a:bodyPr/>
          <a:lstStyle/>
          <a:p>
            <a:r>
              <a:rPr lang="en-US" altLang="zh-CN" dirty="0" smtClean="0"/>
              <a:t>Time Table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2336" y="4530794"/>
            <a:ext cx="2190096" cy="923330"/>
          </a:xfrm>
          <a:prstGeom prst="rect">
            <a:avLst/>
          </a:prstGeom>
          <a:noFill/>
          <a:ln w="31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time</a:t>
            </a:r>
          </a:p>
          <a:p>
            <a:r>
              <a:rPr lang="en-US" altLang="zh-CN" dirty="0" smtClean="0"/>
              <a:t>Pre-lab/lab report submitted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2336" y="3639853"/>
            <a:ext cx="2190096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Materials for preview released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2336" y="5698734"/>
            <a:ext cx="2190096" cy="9233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to preview and finish the pre-lab report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4840" y="5299095"/>
            <a:ext cx="1776247" cy="280676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4331" y="5612233"/>
            <a:ext cx="2238703" cy="280676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75030" y="5301909"/>
            <a:ext cx="458514" cy="28067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3" idx="3"/>
            <a:endCxn id="4" idx="1"/>
          </p:cNvCxnSpPr>
          <p:nvPr/>
        </p:nvCxnSpPr>
        <p:spPr>
          <a:xfrm>
            <a:off x="2612432" y="4992459"/>
            <a:ext cx="782408" cy="44697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0"/>
          </p:cNvCxnSpPr>
          <p:nvPr/>
        </p:nvCxnSpPr>
        <p:spPr>
          <a:xfrm>
            <a:off x="2612432" y="3963019"/>
            <a:ext cx="2791855" cy="133889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1"/>
            <a:endCxn id="7" idx="3"/>
          </p:cNvCxnSpPr>
          <p:nvPr/>
        </p:nvCxnSpPr>
        <p:spPr>
          <a:xfrm flipH="1">
            <a:off x="2612432" y="5752571"/>
            <a:ext cx="771899" cy="40782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117771" y="5277323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17771" y="5887661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406742" y="1076176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450286" y="1671717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450286" y="3318110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50286" y="3930360"/>
            <a:ext cx="360000" cy="36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99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4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 Class and Grading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8384494"/>
              </p:ext>
            </p:extLst>
          </p:nvPr>
        </p:nvGraphicFramePr>
        <p:xfrm>
          <a:off x="1792428" y="3016251"/>
          <a:ext cx="8127996" cy="74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1818049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361314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9217014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3494415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972597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8377103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0670733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8404006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4044096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052358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8030032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612884793"/>
                    </a:ext>
                  </a:extLst>
                </a:gridCol>
              </a:tblGrid>
              <a:tr h="37341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02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522909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926431" y="1690688"/>
            <a:ext cx="10339138" cy="1237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 smtClean="0"/>
              <a:t>6 labs is included in the course.</a:t>
            </a:r>
          </a:p>
          <a:p>
            <a:pPr marL="0" indent="0">
              <a:buNone/>
            </a:pPr>
            <a:r>
              <a:rPr lang="en-US" altLang="zh-CN" sz="2600" dirty="0" smtClean="0"/>
              <a:t>Every lab (except lab1) will have: pre-lab report and lab report.</a:t>
            </a:r>
          </a:p>
          <a:p>
            <a:pPr marL="0" indent="0">
              <a:buNone/>
            </a:pPr>
            <a:r>
              <a:rPr lang="en-US" altLang="zh-CN" dirty="0" smtClean="0"/>
              <a:t>The final score are composed of all the pre-lab reports and lab reports.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838200" y="5066726"/>
            <a:ext cx="10339138" cy="1267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Tips:</a:t>
            </a:r>
          </a:p>
          <a:p>
            <a:pPr marL="0" indent="0">
              <a:buNone/>
            </a:pPr>
            <a:r>
              <a:rPr lang="en-US" altLang="zh-CN" sz="2000" dirty="0" smtClean="0"/>
              <a:t>Please be sure to participate in each lab and submit the pre-lab reports and lab reports.</a:t>
            </a:r>
          </a:p>
          <a:p>
            <a:pPr marL="0" indent="0">
              <a:buNone/>
            </a:pPr>
            <a:r>
              <a:rPr lang="en-US" altLang="zh-CN" sz="2000" dirty="0" smtClean="0"/>
              <a:t>The pre-lab reports are required to be submitted at the beginning of the class and the lab reports before the end of the class. </a:t>
            </a:r>
          </a:p>
          <a:p>
            <a:pPr marL="0" indent="0">
              <a:buNone/>
            </a:pPr>
            <a:r>
              <a:rPr lang="en-US" altLang="zh-CN" sz="2000" dirty="0" smtClean="0"/>
              <a:t>If it is really impossible for you to attend the class, please contact Mrs. Lu for class adjustment in advance.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1491932"/>
              </p:ext>
            </p:extLst>
          </p:nvPr>
        </p:nvGraphicFramePr>
        <p:xfrm>
          <a:off x="1792424" y="4042773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179581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90662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600352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5933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Tuesday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Wednesday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Thursday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03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13:00-15:15(15:30)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13:00-15:15(15:30)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15:00-17:15(17:30)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13:00-15:15(15:30)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2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1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Pre-lab report:</a:t>
            </a:r>
          </a:p>
          <a:p>
            <a:pPr lvl="1"/>
            <a:r>
              <a:rPr lang="en-US" altLang="zh-CN" dirty="0" smtClean="0"/>
              <a:t>Pre-lab report should be finished independently. Every student is required to submit his/her own pre-lab report at the beginning of the class.</a:t>
            </a:r>
          </a:p>
          <a:p>
            <a:pPr lvl="1"/>
            <a:r>
              <a:rPr lang="en-US" altLang="zh-CN" dirty="0" smtClean="0"/>
              <a:t>No code is required in the pre-lab report.</a:t>
            </a:r>
          </a:p>
          <a:p>
            <a:pPr lvl="1"/>
            <a:r>
              <a:rPr lang="en-US" altLang="zh-CN" dirty="0" smtClean="0"/>
              <a:t>The use of the internet is permitted, but plagiarism is not allowed. Answer the question yourself.</a:t>
            </a:r>
          </a:p>
          <a:p>
            <a:r>
              <a:rPr lang="en-US" altLang="zh-CN" dirty="0" smtClean="0"/>
              <a:t>Lab report:</a:t>
            </a:r>
          </a:p>
          <a:p>
            <a:pPr lvl="1"/>
            <a:r>
              <a:rPr lang="en-US" altLang="zh-CN" dirty="0" smtClean="0"/>
              <a:t>Submit one copy for each group.</a:t>
            </a:r>
          </a:p>
          <a:p>
            <a:pPr lvl="1"/>
            <a:r>
              <a:rPr lang="en-US" altLang="zh-CN" dirty="0" smtClean="0"/>
              <a:t>The scope of discussion is limited to the group. Please raise your hands for help from the teacher or TA instead of other groups.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33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诚信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8185" y="35307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 4"/>
          <p:cNvSpPr/>
          <p:nvPr/>
        </p:nvSpPr>
        <p:spPr>
          <a:xfrm>
            <a:off x="1439499" y="32923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花时间了，多少学点东西</a:t>
            </a:r>
            <a:endParaRPr lang="zh-CN" altLang="en-US" sz="1800" kern="1200" dirty="0"/>
          </a:p>
        </p:txBody>
      </p:sp>
      <p:sp>
        <p:nvSpPr>
          <p:cNvPr id="6" name="矩形 5"/>
          <p:cNvSpPr/>
          <p:nvPr/>
        </p:nvSpPr>
        <p:spPr>
          <a:xfrm>
            <a:off x="1098185" y="436568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>
          <a:xfrm>
            <a:off x="1439499" y="412730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课程不难，预习</a:t>
            </a:r>
            <a:r>
              <a:rPr lang="en-US" altLang="zh-CN" sz="1800" kern="1200" dirty="0" smtClean="0"/>
              <a:t>+</a:t>
            </a:r>
            <a:r>
              <a:rPr lang="zh-CN" altLang="en-US" sz="1800" kern="1200" dirty="0" smtClean="0"/>
              <a:t>听课肯定没问题</a:t>
            </a:r>
            <a:endParaRPr lang="zh-CN" altLang="en-US" sz="1800" kern="1200" dirty="0"/>
          </a:p>
        </p:txBody>
      </p:sp>
      <p:sp>
        <p:nvSpPr>
          <p:cNvPr id="8" name="矩形 7"/>
          <p:cNvSpPr/>
          <p:nvPr/>
        </p:nvSpPr>
        <p:spPr>
          <a:xfrm>
            <a:off x="1098185" y="52006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1439499" y="49622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老师和助教们都很</a:t>
            </a:r>
            <a:r>
              <a:rPr lang="en-US" altLang="zh-CN" sz="1800" kern="1200" dirty="0" smtClean="0"/>
              <a:t>nice</a:t>
            </a:r>
            <a:endParaRPr lang="zh-CN" altLang="en-US" sz="1800" kern="1200" dirty="0"/>
          </a:p>
        </p:txBody>
      </p:sp>
      <p:sp>
        <p:nvSpPr>
          <p:cNvPr id="10" name="矩形 9"/>
          <p:cNvSpPr/>
          <p:nvPr/>
        </p:nvSpPr>
        <p:spPr>
          <a:xfrm>
            <a:off x="6217897" y="35307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6559212" y="32923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至少本</a:t>
            </a:r>
            <a:r>
              <a:rPr lang="en-US" altLang="zh-CN" sz="1800" kern="1200" dirty="0" smtClean="0"/>
              <a:t>Lab</a:t>
            </a:r>
            <a:r>
              <a:rPr lang="zh-CN" altLang="en-US" sz="1800" kern="1200" dirty="0" smtClean="0"/>
              <a:t>的成绩取消，课程成绩</a:t>
            </a:r>
            <a:r>
              <a:rPr lang="zh-CN" altLang="en-US" dirty="0"/>
              <a:t>可能</a:t>
            </a:r>
            <a:r>
              <a:rPr lang="zh-CN" altLang="en-US" sz="1800" kern="1200" dirty="0" smtClean="0"/>
              <a:t>取消</a:t>
            </a:r>
            <a:endParaRPr lang="zh-CN" altLang="en-US" sz="1800" kern="1200" dirty="0"/>
          </a:p>
        </p:txBody>
      </p:sp>
      <p:sp>
        <p:nvSpPr>
          <p:cNvPr id="12" name="矩形 11"/>
          <p:cNvSpPr/>
          <p:nvPr/>
        </p:nvSpPr>
        <p:spPr>
          <a:xfrm>
            <a:off x="6217897" y="436568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6559212" y="412730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课程档案中会留有记录</a:t>
            </a:r>
            <a:endParaRPr lang="zh-CN" altLang="en-US" sz="1800" kern="1200" dirty="0"/>
          </a:p>
        </p:txBody>
      </p:sp>
      <p:sp>
        <p:nvSpPr>
          <p:cNvPr id="14" name="矩形 13"/>
          <p:cNvSpPr/>
          <p:nvPr/>
        </p:nvSpPr>
        <p:spPr>
          <a:xfrm>
            <a:off x="6217897" y="52006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6559212" y="49622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抄袭者和被抄袭者同样处理，不接受说明</a:t>
            </a:r>
            <a:endParaRPr lang="zh-CN" altLang="en-US" sz="1800" kern="12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995" y="1469928"/>
            <a:ext cx="1746571" cy="1746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6068" y="1590922"/>
            <a:ext cx="2601177" cy="1834766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5070" y="3376146"/>
            <a:ext cx="640800" cy="640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568" y="3395231"/>
            <a:ext cx="641487" cy="641487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563" y="4188120"/>
            <a:ext cx="640800" cy="6408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7240" y="5023070"/>
            <a:ext cx="640800" cy="6408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568" y="4237547"/>
            <a:ext cx="641487" cy="64148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5072497"/>
            <a:ext cx="641487" cy="64148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217897" y="6118801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25"/>
          <p:cNvSpPr/>
          <p:nvPr/>
        </p:nvSpPr>
        <p:spPr>
          <a:xfrm>
            <a:off x="6559212" y="5880423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/>
              <a:t>……</a:t>
            </a:r>
            <a:endParaRPr lang="zh-CN" altLang="en-US" sz="1800" kern="12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5998033"/>
            <a:ext cx="641487" cy="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8299" y="1690688"/>
            <a:ext cx="3538886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61400" y="1690688"/>
            <a:ext cx="3942053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398" y="1800319"/>
            <a:ext cx="1559560" cy="1416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32492" y="2029427"/>
            <a:ext cx="239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463317927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2958" y="1941290"/>
            <a:ext cx="2382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2021 EE150L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信号与系统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实验课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8364" y="3890848"/>
            <a:ext cx="38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课程通知、资料发布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作业发布、提交、评分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讨论答疑：论坛</a:t>
            </a:r>
            <a:endParaRPr lang="en-US" altLang="zh-CN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571306" y="3890848"/>
            <a:ext cx="310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通用问题交流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沟通交流</a:t>
            </a:r>
            <a:endParaRPr lang="en-US" altLang="zh-CN" sz="2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3511" y="1700981"/>
            <a:ext cx="1343769" cy="18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6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405</Words>
  <Application>Microsoft Office PowerPoint</Application>
  <PresentationFormat>自定义</PresentationFormat>
  <Paragraphs>107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Lab of Signals and Systems Introductions</vt:lpstr>
      <vt:lpstr>Teaching Team</vt:lpstr>
      <vt:lpstr>Time Table</vt:lpstr>
      <vt:lpstr>About  Class and Grading</vt:lpstr>
      <vt:lpstr>About report</vt:lpstr>
      <vt:lpstr>诚信</vt:lpstr>
      <vt:lpstr>Interactive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信号与系统线上课程</dc:title>
  <dc:creator>sist</dc:creator>
  <cp:lastModifiedBy>Windows User</cp:lastModifiedBy>
  <cp:revision>90</cp:revision>
  <dcterms:created xsi:type="dcterms:W3CDTF">2020-02-17T03:24:15Z</dcterms:created>
  <dcterms:modified xsi:type="dcterms:W3CDTF">2021-03-08T01:51:45Z</dcterms:modified>
</cp:coreProperties>
</file>