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5"/>
  </p:notesMasterIdLst>
  <p:handoutMasterIdLst>
    <p:handoutMasterId r:id="rId96"/>
  </p:handoutMasterIdLst>
  <p:sldIdLst>
    <p:sldId id="419" r:id="rId2"/>
    <p:sldId id="474" r:id="rId3"/>
    <p:sldId id="384" r:id="rId4"/>
    <p:sldId id="420" r:id="rId5"/>
    <p:sldId id="375" r:id="rId6"/>
    <p:sldId id="392" r:id="rId7"/>
    <p:sldId id="402" r:id="rId8"/>
    <p:sldId id="401" r:id="rId9"/>
    <p:sldId id="393" r:id="rId10"/>
    <p:sldId id="394" r:id="rId11"/>
    <p:sldId id="397" r:id="rId12"/>
    <p:sldId id="414" r:id="rId13"/>
    <p:sldId id="391" r:id="rId14"/>
    <p:sldId id="387" r:id="rId15"/>
    <p:sldId id="508" r:id="rId16"/>
    <p:sldId id="390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3" r:id="rId26"/>
    <p:sldId id="412" r:id="rId27"/>
    <p:sldId id="415" r:id="rId28"/>
    <p:sldId id="376" r:id="rId29"/>
    <p:sldId id="475" r:id="rId30"/>
    <p:sldId id="422" r:id="rId31"/>
    <p:sldId id="423" r:id="rId32"/>
    <p:sldId id="424" r:id="rId33"/>
    <p:sldId id="431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76" r:id="rId56"/>
    <p:sldId id="461" r:id="rId57"/>
    <p:sldId id="462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71" r:id="rId67"/>
    <p:sldId id="505" r:id="rId68"/>
    <p:sldId id="478" r:id="rId69"/>
    <p:sldId id="479" r:id="rId70"/>
    <p:sldId id="480" r:id="rId71"/>
    <p:sldId id="481" r:id="rId72"/>
    <p:sldId id="482" r:id="rId73"/>
    <p:sldId id="483" r:id="rId74"/>
    <p:sldId id="484" r:id="rId75"/>
    <p:sldId id="485" r:id="rId76"/>
    <p:sldId id="486" r:id="rId77"/>
    <p:sldId id="487" r:id="rId78"/>
    <p:sldId id="488" r:id="rId79"/>
    <p:sldId id="489" r:id="rId80"/>
    <p:sldId id="490" r:id="rId81"/>
    <p:sldId id="491" r:id="rId82"/>
    <p:sldId id="492" r:id="rId83"/>
    <p:sldId id="493" r:id="rId84"/>
    <p:sldId id="494" r:id="rId85"/>
    <p:sldId id="495" r:id="rId86"/>
    <p:sldId id="496" r:id="rId87"/>
    <p:sldId id="497" r:id="rId88"/>
    <p:sldId id="498" r:id="rId89"/>
    <p:sldId id="499" r:id="rId90"/>
    <p:sldId id="500" r:id="rId91"/>
    <p:sldId id="501" r:id="rId92"/>
    <p:sldId id="502" r:id="rId93"/>
    <p:sldId id="507" r:id="rId9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128B64B-55C3-469C-98C3-6B31A2FA43B0}">
          <p14:sldIdLst>
            <p14:sldId id="419"/>
            <p14:sldId id="474"/>
            <p14:sldId id="384"/>
            <p14:sldId id="420"/>
            <p14:sldId id="375"/>
            <p14:sldId id="392"/>
            <p14:sldId id="402"/>
            <p14:sldId id="401"/>
            <p14:sldId id="393"/>
            <p14:sldId id="394"/>
            <p14:sldId id="397"/>
            <p14:sldId id="414"/>
            <p14:sldId id="391"/>
            <p14:sldId id="387"/>
            <p14:sldId id="508"/>
            <p14:sldId id="390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3"/>
            <p14:sldId id="412"/>
            <p14:sldId id="415"/>
            <p14:sldId id="376"/>
          </p14:sldIdLst>
        </p14:section>
        <p14:section name="Untitled Section" id="{2CD8135D-725E-4D47-BCAE-2A6EDADDA4BE}">
          <p14:sldIdLst>
            <p14:sldId id="475"/>
            <p14:sldId id="422"/>
            <p14:sldId id="423"/>
            <p14:sldId id="424"/>
            <p14:sldId id="431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Untitled Section" id="{51769370-CBD6-4B3C-942C-B7AFAF87577D}">
          <p14:sldIdLst>
            <p14:sldId id="476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Untitled Section" id="{EF40DD37-7C83-4A6A-89E7-98A0759776F4}">
          <p14:sldIdLst>
            <p14:sldId id="505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</p14:sldIdLst>
        </p14:section>
        <p14:section name="Untitled Section" id="{54CE132A-DA87-4B8C-A0A8-7CF356F31B27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9" autoAdjust="0"/>
    <p:restoredTop sz="75248"/>
  </p:normalViewPr>
  <p:slideViewPr>
    <p:cSldViewPr>
      <p:cViewPr varScale="1">
        <p:scale>
          <a:sx n="91" d="100"/>
          <a:sy n="91" d="100"/>
        </p:scale>
        <p:origin x="269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97"/>
    </p:cViewPr>
  </p:sorterViewPr>
  <p:notesViewPr>
    <p:cSldViewPr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2022-01-04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1/4/2022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	The solution will have to use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(|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|)</a:t>
            </a:r>
            <a:r>
              <a:rPr lang="en-US" altLang="en-US" dirty="0">
                <a:latin typeface="Arial" charset="0"/>
                <a:cs typeface="Arial" charset="0"/>
              </a:rPr>
              <a:t> additional memory…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B73EB-E8E7-4753-B524-530D27BE6404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392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  Kleinberg and </a:t>
            </a:r>
            <a:r>
              <a:rPr lang="en-CA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Tardos</a:t>
            </a:r>
            <a:endParaRPr lang="en-CA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52471A-BD07-49F5-8D25-951E1BA91E6E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29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E2B194-86E1-4458-A197-1F8F7F60B7A7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63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6D475-37EE-42C1-868E-451EA9BA74B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126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FC892-E532-4138-97D4-AF413CED92C3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91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D3CD-2CC3-4842-8A6F-06600AC0FD27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3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  Kleinberg and </a:t>
            </a:r>
            <a:r>
              <a:rPr lang="en-CA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Tardos</a:t>
            </a:r>
            <a:endParaRPr lang="en-CA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96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52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87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19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91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72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4AAC2-DE2A-46AF-9942-1D86C9FC3CE1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56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9DC1E3-74B2-486B-B93F-781DBBF23E6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51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88227-A32A-47A5-8704-77BB62A9E11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23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 </a:t>
            </a:r>
            <a:r>
              <a:rPr lang="en-US" altLang="zh-CN" sz="4400" dirty="0"/>
              <a:t>Algorithms and Data</a:t>
            </a:r>
            <a:r>
              <a:rPr lang="zh-CN" altLang="en-US" sz="4400" dirty="0"/>
              <a:t> </a:t>
            </a:r>
            <a:r>
              <a:rPr lang="en-US" altLang="zh-CN" sz="4400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Graph traversal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22.2/3/5</a:t>
            </a:r>
          </a:p>
        </p:txBody>
      </p:sp>
    </p:spTree>
    <p:extLst>
      <p:ext uri="{BB962C8B-B14F-4D97-AF65-F5344CB8AC3E}">
        <p14:creationId xmlns:p14="http://schemas.microsoft.com/office/powerpoint/2010/main" val="108949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breadth-first traversal:</a:t>
            </a:r>
          </a:p>
          <a:p>
            <a:pPr lvl="1"/>
            <a:r>
              <a:rPr lang="en-CA" dirty="0"/>
              <a:t>Pop C and push F</a:t>
            </a:r>
          </a:p>
          <a:p>
            <a:pPr marL="457200" lvl="1" indent="0">
              <a:buNone/>
            </a:pPr>
            <a:r>
              <a:rPr lang="en-CA" dirty="0"/>
              <a:t>			A, B, 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92201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12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4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breadth-first traversal:</a:t>
            </a:r>
          </a:p>
          <a:p>
            <a:pPr lvl="1"/>
            <a:r>
              <a:rPr lang="en-CA" dirty="0"/>
              <a:t>Pop E and push G and H</a:t>
            </a:r>
          </a:p>
          <a:p>
            <a:pPr marL="457200" lvl="1" indent="0">
              <a:buNone/>
            </a:pPr>
            <a:r>
              <a:rPr lang="en-CA" dirty="0"/>
              <a:t>			A, B, C, E</a:t>
            </a:r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98388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13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3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breadth-first traversal:</a:t>
            </a:r>
          </a:p>
          <a:p>
            <a:pPr lvl="1"/>
            <a:r>
              <a:rPr lang="en-CA" dirty="0"/>
              <a:t>The queue is empty:  we are finished</a:t>
            </a:r>
          </a:p>
          <a:p>
            <a:pPr marL="457200" lvl="1" indent="0">
              <a:buNone/>
            </a:pPr>
            <a:r>
              <a:rPr lang="en-CA" dirty="0"/>
              <a:t>			A, B, C, E, D, F, G, H, 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70398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17" descr="C:\Users\dwharder\Desktop\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7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Iterative </a:t>
            </a:r>
            <a:r>
              <a:rPr lang="en-US" altLang="zh-CN" dirty="0">
                <a:latin typeface="Arial" charset="0"/>
                <a:cs typeface="Arial" charset="0"/>
              </a:rPr>
              <a:t>breadth</a:t>
            </a:r>
            <a:r>
              <a:rPr lang="en-US" altLang="en-US" dirty="0">
                <a:latin typeface="Arial" charset="0"/>
                <a:cs typeface="Arial" charset="0"/>
              </a:rPr>
              <a:t>-first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implementation can use a queue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Graph::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depth_first_traversal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Vertex *first )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unordered_map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&lt;Vertex *,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 hash;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hash.insert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first );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::queue&lt;Vertex *&gt; queue;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queue.push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first );</a:t>
            </a:r>
          </a:p>
          <a:p>
            <a:pPr marL="457200" lvl="1" indent="0">
              <a:buNone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while ( !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queue.empty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) {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Vertex *v =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queue.front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queue.pop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// Perform an operation on v</a:t>
            </a:r>
          </a:p>
          <a:p>
            <a:pPr marL="457200" lvl="1" indent="0">
              <a:buNone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Vertex *w : v-&gt;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adjacent_vertices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) {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!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hash.member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w ) ) {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hash.insert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w );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queue.push</a:t>
            </a: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 w );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06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Depth-first traversal on a graph: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any vertex, mark it as visited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From that vertex: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there is another adjacent vertex not yet visited, go to it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Otherwise, go back to the previous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Continue until no visited vertices have unvisited adjacent vertices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implementations: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Recursive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 a stack</a:t>
            </a:r>
          </a:p>
        </p:txBody>
      </p:sp>
    </p:spTree>
    <p:extLst>
      <p:ext uri="{BB962C8B-B14F-4D97-AF65-F5344CB8AC3E}">
        <p14:creationId xmlns:p14="http://schemas.microsoft.com/office/powerpoint/2010/main" val="328612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recursive implementation:</a:t>
            </a:r>
          </a:p>
          <a:p>
            <a:pPr marL="457200" lvl="1" indent="0">
              <a:buNone/>
            </a:pP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Vertex::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depth_first_traversal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 Vertex *v :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adjacent_vertices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) {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( !v-&gt;visited() ) {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v-&gt;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mark_visited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v-&gt;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depth_first_traversal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86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Use a stack: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any vertex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Mark it as visited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Place it onto an empty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stack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the vertex on the top of the stack has an unvisited adjacent vertex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Mark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as visited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Place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onto the top of the stack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Otherwise, pop the top of the stack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7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 a recursive depth-first traversal on this same graph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4705" y="2708920"/>
            <a:ext cx="4486283" cy="242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1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 descr="C:\Users\dwharder\Desktop\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Visit the first node</a:t>
            </a:r>
          </a:p>
          <a:p>
            <a:pPr marL="457200" lvl="1" indent="0">
              <a:buNone/>
            </a:pPr>
            <a:r>
              <a:rPr lang="en-CA" dirty="0"/>
              <a:t>			A</a:t>
            </a:r>
          </a:p>
        </p:txBody>
      </p:sp>
    </p:spTree>
    <p:extLst>
      <p:ext uri="{BB962C8B-B14F-4D97-AF65-F5344CB8AC3E}">
        <p14:creationId xmlns:p14="http://schemas.microsoft.com/office/powerpoint/2010/main" val="351701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A has an unvisited neighbor</a:t>
            </a:r>
          </a:p>
          <a:p>
            <a:pPr marL="457200" lvl="1" indent="0">
              <a:buNone/>
            </a:pPr>
            <a:r>
              <a:rPr lang="en-CA" dirty="0"/>
              <a:t>			A, B</a:t>
            </a:r>
          </a:p>
        </p:txBody>
      </p:sp>
      <p:pic>
        <p:nvPicPr>
          <p:cNvPr id="5" name="Picture 3" descr="C:\Users\dwharder\Desktop\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1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traversal</a:t>
            </a:r>
          </a:p>
          <a:p>
            <a:pPr lvl="1"/>
            <a:r>
              <a:rPr lang="en-US" altLang="zh-CN" dirty="0"/>
              <a:t>Breadth-first</a:t>
            </a:r>
          </a:p>
          <a:p>
            <a:pPr lvl="1"/>
            <a:r>
              <a:rPr lang="en-US" altLang="zh-CN" dirty="0"/>
              <a:t>Depth-first</a:t>
            </a:r>
          </a:p>
          <a:p>
            <a:r>
              <a:rPr lang="en-US" altLang="zh-CN" dirty="0"/>
              <a:t>Applications</a:t>
            </a:r>
          </a:p>
          <a:p>
            <a:pPr lvl="1"/>
            <a:r>
              <a:rPr lang="en-CA" altLang="zh-CN" dirty="0"/>
              <a:t>Connectedness</a:t>
            </a:r>
          </a:p>
          <a:p>
            <a:pPr lvl="1"/>
            <a:r>
              <a:rPr lang="en-CA" altLang="zh-CN" dirty="0"/>
              <a:t>Unweighted path length</a:t>
            </a:r>
          </a:p>
          <a:p>
            <a:pPr lvl="1"/>
            <a:r>
              <a:rPr lang="en-CA" altLang="zh-CN" dirty="0"/>
              <a:t>Identifying bipartite graphs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49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B has an unvisited neighbor</a:t>
            </a:r>
          </a:p>
          <a:p>
            <a:pPr marL="457200" lvl="1" indent="0">
              <a:buNone/>
            </a:pPr>
            <a:r>
              <a:rPr lang="en-CA" dirty="0"/>
              <a:t>			A, B, C</a:t>
            </a:r>
          </a:p>
        </p:txBody>
      </p:sp>
      <p:pic>
        <p:nvPicPr>
          <p:cNvPr id="5" name="Picture 4" descr="C:\Users\dwharder\Desktop\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62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C has an unvisited neighbor</a:t>
            </a:r>
          </a:p>
          <a:p>
            <a:pPr marL="457200" lvl="1" indent="0">
              <a:buNone/>
            </a:pPr>
            <a:r>
              <a:rPr lang="en-CA" dirty="0"/>
              <a:t>			A, B, C, D</a:t>
            </a:r>
          </a:p>
          <a:p>
            <a:pPr marL="357188" indent="-357188">
              <a:buNone/>
            </a:pPr>
            <a:endParaRPr lang="en-CA" dirty="0"/>
          </a:p>
        </p:txBody>
      </p:sp>
      <p:pic>
        <p:nvPicPr>
          <p:cNvPr id="6" name="Picture 5" descr="C:\Users\dwharder\Desktop\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8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D has no unvisited neighbors, so we return to C</a:t>
            </a:r>
          </a:p>
          <a:p>
            <a:pPr marL="457200" lvl="1" indent="0">
              <a:buNone/>
            </a:pPr>
            <a:r>
              <a:rPr lang="en-CA" dirty="0"/>
              <a:t>			A, B, C, D, E</a:t>
            </a:r>
          </a:p>
        </p:txBody>
      </p:sp>
      <p:pic>
        <p:nvPicPr>
          <p:cNvPr id="6" name="Picture 6" descr="C:\Users\dwharder\Desktop\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8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E has an unvisited neighbor</a:t>
            </a:r>
          </a:p>
          <a:p>
            <a:pPr marL="457200" lvl="1" indent="0">
              <a:buNone/>
            </a:pPr>
            <a:r>
              <a:rPr lang="en-CA" dirty="0"/>
              <a:t>			A, B, C, D, E, G</a:t>
            </a:r>
          </a:p>
        </p:txBody>
      </p:sp>
      <p:pic>
        <p:nvPicPr>
          <p:cNvPr id="6" name="Picture 7" descr="C:\Users\dwharder\Desktop\b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8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F has an unvisited neighbor</a:t>
            </a:r>
          </a:p>
          <a:p>
            <a:pPr marL="457200" lvl="1" indent="0">
              <a:buNone/>
            </a:pPr>
            <a:r>
              <a:rPr lang="en-CA" dirty="0"/>
              <a:t>			A, B, C, D, E, G, I</a:t>
            </a:r>
          </a:p>
        </p:txBody>
      </p:sp>
      <p:pic>
        <p:nvPicPr>
          <p:cNvPr id="6" name="Picture 8" descr="C:\Users\dwharder\Desktop\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56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H has an unvisited neighbor</a:t>
            </a:r>
          </a:p>
          <a:p>
            <a:pPr marL="457200" lvl="1" indent="0">
              <a:buNone/>
            </a:pPr>
            <a:r>
              <a:rPr lang="en-CA" dirty="0"/>
              <a:t>			A, B, C, D, E, G, I, H</a:t>
            </a:r>
          </a:p>
        </p:txBody>
      </p:sp>
      <p:pic>
        <p:nvPicPr>
          <p:cNvPr id="7" name="Picture 9" descr="C:\Users\dwharder\Desktop\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11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We </a:t>
            </a:r>
            <a:r>
              <a:rPr lang="en-CA" dirty="0" err="1"/>
              <a:t>recurse</a:t>
            </a:r>
            <a:r>
              <a:rPr lang="en-CA" dirty="0"/>
              <a:t> back to C which has an unvisited neighbour</a:t>
            </a:r>
          </a:p>
          <a:p>
            <a:pPr marL="457200" lvl="1" indent="0">
              <a:buNone/>
            </a:pPr>
            <a:r>
              <a:rPr lang="en-CA" dirty="0"/>
              <a:t>			A, B, C, D, E, G, I, H, F</a:t>
            </a:r>
          </a:p>
        </p:txBody>
      </p:sp>
      <p:pic>
        <p:nvPicPr>
          <p:cNvPr id="7" name="Picture 10" descr="C:\Users\dwharder\Desktop\b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18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recursive depth-first traversal:</a:t>
            </a:r>
          </a:p>
          <a:p>
            <a:pPr lvl="1"/>
            <a:r>
              <a:rPr lang="en-CA" dirty="0"/>
              <a:t>We </a:t>
            </a:r>
            <a:r>
              <a:rPr lang="en-CA" dirty="0" err="1"/>
              <a:t>recurse</a:t>
            </a:r>
            <a:r>
              <a:rPr lang="en-CA" dirty="0"/>
              <a:t> finding that no other nodes have unvisited neighbours</a:t>
            </a:r>
          </a:p>
          <a:p>
            <a:pPr marL="457200" lvl="1" indent="0">
              <a:buNone/>
            </a:pPr>
            <a:r>
              <a:rPr lang="en-CA" dirty="0"/>
              <a:t>			A, B, C, D, E, G, I, H, F</a:t>
            </a:r>
          </a:p>
        </p:txBody>
      </p:sp>
      <p:pic>
        <p:nvPicPr>
          <p:cNvPr id="4" name="Picture 10" descr="C:\Users\dwharder\Desktop\b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01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6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order in which vertices can differ greatly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An iterative depth-first traversal may also be different again</a:t>
            </a: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Comparison</a:t>
            </a:r>
          </a:p>
        </p:txBody>
      </p:sp>
      <p:pic>
        <p:nvPicPr>
          <p:cNvPr id="7" name="Picture 10" descr="C:\Users\dwharder\Desktop\b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1508"/>
            <a:ext cx="4104456" cy="22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7" descr="C:\Users\dwharder\Desktop\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01509"/>
            <a:ext cx="4104456" cy="22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61697" y="2686675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A, B, C, D, E, G, I, H, F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686675"/>
            <a:ext cx="253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A, B, C, E, D, F, G, H, I</a:t>
            </a:r>
          </a:p>
        </p:txBody>
      </p:sp>
    </p:spTree>
    <p:extLst>
      <p:ext uri="{BB962C8B-B14F-4D97-AF65-F5344CB8AC3E}">
        <p14:creationId xmlns:p14="http://schemas.microsoft.com/office/powerpoint/2010/main" val="2907566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traversal</a:t>
            </a:r>
          </a:p>
          <a:p>
            <a:pPr lvl="1"/>
            <a:r>
              <a:rPr lang="en-US" altLang="zh-CN" dirty="0"/>
              <a:t>Breadth-first</a:t>
            </a:r>
          </a:p>
          <a:p>
            <a:pPr lvl="1"/>
            <a:r>
              <a:rPr lang="en-US" altLang="zh-CN" dirty="0"/>
              <a:t>Depth-first</a:t>
            </a:r>
          </a:p>
          <a:p>
            <a:r>
              <a:rPr lang="en-US" altLang="zh-CN" dirty="0"/>
              <a:t>Applications</a:t>
            </a:r>
          </a:p>
          <a:p>
            <a:pPr lvl="1"/>
            <a:r>
              <a:rPr lang="en-CA" altLang="zh-CN" dirty="0">
                <a:solidFill>
                  <a:srgbClr val="FF0000"/>
                </a:solidFill>
              </a:rPr>
              <a:t>Connectedness</a:t>
            </a:r>
          </a:p>
          <a:p>
            <a:pPr lvl="1"/>
            <a:r>
              <a:rPr lang="en-CA" altLang="zh-CN" dirty="0"/>
              <a:t>Unweighted path length</a:t>
            </a:r>
          </a:p>
          <a:p>
            <a:pPr lvl="1"/>
            <a:r>
              <a:rPr lang="en-CA" altLang="zh-CN" dirty="0"/>
              <a:t>Identifying bipartite graphs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00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Traversals of a graph</a:t>
            </a:r>
          </a:p>
          <a:p>
            <a:pPr lvl="1"/>
            <a:r>
              <a:rPr lang="en-CA" dirty="0"/>
              <a:t>A means of visiting all the vertices in a graph</a:t>
            </a:r>
          </a:p>
          <a:p>
            <a:pPr lvl="1"/>
            <a:r>
              <a:rPr lang="en-CA" dirty="0"/>
              <a:t>Also called </a:t>
            </a:r>
            <a:r>
              <a:rPr lang="en-CA" i="1" dirty="0"/>
              <a:t>searches</a:t>
            </a:r>
            <a:endParaRPr lang="en-CA" dirty="0"/>
          </a:p>
          <a:p>
            <a:pPr marL="357188" indent="-357188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CA" dirty="0"/>
              <a:t>	Similar to tree traversal, we have breadth-first and depth-first traversals on graphs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Breadth-first requires a queue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Depth-first requires a stack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9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First, let us determine whether one vertex is connected to another</a:t>
            </a:r>
          </a:p>
          <a:p>
            <a:pPr lvl="1"/>
            <a:r>
              <a:rPr lang="en-CA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CA" altLang="en-US" dirty="0">
                <a:latin typeface="Arial" charset="0"/>
                <a:cs typeface="Arial" charset="0"/>
              </a:rPr>
              <a:t> is connected to </a:t>
            </a:r>
            <a:r>
              <a:rPr lang="en-CA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en-US" i="1" baseline="30000" dirty="0"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 if there is a path from the first to the second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Strategy: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Perform a breadth-first traversal starting at </a:t>
            </a:r>
            <a:r>
              <a:rPr lang="en-CA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If the vertex </a:t>
            </a:r>
            <a:r>
              <a:rPr lang="en-CA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en-US" dirty="0">
                <a:latin typeface="Arial" charset="0"/>
                <a:cs typeface="Arial" charset="0"/>
              </a:rPr>
              <a:t> is ever found during the traversal, return true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Otherwise, return false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28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Connected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implementing a breadth-first traversal on an undirected graph: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any vertex, mark it as visited and push it onto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queue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Pop to top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from the queue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For each vertex adjacent to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that has not been visited: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Mark it visited,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Push it onto the queue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continues until the queue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Note: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if there are no unvisited vertices, the graph is connected,</a:t>
            </a:r>
          </a:p>
        </p:txBody>
      </p:sp>
    </p:spTree>
    <p:extLst>
      <p:ext uri="{BB962C8B-B14F-4D97-AF65-F5344CB8AC3E}">
        <p14:creationId xmlns:p14="http://schemas.microsoft.com/office/powerpoint/2010/main" val="2544019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Is A connected to D?</a:t>
            </a:r>
          </a:p>
        </p:txBody>
      </p:sp>
      <p:pic>
        <p:nvPicPr>
          <p:cNvPr id="7171" name="Picture 3" descr="C:\Users\dwharder\Desktop\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420938"/>
            <a:ext cx="4897437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Connections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95513" y="4652963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48263" y="4652963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561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Connections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On the right, the queue is empty and D is not visited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determine A is not connected to 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95513" y="4652963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C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I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D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48263" y="4652963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dwharder\Desktop\x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420938"/>
            <a:ext cx="4897437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007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US" altLang="en-US" sz="32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partition the vertices into connected sub-graphs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there are unvisited vertices in the tree: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Select an unvisited vertex and perform a traversal on that vertex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Each vertex that is visited in that traversal is added to the set initially containing the initial unvisited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Continue until all vertices are visited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would use a disjoint set data structure for maximum efficiency</a:t>
            </a:r>
          </a:p>
        </p:txBody>
      </p:sp>
    </p:spTree>
    <p:extLst>
      <p:ext uri="{BB962C8B-B14F-4D97-AF65-F5344CB8AC3E}">
        <p14:creationId xmlns:p14="http://schemas.microsoft.com/office/powerpoint/2010/main" val="296670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6" descr="C:\Users\dwharder\Desktop\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6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2000"/>
              <a:t>	Here we start with a set of singletons</a:t>
            </a:r>
            <a:endParaRPr lang="en-US" altLang="en-US" sz="1600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9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vertex A is unvisited, so we start with it</a:t>
            </a:r>
          </a:p>
        </p:txBody>
      </p:sp>
      <p:pic>
        <p:nvPicPr>
          <p:cNvPr id="31748" name="Picture 7" descr="C:\Users\dwharder\Desktop\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14"/>
          <p:cNvGraphicFramePr>
            <a:graphicFrameLocks/>
          </p:cNvGraphicFramePr>
          <p:nvPr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03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Take the union of with its adjacent vertices: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A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B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H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I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</a:t>
            </a: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32772" name="Picture 8" descr="C:\Users\dwharder\Desktop\x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14"/>
          <p:cNvGraphicFramePr>
            <a:graphicFrameLocks/>
          </p:cNvGraphicFramePr>
          <p:nvPr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711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9" descr="C:\Users\dwharder\Desktop\x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As the traversal continues, we take the union of the set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G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CA" altLang="en-US">
                <a:latin typeface="Arial" charset="0"/>
                <a:cs typeface="Arial" charset="0"/>
              </a:rPr>
              <a:t>with the set containing H: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A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B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G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H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I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</a:t>
            </a:r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traversal is finished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6" name="Content Placeholder 14"/>
          <p:cNvGraphicFramePr>
            <a:graphicFrameLocks/>
          </p:cNvGraphicFramePr>
          <p:nvPr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45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Start another traversal with C:  this defines a new set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C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</a:t>
            </a:r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5" name="Content Placeholder 14"/>
          <p:cNvGraphicFramePr>
            <a:graphicFrameLocks/>
          </p:cNvGraphicFramePr>
          <p:nvPr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4858" name="Picture 2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53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Graph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Different from tree traversal: there may be multiple paths between two vertices.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avoid visiting a vertex for multiple times, we have to track which vertices have already been visited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may have an indicator variable in each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may use a hash table or a bit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Requiring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 marL="357188" indent="-357188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time complexity of graph traversal cannot be better than and should not be worse than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+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Connected graphs simplify this to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Worst case: 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37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take the union of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C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altLang="en-US">
                <a:latin typeface="Arial" charset="0"/>
                <a:cs typeface="Arial" charset="0"/>
              </a:rPr>
              <a:t> and its adjacent vertex J: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C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J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</a:t>
            </a:r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This traversal is finished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35844" name="Picture 3" descr="C:\Users\dwharder\Desktop\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14"/>
          <p:cNvGraphicFramePr>
            <a:graphicFrameLocks/>
          </p:cNvGraphicFramePr>
          <p:nvPr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58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start again with the set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D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altLang="en-US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36868" name="Picture 4" descr="C:\Users\dwharder\Desktop\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14"/>
          <p:cNvGraphicFramePr>
            <a:graphicFrameLocks/>
          </p:cNvGraphicFramePr>
          <p:nvPr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68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K and E are adjacent to D, so take the unions creating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D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E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K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altLang="en-US"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37892" name="Picture 5" descr="C:\Users\dwharder\Desktop\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14"/>
          <p:cNvGraphicFramePr>
            <a:graphicFrameLocks/>
          </p:cNvGraphicFramePr>
          <p:nvPr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58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Finally, during this last traversal we find that F is adjacent to 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Take the union of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F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altLang="en-US">
                <a:latin typeface="Arial" charset="0"/>
                <a:cs typeface="Arial" charset="0"/>
              </a:rPr>
              <a:t> with the set containing E: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altLang="en-US">
                <a:latin typeface="Arial" charset="0"/>
                <a:cs typeface="Arial" charset="0"/>
              </a:rPr>
              <a:t>D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E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F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CA" altLang="en-US">
                <a:latin typeface="Arial" charset="0"/>
                <a:cs typeface="Arial" charset="0"/>
              </a:rPr>
              <a:t> K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altLang="en-US"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38916" name="Picture 6" descr="C:\Users\dwhard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14"/>
          <p:cNvGraphicFramePr>
            <a:graphicFrameLocks/>
          </p:cNvGraphicFramePr>
          <p:nvPr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16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Connected Components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All vertices are visited, so we are done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There are three connected sub-graphs {A, B, G, H, I}, {C, J}, {D, E, F, K}</a:t>
            </a:r>
          </a:p>
        </p:txBody>
      </p:sp>
      <p:pic>
        <p:nvPicPr>
          <p:cNvPr id="38916" name="Picture 6" descr="C:\Users\dwharde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382838"/>
            <a:ext cx="25209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14"/>
          <p:cNvGraphicFramePr>
            <a:graphicFrameLocks/>
          </p:cNvGraphicFramePr>
          <p:nvPr>
            <p:extLst/>
          </p:nvPr>
        </p:nvGraphicFramePr>
        <p:xfrm>
          <a:off x="1116013" y="4630738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7030A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145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How do you implement a set of unvisited vertices so as to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an unvisited vertex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 a vertex that has been visited from this list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time?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Bad solution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simply flag vertices as visited, but this would require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|)</a:t>
            </a:r>
            <a:r>
              <a:rPr lang="en-US" altLang="en-US" dirty="0">
                <a:latin typeface="Arial" charset="0"/>
                <a:cs typeface="Arial" charset="0"/>
              </a:rPr>
              <a:t> time to find an unvisited vertex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Good solutions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 hash table</a:t>
            </a:r>
            <a:r>
              <a:rPr lang="en-US" altLang="en-US" dirty="0">
                <a:latin typeface="Arial" charset="0"/>
                <a:cs typeface="Arial" charset="0"/>
              </a:rPr>
              <a:t> of unvisited vertices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Or, an array of unvisited vertices, and we store for each vertex its position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38349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Create two arrays: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One array,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unvisited</a:t>
            </a:r>
            <a:r>
              <a:rPr lang="en-CA" altLang="en-US" dirty="0">
                <a:latin typeface="Arial" charset="0"/>
                <a:cs typeface="Arial" charset="0"/>
              </a:rPr>
              <a:t>, will contain the unvisited vertices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other, </a:t>
            </a:r>
            <a:r>
              <a:rPr lang="en-CA" altLang="en-US" dirty="0" err="1">
                <a:latin typeface="Consolas" pitchFamily="49" charset="0"/>
                <a:cs typeface="Consolas" pitchFamily="49" charset="0"/>
              </a:rPr>
              <a:t>loc_in_unvisited</a:t>
            </a:r>
            <a:r>
              <a:rPr lang="en-CA" altLang="en-US" dirty="0">
                <a:latin typeface="Arial" charset="0"/>
                <a:cs typeface="Arial" charset="0"/>
              </a:rPr>
              <a:t>, will contain the location of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in the first array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Or, instead of a second array, we may add a member variable in the vertex class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1116013" y="2997200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4"/>
          <p:cNvGraphicFramePr>
            <a:graphicFrameLocks/>
          </p:cNvGraphicFramePr>
          <p:nvPr/>
        </p:nvGraphicFramePr>
        <p:xfrm>
          <a:off x="1116013" y="3910013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450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we visit 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 is in entry 3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How shall we delete D in the first array?</a:t>
            </a: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1116013" y="2997200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4"/>
          <p:cNvGraphicFramePr>
            <a:graphicFrameLocks/>
          </p:cNvGraphicFramePr>
          <p:nvPr/>
        </p:nvGraphicFramePr>
        <p:xfrm>
          <a:off x="1116013" y="3910013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60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visit D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D is in entry 3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Copy the last unvisited vertex into this location and update the location array for this value</a:t>
            </a: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1116013" y="2997200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4"/>
          <p:cNvGraphicFramePr>
            <a:graphicFrameLocks/>
          </p:cNvGraphicFramePr>
          <p:nvPr/>
        </p:nvGraphicFramePr>
        <p:xfrm>
          <a:off x="1116013" y="3910013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0000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rc 5"/>
          <p:cNvSpPr/>
          <p:nvPr/>
        </p:nvSpPr>
        <p:spPr>
          <a:xfrm>
            <a:off x="3475038" y="3259138"/>
            <a:ext cx="4103687" cy="431800"/>
          </a:xfrm>
          <a:prstGeom prst="arc">
            <a:avLst>
              <a:gd name="adj1" fmla="val 10886923"/>
              <a:gd name="adj2" fmla="val 21517643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697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visit G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G is in entry 6</a:t>
            </a: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1116013" y="2997200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4"/>
          <p:cNvGraphicFramePr>
            <a:graphicFrameLocks/>
          </p:cNvGraphicFramePr>
          <p:nvPr/>
        </p:nvGraphicFramePr>
        <p:xfrm>
          <a:off x="1116013" y="3910013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78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Breadth-first traversal on a graph: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any vertex, mark it as visited and push it onto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queue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Pop the top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from the queue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For each vertex adjacent to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that has not been visited: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Mark it visited,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Push it onto the queue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continues until the queue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unvisited vertices, the graph is connected</a:t>
            </a:r>
          </a:p>
          <a:p>
            <a:pPr marL="0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The size of the queue is 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4114978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visit G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G is in entry 6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Copy the last unvisited vertex into this location and update the location array for this value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1116013" y="2997200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4"/>
          <p:cNvGraphicFramePr>
            <a:graphicFrameLocks/>
          </p:cNvGraphicFramePr>
          <p:nvPr/>
        </p:nvGraphicFramePr>
        <p:xfrm>
          <a:off x="1116013" y="3910013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rc 5"/>
          <p:cNvSpPr/>
          <p:nvPr/>
        </p:nvSpPr>
        <p:spPr>
          <a:xfrm>
            <a:off x="5364163" y="3259138"/>
            <a:ext cx="1511300" cy="334962"/>
          </a:xfrm>
          <a:prstGeom prst="arc">
            <a:avLst>
              <a:gd name="adj1" fmla="val 10886923"/>
              <a:gd name="adj2" fmla="val 21517643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667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now visit K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K is in entry 3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1116013" y="2997200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4"/>
          <p:cNvGraphicFramePr>
            <a:graphicFrameLocks/>
          </p:cNvGraphicFramePr>
          <p:nvPr/>
        </p:nvGraphicFramePr>
        <p:xfrm>
          <a:off x="1116013" y="3910013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0000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10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now visit K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K is in entry 3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Copy the last unvisited vertex into this location and update the location array for this value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1116013" y="2997200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4"/>
          <p:cNvGraphicFramePr>
            <a:graphicFrameLocks/>
          </p:cNvGraphicFramePr>
          <p:nvPr/>
        </p:nvGraphicFramePr>
        <p:xfrm>
          <a:off x="1116013" y="3910013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rc 5"/>
          <p:cNvSpPr/>
          <p:nvPr/>
        </p:nvSpPr>
        <p:spPr>
          <a:xfrm>
            <a:off x="3492500" y="3263900"/>
            <a:ext cx="2735263" cy="381000"/>
          </a:xfrm>
          <a:prstGeom prst="arc">
            <a:avLst>
              <a:gd name="adj1" fmla="val 10886923"/>
              <a:gd name="adj2" fmla="val 21517643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118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If we want to find an unvisited vertex, we simply return the last entry of the first array and return it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1116013" y="2997200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4"/>
          <p:cNvGraphicFramePr>
            <a:graphicFrameLocks/>
          </p:cNvGraphicFramePr>
          <p:nvPr/>
        </p:nvGraphicFramePr>
        <p:xfrm>
          <a:off x="1116013" y="3910013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61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Tracking Unvisited Vertices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 this case, an unvisited vertex is H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Removing it is trivial:  just decrement the count of unvisited vertices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1116013" y="2997200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9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14"/>
          <p:cNvGraphicFramePr>
            <a:graphicFrameLocks/>
          </p:cNvGraphicFramePr>
          <p:nvPr/>
        </p:nvGraphicFramePr>
        <p:xfrm>
          <a:off x="1116013" y="3910013"/>
          <a:ext cx="6923092" cy="670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511">
                <a:tc>
                  <a:txBody>
                    <a:bodyPr/>
                    <a:lstStyle/>
                    <a:p>
                      <a:r>
                        <a:rPr lang="en-CA" sz="1400" dirty="0"/>
                        <a:t>A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14"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85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traversal</a:t>
            </a:r>
          </a:p>
          <a:p>
            <a:pPr lvl="1"/>
            <a:r>
              <a:rPr lang="en-US" altLang="zh-CN" dirty="0"/>
              <a:t>Breadth-first</a:t>
            </a:r>
          </a:p>
          <a:p>
            <a:pPr lvl="1"/>
            <a:r>
              <a:rPr lang="en-US" altLang="zh-CN" dirty="0"/>
              <a:t>Depth-first</a:t>
            </a:r>
          </a:p>
          <a:p>
            <a:r>
              <a:rPr lang="en-US" altLang="zh-CN" dirty="0"/>
              <a:t>Applications</a:t>
            </a:r>
          </a:p>
          <a:p>
            <a:pPr lvl="1"/>
            <a:r>
              <a:rPr lang="en-CA" altLang="zh-CN" dirty="0"/>
              <a:t>Connectedness</a:t>
            </a:r>
          </a:p>
          <a:p>
            <a:pPr lvl="1"/>
            <a:r>
              <a:rPr lang="en-CA" altLang="zh-CN" dirty="0">
                <a:solidFill>
                  <a:srgbClr val="FF0000"/>
                </a:solidFill>
              </a:rPr>
              <a:t>Unweighted path length</a:t>
            </a:r>
          </a:p>
          <a:p>
            <a:pPr lvl="1"/>
            <a:r>
              <a:rPr lang="en-CA" altLang="zh-CN" dirty="0"/>
              <a:t>Identifying bipartite graphs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378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 in an unweighted graph, find the distances from one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to all the other vertices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Distance: </a:t>
            </a:r>
            <a:r>
              <a:rPr lang="en-US" altLang="zh-CN" dirty="0"/>
              <a:t>the length of the shortest path between two vertices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Method: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 a breadth-first traversal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Vertices are added in </a:t>
            </a:r>
            <a:r>
              <a:rPr lang="en-US" altLang="en-US" i="1" dirty="0">
                <a:latin typeface="Arial" charset="0"/>
                <a:cs typeface="Arial" charset="0"/>
              </a:rPr>
              <a:t>layers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starting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is defined to be in the zeroth layer,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layer is not empty, all unvisited vertices adjacent to vertices in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are added to the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+ 1)</a:t>
            </a:r>
            <a:r>
              <a:rPr lang="en-US" altLang="en-US" baseline="300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altLang="en-US" dirty="0">
                <a:latin typeface="Arial" charset="0"/>
                <a:cs typeface="Arial" charset="0"/>
              </a:rPr>
              <a:t> layer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distance from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to vertices in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is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unvisited vertices are said to have an infinite distance from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8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graph:  find the distance from A to each other vertex</a:t>
            </a:r>
            <a:endParaRPr lang="en-US" altLang="en-US" sz="2800" dirty="0">
              <a:latin typeface="Arial" charset="0"/>
              <a:cs typeface="Arial" charset="0"/>
            </a:endParaRPr>
          </a:p>
        </p:txBody>
      </p:sp>
      <p:pic>
        <p:nvPicPr>
          <p:cNvPr id="19460" name="Picture 4" descr="C:\Users\dwharder\Desktop\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35375" y="4581525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967585" y="3221831"/>
            <a:ext cx="385465" cy="440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8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 forms the zeroeth layer,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>
                <a:latin typeface="Times New Roman" pitchFamily="18" charset="0"/>
                <a:cs typeface="Times New Roman" pitchFamily="18" charset="0"/>
              </a:rPr>
              <a:t>0</a:t>
            </a: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20484" name="Picture 5" descr="C:\Users\dwharder\Desktop\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35375" y="4581525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A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F7F">
                        <a:alpha val="9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967585" y="3221831"/>
            <a:ext cx="385465" cy="440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51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unvisited vertices B, F and G are adjacent to A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These form the first layer,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en-CA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6" descr="C:\Users\dwharder\Desktop\x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35375" y="4581525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B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AE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F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AE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G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AE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967585" y="3221831"/>
            <a:ext cx="385465" cy="440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4705" y="2708920"/>
            <a:ext cx="4486283" cy="242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Consider this graph</a:t>
            </a:r>
          </a:p>
        </p:txBody>
      </p:sp>
    </p:spTree>
    <p:extLst>
      <p:ext uri="{BB962C8B-B14F-4D97-AF65-F5344CB8AC3E}">
        <p14:creationId xmlns:p14="http://schemas.microsoft.com/office/powerpoint/2010/main" val="3940782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now begin popping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en-US" dirty="0">
                <a:latin typeface="Arial" charset="0"/>
                <a:cs typeface="Arial" charset="0"/>
              </a:rPr>
              <a:t> vertices: pop B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H is adjacent to B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is tagged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22532" name="Picture 2" descr="C:\Users\dwharder\Desktop\x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35375" y="4581525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F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AE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G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AE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H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967585" y="3221831"/>
            <a:ext cx="385465" cy="440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0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Popping F pushes E onto the queue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is also tagged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23556" name="Picture 7" descr="C:\Users\dwharder\Desktop\x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35375" y="4581525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G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AE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H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E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967585" y="3221831"/>
            <a:ext cx="385465" cy="440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3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 descr="C:\Users\dwharder\Desktop\x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pop G which has no other unvisited neighbours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G is the last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en-US">
                <a:latin typeface="Arial" charset="0"/>
                <a:cs typeface="Arial" charset="0"/>
              </a:rPr>
              <a:t> vertex; thus H and E form the second layer,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CA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35375" y="4581525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H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E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967585" y="3221831"/>
            <a:ext cx="385465" cy="440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635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Popping H in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altLang="en-US">
                <a:latin typeface="Arial" charset="0"/>
                <a:cs typeface="Arial" charset="0"/>
              </a:rPr>
              <a:t> adds C and I to the third layer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en-CA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25604" name="Picture 8" descr="C:\Users\dwharder\Desktop\x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35375" y="4581525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E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C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BA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I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BA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967585" y="3221831"/>
            <a:ext cx="385465" cy="440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78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E has no more adjacent unvisited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Thus C and I form the third layer,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en-CA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26628" name="Picture 8" descr="C:\Users\dwharder\Desktop\x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35375" y="4581525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C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BA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I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BA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967585" y="3221831"/>
            <a:ext cx="385465" cy="440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497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unvisited vertex D is adjacent to vertices in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vertex forms the fourth layer,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CA" alt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Distance 1: B, F, 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Distance 2: H, 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Distance 3: C, I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Distance 4: D</a:t>
            </a:r>
          </a:p>
        </p:txBody>
      </p:sp>
      <p:pic>
        <p:nvPicPr>
          <p:cNvPr id="27652" name="Picture 9" descr="C:\Users\dwharder\Desktop\x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967585" y="3221831"/>
            <a:ext cx="385465" cy="440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Determining Distances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Theorem: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If, in a breadth-first traversal of a graph, two vertices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>
                <a:latin typeface="Arial" charset="0"/>
                <a:cs typeface="Arial" charset="0"/>
              </a:rPr>
              <a:t> and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>
                <a:latin typeface="Arial" charset="0"/>
                <a:cs typeface="Arial" charset="0"/>
              </a:rPr>
              <a:t> appear in layers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>
                <a:latin typeface="Arial" charset="0"/>
                <a:cs typeface="Arial" charset="0"/>
              </a:rPr>
              <a:t> and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>
                <a:latin typeface="Arial" charset="0"/>
                <a:cs typeface="Arial" charset="0"/>
              </a:rPr>
              <a:t>, respectively and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en-US">
                <a:latin typeface="Arial" charset="0"/>
                <a:cs typeface="Arial" charset="0"/>
              </a:rPr>
              <a:t> is an edge in the graph,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then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i="1">
                <a:latin typeface="Arial" charset="0"/>
                <a:cs typeface="Arial" charset="0"/>
              </a:rPr>
              <a:t>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i="1">
                <a:latin typeface="Arial" charset="0"/>
                <a:cs typeface="Arial" charset="0"/>
              </a:rPr>
              <a:t> </a:t>
            </a:r>
            <a:r>
              <a:rPr lang="en-US" altLang="en-US">
                <a:latin typeface="Arial" charset="0"/>
                <a:cs typeface="Arial" charset="0"/>
              </a:rPr>
              <a:t>differ by at most one</a:t>
            </a:r>
          </a:p>
          <a:p>
            <a:pPr lvl="1"/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Proof:</a:t>
            </a:r>
          </a:p>
          <a:p>
            <a:pPr lvl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>
                <a:latin typeface="Arial" charset="0"/>
                <a:cs typeface="Arial" charset="0"/>
              </a:rPr>
              <a:t>, we are done</a:t>
            </a:r>
          </a:p>
          <a:p>
            <a:pPr lvl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>
                <a:latin typeface="Arial" charset="0"/>
                <a:cs typeface="Arial" charset="0"/>
              </a:rPr>
              <a:t>, without loss of generality, assume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en-US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Because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>
                <a:latin typeface="Arial" charset="0"/>
                <a:cs typeface="Arial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en-US">
                <a:latin typeface="Arial" charset="0"/>
                <a:cs typeface="Arial" charset="0"/>
              </a:rPr>
              <a:t>does not appear in any previous layer, and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en-US">
                <a:latin typeface="Arial" charset="0"/>
                <a:cs typeface="Arial" charset="0"/>
              </a:rPr>
              <a:t> is an edge in the graph, it follows that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2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Thus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Therefore,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i="1">
                <a:latin typeface="Arial" charset="0"/>
                <a:cs typeface="Arial" charset="0"/>
              </a:rPr>
              <a:t>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i="1">
                <a:latin typeface="Arial" charset="0"/>
                <a:cs typeface="Arial" charset="0"/>
              </a:rPr>
              <a:t> </a:t>
            </a:r>
            <a:r>
              <a:rPr lang="en-US" altLang="en-US">
                <a:latin typeface="Arial" charset="0"/>
                <a:cs typeface="Arial" charset="0"/>
              </a:rPr>
              <a:t>differ by at most one</a:t>
            </a:r>
          </a:p>
          <a:p>
            <a:pPr lvl="1"/>
            <a:endParaRPr lang="en-US" altLang="en-US">
              <a:latin typeface="Arial" charset="0"/>
              <a:cs typeface="Arial" charset="0"/>
            </a:endParaRPr>
          </a:p>
          <a:p>
            <a:pPr lvl="1"/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38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traversal</a:t>
            </a:r>
          </a:p>
          <a:p>
            <a:pPr lvl="1"/>
            <a:r>
              <a:rPr lang="en-US" altLang="zh-CN" dirty="0"/>
              <a:t>Breadth-first</a:t>
            </a:r>
          </a:p>
          <a:p>
            <a:pPr lvl="1"/>
            <a:r>
              <a:rPr lang="en-US" altLang="zh-CN" dirty="0"/>
              <a:t>Depth-first</a:t>
            </a:r>
          </a:p>
          <a:p>
            <a:r>
              <a:rPr lang="en-US" altLang="zh-CN" dirty="0"/>
              <a:t>Applications</a:t>
            </a:r>
          </a:p>
          <a:p>
            <a:pPr lvl="1"/>
            <a:r>
              <a:rPr lang="en-CA" altLang="zh-CN" dirty="0"/>
              <a:t>Connectedness</a:t>
            </a:r>
          </a:p>
          <a:p>
            <a:pPr lvl="1"/>
            <a:r>
              <a:rPr lang="en-CA" altLang="zh-CN" dirty="0"/>
              <a:t>Unweighted path length</a:t>
            </a:r>
          </a:p>
          <a:p>
            <a:pPr lvl="1"/>
            <a:r>
              <a:rPr lang="en-CA" altLang="zh-CN" dirty="0">
                <a:solidFill>
                  <a:srgbClr val="FF0000"/>
                </a:solidFill>
              </a:rPr>
              <a:t>Identifying bipartite graphs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5935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Definition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</a:t>
            </a:r>
            <a:r>
              <a:rPr lang="en-US" altLang="en-US" i="1" dirty="0">
                <a:latin typeface="Arial" charset="0"/>
                <a:cs typeface="Arial" charset="0"/>
              </a:rPr>
              <a:t>bipartite graph</a:t>
            </a:r>
            <a:r>
              <a:rPr lang="en-US" altLang="en-US" dirty="0">
                <a:latin typeface="Arial" charset="0"/>
                <a:cs typeface="Arial" charset="0"/>
              </a:rPr>
              <a:t> is a graph where the vertices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can be divided into two disjoint sets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Arial" charset="0"/>
                <a:cs typeface="Arial" charset="0"/>
              </a:rPr>
              <a:t> such that </a:t>
            </a:r>
            <a:r>
              <a:rPr lang="en-US" altLang="en-US" b="1" dirty="0">
                <a:latin typeface="Arial" charset="0"/>
                <a:cs typeface="Arial" charset="0"/>
              </a:rPr>
              <a:t>every</a:t>
            </a:r>
            <a:r>
              <a:rPr lang="en-US" altLang="en-US" dirty="0">
                <a:latin typeface="Arial" charset="0"/>
                <a:cs typeface="Arial" charset="0"/>
              </a:rPr>
              <a:t> edge has one vertex in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the other in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134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Consider this graph:  is it bipartite?</a:t>
            </a:r>
          </a:p>
        </p:txBody>
      </p:sp>
      <p:pic>
        <p:nvPicPr>
          <p:cNvPr id="55300" name="Picture 2" descr="C:\Users\dwharder\Desktop\z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382838"/>
            <a:ext cx="201771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57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breadth-first traversal</a:t>
            </a:r>
          </a:p>
          <a:p>
            <a:pPr lvl="1"/>
            <a:r>
              <a:rPr lang="en-CA" dirty="0"/>
              <a:t>Push the first vertex onto the queue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84303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4705" y="2708920"/>
            <a:ext cx="4486283" cy="242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7036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Yes:  With a little work, it is possible to determine that we can decompose the vertices into two disjoint sets </a:t>
            </a:r>
          </a:p>
        </p:txBody>
      </p:sp>
      <p:pic>
        <p:nvPicPr>
          <p:cNvPr id="56324" name="Picture 3" descr="C:\Users\dwharder\Desktop\z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2382838"/>
            <a:ext cx="201771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2" descr="C:\Users\dwharder\Desktop\z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382838"/>
            <a:ext cx="201771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3600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Is this graph bipartite?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57348" name="Picture 4" descr="C:\Users\dwharder\Desktop\z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357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this case, it is not a bipartite graph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How can we determine if a graph is bipartite?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58372" name="Picture 4" descr="C:\Users\dwharder\Desktop\z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8283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8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Use a breadth-first traversal for a connected graph: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Choose a vertex, mark it belonging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en-US" dirty="0">
                <a:latin typeface="Arial" charset="0"/>
                <a:cs typeface="Arial" charset="0"/>
              </a:rPr>
              <a:t> and push it onto a queue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While the queue is not empty, pop the front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Any adjacent vertices that are already marked must belong to the set not containing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, otherwise, the graph is not bipartite (we are done); 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Any unmarked adjacent vertices are marked as belonging to the other set and they are pushed onto the queue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If the queue is empty, the graph is bipartite</a:t>
            </a:r>
            <a:endParaRPr lang="en-CA" altLang="en-US" baseline="-25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165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With the first graph, we can start with any vertex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We will use colours to distinguish the two sets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436" name="Picture 2" descr="C:\Users\dwharder\Desktop\z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8275"/>
            <a:ext cx="201771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1894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Push A onto the queue and colour it red</a:t>
            </a:r>
          </a:p>
        </p:txBody>
      </p:sp>
      <p:pic>
        <p:nvPicPr>
          <p:cNvPr id="61444" name="Picture 2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8275"/>
            <a:ext cx="201771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7490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A and its two neighbours are not marked: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Mark them as blue and push them onto the queue</a:t>
            </a:r>
          </a:p>
        </p:txBody>
      </p:sp>
      <p:pic>
        <p:nvPicPr>
          <p:cNvPr id="62468" name="Picture 2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8275"/>
            <a:ext cx="201771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>
                          <a:solidFill>
                            <a:srgbClr val="00B0F0"/>
                          </a:solidFill>
                        </a:rPr>
                        <a:t>F</a:t>
                      </a:r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203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B—it is blue: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one marked neighbour, A, is red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other neighbours G and H are not marked:  mark them red and push them onto the queue</a:t>
            </a:r>
          </a:p>
        </p:txBody>
      </p:sp>
      <p:pic>
        <p:nvPicPr>
          <p:cNvPr id="63492" name="Picture 3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8275"/>
            <a:ext cx="201771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0793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F—it is blue: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two marked neighbours, A and G, are red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neighbour E is not marked:  mark it red and pus it onto the queue</a:t>
            </a:r>
          </a:p>
        </p:txBody>
      </p:sp>
      <p:pic>
        <p:nvPicPr>
          <p:cNvPr id="64516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57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G—it is red: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two marked neighbours, B and F, are blue</a:t>
            </a:r>
          </a:p>
        </p:txBody>
      </p:sp>
      <p:pic>
        <p:nvPicPr>
          <p:cNvPr id="65540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8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75" name="Picture 19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breadth-first traversal</a:t>
            </a:r>
          </a:p>
          <a:p>
            <a:pPr lvl="1"/>
            <a:r>
              <a:rPr lang="en-CA" dirty="0"/>
              <a:t>Pop A and push B, C and E</a:t>
            </a:r>
          </a:p>
          <a:p>
            <a:pPr marL="457200" lvl="1" indent="0">
              <a:buNone/>
            </a:pPr>
            <a:r>
              <a:rPr lang="en-CA" dirty="0"/>
              <a:t>			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9830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909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H—it is red: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marked neighbours, B, is blue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has two unmarked neighbours, C and I; mark them blue and push them onto the queue</a:t>
            </a:r>
          </a:p>
        </p:txBody>
      </p:sp>
      <p:pic>
        <p:nvPicPr>
          <p:cNvPr id="66564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8275"/>
            <a:ext cx="201771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6999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E—it is red: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marked neighbours, F and I, are blue</a:t>
            </a:r>
          </a:p>
        </p:txBody>
      </p:sp>
      <p:pic>
        <p:nvPicPr>
          <p:cNvPr id="67588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8275"/>
            <a:ext cx="201771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6724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C—it is blue: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marked neighbour, H, is red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Mark D as red and push it onto the queue</a:t>
            </a:r>
          </a:p>
          <a:p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68612" name="Picture 6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0214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I—it is blue: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marked neighbours, H, D and E, are all red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69636" name="Picture 6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1450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D—it is red: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marked neighbours, C and I, are both blue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70660" name="Picture 6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37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queue is empty, the graph is bipartite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71684" name="Picture 6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1192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Consider the other graph which was claimed to be not bipartite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2724" name="Picture 4" descr="C:\Users\dwharder\Desktop\z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1731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Push A onto the queue and colour it red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3748" name="Picture 2" descr="C:\Users\dwharder\Desktop\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325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A off the queue: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neighbours are unmarked:  colour them blue and push them onto the queue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772" name="Picture 3" descr="C:\Users\dwharder\Desktop\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8108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B off the queue: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one neighbour, A, is red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other neighbour, H, is unmarked:  colour it red and push it onto the queue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796" name="Picture 4" descr="C:\Users\dwharder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28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Performing a breadth-first traversal:</a:t>
            </a:r>
          </a:p>
          <a:p>
            <a:pPr lvl="1"/>
            <a:r>
              <a:rPr lang="en-CA" dirty="0"/>
              <a:t>Pop B and push D</a:t>
            </a:r>
          </a:p>
          <a:p>
            <a:pPr marL="457200" lvl="1" indent="0">
              <a:buNone/>
            </a:pPr>
            <a:r>
              <a:rPr lang="en-CA" dirty="0"/>
              <a:t>			A, B</a:t>
            </a:r>
          </a:p>
          <a:p>
            <a:pPr marL="357188" indent="-357188">
              <a:buNone/>
            </a:pPr>
            <a:endParaRPr lang="en-CA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32471"/>
              </p:ext>
            </p:extLst>
          </p:nvPr>
        </p:nvGraphicFramePr>
        <p:xfrm>
          <a:off x="1907704" y="5373216"/>
          <a:ext cx="30243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11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8" y="2708920"/>
            <a:ext cx="4486283" cy="24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468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F off the queue: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one neighbour, A, is red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other neighbours, E and G, are unmarked:  colour them red and push it onto the queue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6820" name="Picture 5" descr="C:\Users\dwharder\Desktop\x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5361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Pop H off the queue—it is red: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Its one neighbour, G, is already red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graph is not bipartite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2500" y="4979988"/>
          <a:ext cx="2016126" cy="36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0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1" dirty="0">
                        <a:solidFill>
                          <a:srgbClr val="00B0F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dirty="0"/>
                    </a:p>
                  </a:txBody>
                  <a:tcPr marL="91436" marR="91436" marT="45641" marB="456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7844" name="Picture 5" descr="C:\Users\dwharder\Desktop\x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706688"/>
            <a:ext cx="20177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4452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Bipartite Graphs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Definition</a:t>
            </a:r>
          </a:p>
          <a:p>
            <a:pPr lvl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Cycles that contains either an even number or an odd number of vertices are said to be </a:t>
            </a:r>
            <a:r>
              <a:rPr lang="en-CA" altLang="en-US" i="1">
                <a:latin typeface="Arial" charset="0"/>
                <a:cs typeface="Arial" charset="0"/>
              </a:rPr>
              <a:t>even cycles</a:t>
            </a:r>
            <a:r>
              <a:rPr lang="en-CA" altLang="en-US">
                <a:latin typeface="Arial" charset="0"/>
                <a:cs typeface="Arial" charset="0"/>
              </a:rPr>
              <a:t> and </a:t>
            </a:r>
            <a:r>
              <a:rPr lang="en-CA" altLang="en-US" i="1">
                <a:latin typeface="Arial" charset="0"/>
                <a:cs typeface="Arial" charset="0"/>
              </a:rPr>
              <a:t>odd cycles</a:t>
            </a:r>
            <a:r>
              <a:rPr lang="en-CA" altLang="en-US">
                <a:latin typeface="Arial" charset="0"/>
                <a:cs typeface="Arial" charset="0"/>
              </a:rPr>
              <a:t>, respectively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Theorem</a:t>
            </a:r>
          </a:p>
          <a:p>
            <a:pPr lvl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 graph is bipartite if and only if it does not contain any odd cycles</a:t>
            </a:r>
          </a:p>
        </p:txBody>
      </p:sp>
    </p:spTree>
    <p:extLst>
      <p:ext uri="{BB962C8B-B14F-4D97-AF65-F5344CB8AC3E}">
        <p14:creationId xmlns:p14="http://schemas.microsoft.com/office/powerpoint/2010/main" val="5509869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traversal</a:t>
            </a:r>
          </a:p>
          <a:p>
            <a:pPr lvl="1"/>
            <a:r>
              <a:rPr lang="en-US" altLang="zh-CN" dirty="0"/>
              <a:t>Breadth-first: use a queue</a:t>
            </a:r>
          </a:p>
          <a:p>
            <a:pPr lvl="1"/>
            <a:r>
              <a:rPr lang="en-US" altLang="zh-CN" dirty="0"/>
              <a:t>Depth-first: use recursion or stack</a:t>
            </a:r>
          </a:p>
          <a:p>
            <a:r>
              <a:rPr lang="en-US" altLang="zh-CN" dirty="0"/>
              <a:t>Applications</a:t>
            </a:r>
          </a:p>
          <a:p>
            <a:pPr lvl="1"/>
            <a:r>
              <a:rPr lang="en-CA" altLang="zh-CN" dirty="0"/>
              <a:t>Connectedness</a:t>
            </a:r>
          </a:p>
          <a:p>
            <a:pPr lvl="1"/>
            <a:r>
              <a:rPr lang="en-CA" altLang="zh-CN" dirty="0"/>
              <a:t>Unweighted path length</a:t>
            </a:r>
          </a:p>
          <a:p>
            <a:pPr lvl="1"/>
            <a:r>
              <a:rPr lang="en-CA" altLang="zh-CN" dirty="0"/>
              <a:t>Identifying bipartite graphs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4378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17955</TotalTime>
  <Words>3839</Words>
  <Application>Microsoft Office PowerPoint</Application>
  <PresentationFormat>全屏显示(4:3)</PresentationFormat>
  <Paragraphs>1135</Paragraphs>
  <Slides>93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0" baseType="lpstr">
      <vt:lpstr>宋体</vt:lpstr>
      <vt:lpstr>Arial</vt:lpstr>
      <vt:lpstr>Calibri</vt:lpstr>
      <vt:lpstr>Consolas</vt:lpstr>
      <vt:lpstr>Symbol</vt:lpstr>
      <vt:lpstr>Times New Roman</vt:lpstr>
      <vt:lpstr>Custom Design</vt:lpstr>
      <vt:lpstr>CS101  Algorithms and Data Structures</vt:lpstr>
      <vt:lpstr>Outline</vt:lpstr>
      <vt:lpstr>Graph Traversal</vt:lpstr>
      <vt:lpstr>Graph Traversal</vt:lpstr>
      <vt:lpstr>Breadth-first traversal</vt:lpstr>
      <vt:lpstr>Example</vt:lpstr>
      <vt:lpstr>Example</vt:lpstr>
      <vt:lpstr>Example</vt:lpstr>
      <vt:lpstr>Example</vt:lpstr>
      <vt:lpstr>Example</vt:lpstr>
      <vt:lpstr>Example</vt:lpstr>
      <vt:lpstr>Example</vt:lpstr>
      <vt:lpstr>Iterative breadth-first traversal</vt:lpstr>
      <vt:lpstr>Depth-first traversal</vt:lpstr>
      <vt:lpstr>Depth-first traversal</vt:lpstr>
      <vt:lpstr>Depth-first traversal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Comparison</vt:lpstr>
      <vt:lpstr>Outline</vt:lpstr>
      <vt:lpstr>Connected</vt:lpstr>
      <vt:lpstr>Connected</vt:lpstr>
      <vt:lpstr>Determining Connections</vt:lpstr>
      <vt:lpstr>Determining Connections</vt:lpstr>
      <vt:lpstr>Connected Components</vt:lpstr>
      <vt:lpstr>Connected Components</vt:lpstr>
      <vt:lpstr>Connected Components</vt:lpstr>
      <vt:lpstr>Connected Components</vt:lpstr>
      <vt:lpstr>Connected Components</vt:lpstr>
      <vt:lpstr>Connected Components</vt:lpstr>
      <vt:lpstr>Connected Components</vt:lpstr>
      <vt:lpstr>Connected Components</vt:lpstr>
      <vt:lpstr>Connected Components</vt:lpstr>
      <vt:lpstr>Connected Components</vt:lpstr>
      <vt:lpstr>Connected Components</vt:lpstr>
      <vt:lpstr>Tracking Unvisited Vertices</vt:lpstr>
      <vt:lpstr>Tracking Unvisited Vertices</vt:lpstr>
      <vt:lpstr>Tracking Unvisited Vertices</vt:lpstr>
      <vt:lpstr>Tracking Unvisited Vertices</vt:lpstr>
      <vt:lpstr>Tracking Unvisited Vertices</vt:lpstr>
      <vt:lpstr>Tracking Unvisited Vertices</vt:lpstr>
      <vt:lpstr>Tracking Unvisited Vertices</vt:lpstr>
      <vt:lpstr>Tracking Unvisited Vertices</vt:lpstr>
      <vt:lpstr>Tracking Unvisited Vertices</vt:lpstr>
      <vt:lpstr>Tracking Unvisited Vertices</vt:lpstr>
      <vt:lpstr>Outline</vt:lpstr>
      <vt:lpstr>Determining Distances</vt:lpstr>
      <vt:lpstr>Determining Distances</vt:lpstr>
      <vt:lpstr>Determining Distances</vt:lpstr>
      <vt:lpstr>Determining Distances</vt:lpstr>
      <vt:lpstr>Determining Distances</vt:lpstr>
      <vt:lpstr>Determining Distances</vt:lpstr>
      <vt:lpstr>Determining Distances</vt:lpstr>
      <vt:lpstr>Determining Distances</vt:lpstr>
      <vt:lpstr>Determining Distances</vt:lpstr>
      <vt:lpstr>Determining Distances</vt:lpstr>
      <vt:lpstr>Determining Distances</vt:lpstr>
      <vt:lpstr>Outline</vt:lpstr>
      <vt:lpstr>Definition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Bipartite Graphs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sheyn</cp:lastModifiedBy>
  <cp:revision>1349</cp:revision>
  <dcterms:created xsi:type="dcterms:W3CDTF">2009-09-11T23:00:44Z</dcterms:created>
  <dcterms:modified xsi:type="dcterms:W3CDTF">2022-01-04T08:18:35Z</dcterms:modified>
</cp:coreProperties>
</file>