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5" r:id="rId10"/>
    <p:sldId id="266" r:id="rId11"/>
    <p:sldId id="264" r:id="rId12"/>
    <p:sldId id="267" r:id="rId13"/>
    <p:sldId id="268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F2D89B-A620-48CA-843F-F2A9D9C896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336AE1F-8542-40FF-88E9-ECC802BD0E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0B5BC0-5471-4768-B0E7-F3214E7C8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68BFF-4E8D-465E-A74A-5662B8917113}" type="datetimeFigureOut">
              <a:rPr lang="zh-CN" altLang="en-US" smtClean="0"/>
              <a:t>2021/6/6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505A9A-6AE7-487C-86DE-AB79843DB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F05C73-3F27-4457-BABA-C42DB1205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329E1-D930-411B-B37B-F99E208E0A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8711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F46AC4-C087-406F-BE67-0BA1CF97F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3C9F26C-53CE-45F3-94E5-E222007541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41D522-76FD-4B35-B637-6EF733BCE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68BFF-4E8D-465E-A74A-5662B8917113}" type="datetimeFigureOut">
              <a:rPr lang="zh-CN" altLang="en-US" smtClean="0"/>
              <a:t>2021/6/6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65237E-CC64-4035-8C78-5F78C0108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BB86C0-1A55-4FF1-A467-3E4E4D7D6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329E1-D930-411B-B37B-F99E208E0A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6225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DE54C12-7225-4665-B0E0-E35AF4D7C1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DC92149-D0F2-4B50-944E-B9B988B922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6736BA-ED79-4F65-9C2E-7FFBBFEE5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68BFF-4E8D-465E-A74A-5662B8917113}" type="datetimeFigureOut">
              <a:rPr lang="zh-CN" altLang="en-US" smtClean="0"/>
              <a:t>2021/6/6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9C38E7-70E2-4ED5-BA70-855591E15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74E2A5-AE80-4199-9661-3D74E2F00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329E1-D930-411B-B37B-F99E208E0A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2971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8CF074-D7D7-4240-B128-3CD058C4E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E997C2-383D-4AAA-93C1-AAE688EB8E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5B09FD-CC74-49D8-AB16-5EC1F29B9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68BFF-4E8D-465E-A74A-5662B8917113}" type="datetimeFigureOut">
              <a:rPr lang="zh-CN" altLang="en-US" smtClean="0"/>
              <a:t>2021/6/6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FDBD06-8FAB-45BB-B28B-0A17484F9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F69148-2B26-41DC-A79C-898C7A8E4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329E1-D930-411B-B37B-F99E208E0A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7356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034412-419B-4A1C-B981-E1F27C758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C6250B1-C8E2-4BE8-B1FF-F32A18A977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C28FF5-2976-4B3A-B9AC-316EB49BA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68BFF-4E8D-465E-A74A-5662B8917113}" type="datetimeFigureOut">
              <a:rPr lang="zh-CN" altLang="en-US" smtClean="0"/>
              <a:t>2021/6/6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D658CB-42A7-4BFB-AB91-D96212940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0D22D2-CD6A-4322-8048-BB8E7D904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329E1-D930-411B-B37B-F99E208E0A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6598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7A4E7B-D1F5-44C5-8E1A-08DA6213F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F77D26-371E-4ED6-BAF3-FEDE4EC78C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756A186-83A5-42CB-A893-0711EE9772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286E865-EEFA-42EF-922E-EF4884281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68BFF-4E8D-465E-A74A-5662B8917113}" type="datetimeFigureOut">
              <a:rPr lang="zh-CN" altLang="en-US" smtClean="0"/>
              <a:t>2021/6/6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C563E4E-5F8A-45DD-9431-E702E0F61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42CFD5B-47F9-42EB-AFEB-14F5863C4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329E1-D930-411B-B37B-F99E208E0A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7362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C56FBC-9E42-473A-B165-B115002D3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5FF3652-70FF-4BD1-885F-B1CCFF2FD6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B8EE645-E268-403D-A00D-ACBB251D23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F79C94D-B235-41FE-90E3-5800336D81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789F236-189F-4317-95E2-15C563D454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12183DD-B18D-437E-9F9E-672374A8C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68BFF-4E8D-465E-A74A-5662B8917113}" type="datetimeFigureOut">
              <a:rPr lang="zh-CN" altLang="en-US" smtClean="0"/>
              <a:t>2021/6/6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894AEE7-6998-42D0-AC15-D647D6038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6048616-3C5F-4E66-A73E-A9F201A70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329E1-D930-411B-B37B-F99E208E0A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225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96F2B4-2C19-4224-948E-E79038BFF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22B50A1-E413-402C-9204-CBA3B11B1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68BFF-4E8D-465E-A74A-5662B8917113}" type="datetimeFigureOut">
              <a:rPr lang="zh-CN" altLang="en-US" smtClean="0"/>
              <a:t>2021/6/6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DB28336-90D1-4C2A-83F5-D842F4F9B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F04A1EE-44B3-430E-AA1C-CCF4AB3BF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329E1-D930-411B-B37B-F99E208E0A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7429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A1A1138-30B7-4D62-B1DE-E94C26C78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68BFF-4E8D-465E-A74A-5662B8917113}" type="datetimeFigureOut">
              <a:rPr lang="zh-CN" altLang="en-US" smtClean="0"/>
              <a:t>2021/6/6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2394CB0-E5C2-4CC9-84E0-D11EDE211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AEA601A-5755-4114-9CBC-A67F8A82E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329E1-D930-411B-B37B-F99E208E0A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2709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A1DDB7-9713-4D03-82D2-5F510BF71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5021BD-B1D1-400A-A68F-3BCF014AE5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60A729D-6566-42C4-9CE6-C566653EF6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3DB2E0A-A07E-474B-9B12-9CCF71697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68BFF-4E8D-465E-A74A-5662B8917113}" type="datetimeFigureOut">
              <a:rPr lang="zh-CN" altLang="en-US" smtClean="0"/>
              <a:t>2021/6/6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0AC6F81-C4D4-4688-AC40-01E88ECE1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4A59056-DE7E-4C88-90F6-8D7F05F7A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329E1-D930-411B-B37B-F99E208E0A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1100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042394-22F2-4A25-8B82-FC977374C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8D49449-8086-4FA1-9779-C5ACCACB70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5B13651-C7A1-40E8-ACC4-91583741FA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327E9EA-9E2B-41D2-91EE-E5483D0A9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68BFF-4E8D-465E-A74A-5662B8917113}" type="datetimeFigureOut">
              <a:rPr lang="zh-CN" altLang="en-US" smtClean="0"/>
              <a:t>2021/6/6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3B21842-529F-4FCD-BE9F-6994F624E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90E7A18-A502-4662-B7A9-631037ACE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329E1-D930-411B-B37B-F99E208E0A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0381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952C7F3-E1EB-4260-9716-FA5738382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645560A-327C-451B-8E4D-E1DABFA225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BF0CC1-FB9B-4782-8606-3EE09A737E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768BFF-4E8D-465E-A74A-5662B8917113}" type="datetimeFigureOut">
              <a:rPr lang="zh-CN" altLang="en-US" smtClean="0"/>
              <a:t>2021/6/6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D350C3-6BB4-4C8E-9DD4-6DFEB151DA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2F3CE9-9504-47FC-83D8-F8A83E848F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3329E1-D930-411B-B37B-F99E208E0A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9089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atacamp.com/community/tutorials/active-learning" TargetMode="External"/><Relationship Id="rId2" Type="http://schemas.openxmlformats.org/officeDocument/2006/relationships/hyperlink" Target="https://en.wikipedia.org/wiki/Active_learning_(machine_learning)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edium.com/@shivanikohli/active-learning-1988958ebbf3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71C64A-24CC-4655-BF1D-3FF011D345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22957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Active learning &amp;</a:t>
            </a:r>
            <a:br>
              <a:rPr lang="en-US" altLang="zh-CN" dirty="0"/>
            </a:br>
            <a:r>
              <a:rPr lang="en-US" altLang="zh-CN" dirty="0"/>
              <a:t>Convex set and convex function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7C40531-2A23-4402-B1ED-6CA0BE14A7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875"/>
            <a:ext cx="9144000" cy="1655762"/>
          </a:xfrm>
        </p:spPr>
        <p:txBody>
          <a:bodyPr/>
          <a:lstStyle/>
          <a:p>
            <a:r>
              <a:rPr lang="zh-CN" altLang="en-US" dirty="0"/>
              <a:t>田鹏超</a:t>
            </a:r>
            <a:endParaRPr lang="en-US" altLang="zh-CN" dirty="0"/>
          </a:p>
          <a:p>
            <a:r>
              <a:rPr lang="en-US" altLang="zh-CN" dirty="0"/>
              <a:t>tianpch@shanghaitech.edu.cn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488691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F76247-BAB7-4D4C-B5B3-C1DC55A7C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Exercise 1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4DC02340-C0F7-49AE-BF7C-A0F02D3F8B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9347200" cy="2349500"/>
          </a:xfrm>
        </p:spPr>
      </p:pic>
    </p:spTree>
    <p:extLst>
      <p:ext uri="{BB962C8B-B14F-4D97-AF65-F5344CB8AC3E}">
        <p14:creationId xmlns:p14="http://schemas.microsoft.com/office/powerpoint/2010/main" val="39070846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F9CF25-EF3E-4153-B480-E8620325A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Convex functions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F39067B2-EB51-41C6-A537-3E74CAF1DB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6213"/>
          <a:stretch/>
        </p:blipFill>
        <p:spPr>
          <a:xfrm>
            <a:off x="838200" y="1559929"/>
            <a:ext cx="5156387" cy="4932946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4930B9E-CCAF-447F-B464-06D73F67E1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239892"/>
            <a:ext cx="5157604" cy="191258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025DC778-F861-428C-85E2-BBAA511B23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956" y="1559929"/>
            <a:ext cx="5156387" cy="679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9157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DA4982-A4D6-4601-AACF-F7DFA8A77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Exercise 2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58085D9-34AE-4916-B089-086E9A3C23C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 </a:t>
                </a:r>
                <a:r>
                  <a:rPr lang="en-US" altLang="zh-CN" dirty="0" err="1"/>
                  <a:t>Descirbe</a:t>
                </a:r>
                <a:r>
                  <a:rPr lang="en-US" altLang="zh-CN" dirty="0"/>
                  <a:t> the concavity and convexity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dirty="0">
                        <a:latin typeface="Cambria Math" panose="02040503050406030204" pitchFamily="18" charset="0"/>
                      </a:rPr>
                      <m:t>f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over its domain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dirty="0">
                        <a:latin typeface="Cambria Math" panose="02040503050406030204" pitchFamily="18" charset="0"/>
                      </a:rPr>
                      <m:t>R</m:t>
                    </m:r>
                  </m:oMath>
                </a14:m>
                <a:r>
                  <a:rPr lang="en-US" altLang="zh-CN" dirty="0"/>
                  <a:t>?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=5</m:t>
                      </m:r>
                      <m:sSup>
                        <m:sSup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−81</m:t>
                      </m:r>
                      <m:sSup>
                        <m:sSup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+11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+97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58085D9-34AE-4916-B089-086E9A3C23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89613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4DEA97-E5C2-4D24-B38E-939DED98D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Exercise 2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62B102F0-5A68-4B22-8589-AA1CA38B5C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5048" y="1690687"/>
            <a:ext cx="7056050" cy="2010455"/>
          </a:xfrm>
        </p:spPr>
      </p:pic>
    </p:spTree>
    <p:extLst>
      <p:ext uri="{BB962C8B-B14F-4D97-AF65-F5344CB8AC3E}">
        <p14:creationId xmlns:p14="http://schemas.microsoft.com/office/powerpoint/2010/main" val="3043049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FDB390-E716-47FC-9777-A8D215543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altLang="zh-CN" dirty="0"/>
              <a:t>Active Learning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46669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D37685-673C-46F0-B68C-B405720A0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Introduction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636D862B-CC34-4702-9A69-A927A49421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36279" y="1825625"/>
            <a:ext cx="7119442" cy="4351338"/>
          </a:xfrm>
        </p:spPr>
      </p:pic>
    </p:spTree>
    <p:extLst>
      <p:ext uri="{BB962C8B-B14F-4D97-AF65-F5344CB8AC3E}">
        <p14:creationId xmlns:p14="http://schemas.microsoft.com/office/powerpoint/2010/main" val="2803173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review">
            <a:extLst>
              <a:ext uri="{FF2B5EF4-FFF2-40B4-BE49-F238E27FC236}">
                <a16:creationId xmlns:a16="http://schemas.microsoft.com/office/drawing/2014/main" id="{0074B566-3BFE-40C9-9CF7-A67BABC9F2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602" y="255541"/>
            <a:ext cx="7543800" cy="176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review">
            <a:extLst>
              <a:ext uri="{FF2B5EF4-FFF2-40B4-BE49-F238E27FC236}">
                <a16:creationId xmlns:a16="http://schemas.microsoft.com/office/drawing/2014/main" id="{6773014F-E477-4B52-8336-97F00740E2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602" y="2017666"/>
            <a:ext cx="7543800" cy="2943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preview">
            <a:extLst>
              <a:ext uri="{FF2B5EF4-FFF2-40B4-BE49-F238E27FC236}">
                <a16:creationId xmlns:a16="http://schemas.microsoft.com/office/drawing/2014/main" id="{8EE4EC80-C202-4A60-A698-0816961E9D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9552" y="4922791"/>
            <a:ext cx="7562850" cy="180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67390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BD7DA2-4BAB-4386-9C31-8DB4720AD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Query Strategy Framework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15FF871-D693-480C-96AF-8FECFA0CF2E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 fontScale="92500" lnSpcReduction="20000"/>
              </a:bodyPr>
              <a:lstStyle/>
              <a:p>
                <a:pPr marL="514350" indent="-514350">
                  <a:buAutoNum type="arabicPeriod"/>
                </a:pPr>
                <a:r>
                  <a:rPr lang="en-US" altLang="zh-CN" b="0" i="0" dirty="0">
                    <a:solidFill>
                      <a:srgbClr val="121212"/>
                    </a:solidFill>
                    <a:effectLst/>
                    <a:latin typeface="-apple-system"/>
                  </a:rPr>
                  <a:t>Uncertainty Sampling</a:t>
                </a:r>
              </a:p>
              <a:p>
                <a:pPr marL="914400" lvl="1" indent="-457200">
                  <a:buAutoNum type="arabicParenR"/>
                </a:pPr>
                <a:r>
                  <a:rPr lang="en-US" altLang="zh-CN" b="0" i="0" dirty="0">
                    <a:solidFill>
                      <a:srgbClr val="121212"/>
                    </a:solidFill>
                    <a:effectLst/>
                    <a:latin typeface="-apple-system"/>
                  </a:rPr>
                  <a:t>Least Confident: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smtClean="0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𝐿𝐶</m:t>
                        </m:r>
                      </m:sub>
                      <m:sup>
                        <m:r>
                          <a:rPr lang="en-US" altLang="zh-CN" b="0" i="1" smtClean="0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altLang="zh-CN" b="0" i="1" smtClean="0">
                        <a:solidFill>
                          <a:srgbClr val="121212"/>
                        </a:solidFill>
                        <a:effectLst/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𝑎𝑟𝑔𝑚𝑎𝑥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zh-CN" b="0" i="1" smtClean="0">
                        <a:solidFill>
                          <a:srgbClr val="121212"/>
                        </a:solidFill>
                        <a:effectLst/>
                        <a:latin typeface="Cambria Math" panose="02040503050406030204" pitchFamily="18" charset="0"/>
                      </a:rPr>
                      <m:t> 1−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zh-CN" altLang="en-US" b="0" i="1" smtClean="0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altLang="zh-CN" b="0" i="1" smtClean="0">
                                <a:solidFill>
                                  <a:srgbClr val="121212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solidFill>
                                  <a:srgbClr val="121212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e>
                        <m:r>
                          <a:rPr lang="en-US" altLang="zh-CN" b="0" i="1" smtClean="0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solidFill>
                          <a:srgbClr val="121212"/>
                        </a:solidFill>
                        <a:effectLst/>
                        <a:latin typeface="Cambria Math" panose="02040503050406030204" pitchFamily="18" charset="0"/>
                      </a:rPr>
                      <m:t>,   </m:t>
                    </m:r>
                    <m:acc>
                      <m:accPr>
                        <m:chr m:val="̂"/>
                        <m:ctrlPr>
                          <a:rPr lang="en-US" altLang="zh-CN" b="0" i="1" smtClean="0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altLang="zh-CN" b="0" i="1" smtClean="0">
                        <a:solidFill>
                          <a:srgbClr val="121212"/>
                        </a:solidFill>
                        <a:effectLst/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𝑎𝑟𝑔𝑚𝑎𝑥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sSub>
                      <m:sSubPr>
                        <m:ctrlPr>
                          <a:rPr lang="en-US" altLang="zh-CN" b="0" i="1" smtClean="0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zh-CN" altLang="en-US" b="0" i="1" smtClean="0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altLang="zh-CN" b="0" i="1" smtClean="0">
                        <a:solidFill>
                          <a:srgbClr val="121212"/>
                        </a:solidFill>
                        <a:effectLst/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solidFill>
                          <a:srgbClr val="121212"/>
                        </a:solidFill>
                        <a:effectLst/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solidFill>
                          <a:srgbClr val="121212"/>
                        </a:solidFill>
                        <a:effectLst/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b="0" i="1" smtClean="0">
                        <a:solidFill>
                          <a:srgbClr val="121212"/>
                        </a:solidFill>
                        <a:effectLst/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solidFill>
                          <a:srgbClr val="121212"/>
                        </a:solidFill>
                        <a:effectLst/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b="0" i="0" dirty="0">
                  <a:solidFill>
                    <a:srgbClr val="121212"/>
                  </a:solidFill>
                  <a:effectLst/>
                  <a:latin typeface="-apple-system"/>
                </a:endParaRPr>
              </a:p>
              <a:p>
                <a:pPr marL="914400" lvl="1" indent="-457200">
                  <a:buAutoNum type="arabicParenR"/>
                </a:pPr>
                <a:r>
                  <a:rPr lang="en-US" altLang="zh-CN" dirty="0">
                    <a:solidFill>
                      <a:srgbClr val="121212"/>
                    </a:solidFill>
                    <a:latin typeface="-apple-system"/>
                  </a:rPr>
                  <a:t>Margin sampling: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smtClean="0">
                            <a:solidFill>
                              <a:srgbClr val="121212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solidFill>
                              <a:srgbClr val="12121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121212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  <m:sup>
                        <m:r>
                          <a:rPr lang="en-US" altLang="zh-CN" b="0" i="1" smtClean="0">
                            <a:solidFill>
                              <a:srgbClr val="121212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altLang="zh-CN" b="0" i="1" smtClean="0">
                        <a:solidFill>
                          <a:srgbClr val="121212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rgbClr val="12121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121212"/>
                            </a:solidFill>
                            <a:latin typeface="Cambria Math" panose="02040503050406030204" pitchFamily="18" charset="0"/>
                          </a:rPr>
                          <m:t>𝑎𝑟𝑔𝑚𝑖𝑛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12121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zh-CN" b="0" i="1" smtClean="0">
                        <a:solidFill>
                          <a:srgbClr val="121212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rgbClr val="12121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121212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zh-CN" altLang="en-US" b="0" i="1" smtClean="0">
                            <a:solidFill>
                              <a:srgbClr val="121212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solidFill>
                              <a:srgbClr val="12121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rgbClr val="12121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zh-CN" b="0" i="1" smtClean="0">
                                    <a:solidFill>
                                      <a:srgbClr val="12121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b="0" i="1" smtClean="0">
                                    <a:solidFill>
                                      <a:srgbClr val="121212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b="0" i="1" smtClean="0">
                                <a:solidFill>
                                  <a:srgbClr val="121212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e>
                        <m:r>
                          <a:rPr lang="en-US" altLang="zh-CN" b="0" i="1" smtClean="0">
                            <a:solidFill>
                              <a:srgbClr val="12121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solidFill>
                          <a:srgbClr val="121212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rgbClr val="12121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121212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zh-CN" altLang="en-US" b="0" i="1" smtClean="0">
                            <a:solidFill>
                              <a:srgbClr val="121212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solidFill>
                              <a:srgbClr val="12121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rgbClr val="12121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zh-CN" b="0" i="1" smtClean="0">
                                    <a:solidFill>
                                      <a:srgbClr val="12121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b="0" i="1" smtClean="0">
                                    <a:solidFill>
                                      <a:srgbClr val="121212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b="0" i="1" smtClean="0">
                                <a:solidFill>
                                  <a:srgbClr val="121212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  <m:e>
                        <m:r>
                          <a:rPr lang="en-US" altLang="zh-CN" b="0" i="1" smtClean="0">
                            <a:solidFill>
                              <a:srgbClr val="12121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altLang="zh-CN" b="0" i="0" dirty="0">
                  <a:solidFill>
                    <a:srgbClr val="121212"/>
                  </a:solidFill>
                  <a:effectLst/>
                  <a:latin typeface="-apple-system"/>
                </a:endParaRPr>
              </a:p>
              <a:p>
                <a:pPr marL="914400" lvl="1" indent="-457200">
                  <a:buAutoNum type="arabicParenR"/>
                </a:pPr>
                <a:r>
                  <a:rPr lang="en-US" altLang="zh-CN" b="0" i="0" dirty="0">
                    <a:solidFill>
                      <a:srgbClr val="121212"/>
                    </a:solidFill>
                    <a:effectLst/>
                    <a:latin typeface="-apple-system"/>
                  </a:rPr>
                  <a:t>Entropy: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smtClean="0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  <m:sup>
                        <m:r>
                          <a:rPr lang="en-US" altLang="zh-CN" b="0" i="1" smtClean="0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altLang="zh-CN" b="0" i="1" smtClean="0">
                        <a:solidFill>
                          <a:srgbClr val="121212"/>
                        </a:solidFill>
                        <a:effectLst/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𝑎𝑟𝑔𝑚𝑎𝑥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zh-CN" b="0" i="1" smtClean="0">
                        <a:solidFill>
                          <a:srgbClr val="121212"/>
                        </a:solidFill>
                        <a:effectLst/>
                        <a:latin typeface="Cambria Math" panose="02040503050406030204" pitchFamily="18" charset="0"/>
                      </a:rPr>
                      <m:t> −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b="0" i="1" smtClean="0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b="0" i="1" smtClean="0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rgbClr val="121212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rgbClr val="121212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zh-CN" altLang="en-US" b="0" i="1" smtClean="0">
                                <a:solidFill>
                                  <a:srgbClr val="121212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r>
                          <a:rPr lang="en-US" altLang="zh-CN" b="0" i="1" smtClean="0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rgbClr val="121212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rgbClr val="121212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rgbClr val="121212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smtClean="0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b="0" i="1" smtClean="0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</a:rPr>
                          <m:t>)</m:t>
                        </m:r>
                        <m:func>
                          <m:funcPr>
                            <m:ctrlPr>
                              <a:rPr lang="en-US" altLang="zh-CN" b="0" i="1" smtClean="0">
                                <a:solidFill>
                                  <a:srgbClr val="121212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solidFill>
                                  <a:srgbClr val="121212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solidFill>
                                      <a:srgbClr val="121212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solidFill>
                                      <a:srgbClr val="121212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zh-CN" altLang="en-US" b="0" i="1" smtClean="0">
                                    <a:solidFill>
                                      <a:srgbClr val="121212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solidFill>
                                  <a:srgbClr val="121212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solidFill>
                                      <a:srgbClr val="121212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solidFill>
                                      <a:srgbClr val="121212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solidFill>
                                      <a:srgbClr val="121212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solidFill>
                                  <a:srgbClr val="121212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altLang="zh-CN" b="0" i="1" smtClean="0">
                                <a:solidFill>
                                  <a:srgbClr val="121212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solidFill>
                                  <a:srgbClr val="121212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nary>
                  </m:oMath>
                </a14:m>
                <a:endParaRPr lang="en-US" altLang="zh-CN" b="0" i="0" dirty="0">
                  <a:solidFill>
                    <a:srgbClr val="121212"/>
                  </a:solidFill>
                  <a:effectLst/>
                  <a:latin typeface="-apple-system"/>
                </a:endParaRPr>
              </a:p>
              <a:p>
                <a:pPr marL="514350" indent="-514350">
                  <a:buFont typeface="Arial" panose="020B0604020202020204" pitchFamily="34" charset="0"/>
                  <a:buAutoNum type="arabicPeriod"/>
                </a:pPr>
                <a:r>
                  <a:rPr lang="en-US" altLang="zh-CN" b="0" i="0" dirty="0">
                    <a:solidFill>
                      <a:srgbClr val="121212"/>
                    </a:solidFill>
                    <a:effectLst/>
                    <a:latin typeface="-apple-system"/>
                  </a:rPr>
                  <a:t>Query-By-Committee: </a:t>
                </a:r>
              </a:p>
              <a:p>
                <a:pPr marL="457200" lvl="1" indent="0">
                  <a:buNone/>
                </a:pPr>
                <a:r>
                  <a:rPr lang="en-US" altLang="zh-CN" b="0" i="0" dirty="0">
                    <a:solidFill>
                      <a:srgbClr val="121212"/>
                    </a:solidFill>
                    <a:effectLst/>
                    <a:latin typeface="-apple-system"/>
                  </a:rPr>
                  <a:t>e.g. vote entropy,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smtClean="0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𝑉𝐸</m:t>
                        </m:r>
                      </m:sub>
                      <m:sup>
                        <m:r>
                          <a:rPr lang="en-US" altLang="zh-CN" b="0" i="1" smtClean="0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altLang="zh-CN" b="0" i="1" smtClean="0">
                        <a:solidFill>
                          <a:srgbClr val="121212"/>
                        </a:solidFill>
                        <a:effectLst/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𝑎𝑟𝑔𝑚𝑎𝑥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zh-CN" b="0" i="1" smtClean="0">
                        <a:solidFill>
                          <a:srgbClr val="121212"/>
                        </a:solidFill>
                        <a:effectLst/>
                        <a:latin typeface="Cambria Math" panose="02040503050406030204" pitchFamily="18" charset="0"/>
                      </a:rPr>
                      <m:t> −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b="0" i="1" smtClean="0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b="0" i="1" smtClean="0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f>
                          <m:fPr>
                            <m:ctrlPr>
                              <a:rPr lang="en-US" altLang="zh-CN" b="0" i="1" smtClean="0">
                                <a:solidFill>
                                  <a:srgbClr val="121212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solidFill>
                                  <a:srgbClr val="121212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𝑉</m:t>
                            </m:r>
                            <m:r>
                              <a:rPr lang="en-US" altLang="zh-CN" b="0" i="1" smtClean="0">
                                <a:solidFill>
                                  <a:srgbClr val="121212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solidFill>
                                      <a:srgbClr val="121212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solidFill>
                                      <a:srgbClr val="121212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solidFill>
                                      <a:srgbClr val="121212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solidFill>
                                  <a:srgbClr val="121212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altLang="zh-CN" b="0" i="1" smtClean="0">
                                <a:solidFill>
                                  <a:srgbClr val="121212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𝐶</m:t>
                            </m:r>
                          </m:den>
                        </m:f>
                        <m:func>
                          <m:funcPr>
                            <m:ctrlPr>
                              <a:rPr lang="en-US" altLang="zh-CN" b="0" i="1" smtClean="0">
                                <a:solidFill>
                                  <a:srgbClr val="121212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solidFill>
                                  <a:srgbClr val="121212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f>
                              <m:fPr>
                                <m:ctrlPr>
                                  <a:rPr lang="en-US" altLang="zh-CN" b="0" i="1" smtClean="0">
                                    <a:solidFill>
                                      <a:srgbClr val="121212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solidFill>
                                      <a:srgbClr val="121212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121212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solidFill>
                                          <a:srgbClr val="121212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rgbClr val="121212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solidFill>
                                          <a:srgbClr val="121212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solidFill>
                                      <a:srgbClr val="121212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num>
                              <m:den>
                                <m:r>
                                  <a:rPr lang="en-US" altLang="zh-CN" b="0" i="1" smtClean="0">
                                    <a:solidFill>
                                      <a:srgbClr val="121212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den>
                            </m:f>
                          </m:e>
                        </m:func>
                      </m:e>
                    </m:nary>
                  </m:oMath>
                </a14:m>
                <a:endParaRPr lang="en-US" altLang="zh-CN" b="0" i="0" dirty="0">
                  <a:solidFill>
                    <a:srgbClr val="121212"/>
                  </a:solidFill>
                  <a:effectLst/>
                  <a:latin typeface="-apple-system"/>
                </a:endParaRPr>
              </a:p>
              <a:p>
                <a:pPr marL="514350" indent="-514350">
                  <a:buFont typeface="Arial" panose="020B0604020202020204" pitchFamily="34" charset="0"/>
                  <a:buAutoNum type="arabicPeriod"/>
                </a:pPr>
                <a:r>
                  <a:rPr lang="en-US" altLang="zh-CN" b="0" i="0" dirty="0">
                    <a:solidFill>
                      <a:srgbClr val="121212"/>
                    </a:solidFill>
                    <a:effectLst/>
                    <a:latin typeface="-apple-system"/>
                  </a:rPr>
                  <a:t>Expected Model Change: The samples that can change the model most.</a:t>
                </a:r>
                <a:endParaRPr lang="en-US" altLang="zh-CN" dirty="0">
                  <a:solidFill>
                    <a:srgbClr val="121212"/>
                  </a:solidFill>
                  <a:latin typeface="-apple-system"/>
                </a:endParaRPr>
              </a:p>
              <a:p>
                <a:pPr marL="514350" indent="-514350">
                  <a:buFont typeface="Arial" panose="020B0604020202020204" pitchFamily="34" charset="0"/>
                  <a:buAutoNum type="arabicPeriod"/>
                </a:pPr>
                <a:r>
                  <a:rPr lang="en-US" altLang="zh-CN" b="0" i="0" dirty="0">
                    <a:solidFill>
                      <a:srgbClr val="121212"/>
                    </a:solidFill>
                    <a:effectLst/>
                    <a:latin typeface="-apple-system"/>
                  </a:rPr>
                  <a:t>Expected Error Reduction: The samples that can reduce the expected loss most.</a:t>
                </a:r>
              </a:p>
              <a:p>
                <a:pPr marL="514350" indent="-514350">
                  <a:buFont typeface="Arial" panose="020B0604020202020204" pitchFamily="34" charset="0"/>
                  <a:buAutoNum type="arabicPeriod"/>
                </a:pPr>
                <a:r>
                  <a:rPr lang="en-US" altLang="zh-CN" b="0" i="0" dirty="0">
                    <a:solidFill>
                      <a:srgbClr val="121212"/>
                    </a:solidFill>
                    <a:effectLst/>
                    <a:latin typeface="-apple-system"/>
                  </a:rPr>
                  <a:t>Variance Reduction: The samples that can make the variance least.</a:t>
                </a:r>
                <a:endParaRPr lang="en-US" altLang="zh-CN" dirty="0">
                  <a:solidFill>
                    <a:srgbClr val="121212"/>
                  </a:solidFill>
                  <a:latin typeface="-apple-system"/>
                </a:endParaRPr>
              </a:p>
              <a:p>
                <a:pPr marL="514350" indent="-514350">
                  <a:buFont typeface="Arial" panose="020B0604020202020204" pitchFamily="34" charset="0"/>
                  <a:buAutoNum type="arabicPeriod"/>
                </a:pPr>
                <a:r>
                  <a:rPr lang="en-US" altLang="zh-CN" b="0" i="0" dirty="0">
                    <a:solidFill>
                      <a:srgbClr val="121212"/>
                    </a:solidFill>
                    <a:effectLst/>
                    <a:latin typeface="-apple-system"/>
                  </a:rPr>
                  <a:t>Density-Weighted Methods: Consider the distribution of samples, r</a:t>
                </a:r>
                <a:r>
                  <a:rPr lang="en-US" altLang="zh-CN" dirty="0">
                    <a:solidFill>
                      <a:srgbClr val="121212"/>
                    </a:solidFill>
                    <a:latin typeface="-apple-system"/>
                  </a:rPr>
                  <a:t>educe the weight of  the </a:t>
                </a:r>
                <a:r>
                  <a:rPr lang="en-US" altLang="zh-CN" b="0" i="0" dirty="0">
                    <a:solidFill>
                      <a:srgbClr val="121212"/>
                    </a:solidFill>
                    <a:effectLst/>
                    <a:latin typeface="-apple-system"/>
                  </a:rPr>
                  <a:t>noise or outlier samples .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15FF871-D693-480C-96AF-8FECFA0CF2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101" t="-3394" r="-15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5826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DA3D8C-2AE7-43CD-A37E-9FED01460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Reference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D55D9A-5F3C-466B-B6AF-9B65166105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Active learning (machine learning) – Wikipedia</a:t>
            </a:r>
            <a:endParaRPr lang="en-US" altLang="zh-CN" dirty="0"/>
          </a:p>
          <a:p>
            <a:r>
              <a:rPr lang="en-US" altLang="zh-CN" dirty="0">
                <a:hlinkClick r:id="rId3"/>
              </a:rPr>
              <a:t>A Beginner's Guide to Active Learning – </a:t>
            </a:r>
            <a:r>
              <a:rPr lang="en-US" altLang="zh-CN" dirty="0" err="1">
                <a:hlinkClick r:id="rId3"/>
              </a:rPr>
              <a:t>DataCamp</a:t>
            </a:r>
            <a:endParaRPr lang="en-US" altLang="zh-CN" dirty="0"/>
          </a:p>
          <a:p>
            <a:r>
              <a:rPr lang="en-US" altLang="zh-CN" dirty="0">
                <a:hlinkClick r:id="rId4"/>
              </a:rPr>
              <a:t>Active Learning | Medium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47610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FDB390-E716-47FC-9777-A8D215543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altLang="zh-CN" dirty="0"/>
              <a:t>Convex set and convex function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90767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C2933F94-86D0-4DDA-AE4C-7A781E09B8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8100" y="580004"/>
            <a:ext cx="7155800" cy="5697992"/>
          </a:xfrm>
        </p:spPr>
      </p:pic>
    </p:spTree>
    <p:extLst>
      <p:ext uri="{BB962C8B-B14F-4D97-AF65-F5344CB8AC3E}">
        <p14:creationId xmlns:p14="http://schemas.microsoft.com/office/powerpoint/2010/main" val="10769718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CB11D6-DFF9-40E8-B466-E9AAE3FF8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Exercise 1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14D926F-6788-4C0E-B88A-CCAAE658DC8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Show that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are convex sets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dirty="0"/>
                  <a:t>, then so is their partial sum: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={(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zh-CN" alt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)|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zh-CN" alt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zh-CN" alt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zh-CN" alt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zh-CN" alt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14D926F-6788-4C0E-B88A-CCAAE658DC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13838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1416</TotalTime>
  <Words>253</Words>
  <Application>Microsoft Office PowerPoint</Application>
  <PresentationFormat>宽屏</PresentationFormat>
  <Paragraphs>30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9" baseType="lpstr">
      <vt:lpstr>-apple-system</vt:lpstr>
      <vt:lpstr>等线</vt:lpstr>
      <vt:lpstr>等线 Light</vt:lpstr>
      <vt:lpstr>Arial</vt:lpstr>
      <vt:lpstr>Cambria Math</vt:lpstr>
      <vt:lpstr>Office 主题​​</vt:lpstr>
      <vt:lpstr>Active learning &amp; Convex set and convex function</vt:lpstr>
      <vt:lpstr>Active Learning</vt:lpstr>
      <vt:lpstr>Introduction</vt:lpstr>
      <vt:lpstr>PowerPoint 演示文稿</vt:lpstr>
      <vt:lpstr>Query Strategy Framework</vt:lpstr>
      <vt:lpstr>Reference</vt:lpstr>
      <vt:lpstr>Convex set and convex function</vt:lpstr>
      <vt:lpstr>PowerPoint 演示文稿</vt:lpstr>
      <vt:lpstr>Exercise 1</vt:lpstr>
      <vt:lpstr>Exercise 1</vt:lpstr>
      <vt:lpstr>Convex functions</vt:lpstr>
      <vt:lpstr>Exercise 2</vt:lpstr>
      <vt:lpstr>Exercise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Active learning &amp; Convex Set</dc:title>
  <dc:creator>TIAN Pengchao</dc:creator>
  <cp:lastModifiedBy>TIAN Pengchao</cp:lastModifiedBy>
  <cp:revision>10</cp:revision>
  <dcterms:created xsi:type="dcterms:W3CDTF">2021-06-06T14:42:21Z</dcterms:created>
  <dcterms:modified xsi:type="dcterms:W3CDTF">2021-06-07T14:19:14Z</dcterms:modified>
</cp:coreProperties>
</file>