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1628"/>
            <a:ext cx="9144000" cy="2387600"/>
          </a:xfrm>
        </p:spPr>
        <p:txBody>
          <a:bodyPr>
            <a:normAutofit fontScale="90000"/>
          </a:bodyPr>
          <a:p>
            <a:r>
              <a:rPr lang="zh-CN" altLang="en-US"/>
              <a:t>Discussion </a:t>
            </a:r>
            <a:r>
              <a:rPr lang="en-US" altLang="zh-CN"/>
              <a:t>5</a:t>
            </a:r>
            <a:br>
              <a:rPr lang="en-US" altLang="zh-CN"/>
            </a:br>
            <a:br>
              <a:rPr lang="en-US" altLang="zh-CN"/>
            </a:br>
            <a:r>
              <a:rPr lang="zh-CN" altLang="en-US">
                <a:sym typeface="+mn-ea"/>
              </a:rPr>
              <a:t>Relational Algebra, Sorting and Hashing</a:t>
            </a:r>
            <a:endParaRPr lang="zh-CN" altLang="en-US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243388"/>
            <a:ext cx="9144000" cy="1655762"/>
          </a:xfrm>
        </p:spPr>
        <p:txBody>
          <a:bodyPr/>
          <a:p>
            <a:r>
              <a:rPr lang="en-US" altLang="zh-CN" sz="4000"/>
              <a:t>Xie chenghuan</a:t>
            </a:r>
            <a:endParaRPr lang="en-US" altLang="zh-CN" sz="40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Relational Algebra关系代数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271250" cy="4351655"/>
          </a:xfrm>
        </p:spPr>
        <p:txBody>
          <a:bodyPr/>
          <a:p>
            <a:r>
              <a:rPr lang="zh-CN" altLang="en-US" b="1"/>
              <a:t>Theta Join</a:t>
            </a:r>
            <a:r>
              <a:rPr lang="zh-CN" altLang="en-US"/>
              <a:t> ( ⋈</a:t>
            </a:r>
            <a:r>
              <a:rPr lang="zh-CN" altLang="en-US" baseline="-25000"/>
              <a:t>𝜃</a:t>
            </a:r>
            <a:r>
              <a:rPr lang="zh-CN" altLang="en-US"/>
              <a:t> ): join on logical expression 𝜃</a:t>
            </a:r>
            <a:endParaRPr lang="zh-CN" altLang="en-US"/>
          </a:p>
          <a:p>
            <a:r>
              <a:rPr lang="zh-CN" altLang="en-US"/>
              <a:t>（在</a:t>
            </a:r>
            <a:r>
              <a:rPr lang="zh-CN" altLang="en-US">
                <a:sym typeface="+mn-ea"/>
              </a:rPr>
              <a:t>Cross-product ( × )基础上</a:t>
            </a:r>
            <a:r>
              <a:rPr lang="zh-CN" altLang="en-US"/>
              <a:t>）行满足</a:t>
            </a:r>
            <a:r>
              <a:rPr lang="zh-CN" altLang="en-US">
                <a:sym typeface="+mn-ea"/>
              </a:rPr>
              <a:t>𝜃条件（</a:t>
            </a:r>
            <a:r>
              <a:rPr lang="en-US" altLang="zh-CN">
                <a:sym typeface="+mn-ea"/>
              </a:rPr>
              <a:t>R1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sid=S1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sid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258185"/>
            <a:ext cx="12192000" cy="27914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Relational Algebra关系代数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Natural Join(⋈): equi-join on all matching column names</a:t>
            </a:r>
            <a:endParaRPr lang="zh-CN" altLang="en-US"/>
          </a:p>
          <a:p>
            <a:r>
              <a:rPr lang="zh-CN" altLang="en-US" sz="2400">
                <a:sym typeface="+mn-ea"/>
              </a:rPr>
              <a:t>（在</a:t>
            </a:r>
            <a:r>
              <a:rPr lang="zh-CN" altLang="en-US" sz="2400">
                <a:sym typeface="+mn-ea"/>
              </a:rPr>
              <a:t>Cross-product ( × )基础上</a:t>
            </a:r>
            <a:r>
              <a:rPr lang="zh-CN" altLang="en-US" sz="2400">
                <a:sym typeface="+mn-ea"/>
              </a:rPr>
              <a:t>），</a:t>
            </a:r>
            <a:r>
              <a:rPr lang="en-US" altLang="zh-CN" sz="2400"/>
              <a:t>R1</a:t>
            </a:r>
            <a:r>
              <a:rPr lang="zh-CN" altLang="en-US" sz="2400"/>
              <a:t>和</a:t>
            </a:r>
            <a:r>
              <a:rPr lang="en-US" altLang="zh-CN" sz="2400"/>
              <a:t>S1</a:t>
            </a:r>
            <a:r>
              <a:rPr lang="zh-CN" altLang="en-US" sz="2400"/>
              <a:t>中名字相同的列值必须相同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110" y="3037205"/>
            <a:ext cx="3282950" cy="38207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190" y="3342005"/>
            <a:ext cx="5713730" cy="35159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Two-Way External Merge Sort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7110" cy="4351655"/>
          </a:xfrm>
        </p:spPr>
        <p:txBody>
          <a:bodyPr/>
          <a:p>
            <a:r>
              <a:rPr lang="zh-CN" altLang="en-US"/>
              <a:t>requires 3 buffer pages</a:t>
            </a:r>
            <a:endParaRPr lang="zh-CN" altLang="en-US"/>
          </a:p>
          <a:p>
            <a:r>
              <a:rPr lang="zh-CN" altLang="en-US"/>
              <a:t>Pass 0</a:t>
            </a:r>
            <a:r>
              <a:rPr lang="en-US" altLang="zh-CN"/>
              <a:t>: read a page, sort it, write it </a:t>
            </a:r>
            <a:r>
              <a:rPr lang="zh-CN" altLang="en-US"/>
              <a:t>针对每个</a:t>
            </a:r>
            <a:r>
              <a:rPr lang="en-US" altLang="zh-CN"/>
              <a:t>page</a:t>
            </a:r>
            <a:r>
              <a:rPr lang="zh-CN" altLang="en-US"/>
              <a:t>里面的元素排序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36975"/>
            <a:ext cx="12192000" cy="24403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Two-Way External Merge Sort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4880" y="1619885"/>
            <a:ext cx="10850245" cy="52349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47485" y="1499235"/>
            <a:ext cx="4238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分治的思想，归并排序</a:t>
            </a:r>
            <a:endParaRPr lang="zh-CN" alt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General External Merge Sort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488420" cy="4351655"/>
          </a:xfrm>
        </p:spPr>
        <p:txBody>
          <a:bodyPr/>
          <a:p>
            <a:r>
              <a:rPr lang="zh-CN" altLang="en-US"/>
              <a:t>To sort a file with N pages using B buffer pages</a:t>
            </a:r>
            <a:endParaRPr lang="zh-CN" altLang="en-US"/>
          </a:p>
          <a:p>
            <a:r>
              <a:rPr>
                <a:sym typeface="+mn-ea"/>
              </a:rPr>
              <a:t>Pass 0: use B buffer pages. Produce </a:t>
            </a:r>
            <a:r>
              <a:rPr lang="en-US">
                <a:sym typeface="+mn-ea"/>
              </a:rPr>
              <a:t>|N/B| </a:t>
            </a:r>
            <a:r>
              <a:rPr>
                <a:sym typeface="+mn-ea"/>
              </a:rPr>
              <a:t>sorted runs of B pages each. </a:t>
            </a:r>
            <a:r>
              <a:rPr lang="zh-CN">
                <a:sym typeface="+mn-ea"/>
              </a:rPr>
              <a:t>每次把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个</a:t>
            </a:r>
            <a:r>
              <a:rPr lang="en-US" altLang="zh-CN">
                <a:sym typeface="+mn-ea"/>
              </a:rPr>
              <a:t>pages</a:t>
            </a:r>
            <a:r>
              <a:rPr lang="zh-CN" altLang="en-US">
                <a:sym typeface="+mn-ea"/>
              </a:rPr>
              <a:t>里面的元素变得有序，一共有</a:t>
            </a:r>
            <a:r>
              <a:rPr lang="en-US">
                <a:sym typeface="+mn-ea"/>
              </a:rPr>
              <a:t>|N/B|</a:t>
            </a:r>
            <a:r>
              <a:rPr lang="zh-CN" altLang="en-US">
                <a:sym typeface="+mn-ea"/>
              </a:rPr>
              <a:t>个</a:t>
            </a:r>
            <a:endParaRPr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313430"/>
            <a:ext cx="12192000" cy="3711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82740" y="3970655"/>
            <a:ext cx="1191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input(B-1)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722235" y="4451350"/>
            <a:ext cx="1092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output(1)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Cost of External Merge Sort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321560"/>
            <a:ext cx="8255000" cy="1435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Relational Algebra关系代数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Projection (π ): Retains only desired columns (vertical) 取列操作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1865" y="2573655"/>
            <a:ext cx="9233535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Relational Algebra关系代数</a:t>
            </a:r>
            <a:br>
              <a:rPr lang="zh-CN" altLang="en-US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Selection (σ ): Selects a subset of rows (horizontal) 取行操作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599055"/>
            <a:ext cx="9893935" cy="383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Relational Algebra关系代数</a:t>
            </a:r>
            <a:br>
              <a:rPr lang="zh-CN" altLang="en-US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Union (∪): Tuples in r1 or in r2 取并集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623185"/>
            <a:ext cx="10401935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Relational Algebra关系代数</a:t>
            </a:r>
            <a:br>
              <a:rPr lang="zh-CN" altLang="en-US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637010" cy="4351655"/>
          </a:xfrm>
        </p:spPr>
        <p:txBody>
          <a:bodyPr/>
          <a:p>
            <a:r>
              <a:rPr lang="zh-CN" altLang="en-US">
                <a:sym typeface="+mn-ea"/>
              </a:rPr>
              <a:t>Union (∪) 去重          </a:t>
            </a:r>
            <a:r>
              <a:rPr lang="en-US" altLang="zh-CN">
                <a:sym typeface="+mn-ea"/>
              </a:rPr>
              <a:t>S1</a:t>
            </a:r>
            <a:r>
              <a:rPr lang="zh-CN" altLang="en-US">
                <a:sym typeface="+mn-ea"/>
              </a:rPr>
              <a:t>∪</a:t>
            </a:r>
            <a:r>
              <a:rPr lang="en-US" altLang="zh-CN">
                <a:sym typeface="+mn-ea"/>
              </a:rPr>
              <a:t>S2=</a:t>
            </a:r>
            <a:r>
              <a:rPr lang="en-US" altLang="zh-CN">
                <a:sym typeface="+mn-ea"/>
              </a:rPr>
              <a:t> 22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31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58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28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44 </a:t>
            </a:r>
            <a:r>
              <a:rPr lang="zh-CN" altLang="en-US">
                <a:sym typeface="+mn-ea"/>
              </a:rPr>
              <a:t>所在行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Union ALL 不去重     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S1</a:t>
            </a:r>
            <a:r>
              <a:rPr lang="zh-CN" altLang="en-US">
                <a:sym typeface="+mn-ea"/>
              </a:rPr>
              <a:t>∪</a:t>
            </a:r>
            <a:r>
              <a:rPr lang="en-US" altLang="zh-CN">
                <a:sym typeface="+mn-ea"/>
              </a:rPr>
              <a:t>S2= 22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31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58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28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31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44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58 </a:t>
            </a:r>
            <a:r>
              <a:rPr lang="zh-CN" altLang="en-US">
                <a:sym typeface="+mn-ea"/>
              </a:rPr>
              <a:t>所在行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也就是说，</a:t>
            </a:r>
            <a:r>
              <a:rPr lang="en-US" altLang="zh-CN">
                <a:sym typeface="+mn-ea"/>
              </a:rPr>
              <a:t>31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58</a:t>
            </a:r>
            <a:r>
              <a:rPr lang="zh-CN" altLang="en-US">
                <a:sym typeface="+mn-ea"/>
              </a:rPr>
              <a:t>所在行出现了两次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300" y="3666490"/>
            <a:ext cx="8839835" cy="2959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Relational Algebra关系代数</a:t>
            </a:r>
            <a:br>
              <a:rPr lang="zh-CN" altLang="en-US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Set-difference ( — ): Tuples in r1, but not in r2.   取差集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862580"/>
            <a:ext cx="10440035" cy="3492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Relational Algebra关系代数</a:t>
            </a:r>
            <a:br>
              <a:rPr lang="zh-CN" altLang="en-US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Cross-product ( × ): Allows us to combine two relations 向量积</a:t>
            </a:r>
            <a:endParaRPr lang="zh-CN" altLang="en-US"/>
          </a:p>
          <a:p>
            <a:r>
              <a:rPr lang="zh-CN" altLang="en-US"/>
              <a:t>行相乘，列相加</a:t>
            </a:r>
            <a:endParaRPr lang="zh-CN" altLang="en-US"/>
          </a:p>
          <a:p>
            <a:r>
              <a:rPr lang="en-US" altLang="zh-CN"/>
              <a:t>R1:2*3   S1:3*4     R1xS1:6*7=(2*3)*(3+4)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78250"/>
            <a:ext cx="12192000" cy="25069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Relational Algebra关系代数</a:t>
            </a:r>
            <a:br>
              <a:rPr lang="zh-CN" altLang="en-US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Renaming ( 𝜌 ): Rename attributes and relations 重命名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69515"/>
            <a:ext cx="9892030" cy="42424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Relational Algebra关系代数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Intersection ( ∩ ): Tuples in r1 and in r2 取交集</a:t>
            </a:r>
            <a:endParaRPr lang="zh-CN" altLang="en-US"/>
          </a:p>
          <a:p>
            <a:r>
              <a:rPr lang="en-US" altLang="zh-CN"/>
              <a:t>S1 </a:t>
            </a:r>
            <a:r>
              <a:rPr lang="zh-CN" altLang="en-US">
                <a:sym typeface="+mn-ea"/>
              </a:rPr>
              <a:t>∩ </a:t>
            </a:r>
            <a:r>
              <a:rPr lang="en-US" altLang="zh-CN">
                <a:sym typeface="+mn-ea"/>
              </a:rPr>
              <a:t>S2 = S1 — (S1 — S2) = 31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58</a:t>
            </a:r>
            <a:r>
              <a:rPr lang="zh-CN" altLang="en-US">
                <a:sym typeface="+mn-ea"/>
              </a:rPr>
              <a:t>所在行</a:t>
            </a: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535" y="3637280"/>
            <a:ext cx="8750935" cy="28575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1414</Words>
  <Application>WPS 文字</Application>
  <PresentationFormat>宽屏</PresentationFormat>
  <Paragraphs>76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宋体-简</vt:lpstr>
      <vt:lpstr>BatangChe</vt:lpstr>
      <vt:lpstr>苹方-简</vt:lpstr>
      <vt:lpstr>STIXGeneral</vt:lpstr>
      <vt:lpstr>Office 主题</vt:lpstr>
      <vt:lpstr>Discussion 3  File Organizations</vt:lpstr>
      <vt:lpstr>PowerPoint 演示文稿</vt:lpstr>
      <vt:lpstr>PowerPoint 演示文稿</vt:lpstr>
      <vt:lpstr>Relational Algebra关系代数 </vt:lpstr>
      <vt:lpstr>Relational Algebra关系代数 </vt:lpstr>
      <vt:lpstr>Relational Algebra关系代数 </vt:lpstr>
      <vt:lpstr>Relational Algebra关系代数 </vt:lpstr>
      <vt:lpstr>Relational Algebra关系代数 </vt:lpstr>
      <vt:lpstr>PowerPoint 演示文稿</vt:lpstr>
      <vt:lpstr>Relational Algebra关系代数</vt:lpstr>
      <vt:lpstr>Relational Algebra关系代数</vt:lpstr>
      <vt:lpstr>Relational Algebra关系代数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xch</dc:creator>
  <cp:lastModifiedBy>xch</cp:lastModifiedBy>
  <cp:revision>14</cp:revision>
  <dcterms:created xsi:type="dcterms:W3CDTF">2021-10-25T12:41:01Z</dcterms:created>
  <dcterms:modified xsi:type="dcterms:W3CDTF">2021-10-25T12:41:01Z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2052-3.6.1.5768</vt:lpwstr>
  </property>
</Properties>
</file>