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92"/>
  </p:notesMasterIdLst>
  <p:sldIdLst>
    <p:sldId id="256" r:id="rId3"/>
    <p:sldId id="257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</p:sldIdLst>
  <p:sldSz cx="9144000" cy="5143500" type="screen16x9"/>
  <p:notesSz cx="9144000" cy="6858000"/>
  <p:embeddedFontLst>
    <p:embeddedFont>
      <p:font typeface="Calibri" panose="020F0502020204030204" pitchFamily="34" charset="0"/>
      <p:regular r:id="rId93"/>
      <p:bold r:id="rId94"/>
      <p:italic r:id="rId95"/>
      <p:boldItalic r:id="rId96"/>
    </p:embeddedFont>
    <p:embeddedFont>
      <p:font typeface="Consolas" panose="020B0609020204030204" pitchFamily="49" charset="0"/>
      <p:regular r:id="rId97"/>
      <p:bold r:id="rId98"/>
      <p:italic r:id="rId99"/>
      <p:boldItalic r:id="rId100"/>
    </p:embeddedFont>
    <p:embeddedFont>
      <p:font typeface="Helvetica Neue" panose="02010600030101010101" charset="0"/>
      <p:regular r:id="rId101"/>
      <p:bold r:id="rId102"/>
      <p:italic r:id="rId103"/>
      <p:boldItalic r:id="rId104"/>
    </p:embeddedFont>
    <p:embeddedFont>
      <p:font typeface="Proxima Nova" panose="02010600030101010101" charset="0"/>
      <p:regular r:id="rId105"/>
      <p:bold r:id="rId106"/>
      <p:italic r:id="rId107"/>
      <p:boldItalic r:id="rId108"/>
    </p:embeddedFont>
    <p:embeddedFont>
      <p:font typeface="Proxima Nova Semibold" panose="02010600030101010101" charset="0"/>
      <p:regular r:id="rId109"/>
      <p:bold r:id="rId110"/>
      <p:boldItalic r:id="rId1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F6B9E6-351D-4D76-856E-97E91AA513D4}">
  <a:tblStyle styleId="{12F6B9E6-351D-4D76-856E-97E91AA513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FB81FD-05F0-4C23-A4BB-78EC1BEEA8D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A14727-316E-41B6-AFAF-01AD9E2E95C7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font" Target="fonts/font15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10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font" Target="fonts/font3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11.fntdata"/><Relationship Id="rId108" Type="http://schemas.openxmlformats.org/officeDocument/2006/relationships/font" Target="fonts/font16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14.fntdata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2.fntdata"/><Relationship Id="rId99" Type="http://schemas.openxmlformats.org/officeDocument/2006/relationships/font" Target="fonts/font7.fntdata"/><Relationship Id="rId10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17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5.fntdata"/><Relationship Id="rId104" Type="http://schemas.openxmlformats.org/officeDocument/2006/relationships/font" Target="fonts/font12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18.fntdata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8.fntdata"/><Relationship Id="rId105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.fntdata"/><Relationship Id="rId98" Type="http://schemas.openxmlformats.org/officeDocument/2006/relationships/font" Target="fonts/font6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beab6d3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1beab6d32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beab6d32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beab6d32_1_4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1beab6d32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1beab6d32_1_9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1beab6d32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1beab6d32_0_39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1beab6d32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1beab6d32_0_40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1beab6d32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1beab6d32_0_40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1beab6d32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1beab6d32_0_4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1beab6d32_0_4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51beab6d32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1beab6d32_0_4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51beab6d32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1beab6d32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51beab6d32_0_4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comparing each tuple against the pages in S individually, we pull in one page at a time.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51beab6d32_0_42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1beab6d32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1beab6d32_0_50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beab6d3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51beab6d32_0_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1beab6d32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1beab6d32_0_5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1beab6d32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1beab6d32_0_5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b36e9e16a_0_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9b36e9e1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b36e9e16a_0_4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9b36e9e16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b36e9e16a_0_8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9b36e9e16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b36e9e16a_0_1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9b36e9e16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b36e9e16a_0_2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9b36e9e16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b36e9e16a_0_28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9b36e9e16a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9b36e9e16a_0_3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9b36e9e16a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9b36e9e16a_0_38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g9b36e9e16a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1beab6d3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1beab6d32_0_26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398160b58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g5398160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1beab6d32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g51beab6d32_0_5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B-2? We use 1 page as an output buffer and 1 page to scan S to memory one page at a time.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When the join condition does not filter many rows (Cartesian products)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When one table fits in a small number of blocks in memory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Works for non-equality predicates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Scales nicely with buffer size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900" dirty="0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1" name="Google Shape;801;g51beab6d32_0_533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51beab6d32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51beab6d32_2_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51beab6d32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51beab6d32_2_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51beab6d32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51beab6d32_0_6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51beab6d32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51beab6d32_0_6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1beab6d32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1beab6d32_0_6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1beab6d32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1beab6d32_0_6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36e9e16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36e9e16a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9a71a66a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9a71a66a1c_0_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1beab6d3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1beab6d32_0_2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9b36e9e16a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9b36e9e16a_0_4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b36e9e16a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b36e9e16a_1_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9a71a66a1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9a71a66a1c_0_10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51beab6d32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51beab6d32_2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1beab6d3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1beab6d32_2_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51beab6d32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51beab6d32_2_7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1beab6d32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1beab6d32_2_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51beab6d32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51beab6d32_0_6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51beab6d32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51beab6d32_0_6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1beab6d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1beab6d32_1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1beab6d3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1beab6d32_0_28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51beab6d32_0_65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g51beab6d32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51beab6d32_0_66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g51beab6d32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51beab6d32_0_9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g51beab6d32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1beab6d32_0_68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g51beab6d32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1beab6d32_0_88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g51beab6d32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51beab6d32_0_6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g51beab6d32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1beab6d32_0_8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g51beab6d32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1beab6d32_0_7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g51beab6d3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1beab6d32_0_8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g51beab6d32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51beab6d32_0_9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g51beab6d32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beab6d32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51beab6d32_0_2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Pete for the images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51beab6d32_0_29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1beab6d32_0_9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g51beab6d32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51beab6d32_0_9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g51beab6d32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1beab6d32_0_96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g51beab6d32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51beab6d32_0_7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g51beab6d32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51beab6d32_0_9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g51beab6d32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51beab6d32_0_74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g51beab6d32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51beab6d32_0_9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g51beab6d32_0_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51beab6d32_0_100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g51beab6d32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51beab6d32_0_10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g51beab6d32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51beab6d32_0_10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g51beab6d32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1beab6d32_0_2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51beab6d32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51beab6d32_0_10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g51beab6d32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51beab6d32_0_105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g51beab6d32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51beab6d32_0_106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g51beab6d32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51beab6d32_0_10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g51beab6d32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51beab6d32_0_109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g51beab6d32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51beab6d32_0_110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g51beab6d32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51beab6d32_0_11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g51beab6d32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51beab6d32_0_11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g51beab6d32_0_1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51beab6d32_0_11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g51beab6d32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51beab6d32_0_11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g51beab6d32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1beab6d3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51beab6d32_0_30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Outer [R] comes from the fact that we have to read in each page of R, since we are comparing each tuple in R. p_R*[R] is just the number of tuples in R, and we have to compare each of those against all the pages in 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51beab6d32_0_30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51beab6d32_0_11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g51beab6d32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51beab6d32_0_117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g51beab6d32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51beab6d32_0_11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g51beab6d32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51beab6d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51beab6d32_1_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51beab6d3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51beab6d32_1_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51beab6d3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51beab6d32_1_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51beab6d32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51beab6d32_2_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9a71a66a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9a71a66a1c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9a71a66a1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9a71a66a1c_0_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9a71a66a1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9a71a66a1c_0_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ffbff1f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6ffbff1f6c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Flipping the order can change the I/O cost, this should be taken into consideration.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6ffbff1f6c_0_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7162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3810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clipArt" idx="2"/>
          </p:nvPr>
        </p:nvSpPr>
        <p:spPr>
          <a:xfrm>
            <a:off x="4648200" y="1085850"/>
            <a:ext cx="38100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ctrTitle"/>
          </p:nvPr>
        </p:nvSpPr>
        <p:spPr>
          <a:xfrm>
            <a:off x="464100" y="744575"/>
            <a:ext cx="8368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2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 8</a:t>
            </a:r>
            <a:endParaRPr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Joins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CN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>
                <a:solidFill>
                  <a:schemeClr val="tx1"/>
                </a:solidFill>
              </a:rPr>
              <a:t>Bin Wang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Worksheet Q1a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How many disk I/Os are needed to perform a simple nested loops join?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67" name="Google Shape;267;p4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Companies: (</a:t>
            </a:r>
            <a:r>
              <a:rPr lang="en-US" sz="1100" dirty="0" err="1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company_id</a:t>
            </a:r>
            <a:r>
              <a:rPr lang="en-US" sz="11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, industry, </a:t>
            </a:r>
            <a:r>
              <a:rPr lang="en-US" sz="1100" dirty="0" err="1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ipo_date</a:t>
            </a:r>
            <a:r>
              <a:rPr lang="en-US" sz="11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Nyse</a:t>
            </a:r>
            <a:r>
              <a:rPr lang="en-US" sz="12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-US" sz="1200" dirty="0" err="1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company_id</a:t>
            </a:r>
            <a:r>
              <a:rPr lang="en-US" sz="12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, date, trade, quantity)</a:t>
            </a:r>
            <a:endParaRPr sz="1200" dirty="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20 pages of memory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Join Companies and NYSE on </a:t>
            </a:r>
            <a:r>
              <a:rPr lang="en-US" dirty="0" err="1">
                <a:solidFill>
                  <a:srgbClr val="313131"/>
                </a:solidFill>
              </a:rPr>
              <a:t>C.company_id</a:t>
            </a:r>
            <a:r>
              <a:rPr lang="en-US" dirty="0">
                <a:solidFill>
                  <a:srgbClr val="313131"/>
                </a:solidFill>
              </a:rPr>
              <a:t> = </a:t>
            </a:r>
            <a:r>
              <a:rPr lang="en-US" dirty="0" err="1">
                <a:solidFill>
                  <a:srgbClr val="313131"/>
                </a:solidFill>
              </a:rPr>
              <a:t>N.company_id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 err="1">
                <a:solidFill>
                  <a:srgbClr val="313131"/>
                </a:solidFill>
              </a:rPr>
              <a:t>company_id</a:t>
            </a:r>
            <a:r>
              <a:rPr lang="en-US" dirty="0">
                <a:solidFill>
                  <a:srgbClr val="313131"/>
                </a:solidFill>
              </a:rPr>
              <a:t> is the primary key for Companies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For every tuple in Companies, assume there are 4 matching tuples in NYSE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[N] = 100 pages, </a:t>
            </a:r>
            <a:r>
              <a:rPr lang="en-US" dirty="0" err="1">
                <a:solidFill>
                  <a:srgbClr val="313131"/>
                </a:solidFill>
              </a:rPr>
              <a:t>p</a:t>
            </a:r>
            <a:r>
              <a:rPr lang="en-US" baseline="-25000" dirty="0" err="1">
                <a:solidFill>
                  <a:srgbClr val="313131"/>
                </a:solidFill>
              </a:rPr>
              <a:t>N</a:t>
            </a:r>
            <a:r>
              <a:rPr lang="en-US" dirty="0">
                <a:solidFill>
                  <a:srgbClr val="313131"/>
                </a:solidFill>
              </a:rPr>
              <a:t> = 100 tuples per page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[C] = 50 pages, </a:t>
            </a:r>
            <a:r>
              <a:rPr lang="en-US" dirty="0" err="1">
                <a:solidFill>
                  <a:srgbClr val="313131"/>
                </a:solidFill>
              </a:rPr>
              <a:t>p</a:t>
            </a:r>
            <a:r>
              <a:rPr lang="en-US" baseline="-25000" dirty="0" err="1">
                <a:solidFill>
                  <a:srgbClr val="313131"/>
                </a:solidFill>
              </a:rPr>
              <a:t>C</a:t>
            </a:r>
            <a:r>
              <a:rPr lang="en-US" dirty="0">
                <a:solidFill>
                  <a:srgbClr val="313131"/>
                </a:solidFill>
              </a:rPr>
              <a:t> = 50 tuples per page</a:t>
            </a:r>
            <a:endParaRPr dirty="0">
              <a:solidFill>
                <a:srgbClr val="313131"/>
              </a:solidFill>
            </a:endParaRPr>
          </a:p>
        </p:txBody>
      </p:sp>
      <p:sp>
        <p:nvSpPr>
          <p:cNvPr id="268" name="Google Shape;268;p47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Worksheet Q1a</a:t>
            </a:r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How many disk I/Os are needed to perform a simple nested loops join?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75" name="Google Shape;275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Companies: (</a:t>
            </a:r>
            <a:r>
              <a:rPr lang="en-US" sz="1100" dirty="0" err="1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company_id</a:t>
            </a:r>
            <a:r>
              <a:rPr lang="en-US" sz="11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, industry, </a:t>
            </a:r>
            <a:r>
              <a:rPr lang="en-US" sz="1100" dirty="0" err="1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ipo_date</a:t>
            </a:r>
            <a:r>
              <a:rPr lang="en-US" sz="11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Nyse</a:t>
            </a:r>
            <a:r>
              <a:rPr lang="en-US" sz="12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-US" sz="1200" dirty="0" err="1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company_id</a:t>
            </a:r>
            <a:r>
              <a:rPr lang="en-US" sz="12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, date, trade, quantity)</a:t>
            </a:r>
            <a:endParaRPr sz="1200" dirty="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20 pages of memory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We want to join Companies and NYSE on </a:t>
            </a:r>
            <a:r>
              <a:rPr lang="en-US" dirty="0" err="1">
                <a:solidFill>
                  <a:srgbClr val="313131"/>
                </a:solidFill>
              </a:rPr>
              <a:t>C.company_id</a:t>
            </a:r>
            <a:r>
              <a:rPr lang="en-US" dirty="0">
                <a:solidFill>
                  <a:srgbClr val="313131"/>
                </a:solidFill>
              </a:rPr>
              <a:t> = </a:t>
            </a:r>
            <a:r>
              <a:rPr lang="en-US" dirty="0" err="1">
                <a:solidFill>
                  <a:srgbClr val="313131"/>
                </a:solidFill>
              </a:rPr>
              <a:t>N.company_id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 err="1">
                <a:solidFill>
                  <a:srgbClr val="313131"/>
                </a:solidFill>
              </a:rPr>
              <a:t>company_id</a:t>
            </a:r>
            <a:r>
              <a:rPr lang="en-US" dirty="0">
                <a:solidFill>
                  <a:srgbClr val="313131"/>
                </a:solidFill>
              </a:rPr>
              <a:t> is the primary key for Companies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For every tuple in Companies, assume there are 4 matching tuples in NYSE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[N] = 100 pages, </a:t>
            </a:r>
            <a:r>
              <a:rPr lang="en-US" dirty="0" err="1">
                <a:solidFill>
                  <a:srgbClr val="313131"/>
                </a:solidFill>
              </a:rPr>
              <a:t>p</a:t>
            </a:r>
            <a:r>
              <a:rPr lang="en-US" baseline="-25000" dirty="0" err="1">
                <a:solidFill>
                  <a:srgbClr val="313131"/>
                </a:solidFill>
              </a:rPr>
              <a:t>N</a:t>
            </a:r>
            <a:r>
              <a:rPr lang="en-US" dirty="0">
                <a:solidFill>
                  <a:srgbClr val="313131"/>
                </a:solidFill>
              </a:rPr>
              <a:t> = 100 tuples per page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[C] = 50 pages, </a:t>
            </a:r>
            <a:r>
              <a:rPr lang="en-US" dirty="0" err="1">
                <a:solidFill>
                  <a:srgbClr val="313131"/>
                </a:solidFill>
              </a:rPr>
              <a:t>p</a:t>
            </a:r>
            <a:r>
              <a:rPr lang="en-US" baseline="-25000" dirty="0" err="1">
                <a:solidFill>
                  <a:srgbClr val="313131"/>
                </a:solidFill>
              </a:rPr>
              <a:t>C</a:t>
            </a:r>
            <a:r>
              <a:rPr lang="en-US" dirty="0">
                <a:solidFill>
                  <a:srgbClr val="313131"/>
                </a:solidFill>
              </a:rPr>
              <a:t> = 50 tuples per page</a:t>
            </a:r>
            <a:endParaRPr dirty="0">
              <a:solidFill>
                <a:srgbClr val="313131"/>
              </a:solidFill>
            </a:endParaRPr>
          </a:p>
        </p:txBody>
      </p:sp>
      <p:sp>
        <p:nvSpPr>
          <p:cNvPr id="276" name="Google Shape;276;p48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8"/>
          <p:cNvSpPr txBox="1"/>
          <p:nvPr/>
        </p:nvSpPr>
        <p:spPr>
          <a:xfrm>
            <a:off x="311700" y="1762125"/>
            <a:ext cx="5571600" cy="25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u="sng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 ⋈ N</a:t>
            </a:r>
            <a:endParaRPr sz="1600" u="sng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Cost is [C] + |C| * [N] = [C] + p</a:t>
            </a:r>
            <a:r>
              <a:rPr lang="en-US" sz="1600" baseline="-250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[C] [N]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= 50 + 50 * 50 * 100 = 250,050 I/Os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u="sng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N ⋈ C</a:t>
            </a:r>
            <a:endParaRPr sz="1600" u="sng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Cost is [N] + |N| * [C] = [N] + p</a:t>
            </a:r>
            <a:r>
              <a:rPr lang="en-US" sz="1600" baseline="-250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[N] [C]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= 100 + 100 * 100 * 50 = 500,100 I/Os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I/O cost for SNLJ: min(500,100, 250,050) = </a:t>
            </a:r>
            <a:r>
              <a:rPr lang="en-US" sz="16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250,050 I/Os</a:t>
            </a:r>
            <a:endParaRPr sz="1600" b="1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Page Nested Loop Join (PNLJ)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83" name="Google Shape;28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Can we do better?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We scan S for every row in R, but we had to load an entire page of R into memory to get that row!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Instead of finding the rows in S that match a row in R, do the check for </a:t>
            </a:r>
            <a:r>
              <a:rPr lang="en-US" sz="2400" i="1"/>
              <a:t>all</a:t>
            </a:r>
            <a:r>
              <a:rPr lang="en-US" sz="2400"/>
              <a:t> rows in a page in R at once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Page Nested Loop Join (PNLJ)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89" name="Google Shape;28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SNLJ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 each row r in R: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for each row s in S:</a:t>
            </a:r>
            <a:endParaRPr sz="240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if 𝜃(r, s): output r joined with s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Page Nested Loop Join (PNLJ)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95" name="Google Shape;295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SNLJ (but with page fetches written out explicitly)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 each page P</a:t>
            </a:r>
            <a:r>
              <a:rPr lang="en-US" sz="2400" baseline="-25000"/>
              <a:t>R</a:t>
            </a:r>
            <a:r>
              <a:rPr lang="en-US" sz="2400"/>
              <a:t> in R: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for each row r in P</a:t>
            </a:r>
            <a:r>
              <a:rPr lang="en-US" sz="2400" baseline="-25000"/>
              <a:t>R</a:t>
            </a:r>
            <a:r>
              <a:rPr lang="en-US" sz="2400"/>
              <a:t>:</a:t>
            </a:r>
            <a:endParaRPr sz="240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each page P</a:t>
            </a:r>
            <a:r>
              <a:rPr lang="en-US" sz="2400" baseline="-25000"/>
              <a:t>S</a:t>
            </a:r>
            <a:r>
              <a:rPr lang="en-US" sz="2400"/>
              <a:t> in S:</a:t>
            </a:r>
            <a:endParaRPr sz="2400"/>
          </a:p>
          <a:p>
            <a:pPr marL="2286000" lvl="4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 each row s in P</a:t>
            </a:r>
            <a:r>
              <a:rPr lang="en-US" sz="2400" baseline="-25000"/>
              <a:t>S</a:t>
            </a:r>
            <a:r>
              <a:rPr lang="en-US" sz="2400"/>
              <a:t>:</a:t>
            </a:r>
            <a:endParaRPr sz="2400"/>
          </a:p>
          <a:p>
            <a:pPr marL="2743200" lvl="5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if 𝜃(r, s): output r joined with s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Page Nested Loop Join (PNLJ)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301" name="Google Shape;30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 b="1"/>
              <a:t>P</a:t>
            </a:r>
            <a:r>
              <a:rPr lang="en-US" sz="2400"/>
              <a:t>NLJ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 each page P</a:t>
            </a:r>
            <a:r>
              <a:rPr lang="en-US" sz="2400" baseline="-25000"/>
              <a:t>R</a:t>
            </a:r>
            <a:r>
              <a:rPr lang="en-US" sz="2400"/>
              <a:t> in R: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/>
              <a:t>for each page P</a:t>
            </a:r>
            <a:r>
              <a:rPr lang="en-US" sz="2400" b="1" baseline="-25000"/>
              <a:t>S</a:t>
            </a:r>
            <a:r>
              <a:rPr lang="en-US" sz="2400" b="1"/>
              <a:t> in S:</a:t>
            </a:r>
            <a:endParaRPr sz="2400" b="1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for each row r in P</a:t>
            </a:r>
            <a:r>
              <a:rPr lang="en-US" sz="2400" b="1" baseline="-25000"/>
              <a:t>R</a:t>
            </a:r>
            <a:r>
              <a:rPr lang="en-US" sz="2400" b="1"/>
              <a:t>:</a:t>
            </a:r>
            <a:endParaRPr sz="2400" b="1"/>
          </a:p>
          <a:p>
            <a:pPr marL="2286000" lvl="4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 each row s in P</a:t>
            </a:r>
            <a:r>
              <a:rPr lang="en-US" sz="2400" baseline="-25000"/>
              <a:t>S</a:t>
            </a:r>
            <a:r>
              <a:rPr lang="en-US" sz="2400"/>
              <a:t>:</a:t>
            </a:r>
            <a:endParaRPr sz="2400"/>
          </a:p>
          <a:p>
            <a:pPr marL="2743200" lvl="5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if 𝜃(r, s): output r joined with s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42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42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42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Block Nested Loop Join (BNLJ)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323" name="Google Shape;323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Can we do even better?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We only use three page of memory for PNLJ (one buffer for R, one buffer for S, one output buffer), but we usually have more memory!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Instead of fetching one </a:t>
            </a:r>
            <a:r>
              <a:rPr lang="en-US" sz="2400" i="1"/>
              <a:t>page</a:t>
            </a:r>
            <a:r>
              <a:rPr lang="en-US" sz="2400"/>
              <a:t> of R at a time, why not fetch as many pages of R as we can fit (B - 2 pages)!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</a:rPr>
              <a:t>Agenda</a:t>
            </a: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US" dirty="0"/>
              <a:t>Joins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US" dirty="0"/>
              <a:t>SNLJ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US" dirty="0"/>
              <a:t>PNLJ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US" dirty="0"/>
              <a:t>BNLJ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US" dirty="0"/>
              <a:t>INLJ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US" dirty="0"/>
              <a:t>Sort-Merge Join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Block Nested Loop Join (BNLJ)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329" name="Google Shape;329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PNLJ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 each page P</a:t>
            </a:r>
            <a:r>
              <a:rPr lang="en-US" sz="2400" baseline="-25000"/>
              <a:t>R</a:t>
            </a:r>
            <a:r>
              <a:rPr lang="en-US" sz="2400"/>
              <a:t> in R: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for each page P</a:t>
            </a:r>
            <a:r>
              <a:rPr lang="en-US" sz="2400" baseline="-25000"/>
              <a:t>S</a:t>
            </a:r>
            <a:r>
              <a:rPr lang="en-US" sz="2400"/>
              <a:t> in S:</a:t>
            </a:r>
            <a:endParaRPr sz="240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each row r in P</a:t>
            </a:r>
            <a:r>
              <a:rPr lang="en-US" sz="2400" baseline="-25000"/>
              <a:t>R</a:t>
            </a:r>
            <a:r>
              <a:rPr lang="en-US" sz="2400"/>
              <a:t>:</a:t>
            </a:r>
            <a:endParaRPr sz="2400"/>
          </a:p>
          <a:p>
            <a:pPr marL="2286000" lvl="4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 each row s in P</a:t>
            </a:r>
            <a:r>
              <a:rPr lang="en-US" sz="2400" baseline="-25000"/>
              <a:t>S</a:t>
            </a:r>
            <a:r>
              <a:rPr lang="en-US" sz="2400"/>
              <a:t>:</a:t>
            </a:r>
            <a:endParaRPr sz="2400"/>
          </a:p>
          <a:p>
            <a:pPr marL="2743200" lvl="5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if 𝜃(r, s): output r joined with s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Block Nested Loop Join (BNLJ)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 b="1"/>
              <a:t>B</a:t>
            </a:r>
            <a:r>
              <a:rPr lang="en-US" sz="2400"/>
              <a:t>NLJ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b="1"/>
              <a:t>for each block of B - 2 pages C</a:t>
            </a:r>
            <a:r>
              <a:rPr lang="en-US" sz="2400" b="1" baseline="-25000"/>
              <a:t>R</a:t>
            </a:r>
            <a:r>
              <a:rPr lang="en-US" sz="2400" b="1"/>
              <a:t> = {P</a:t>
            </a:r>
            <a:r>
              <a:rPr lang="en-US" sz="2400" b="1" baseline="-25000"/>
              <a:t>1</a:t>
            </a:r>
            <a:r>
              <a:rPr lang="en-US" sz="2400" b="1"/>
              <a:t>, P</a:t>
            </a:r>
            <a:r>
              <a:rPr lang="en-US" sz="2400" b="1" baseline="-25000"/>
              <a:t>2</a:t>
            </a:r>
            <a:r>
              <a:rPr lang="en-US" sz="2400" b="1"/>
              <a:t>, ... , P</a:t>
            </a:r>
            <a:r>
              <a:rPr lang="en-US" sz="2400" b="1" baseline="-25000"/>
              <a:t>B - 2</a:t>
            </a:r>
            <a:r>
              <a:rPr lang="en-US" sz="2400" b="1"/>
              <a:t>} in R:</a:t>
            </a:r>
            <a:endParaRPr sz="2400" b="1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for each page P</a:t>
            </a:r>
            <a:r>
              <a:rPr lang="en-US" sz="2400" baseline="-25000"/>
              <a:t>S</a:t>
            </a:r>
            <a:r>
              <a:rPr lang="en-US" sz="2400"/>
              <a:t> in S:</a:t>
            </a:r>
            <a:endParaRPr sz="240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/>
              <a:t>for each row r in C</a:t>
            </a:r>
            <a:r>
              <a:rPr lang="en-US" sz="2400" b="1" baseline="-25000"/>
              <a:t>R</a:t>
            </a:r>
            <a:r>
              <a:rPr lang="en-US" sz="2400" b="1"/>
              <a:t>:</a:t>
            </a:r>
            <a:endParaRPr sz="2400" b="1"/>
          </a:p>
          <a:p>
            <a:pPr marL="2286000" lvl="4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 each row s in P</a:t>
            </a:r>
            <a:r>
              <a:rPr lang="en-US" sz="2400" baseline="-25000"/>
              <a:t>S</a:t>
            </a:r>
            <a:r>
              <a:rPr lang="en-US" sz="2400"/>
              <a:t>:</a:t>
            </a:r>
            <a:endParaRPr sz="2400"/>
          </a:p>
          <a:p>
            <a:pPr marL="2743200" lvl="5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if 𝜃(r, s): output r joined with s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/>
          <p:nvPr/>
        </p:nvSpPr>
        <p:spPr>
          <a:xfrm>
            <a:off x="759050" y="63932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9"/>
          <p:cNvSpPr/>
          <p:nvPr/>
        </p:nvSpPr>
        <p:spPr>
          <a:xfrm>
            <a:off x="933800" y="769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9"/>
          <p:cNvSpPr/>
          <p:nvPr/>
        </p:nvSpPr>
        <p:spPr>
          <a:xfrm>
            <a:off x="933800" y="981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59"/>
          <p:cNvSpPr/>
          <p:nvPr/>
        </p:nvSpPr>
        <p:spPr>
          <a:xfrm>
            <a:off x="933800" y="14061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59"/>
          <p:cNvSpPr/>
          <p:nvPr/>
        </p:nvSpPr>
        <p:spPr>
          <a:xfrm>
            <a:off x="933800" y="1193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59"/>
          <p:cNvSpPr/>
          <p:nvPr/>
        </p:nvSpPr>
        <p:spPr>
          <a:xfrm>
            <a:off x="759050" y="170800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9"/>
          <p:cNvSpPr/>
          <p:nvPr/>
        </p:nvSpPr>
        <p:spPr>
          <a:xfrm>
            <a:off x="933800" y="1837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59"/>
          <p:cNvSpPr/>
          <p:nvPr/>
        </p:nvSpPr>
        <p:spPr>
          <a:xfrm>
            <a:off x="933800" y="2050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9"/>
          <p:cNvSpPr/>
          <p:nvPr/>
        </p:nvSpPr>
        <p:spPr>
          <a:xfrm>
            <a:off x="933800" y="2474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9"/>
          <p:cNvSpPr/>
          <p:nvPr/>
        </p:nvSpPr>
        <p:spPr>
          <a:xfrm>
            <a:off x="933800" y="2262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9"/>
          <p:cNvSpPr/>
          <p:nvPr/>
        </p:nvSpPr>
        <p:spPr>
          <a:xfrm>
            <a:off x="4125250" y="639325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9"/>
          <p:cNvSpPr/>
          <p:nvPr/>
        </p:nvSpPr>
        <p:spPr>
          <a:xfrm>
            <a:off x="4300000" y="769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9"/>
          <p:cNvSpPr/>
          <p:nvPr/>
        </p:nvSpPr>
        <p:spPr>
          <a:xfrm>
            <a:off x="4300000" y="981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59"/>
          <p:cNvSpPr/>
          <p:nvPr/>
        </p:nvSpPr>
        <p:spPr>
          <a:xfrm>
            <a:off x="4300000" y="14061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9"/>
          <p:cNvSpPr/>
          <p:nvPr/>
        </p:nvSpPr>
        <p:spPr>
          <a:xfrm>
            <a:off x="4300000" y="1193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9"/>
          <p:cNvSpPr/>
          <p:nvPr/>
        </p:nvSpPr>
        <p:spPr>
          <a:xfrm>
            <a:off x="759050" y="277667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9"/>
          <p:cNvSpPr/>
          <p:nvPr/>
        </p:nvSpPr>
        <p:spPr>
          <a:xfrm>
            <a:off x="933800" y="2906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9"/>
          <p:cNvSpPr/>
          <p:nvPr/>
        </p:nvSpPr>
        <p:spPr>
          <a:xfrm>
            <a:off x="933800" y="3118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9"/>
          <p:cNvSpPr/>
          <p:nvPr/>
        </p:nvSpPr>
        <p:spPr>
          <a:xfrm>
            <a:off x="933800" y="3543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9"/>
          <p:cNvSpPr/>
          <p:nvPr/>
        </p:nvSpPr>
        <p:spPr>
          <a:xfrm>
            <a:off x="933800" y="3331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9"/>
          <p:cNvSpPr/>
          <p:nvPr/>
        </p:nvSpPr>
        <p:spPr>
          <a:xfrm>
            <a:off x="759050" y="384535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59"/>
          <p:cNvSpPr/>
          <p:nvPr/>
        </p:nvSpPr>
        <p:spPr>
          <a:xfrm>
            <a:off x="933800" y="39752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9"/>
          <p:cNvSpPr/>
          <p:nvPr/>
        </p:nvSpPr>
        <p:spPr>
          <a:xfrm>
            <a:off x="933800" y="4187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59"/>
          <p:cNvSpPr/>
          <p:nvPr/>
        </p:nvSpPr>
        <p:spPr>
          <a:xfrm>
            <a:off x="933800" y="4612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9"/>
          <p:cNvSpPr/>
          <p:nvPr/>
        </p:nvSpPr>
        <p:spPr>
          <a:xfrm>
            <a:off x="933800" y="4399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9"/>
          <p:cNvSpPr/>
          <p:nvPr/>
        </p:nvSpPr>
        <p:spPr>
          <a:xfrm>
            <a:off x="4125250" y="170800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59"/>
          <p:cNvSpPr/>
          <p:nvPr/>
        </p:nvSpPr>
        <p:spPr>
          <a:xfrm>
            <a:off x="4300000" y="1837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9"/>
          <p:cNvSpPr/>
          <p:nvPr/>
        </p:nvSpPr>
        <p:spPr>
          <a:xfrm>
            <a:off x="4300000" y="2050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9"/>
          <p:cNvSpPr/>
          <p:nvPr/>
        </p:nvSpPr>
        <p:spPr>
          <a:xfrm>
            <a:off x="4300000" y="2474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9"/>
          <p:cNvSpPr/>
          <p:nvPr/>
        </p:nvSpPr>
        <p:spPr>
          <a:xfrm>
            <a:off x="4300000" y="2262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9"/>
          <p:cNvSpPr/>
          <p:nvPr/>
        </p:nvSpPr>
        <p:spPr>
          <a:xfrm>
            <a:off x="4125250" y="27691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9"/>
          <p:cNvSpPr/>
          <p:nvPr/>
        </p:nvSpPr>
        <p:spPr>
          <a:xfrm>
            <a:off x="4300000" y="28990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9"/>
          <p:cNvSpPr/>
          <p:nvPr/>
        </p:nvSpPr>
        <p:spPr>
          <a:xfrm>
            <a:off x="4300000" y="31113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9"/>
          <p:cNvSpPr/>
          <p:nvPr/>
        </p:nvSpPr>
        <p:spPr>
          <a:xfrm>
            <a:off x="4300000" y="35359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59"/>
          <p:cNvSpPr/>
          <p:nvPr/>
        </p:nvSpPr>
        <p:spPr>
          <a:xfrm>
            <a:off x="4300000" y="33236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9"/>
          <p:cNvSpPr txBox="1"/>
          <p:nvPr/>
        </p:nvSpPr>
        <p:spPr>
          <a:xfrm>
            <a:off x="759050" y="599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p59"/>
          <p:cNvSpPr/>
          <p:nvPr/>
        </p:nvSpPr>
        <p:spPr>
          <a:xfrm>
            <a:off x="4125250" y="38453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9"/>
          <p:cNvSpPr/>
          <p:nvPr/>
        </p:nvSpPr>
        <p:spPr>
          <a:xfrm>
            <a:off x="4300000" y="39752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59"/>
          <p:cNvSpPr/>
          <p:nvPr/>
        </p:nvSpPr>
        <p:spPr>
          <a:xfrm>
            <a:off x="4300000" y="41875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9"/>
          <p:cNvSpPr/>
          <p:nvPr/>
        </p:nvSpPr>
        <p:spPr>
          <a:xfrm>
            <a:off x="4300000" y="4612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9"/>
          <p:cNvSpPr/>
          <p:nvPr/>
        </p:nvSpPr>
        <p:spPr>
          <a:xfrm>
            <a:off x="4300000" y="4399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9"/>
          <p:cNvSpPr txBox="1"/>
          <p:nvPr/>
        </p:nvSpPr>
        <p:spPr>
          <a:xfrm>
            <a:off x="4125250" y="80050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59"/>
          <p:cNvSpPr txBox="1"/>
          <p:nvPr/>
        </p:nvSpPr>
        <p:spPr>
          <a:xfrm>
            <a:off x="6813975" y="1500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B = 4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3" name="Google Shape;383;p59"/>
          <p:cNvSpPr/>
          <p:nvPr/>
        </p:nvSpPr>
        <p:spPr>
          <a:xfrm>
            <a:off x="672125" y="594650"/>
            <a:ext cx="2016300" cy="2143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9"/>
          <p:cNvSpPr/>
          <p:nvPr/>
        </p:nvSpPr>
        <p:spPr>
          <a:xfrm>
            <a:off x="4030900" y="548450"/>
            <a:ext cx="2016300" cy="108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5" name="Google Shape;385;p59"/>
          <p:cNvCxnSpPr>
            <a:endCxn id="384" idx="1"/>
          </p:cNvCxnSpPr>
          <p:nvPr/>
        </p:nvCxnSpPr>
        <p:spPr>
          <a:xfrm rot="10800000" flipH="1">
            <a:off x="2702500" y="1093250"/>
            <a:ext cx="1328400" cy="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59"/>
          <p:cNvCxnSpPr/>
          <p:nvPr/>
        </p:nvCxnSpPr>
        <p:spPr>
          <a:xfrm rot="10800000" flipH="1">
            <a:off x="2691700" y="1287650"/>
            <a:ext cx="1319700" cy="92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59"/>
          <p:cNvSpPr/>
          <p:nvPr/>
        </p:nvSpPr>
        <p:spPr>
          <a:xfrm>
            <a:off x="6813975" y="2262500"/>
            <a:ext cx="1827600" cy="99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9"/>
          <p:cNvSpPr/>
          <p:nvPr/>
        </p:nvSpPr>
        <p:spPr>
          <a:xfrm>
            <a:off x="6988725" y="239235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9"/>
          <p:cNvSpPr/>
          <p:nvPr/>
        </p:nvSpPr>
        <p:spPr>
          <a:xfrm>
            <a:off x="6988725" y="260467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9"/>
          <p:cNvSpPr/>
          <p:nvPr/>
        </p:nvSpPr>
        <p:spPr>
          <a:xfrm>
            <a:off x="6988725" y="302932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59"/>
          <p:cNvSpPr/>
          <p:nvPr/>
        </p:nvSpPr>
        <p:spPr>
          <a:xfrm>
            <a:off x="6988725" y="281700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9"/>
          <p:cNvSpPr txBox="1"/>
          <p:nvPr/>
        </p:nvSpPr>
        <p:spPr>
          <a:xfrm>
            <a:off x="6719625" y="1707996"/>
            <a:ext cx="2016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 Buffer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/>
          <p:nvPr/>
        </p:nvSpPr>
        <p:spPr>
          <a:xfrm>
            <a:off x="759050" y="63932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0"/>
          <p:cNvSpPr/>
          <p:nvPr/>
        </p:nvSpPr>
        <p:spPr>
          <a:xfrm>
            <a:off x="933800" y="769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0"/>
          <p:cNvSpPr/>
          <p:nvPr/>
        </p:nvSpPr>
        <p:spPr>
          <a:xfrm>
            <a:off x="933800" y="981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0"/>
          <p:cNvSpPr/>
          <p:nvPr/>
        </p:nvSpPr>
        <p:spPr>
          <a:xfrm>
            <a:off x="933800" y="14061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60"/>
          <p:cNvSpPr/>
          <p:nvPr/>
        </p:nvSpPr>
        <p:spPr>
          <a:xfrm>
            <a:off x="933800" y="1193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60"/>
          <p:cNvSpPr/>
          <p:nvPr/>
        </p:nvSpPr>
        <p:spPr>
          <a:xfrm>
            <a:off x="759050" y="170800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0"/>
          <p:cNvSpPr/>
          <p:nvPr/>
        </p:nvSpPr>
        <p:spPr>
          <a:xfrm>
            <a:off x="933800" y="1837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60"/>
          <p:cNvSpPr/>
          <p:nvPr/>
        </p:nvSpPr>
        <p:spPr>
          <a:xfrm>
            <a:off x="933800" y="2050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60"/>
          <p:cNvSpPr/>
          <p:nvPr/>
        </p:nvSpPr>
        <p:spPr>
          <a:xfrm>
            <a:off x="933800" y="2474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60"/>
          <p:cNvSpPr/>
          <p:nvPr/>
        </p:nvSpPr>
        <p:spPr>
          <a:xfrm>
            <a:off x="933800" y="2262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0"/>
          <p:cNvSpPr/>
          <p:nvPr/>
        </p:nvSpPr>
        <p:spPr>
          <a:xfrm>
            <a:off x="759050" y="277667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0"/>
          <p:cNvSpPr/>
          <p:nvPr/>
        </p:nvSpPr>
        <p:spPr>
          <a:xfrm>
            <a:off x="933800" y="2906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0"/>
          <p:cNvSpPr/>
          <p:nvPr/>
        </p:nvSpPr>
        <p:spPr>
          <a:xfrm>
            <a:off x="933800" y="3118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0"/>
          <p:cNvSpPr/>
          <p:nvPr/>
        </p:nvSpPr>
        <p:spPr>
          <a:xfrm>
            <a:off x="933800" y="3543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0"/>
          <p:cNvSpPr/>
          <p:nvPr/>
        </p:nvSpPr>
        <p:spPr>
          <a:xfrm>
            <a:off x="933800" y="3331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0"/>
          <p:cNvSpPr/>
          <p:nvPr/>
        </p:nvSpPr>
        <p:spPr>
          <a:xfrm>
            <a:off x="4125250" y="639325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60"/>
          <p:cNvSpPr/>
          <p:nvPr/>
        </p:nvSpPr>
        <p:spPr>
          <a:xfrm>
            <a:off x="4300000" y="769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60"/>
          <p:cNvSpPr/>
          <p:nvPr/>
        </p:nvSpPr>
        <p:spPr>
          <a:xfrm>
            <a:off x="4300000" y="981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0"/>
          <p:cNvSpPr/>
          <p:nvPr/>
        </p:nvSpPr>
        <p:spPr>
          <a:xfrm>
            <a:off x="4300000" y="14061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0"/>
          <p:cNvSpPr/>
          <p:nvPr/>
        </p:nvSpPr>
        <p:spPr>
          <a:xfrm>
            <a:off x="4300000" y="1193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0"/>
          <p:cNvSpPr/>
          <p:nvPr/>
        </p:nvSpPr>
        <p:spPr>
          <a:xfrm>
            <a:off x="759050" y="384535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60"/>
          <p:cNvSpPr/>
          <p:nvPr/>
        </p:nvSpPr>
        <p:spPr>
          <a:xfrm>
            <a:off x="933800" y="39752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60"/>
          <p:cNvSpPr/>
          <p:nvPr/>
        </p:nvSpPr>
        <p:spPr>
          <a:xfrm>
            <a:off x="933800" y="4187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0"/>
          <p:cNvSpPr/>
          <p:nvPr/>
        </p:nvSpPr>
        <p:spPr>
          <a:xfrm>
            <a:off x="933800" y="4612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0"/>
          <p:cNvSpPr/>
          <p:nvPr/>
        </p:nvSpPr>
        <p:spPr>
          <a:xfrm>
            <a:off x="933800" y="4399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0"/>
          <p:cNvSpPr/>
          <p:nvPr/>
        </p:nvSpPr>
        <p:spPr>
          <a:xfrm>
            <a:off x="4125250" y="170800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60"/>
          <p:cNvSpPr/>
          <p:nvPr/>
        </p:nvSpPr>
        <p:spPr>
          <a:xfrm>
            <a:off x="4300000" y="1837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60"/>
          <p:cNvSpPr/>
          <p:nvPr/>
        </p:nvSpPr>
        <p:spPr>
          <a:xfrm>
            <a:off x="4300000" y="2050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60"/>
          <p:cNvSpPr/>
          <p:nvPr/>
        </p:nvSpPr>
        <p:spPr>
          <a:xfrm>
            <a:off x="4300000" y="2474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0"/>
          <p:cNvSpPr/>
          <p:nvPr/>
        </p:nvSpPr>
        <p:spPr>
          <a:xfrm>
            <a:off x="4300000" y="2262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60"/>
          <p:cNvSpPr/>
          <p:nvPr/>
        </p:nvSpPr>
        <p:spPr>
          <a:xfrm>
            <a:off x="4125250" y="27691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60"/>
          <p:cNvSpPr/>
          <p:nvPr/>
        </p:nvSpPr>
        <p:spPr>
          <a:xfrm>
            <a:off x="4300000" y="28990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0"/>
          <p:cNvSpPr/>
          <p:nvPr/>
        </p:nvSpPr>
        <p:spPr>
          <a:xfrm>
            <a:off x="4300000" y="31113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0"/>
          <p:cNvSpPr/>
          <p:nvPr/>
        </p:nvSpPr>
        <p:spPr>
          <a:xfrm>
            <a:off x="4300000" y="35359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60"/>
          <p:cNvSpPr/>
          <p:nvPr/>
        </p:nvSpPr>
        <p:spPr>
          <a:xfrm>
            <a:off x="4300000" y="33236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0"/>
          <p:cNvSpPr txBox="1"/>
          <p:nvPr/>
        </p:nvSpPr>
        <p:spPr>
          <a:xfrm>
            <a:off x="759050" y="599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60"/>
          <p:cNvSpPr/>
          <p:nvPr/>
        </p:nvSpPr>
        <p:spPr>
          <a:xfrm>
            <a:off x="4125250" y="38453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60"/>
          <p:cNvSpPr/>
          <p:nvPr/>
        </p:nvSpPr>
        <p:spPr>
          <a:xfrm>
            <a:off x="4300000" y="39752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60"/>
          <p:cNvSpPr/>
          <p:nvPr/>
        </p:nvSpPr>
        <p:spPr>
          <a:xfrm>
            <a:off x="4300000" y="41875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60"/>
          <p:cNvSpPr/>
          <p:nvPr/>
        </p:nvSpPr>
        <p:spPr>
          <a:xfrm>
            <a:off x="4300000" y="4612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60"/>
          <p:cNvSpPr/>
          <p:nvPr/>
        </p:nvSpPr>
        <p:spPr>
          <a:xfrm>
            <a:off x="4300000" y="4399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60"/>
          <p:cNvSpPr txBox="1"/>
          <p:nvPr/>
        </p:nvSpPr>
        <p:spPr>
          <a:xfrm>
            <a:off x="4125250" y="80050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p60"/>
          <p:cNvSpPr txBox="1"/>
          <p:nvPr/>
        </p:nvSpPr>
        <p:spPr>
          <a:xfrm>
            <a:off x="6813975" y="1500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B = 4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0" name="Google Shape;440;p60"/>
          <p:cNvSpPr/>
          <p:nvPr/>
        </p:nvSpPr>
        <p:spPr>
          <a:xfrm>
            <a:off x="672125" y="594650"/>
            <a:ext cx="2016300" cy="2143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0"/>
          <p:cNvSpPr/>
          <p:nvPr/>
        </p:nvSpPr>
        <p:spPr>
          <a:xfrm>
            <a:off x="4030900" y="1658788"/>
            <a:ext cx="2016300" cy="108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60"/>
          <p:cNvCxnSpPr/>
          <p:nvPr/>
        </p:nvCxnSpPr>
        <p:spPr>
          <a:xfrm>
            <a:off x="2702500" y="1096588"/>
            <a:ext cx="1337400" cy="941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60"/>
          <p:cNvCxnSpPr/>
          <p:nvPr/>
        </p:nvCxnSpPr>
        <p:spPr>
          <a:xfrm rot="10800000" flipH="1">
            <a:off x="2691750" y="2205700"/>
            <a:ext cx="1328400" cy="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p60"/>
          <p:cNvSpPr/>
          <p:nvPr/>
        </p:nvSpPr>
        <p:spPr>
          <a:xfrm>
            <a:off x="6813975" y="2262500"/>
            <a:ext cx="1827600" cy="99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60"/>
          <p:cNvSpPr/>
          <p:nvPr/>
        </p:nvSpPr>
        <p:spPr>
          <a:xfrm>
            <a:off x="6988725" y="239235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0"/>
          <p:cNvSpPr/>
          <p:nvPr/>
        </p:nvSpPr>
        <p:spPr>
          <a:xfrm>
            <a:off x="6988725" y="260467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60"/>
          <p:cNvSpPr/>
          <p:nvPr/>
        </p:nvSpPr>
        <p:spPr>
          <a:xfrm>
            <a:off x="6988725" y="302932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60"/>
          <p:cNvSpPr/>
          <p:nvPr/>
        </p:nvSpPr>
        <p:spPr>
          <a:xfrm>
            <a:off x="6988725" y="281700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60"/>
          <p:cNvSpPr txBox="1"/>
          <p:nvPr/>
        </p:nvSpPr>
        <p:spPr>
          <a:xfrm>
            <a:off x="6719625" y="1707996"/>
            <a:ext cx="2016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 Buffer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/>
          <p:nvPr/>
        </p:nvSpPr>
        <p:spPr>
          <a:xfrm>
            <a:off x="759050" y="63932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61"/>
          <p:cNvSpPr/>
          <p:nvPr/>
        </p:nvSpPr>
        <p:spPr>
          <a:xfrm>
            <a:off x="933800" y="769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1"/>
          <p:cNvSpPr/>
          <p:nvPr/>
        </p:nvSpPr>
        <p:spPr>
          <a:xfrm>
            <a:off x="933800" y="981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61"/>
          <p:cNvSpPr/>
          <p:nvPr/>
        </p:nvSpPr>
        <p:spPr>
          <a:xfrm>
            <a:off x="933800" y="14061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61"/>
          <p:cNvSpPr/>
          <p:nvPr/>
        </p:nvSpPr>
        <p:spPr>
          <a:xfrm>
            <a:off x="933800" y="1193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61"/>
          <p:cNvSpPr/>
          <p:nvPr/>
        </p:nvSpPr>
        <p:spPr>
          <a:xfrm>
            <a:off x="759050" y="170800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61"/>
          <p:cNvSpPr/>
          <p:nvPr/>
        </p:nvSpPr>
        <p:spPr>
          <a:xfrm>
            <a:off x="933800" y="1837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1"/>
          <p:cNvSpPr/>
          <p:nvPr/>
        </p:nvSpPr>
        <p:spPr>
          <a:xfrm>
            <a:off x="933800" y="2050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61"/>
          <p:cNvSpPr/>
          <p:nvPr/>
        </p:nvSpPr>
        <p:spPr>
          <a:xfrm>
            <a:off x="933800" y="2474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1"/>
          <p:cNvSpPr/>
          <p:nvPr/>
        </p:nvSpPr>
        <p:spPr>
          <a:xfrm>
            <a:off x="933800" y="2262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61"/>
          <p:cNvSpPr/>
          <p:nvPr/>
        </p:nvSpPr>
        <p:spPr>
          <a:xfrm>
            <a:off x="759050" y="277667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1"/>
          <p:cNvSpPr/>
          <p:nvPr/>
        </p:nvSpPr>
        <p:spPr>
          <a:xfrm>
            <a:off x="933800" y="2906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61"/>
          <p:cNvSpPr/>
          <p:nvPr/>
        </p:nvSpPr>
        <p:spPr>
          <a:xfrm>
            <a:off x="933800" y="3118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61"/>
          <p:cNvSpPr/>
          <p:nvPr/>
        </p:nvSpPr>
        <p:spPr>
          <a:xfrm>
            <a:off x="933800" y="3543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61"/>
          <p:cNvSpPr/>
          <p:nvPr/>
        </p:nvSpPr>
        <p:spPr>
          <a:xfrm>
            <a:off x="933800" y="3331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61"/>
          <p:cNvSpPr/>
          <p:nvPr/>
        </p:nvSpPr>
        <p:spPr>
          <a:xfrm>
            <a:off x="4125250" y="639325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61"/>
          <p:cNvSpPr/>
          <p:nvPr/>
        </p:nvSpPr>
        <p:spPr>
          <a:xfrm>
            <a:off x="4300000" y="769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1"/>
          <p:cNvSpPr/>
          <p:nvPr/>
        </p:nvSpPr>
        <p:spPr>
          <a:xfrm>
            <a:off x="4300000" y="981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1"/>
          <p:cNvSpPr/>
          <p:nvPr/>
        </p:nvSpPr>
        <p:spPr>
          <a:xfrm>
            <a:off x="4300000" y="14061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1"/>
          <p:cNvSpPr/>
          <p:nvPr/>
        </p:nvSpPr>
        <p:spPr>
          <a:xfrm>
            <a:off x="4300000" y="1193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61"/>
          <p:cNvSpPr/>
          <p:nvPr/>
        </p:nvSpPr>
        <p:spPr>
          <a:xfrm>
            <a:off x="759050" y="384535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1"/>
          <p:cNvSpPr/>
          <p:nvPr/>
        </p:nvSpPr>
        <p:spPr>
          <a:xfrm>
            <a:off x="933800" y="39752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1"/>
          <p:cNvSpPr/>
          <p:nvPr/>
        </p:nvSpPr>
        <p:spPr>
          <a:xfrm>
            <a:off x="933800" y="4187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61"/>
          <p:cNvSpPr/>
          <p:nvPr/>
        </p:nvSpPr>
        <p:spPr>
          <a:xfrm>
            <a:off x="933800" y="4612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1"/>
          <p:cNvSpPr/>
          <p:nvPr/>
        </p:nvSpPr>
        <p:spPr>
          <a:xfrm>
            <a:off x="933800" y="4399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1"/>
          <p:cNvSpPr/>
          <p:nvPr/>
        </p:nvSpPr>
        <p:spPr>
          <a:xfrm>
            <a:off x="4125250" y="170800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1"/>
          <p:cNvSpPr/>
          <p:nvPr/>
        </p:nvSpPr>
        <p:spPr>
          <a:xfrm>
            <a:off x="4300000" y="1837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61"/>
          <p:cNvSpPr/>
          <p:nvPr/>
        </p:nvSpPr>
        <p:spPr>
          <a:xfrm>
            <a:off x="4300000" y="2050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1"/>
          <p:cNvSpPr/>
          <p:nvPr/>
        </p:nvSpPr>
        <p:spPr>
          <a:xfrm>
            <a:off x="4300000" y="2474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61"/>
          <p:cNvSpPr/>
          <p:nvPr/>
        </p:nvSpPr>
        <p:spPr>
          <a:xfrm>
            <a:off x="4300000" y="2262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1"/>
          <p:cNvSpPr/>
          <p:nvPr/>
        </p:nvSpPr>
        <p:spPr>
          <a:xfrm>
            <a:off x="4125250" y="27691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61"/>
          <p:cNvSpPr/>
          <p:nvPr/>
        </p:nvSpPr>
        <p:spPr>
          <a:xfrm>
            <a:off x="4300000" y="28990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61"/>
          <p:cNvSpPr/>
          <p:nvPr/>
        </p:nvSpPr>
        <p:spPr>
          <a:xfrm>
            <a:off x="4300000" y="31113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61"/>
          <p:cNvSpPr/>
          <p:nvPr/>
        </p:nvSpPr>
        <p:spPr>
          <a:xfrm>
            <a:off x="4300000" y="35359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61"/>
          <p:cNvSpPr/>
          <p:nvPr/>
        </p:nvSpPr>
        <p:spPr>
          <a:xfrm>
            <a:off x="4300000" y="33236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61"/>
          <p:cNvSpPr txBox="1"/>
          <p:nvPr/>
        </p:nvSpPr>
        <p:spPr>
          <a:xfrm>
            <a:off x="759050" y="599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0" name="Google Shape;490;p61"/>
          <p:cNvSpPr/>
          <p:nvPr/>
        </p:nvSpPr>
        <p:spPr>
          <a:xfrm>
            <a:off x="4125250" y="38453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61"/>
          <p:cNvSpPr/>
          <p:nvPr/>
        </p:nvSpPr>
        <p:spPr>
          <a:xfrm>
            <a:off x="4300000" y="39752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61"/>
          <p:cNvSpPr/>
          <p:nvPr/>
        </p:nvSpPr>
        <p:spPr>
          <a:xfrm>
            <a:off x="4300000" y="41875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1"/>
          <p:cNvSpPr/>
          <p:nvPr/>
        </p:nvSpPr>
        <p:spPr>
          <a:xfrm>
            <a:off x="4300000" y="4612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61"/>
          <p:cNvSpPr/>
          <p:nvPr/>
        </p:nvSpPr>
        <p:spPr>
          <a:xfrm>
            <a:off x="4300000" y="4399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1"/>
          <p:cNvSpPr txBox="1"/>
          <p:nvPr/>
        </p:nvSpPr>
        <p:spPr>
          <a:xfrm>
            <a:off x="4125250" y="80050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6" name="Google Shape;496;p61"/>
          <p:cNvSpPr txBox="1"/>
          <p:nvPr/>
        </p:nvSpPr>
        <p:spPr>
          <a:xfrm>
            <a:off x="6813975" y="1500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B = 4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7" name="Google Shape;497;p61"/>
          <p:cNvSpPr/>
          <p:nvPr/>
        </p:nvSpPr>
        <p:spPr>
          <a:xfrm>
            <a:off x="672125" y="594650"/>
            <a:ext cx="2016300" cy="2143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1"/>
          <p:cNvSpPr/>
          <p:nvPr/>
        </p:nvSpPr>
        <p:spPr>
          <a:xfrm>
            <a:off x="4030900" y="2737850"/>
            <a:ext cx="2016300" cy="1077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61"/>
          <p:cNvCxnSpPr/>
          <p:nvPr/>
        </p:nvCxnSpPr>
        <p:spPr>
          <a:xfrm>
            <a:off x="2702500" y="1096600"/>
            <a:ext cx="1337400" cy="2037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Google Shape;500;p61"/>
          <p:cNvCxnSpPr>
            <a:endCxn id="498" idx="1"/>
          </p:cNvCxnSpPr>
          <p:nvPr/>
        </p:nvCxnSpPr>
        <p:spPr>
          <a:xfrm>
            <a:off x="2691700" y="2208950"/>
            <a:ext cx="1339200" cy="1067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1" name="Google Shape;501;p61"/>
          <p:cNvSpPr/>
          <p:nvPr/>
        </p:nvSpPr>
        <p:spPr>
          <a:xfrm>
            <a:off x="6813975" y="2262500"/>
            <a:ext cx="1827600" cy="99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61"/>
          <p:cNvSpPr/>
          <p:nvPr/>
        </p:nvSpPr>
        <p:spPr>
          <a:xfrm>
            <a:off x="6988725" y="239235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61"/>
          <p:cNvSpPr/>
          <p:nvPr/>
        </p:nvSpPr>
        <p:spPr>
          <a:xfrm>
            <a:off x="6988725" y="260467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61"/>
          <p:cNvSpPr/>
          <p:nvPr/>
        </p:nvSpPr>
        <p:spPr>
          <a:xfrm>
            <a:off x="6988725" y="302932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61"/>
          <p:cNvSpPr/>
          <p:nvPr/>
        </p:nvSpPr>
        <p:spPr>
          <a:xfrm>
            <a:off x="6988725" y="281700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61"/>
          <p:cNvSpPr txBox="1"/>
          <p:nvPr/>
        </p:nvSpPr>
        <p:spPr>
          <a:xfrm>
            <a:off x="6719625" y="1707996"/>
            <a:ext cx="2016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 Buffer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/>
          <p:nvPr/>
        </p:nvSpPr>
        <p:spPr>
          <a:xfrm>
            <a:off x="759050" y="63932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62"/>
          <p:cNvSpPr/>
          <p:nvPr/>
        </p:nvSpPr>
        <p:spPr>
          <a:xfrm>
            <a:off x="933800" y="769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62"/>
          <p:cNvSpPr/>
          <p:nvPr/>
        </p:nvSpPr>
        <p:spPr>
          <a:xfrm>
            <a:off x="933800" y="981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62"/>
          <p:cNvSpPr/>
          <p:nvPr/>
        </p:nvSpPr>
        <p:spPr>
          <a:xfrm>
            <a:off x="933800" y="14061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62"/>
          <p:cNvSpPr/>
          <p:nvPr/>
        </p:nvSpPr>
        <p:spPr>
          <a:xfrm>
            <a:off x="933800" y="1193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62"/>
          <p:cNvSpPr/>
          <p:nvPr/>
        </p:nvSpPr>
        <p:spPr>
          <a:xfrm>
            <a:off x="759050" y="170800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62"/>
          <p:cNvSpPr/>
          <p:nvPr/>
        </p:nvSpPr>
        <p:spPr>
          <a:xfrm>
            <a:off x="933800" y="1837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62"/>
          <p:cNvSpPr/>
          <p:nvPr/>
        </p:nvSpPr>
        <p:spPr>
          <a:xfrm>
            <a:off x="933800" y="2050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2"/>
          <p:cNvSpPr/>
          <p:nvPr/>
        </p:nvSpPr>
        <p:spPr>
          <a:xfrm>
            <a:off x="933800" y="2474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2"/>
          <p:cNvSpPr/>
          <p:nvPr/>
        </p:nvSpPr>
        <p:spPr>
          <a:xfrm>
            <a:off x="933800" y="2262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2"/>
          <p:cNvSpPr/>
          <p:nvPr/>
        </p:nvSpPr>
        <p:spPr>
          <a:xfrm>
            <a:off x="759050" y="277667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2"/>
          <p:cNvSpPr/>
          <p:nvPr/>
        </p:nvSpPr>
        <p:spPr>
          <a:xfrm>
            <a:off x="933800" y="2906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2"/>
          <p:cNvSpPr/>
          <p:nvPr/>
        </p:nvSpPr>
        <p:spPr>
          <a:xfrm>
            <a:off x="933800" y="3118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62"/>
          <p:cNvSpPr/>
          <p:nvPr/>
        </p:nvSpPr>
        <p:spPr>
          <a:xfrm>
            <a:off x="933800" y="3543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62"/>
          <p:cNvSpPr/>
          <p:nvPr/>
        </p:nvSpPr>
        <p:spPr>
          <a:xfrm>
            <a:off x="933800" y="3331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62"/>
          <p:cNvSpPr/>
          <p:nvPr/>
        </p:nvSpPr>
        <p:spPr>
          <a:xfrm>
            <a:off x="4125250" y="639325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62"/>
          <p:cNvSpPr/>
          <p:nvPr/>
        </p:nvSpPr>
        <p:spPr>
          <a:xfrm>
            <a:off x="4300000" y="769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2"/>
          <p:cNvSpPr/>
          <p:nvPr/>
        </p:nvSpPr>
        <p:spPr>
          <a:xfrm>
            <a:off x="4300000" y="981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2"/>
          <p:cNvSpPr/>
          <p:nvPr/>
        </p:nvSpPr>
        <p:spPr>
          <a:xfrm>
            <a:off x="4300000" y="14061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62"/>
          <p:cNvSpPr/>
          <p:nvPr/>
        </p:nvSpPr>
        <p:spPr>
          <a:xfrm>
            <a:off x="4300000" y="1193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62"/>
          <p:cNvSpPr/>
          <p:nvPr/>
        </p:nvSpPr>
        <p:spPr>
          <a:xfrm>
            <a:off x="759050" y="384535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62"/>
          <p:cNvSpPr/>
          <p:nvPr/>
        </p:nvSpPr>
        <p:spPr>
          <a:xfrm>
            <a:off x="933800" y="39752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62"/>
          <p:cNvSpPr/>
          <p:nvPr/>
        </p:nvSpPr>
        <p:spPr>
          <a:xfrm>
            <a:off x="933800" y="4187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62"/>
          <p:cNvSpPr/>
          <p:nvPr/>
        </p:nvSpPr>
        <p:spPr>
          <a:xfrm>
            <a:off x="933800" y="4612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2"/>
          <p:cNvSpPr/>
          <p:nvPr/>
        </p:nvSpPr>
        <p:spPr>
          <a:xfrm>
            <a:off x="933800" y="4399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2"/>
          <p:cNvSpPr/>
          <p:nvPr/>
        </p:nvSpPr>
        <p:spPr>
          <a:xfrm>
            <a:off x="4125250" y="170800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2"/>
          <p:cNvSpPr/>
          <p:nvPr/>
        </p:nvSpPr>
        <p:spPr>
          <a:xfrm>
            <a:off x="4300000" y="1837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62"/>
          <p:cNvSpPr/>
          <p:nvPr/>
        </p:nvSpPr>
        <p:spPr>
          <a:xfrm>
            <a:off x="4300000" y="2050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2"/>
          <p:cNvSpPr/>
          <p:nvPr/>
        </p:nvSpPr>
        <p:spPr>
          <a:xfrm>
            <a:off x="4300000" y="2474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2"/>
          <p:cNvSpPr/>
          <p:nvPr/>
        </p:nvSpPr>
        <p:spPr>
          <a:xfrm>
            <a:off x="4300000" y="2262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62"/>
          <p:cNvSpPr/>
          <p:nvPr/>
        </p:nvSpPr>
        <p:spPr>
          <a:xfrm>
            <a:off x="4125250" y="27691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62"/>
          <p:cNvSpPr/>
          <p:nvPr/>
        </p:nvSpPr>
        <p:spPr>
          <a:xfrm>
            <a:off x="4300000" y="28990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62"/>
          <p:cNvSpPr/>
          <p:nvPr/>
        </p:nvSpPr>
        <p:spPr>
          <a:xfrm>
            <a:off x="4300000" y="31113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62"/>
          <p:cNvSpPr/>
          <p:nvPr/>
        </p:nvSpPr>
        <p:spPr>
          <a:xfrm>
            <a:off x="4300000" y="35359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2"/>
          <p:cNvSpPr/>
          <p:nvPr/>
        </p:nvSpPr>
        <p:spPr>
          <a:xfrm>
            <a:off x="4300000" y="33236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62"/>
          <p:cNvSpPr txBox="1"/>
          <p:nvPr/>
        </p:nvSpPr>
        <p:spPr>
          <a:xfrm>
            <a:off x="759050" y="599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7" name="Google Shape;547;p62"/>
          <p:cNvSpPr/>
          <p:nvPr/>
        </p:nvSpPr>
        <p:spPr>
          <a:xfrm>
            <a:off x="4125250" y="38453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2"/>
          <p:cNvSpPr/>
          <p:nvPr/>
        </p:nvSpPr>
        <p:spPr>
          <a:xfrm>
            <a:off x="4300000" y="39752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62"/>
          <p:cNvSpPr/>
          <p:nvPr/>
        </p:nvSpPr>
        <p:spPr>
          <a:xfrm>
            <a:off x="4300000" y="41875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62"/>
          <p:cNvSpPr/>
          <p:nvPr/>
        </p:nvSpPr>
        <p:spPr>
          <a:xfrm>
            <a:off x="4300000" y="4612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2"/>
          <p:cNvSpPr/>
          <p:nvPr/>
        </p:nvSpPr>
        <p:spPr>
          <a:xfrm>
            <a:off x="4300000" y="4399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62"/>
          <p:cNvSpPr txBox="1"/>
          <p:nvPr/>
        </p:nvSpPr>
        <p:spPr>
          <a:xfrm>
            <a:off x="4125250" y="80050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3" name="Google Shape;553;p62"/>
          <p:cNvSpPr txBox="1"/>
          <p:nvPr/>
        </p:nvSpPr>
        <p:spPr>
          <a:xfrm>
            <a:off x="6813975" y="1500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B = 4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4" name="Google Shape;554;p62"/>
          <p:cNvSpPr/>
          <p:nvPr/>
        </p:nvSpPr>
        <p:spPr>
          <a:xfrm>
            <a:off x="672125" y="594650"/>
            <a:ext cx="2016300" cy="2143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2"/>
          <p:cNvSpPr/>
          <p:nvPr/>
        </p:nvSpPr>
        <p:spPr>
          <a:xfrm>
            <a:off x="4030900" y="3799888"/>
            <a:ext cx="2016300" cy="108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6" name="Google Shape;556;p62"/>
          <p:cNvCxnSpPr/>
          <p:nvPr/>
        </p:nvCxnSpPr>
        <p:spPr>
          <a:xfrm>
            <a:off x="2702500" y="1096600"/>
            <a:ext cx="1316100" cy="3084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p62"/>
          <p:cNvCxnSpPr>
            <a:endCxn id="555" idx="1"/>
          </p:cNvCxnSpPr>
          <p:nvPr/>
        </p:nvCxnSpPr>
        <p:spPr>
          <a:xfrm>
            <a:off x="2691700" y="2208988"/>
            <a:ext cx="1339200" cy="2135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8" name="Google Shape;558;p62"/>
          <p:cNvSpPr/>
          <p:nvPr/>
        </p:nvSpPr>
        <p:spPr>
          <a:xfrm>
            <a:off x="6813975" y="2262500"/>
            <a:ext cx="1827600" cy="99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2"/>
          <p:cNvSpPr/>
          <p:nvPr/>
        </p:nvSpPr>
        <p:spPr>
          <a:xfrm>
            <a:off x="6988725" y="239235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62"/>
          <p:cNvSpPr/>
          <p:nvPr/>
        </p:nvSpPr>
        <p:spPr>
          <a:xfrm>
            <a:off x="6988725" y="260467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2"/>
          <p:cNvSpPr/>
          <p:nvPr/>
        </p:nvSpPr>
        <p:spPr>
          <a:xfrm>
            <a:off x="6988725" y="302932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2"/>
          <p:cNvSpPr/>
          <p:nvPr/>
        </p:nvSpPr>
        <p:spPr>
          <a:xfrm>
            <a:off x="6988725" y="281700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2"/>
          <p:cNvSpPr txBox="1"/>
          <p:nvPr/>
        </p:nvSpPr>
        <p:spPr>
          <a:xfrm>
            <a:off x="6719625" y="1707996"/>
            <a:ext cx="2016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 Buffer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3"/>
          <p:cNvSpPr/>
          <p:nvPr/>
        </p:nvSpPr>
        <p:spPr>
          <a:xfrm>
            <a:off x="759050" y="63932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63"/>
          <p:cNvSpPr/>
          <p:nvPr/>
        </p:nvSpPr>
        <p:spPr>
          <a:xfrm>
            <a:off x="933800" y="769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63"/>
          <p:cNvSpPr/>
          <p:nvPr/>
        </p:nvSpPr>
        <p:spPr>
          <a:xfrm>
            <a:off x="933800" y="981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3"/>
          <p:cNvSpPr/>
          <p:nvPr/>
        </p:nvSpPr>
        <p:spPr>
          <a:xfrm>
            <a:off x="933800" y="14061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63"/>
          <p:cNvSpPr/>
          <p:nvPr/>
        </p:nvSpPr>
        <p:spPr>
          <a:xfrm>
            <a:off x="933800" y="1193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3"/>
          <p:cNvSpPr/>
          <p:nvPr/>
        </p:nvSpPr>
        <p:spPr>
          <a:xfrm>
            <a:off x="759050" y="170800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63"/>
          <p:cNvSpPr/>
          <p:nvPr/>
        </p:nvSpPr>
        <p:spPr>
          <a:xfrm>
            <a:off x="933800" y="1837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63"/>
          <p:cNvSpPr/>
          <p:nvPr/>
        </p:nvSpPr>
        <p:spPr>
          <a:xfrm>
            <a:off x="933800" y="2050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3"/>
          <p:cNvSpPr/>
          <p:nvPr/>
        </p:nvSpPr>
        <p:spPr>
          <a:xfrm>
            <a:off x="933800" y="2474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63"/>
          <p:cNvSpPr/>
          <p:nvPr/>
        </p:nvSpPr>
        <p:spPr>
          <a:xfrm>
            <a:off x="933800" y="2262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63"/>
          <p:cNvSpPr/>
          <p:nvPr/>
        </p:nvSpPr>
        <p:spPr>
          <a:xfrm>
            <a:off x="759050" y="277667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3"/>
          <p:cNvSpPr/>
          <p:nvPr/>
        </p:nvSpPr>
        <p:spPr>
          <a:xfrm>
            <a:off x="933800" y="2906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63"/>
          <p:cNvSpPr/>
          <p:nvPr/>
        </p:nvSpPr>
        <p:spPr>
          <a:xfrm>
            <a:off x="933800" y="3118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63"/>
          <p:cNvSpPr/>
          <p:nvPr/>
        </p:nvSpPr>
        <p:spPr>
          <a:xfrm>
            <a:off x="933800" y="3543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3"/>
          <p:cNvSpPr/>
          <p:nvPr/>
        </p:nvSpPr>
        <p:spPr>
          <a:xfrm>
            <a:off x="933800" y="3331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3"/>
          <p:cNvSpPr/>
          <p:nvPr/>
        </p:nvSpPr>
        <p:spPr>
          <a:xfrm>
            <a:off x="4125250" y="639325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3"/>
          <p:cNvSpPr/>
          <p:nvPr/>
        </p:nvSpPr>
        <p:spPr>
          <a:xfrm>
            <a:off x="4300000" y="769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3"/>
          <p:cNvSpPr/>
          <p:nvPr/>
        </p:nvSpPr>
        <p:spPr>
          <a:xfrm>
            <a:off x="4300000" y="981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3"/>
          <p:cNvSpPr/>
          <p:nvPr/>
        </p:nvSpPr>
        <p:spPr>
          <a:xfrm>
            <a:off x="4300000" y="14061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63"/>
          <p:cNvSpPr/>
          <p:nvPr/>
        </p:nvSpPr>
        <p:spPr>
          <a:xfrm>
            <a:off x="4300000" y="1193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3"/>
          <p:cNvSpPr/>
          <p:nvPr/>
        </p:nvSpPr>
        <p:spPr>
          <a:xfrm>
            <a:off x="759050" y="384535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63"/>
          <p:cNvSpPr/>
          <p:nvPr/>
        </p:nvSpPr>
        <p:spPr>
          <a:xfrm>
            <a:off x="933800" y="39752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63"/>
          <p:cNvSpPr/>
          <p:nvPr/>
        </p:nvSpPr>
        <p:spPr>
          <a:xfrm>
            <a:off x="933800" y="4187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3"/>
          <p:cNvSpPr/>
          <p:nvPr/>
        </p:nvSpPr>
        <p:spPr>
          <a:xfrm>
            <a:off x="933800" y="4612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3"/>
          <p:cNvSpPr/>
          <p:nvPr/>
        </p:nvSpPr>
        <p:spPr>
          <a:xfrm>
            <a:off x="933800" y="4399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63"/>
          <p:cNvSpPr/>
          <p:nvPr/>
        </p:nvSpPr>
        <p:spPr>
          <a:xfrm>
            <a:off x="4125250" y="170800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3"/>
          <p:cNvSpPr/>
          <p:nvPr/>
        </p:nvSpPr>
        <p:spPr>
          <a:xfrm>
            <a:off x="4300000" y="1837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63"/>
          <p:cNvSpPr/>
          <p:nvPr/>
        </p:nvSpPr>
        <p:spPr>
          <a:xfrm>
            <a:off x="4300000" y="2050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63"/>
          <p:cNvSpPr/>
          <p:nvPr/>
        </p:nvSpPr>
        <p:spPr>
          <a:xfrm>
            <a:off x="4300000" y="2474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63"/>
          <p:cNvSpPr/>
          <p:nvPr/>
        </p:nvSpPr>
        <p:spPr>
          <a:xfrm>
            <a:off x="4300000" y="2262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63"/>
          <p:cNvSpPr/>
          <p:nvPr/>
        </p:nvSpPr>
        <p:spPr>
          <a:xfrm>
            <a:off x="4125250" y="27691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3"/>
          <p:cNvSpPr/>
          <p:nvPr/>
        </p:nvSpPr>
        <p:spPr>
          <a:xfrm>
            <a:off x="4300000" y="28990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3"/>
          <p:cNvSpPr/>
          <p:nvPr/>
        </p:nvSpPr>
        <p:spPr>
          <a:xfrm>
            <a:off x="4300000" y="31113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3"/>
          <p:cNvSpPr/>
          <p:nvPr/>
        </p:nvSpPr>
        <p:spPr>
          <a:xfrm>
            <a:off x="4300000" y="35359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3"/>
          <p:cNvSpPr/>
          <p:nvPr/>
        </p:nvSpPr>
        <p:spPr>
          <a:xfrm>
            <a:off x="4300000" y="33236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3"/>
          <p:cNvSpPr txBox="1"/>
          <p:nvPr/>
        </p:nvSpPr>
        <p:spPr>
          <a:xfrm>
            <a:off x="759050" y="599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4" name="Google Shape;604;p63"/>
          <p:cNvSpPr/>
          <p:nvPr/>
        </p:nvSpPr>
        <p:spPr>
          <a:xfrm>
            <a:off x="4125250" y="38453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3"/>
          <p:cNvSpPr/>
          <p:nvPr/>
        </p:nvSpPr>
        <p:spPr>
          <a:xfrm>
            <a:off x="4300000" y="39752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63"/>
          <p:cNvSpPr/>
          <p:nvPr/>
        </p:nvSpPr>
        <p:spPr>
          <a:xfrm>
            <a:off x="4300000" y="41875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3"/>
          <p:cNvSpPr/>
          <p:nvPr/>
        </p:nvSpPr>
        <p:spPr>
          <a:xfrm>
            <a:off x="4300000" y="4612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3"/>
          <p:cNvSpPr/>
          <p:nvPr/>
        </p:nvSpPr>
        <p:spPr>
          <a:xfrm>
            <a:off x="4300000" y="4399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3"/>
          <p:cNvSpPr txBox="1"/>
          <p:nvPr/>
        </p:nvSpPr>
        <p:spPr>
          <a:xfrm>
            <a:off x="4125250" y="80050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0" name="Google Shape;610;p63"/>
          <p:cNvSpPr txBox="1"/>
          <p:nvPr/>
        </p:nvSpPr>
        <p:spPr>
          <a:xfrm>
            <a:off x="6813975" y="1500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B = 4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1" name="Google Shape;611;p63"/>
          <p:cNvSpPr/>
          <p:nvPr/>
        </p:nvSpPr>
        <p:spPr>
          <a:xfrm>
            <a:off x="664700" y="2776675"/>
            <a:ext cx="2016300" cy="2143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3"/>
          <p:cNvSpPr/>
          <p:nvPr/>
        </p:nvSpPr>
        <p:spPr>
          <a:xfrm>
            <a:off x="4030900" y="548450"/>
            <a:ext cx="2016300" cy="108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63"/>
          <p:cNvCxnSpPr>
            <a:endCxn id="612" idx="1"/>
          </p:cNvCxnSpPr>
          <p:nvPr/>
        </p:nvCxnSpPr>
        <p:spPr>
          <a:xfrm rot="10800000" flipH="1">
            <a:off x="2706700" y="1093250"/>
            <a:ext cx="1324200" cy="216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p63"/>
          <p:cNvCxnSpPr/>
          <p:nvPr/>
        </p:nvCxnSpPr>
        <p:spPr>
          <a:xfrm rot="10800000" flipH="1">
            <a:off x="2706575" y="1287525"/>
            <a:ext cx="1304700" cy="312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5" name="Google Shape;615;p63"/>
          <p:cNvSpPr/>
          <p:nvPr/>
        </p:nvSpPr>
        <p:spPr>
          <a:xfrm>
            <a:off x="6813975" y="2262500"/>
            <a:ext cx="1827600" cy="99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63"/>
          <p:cNvSpPr/>
          <p:nvPr/>
        </p:nvSpPr>
        <p:spPr>
          <a:xfrm>
            <a:off x="6988725" y="239235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63"/>
          <p:cNvSpPr/>
          <p:nvPr/>
        </p:nvSpPr>
        <p:spPr>
          <a:xfrm>
            <a:off x="6988725" y="260467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3"/>
          <p:cNvSpPr/>
          <p:nvPr/>
        </p:nvSpPr>
        <p:spPr>
          <a:xfrm>
            <a:off x="6988725" y="302932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3"/>
          <p:cNvSpPr/>
          <p:nvPr/>
        </p:nvSpPr>
        <p:spPr>
          <a:xfrm>
            <a:off x="6988725" y="281700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63"/>
          <p:cNvSpPr txBox="1"/>
          <p:nvPr/>
        </p:nvSpPr>
        <p:spPr>
          <a:xfrm>
            <a:off x="6719625" y="1707996"/>
            <a:ext cx="2016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 Buffer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/>
          <p:nvPr/>
        </p:nvSpPr>
        <p:spPr>
          <a:xfrm>
            <a:off x="759050" y="63932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4"/>
          <p:cNvSpPr/>
          <p:nvPr/>
        </p:nvSpPr>
        <p:spPr>
          <a:xfrm>
            <a:off x="933800" y="769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64"/>
          <p:cNvSpPr/>
          <p:nvPr/>
        </p:nvSpPr>
        <p:spPr>
          <a:xfrm>
            <a:off x="933800" y="981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4"/>
          <p:cNvSpPr/>
          <p:nvPr/>
        </p:nvSpPr>
        <p:spPr>
          <a:xfrm>
            <a:off x="933800" y="14061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64"/>
          <p:cNvSpPr/>
          <p:nvPr/>
        </p:nvSpPr>
        <p:spPr>
          <a:xfrm>
            <a:off x="933800" y="1193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64"/>
          <p:cNvSpPr/>
          <p:nvPr/>
        </p:nvSpPr>
        <p:spPr>
          <a:xfrm>
            <a:off x="759050" y="170800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64"/>
          <p:cNvSpPr/>
          <p:nvPr/>
        </p:nvSpPr>
        <p:spPr>
          <a:xfrm>
            <a:off x="933800" y="1837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64"/>
          <p:cNvSpPr/>
          <p:nvPr/>
        </p:nvSpPr>
        <p:spPr>
          <a:xfrm>
            <a:off x="933800" y="2050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64"/>
          <p:cNvSpPr/>
          <p:nvPr/>
        </p:nvSpPr>
        <p:spPr>
          <a:xfrm>
            <a:off x="933800" y="2474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64"/>
          <p:cNvSpPr/>
          <p:nvPr/>
        </p:nvSpPr>
        <p:spPr>
          <a:xfrm>
            <a:off x="933800" y="2262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4"/>
          <p:cNvSpPr/>
          <p:nvPr/>
        </p:nvSpPr>
        <p:spPr>
          <a:xfrm>
            <a:off x="759050" y="277667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64"/>
          <p:cNvSpPr/>
          <p:nvPr/>
        </p:nvSpPr>
        <p:spPr>
          <a:xfrm>
            <a:off x="933800" y="2906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64"/>
          <p:cNvSpPr/>
          <p:nvPr/>
        </p:nvSpPr>
        <p:spPr>
          <a:xfrm>
            <a:off x="933800" y="3118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64"/>
          <p:cNvSpPr/>
          <p:nvPr/>
        </p:nvSpPr>
        <p:spPr>
          <a:xfrm>
            <a:off x="933800" y="3543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64"/>
          <p:cNvSpPr/>
          <p:nvPr/>
        </p:nvSpPr>
        <p:spPr>
          <a:xfrm>
            <a:off x="933800" y="3331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64"/>
          <p:cNvSpPr/>
          <p:nvPr/>
        </p:nvSpPr>
        <p:spPr>
          <a:xfrm>
            <a:off x="4125250" y="639325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4"/>
          <p:cNvSpPr/>
          <p:nvPr/>
        </p:nvSpPr>
        <p:spPr>
          <a:xfrm>
            <a:off x="4300000" y="769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64"/>
          <p:cNvSpPr/>
          <p:nvPr/>
        </p:nvSpPr>
        <p:spPr>
          <a:xfrm>
            <a:off x="4300000" y="981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4"/>
          <p:cNvSpPr/>
          <p:nvPr/>
        </p:nvSpPr>
        <p:spPr>
          <a:xfrm>
            <a:off x="4300000" y="14061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4"/>
          <p:cNvSpPr/>
          <p:nvPr/>
        </p:nvSpPr>
        <p:spPr>
          <a:xfrm>
            <a:off x="4300000" y="1193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64"/>
          <p:cNvSpPr/>
          <p:nvPr/>
        </p:nvSpPr>
        <p:spPr>
          <a:xfrm>
            <a:off x="759050" y="384535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4"/>
          <p:cNvSpPr/>
          <p:nvPr/>
        </p:nvSpPr>
        <p:spPr>
          <a:xfrm>
            <a:off x="933800" y="39752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64"/>
          <p:cNvSpPr/>
          <p:nvPr/>
        </p:nvSpPr>
        <p:spPr>
          <a:xfrm>
            <a:off x="933800" y="4187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64"/>
          <p:cNvSpPr/>
          <p:nvPr/>
        </p:nvSpPr>
        <p:spPr>
          <a:xfrm>
            <a:off x="933800" y="4612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64"/>
          <p:cNvSpPr/>
          <p:nvPr/>
        </p:nvSpPr>
        <p:spPr>
          <a:xfrm>
            <a:off x="933800" y="4399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64"/>
          <p:cNvSpPr/>
          <p:nvPr/>
        </p:nvSpPr>
        <p:spPr>
          <a:xfrm>
            <a:off x="4125250" y="170800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4"/>
          <p:cNvSpPr/>
          <p:nvPr/>
        </p:nvSpPr>
        <p:spPr>
          <a:xfrm>
            <a:off x="4300000" y="1837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4"/>
          <p:cNvSpPr/>
          <p:nvPr/>
        </p:nvSpPr>
        <p:spPr>
          <a:xfrm>
            <a:off x="4300000" y="2050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64"/>
          <p:cNvSpPr/>
          <p:nvPr/>
        </p:nvSpPr>
        <p:spPr>
          <a:xfrm>
            <a:off x="4300000" y="2474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64"/>
          <p:cNvSpPr/>
          <p:nvPr/>
        </p:nvSpPr>
        <p:spPr>
          <a:xfrm>
            <a:off x="4300000" y="2262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64"/>
          <p:cNvSpPr/>
          <p:nvPr/>
        </p:nvSpPr>
        <p:spPr>
          <a:xfrm>
            <a:off x="4125250" y="27691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64"/>
          <p:cNvSpPr/>
          <p:nvPr/>
        </p:nvSpPr>
        <p:spPr>
          <a:xfrm>
            <a:off x="4300000" y="28990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64"/>
          <p:cNvSpPr/>
          <p:nvPr/>
        </p:nvSpPr>
        <p:spPr>
          <a:xfrm>
            <a:off x="4300000" y="31113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4"/>
          <p:cNvSpPr/>
          <p:nvPr/>
        </p:nvSpPr>
        <p:spPr>
          <a:xfrm>
            <a:off x="4300000" y="35359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64"/>
          <p:cNvSpPr/>
          <p:nvPr/>
        </p:nvSpPr>
        <p:spPr>
          <a:xfrm>
            <a:off x="4300000" y="33236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4"/>
          <p:cNvSpPr txBox="1"/>
          <p:nvPr/>
        </p:nvSpPr>
        <p:spPr>
          <a:xfrm>
            <a:off x="759050" y="599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1" name="Google Shape;661;p64"/>
          <p:cNvSpPr/>
          <p:nvPr/>
        </p:nvSpPr>
        <p:spPr>
          <a:xfrm>
            <a:off x="4125250" y="38453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4"/>
          <p:cNvSpPr/>
          <p:nvPr/>
        </p:nvSpPr>
        <p:spPr>
          <a:xfrm>
            <a:off x="4300000" y="39752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64"/>
          <p:cNvSpPr/>
          <p:nvPr/>
        </p:nvSpPr>
        <p:spPr>
          <a:xfrm>
            <a:off x="4300000" y="41875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64"/>
          <p:cNvSpPr/>
          <p:nvPr/>
        </p:nvSpPr>
        <p:spPr>
          <a:xfrm>
            <a:off x="4300000" y="4612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4"/>
          <p:cNvSpPr/>
          <p:nvPr/>
        </p:nvSpPr>
        <p:spPr>
          <a:xfrm>
            <a:off x="4300000" y="4399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4"/>
          <p:cNvSpPr txBox="1"/>
          <p:nvPr/>
        </p:nvSpPr>
        <p:spPr>
          <a:xfrm>
            <a:off x="4125250" y="80050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7" name="Google Shape;667;p64"/>
          <p:cNvSpPr txBox="1"/>
          <p:nvPr/>
        </p:nvSpPr>
        <p:spPr>
          <a:xfrm>
            <a:off x="6813975" y="1500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B = 4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8" name="Google Shape;668;p64"/>
          <p:cNvSpPr/>
          <p:nvPr/>
        </p:nvSpPr>
        <p:spPr>
          <a:xfrm>
            <a:off x="664700" y="2748400"/>
            <a:ext cx="2016300" cy="2143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64"/>
          <p:cNvSpPr/>
          <p:nvPr/>
        </p:nvSpPr>
        <p:spPr>
          <a:xfrm>
            <a:off x="4030900" y="1658788"/>
            <a:ext cx="2016300" cy="108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0" name="Google Shape;670;p64"/>
          <p:cNvCxnSpPr>
            <a:endCxn id="669" idx="1"/>
          </p:cNvCxnSpPr>
          <p:nvPr/>
        </p:nvCxnSpPr>
        <p:spPr>
          <a:xfrm rot="10800000" flipH="1">
            <a:off x="2696500" y="2203588"/>
            <a:ext cx="1334400" cy="104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1" name="Google Shape;671;p64"/>
          <p:cNvCxnSpPr/>
          <p:nvPr/>
        </p:nvCxnSpPr>
        <p:spPr>
          <a:xfrm rot="10800000" flipH="1">
            <a:off x="2686600" y="2205700"/>
            <a:ext cx="1333500" cy="2228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2" name="Google Shape;672;p64"/>
          <p:cNvSpPr/>
          <p:nvPr/>
        </p:nvSpPr>
        <p:spPr>
          <a:xfrm>
            <a:off x="6813975" y="2262500"/>
            <a:ext cx="1827600" cy="99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64"/>
          <p:cNvSpPr/>
          <p:nvPr/>
        </p:nvSpPr>
        <p:spPr>
          <a:xfrm>
            <a:off x="6988725" y="239235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64"/>
          <p:cNvSpPr/>
          <p:nvPr/>
        </p:nvSpPr>
        <p:spPr>
          <a:xfrm>
            <a:off x="6988725" y="260467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4"/>
          <p:cNvSpPr/>
          <p:nvPr/>
        </p:nvSpPr>
        <p:spPr>
          <a:xfrm>
            <a:off x="6988725" y="302932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64"/>
          <p:cNvSpPr/>
          <p:nvPr/>
        </p:nvSpPr>
        <p:spPr>
          <a:xfrm>
            <a:off x="6988725" y="281700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4"/>
          <p:cNvSpPr txBox="1"/>
          <p:nvPr/>
        </p:nvSpPr>
        <p:spPr>
          <a:xfrm>
            <a:off x="6719625" y="1707996"/>
            <a:ext cx="2016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 Buffer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5"/>
          <p:cNvSpPr/>
          <p:nvPr/>
        </p:nvSpPr>
        <p:spPr>
          <a:xfrm>
            <a:off x="759050" y="63932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65"/>
          <p:cNvSpPr/>
          <p:nvPr/>
        </p:nvSpPr>
        <p:spPr>
          <a:xfrm>
            <a:off x="933800" y="769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65"/>
          <p:cNvSpPr/>
          <p:nvPr/>
        </p:nvSpPr>
        <p:spPr>
          <a:xfrm>
            <a:off x="933800" y="981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65"/>
          <p:cNvSpPr/>
          <p:nvPr/>
        </p:nvSpPr>
        <p:spPr>
          <a:xfrm>
            <a:off x="933800" y="14061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65"/>
          <p:cNvSpPr/>
          <p:nvPr/>
        </p:nvSpPr>
        <p:spPr>
          <a:xfrm>
            <a:off x="933800" y="1193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65"/>
          <p:cNvSpPr/>
          <p:nvPr/>
        </p:nvSpPr>
        <p:spPr>
          <a:xfrm>
            <a:off x="759050" y="170800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65"/>
          <p:cNvSpPr/>
          <p:nvPr/>
        </p:nvSpPr>
        <p:spPr>
          <a:xfrm>
            <a:off x="933800" y="1837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5"/>
          <p:cNvSpPr/>
          <p:nvPr/>
        </p:nvSpPr>
        <p:spPr>
          <a:xfrm>
            <a:off x="933800" y="2050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5"/>
          <p:cNvSpPr/>
          <p:nvPr/>
        </p:nvSpPr>
        <p:spPr>
          <a:xfrm>
            <a:off x="933800" y="2474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5"/>
          <p:cNvSpPr/>
          <p:nvPr/>
        </p:nvSpPr>
        <p:spPr>
          <a:xfrm>
            <a:off x="933800" y="2262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5"/>
          <p:cNvSpPr/>
          <p:nvPr/>
        </p:nvSpPr>
        <p:spPr>
          <a:xfrm>
            <a:off x="759050" y="277667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65"/>
          <p:cNvSpPr/>
          <p:nvPr/>
        </p:nvSpPr>
        <p:spPr>
          <a:xfrm>
            <a:off x="933800" y="2906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65"/>
          <p:cNvSpPr/>
          <p:nvPr/>
        </p:nvSpPr>
        <p:spPr>
          <a:xfrm>
            <a:off x="933800" y="3118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65"/>
          <p:cNvSpPr/>
          <p:nvPr/>
        </p:nvSpPr>
        <p:spPr>
          <a:xfrm>
            <a:off x="933800" y="3543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65"/>
          <p:cNvSpPr/>
          <p:nvPr/>
        </p:nvSpPr>
        <p:spPr>
          <a:xfrm>
            <a:off x="933800" y="3331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5"/>
          <p:cNvSpPr/>
          <p:nvPr/>
        </p:nvSpPr>
        <p:spPr>
          <a:xfrm>
            <a:off x="4125250" y="639325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65"/>
          <p:cNvSpPr/>
          <p:nvPr/>
        </p:nvSpPr>
        <p:spPr>
          <a:xfrm>
            <a:off x="4300000" y="769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65"/>
          <p:cNvSpPr/>
          <p:nvPr/>
        </p:nvSpPr>
        <p:spPr>
          <a:xfrm>
            <a:off x="4300000" y="981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65"/>
          <p:cNvSpPr/>
          <p:nvPr/>
        </p:nvSpPr>
        <p:spPr>
          <a:xfrm>
            <a:off x="4300000" y="14061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65"/>
          <p:cNvSpPr/>
          <p:nvPr/>
        </p:nvSpPr>
        <p:spPr>
          <a:xfrm>
            <a:off x="4300000" y="1193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65"/>
          <p:cNvSpPr/>
          <p:nvPr/>
        </p:nvSpPr>
        <p:spPr>
          <a:xfrm>
            <a:off x="759050" y="384535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65"/>
          <p:cNvSpPr/>
          <p:nvPr/>
        </p:nvSpPr>
        <p:spPr>
          <a:xfrm>
            <a:off x="933800" y="39752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65"/>
          <p:cNvSpPr/>
          <p:nvPr/>
        </p:nvSpPr>
        <p:spPr>
          <a:xfrm>
            <a:off x="933800" y="4187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65"/>
          <p:cNvSpPr/>
          <p:nvPr/>
        </p:nvSpPr>
        <p:spPr>
          <a:xfrm>
            <a:off x="933800" y="4612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65"/>
          <p:cNvSpPr/>
          <p:nvPr/>
        </p:nvSpPr>
        <p:spPr>
          <a:xfrm>
            <a:off x="933800" y="4399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65"/>
          <p:cNvSpPr/>
          <p:nvPr/>
        </p:nvSpPr>
        <p:spPr>
          <a:xfrm>
            <a:off x="4125250" y="170800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65"/>
          <p:cNvSpPr/>
          <p:nvPr/>
        </p:nvSpPr>
        <p:spPr>
          <a:xfrm>
            <a:off x="4300000" y="1837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65"/>
          <p:cNvSpPr/>
          <p:nvPr/>
        </p:nvSpPr>
        <p:spPr>
          <a:xfrm>
            <a:off x="4300000" y="2050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65"/>
          <p:cNvSpPr/>
          <p:nvPr/>
        </p:nvSpPr>
        <p:spPr>
          <a:xfrm>
            <a:off x="4300000" y="2474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65"/>
          <p:cNvSpPr/>
          <p:nvPr/>
        </p:nvSpPr>
        <p:spPr>
          <a:xfrm>
            <a:off x="4300000" y="2262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65"/>
          <p:cNvSpPr/>
          <p:nvPr/>
        </p:nvSpPr>
        <p:spPr>
          <a:xfrm>
            <a:off x="4125250" y="27691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65"/>
          <p:cNvSpPr/>
          <p:nvPr/>
        </p:nvSpPr>
        <p:spPr>
          <a:xfrm>
            <a:off x="4300000" y="28990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65"/>
          <p:cNvSpPr/>
          <p:nvPr/>
        </p:nvSpPr>
        <p:spPr>
          <a:xfrm>
            <a:off x="4300000" y="31113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65"/>
          <p:cNvSpPr/>
          <p:nvPr/>
        </p:nvSpPr>
        <p:spPr>
          <a:xfrm>
            <a:off x="4300000" y="35359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65"/>
          <p:cNvSpPr/>
          <p:nvPr/>
        </p:nvSpPr>
        <p:spPr>
          <a:xfrm>
            <a:off x="4300000" y="33236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65"/>
          <p:cNvSpPr txBox="1"/>
          <p:nvPr/>
        </p:nvSpPr>
        <p:spPr>
          <a:xfrm>
            <a:off x="759050" y="599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8" name="Google Shape;718;p65"/>
          <p:cNvSpPr/>
          <p:nvPr/>
        </p:nvSpPr>
        <p:spPr>
          <a:xfrm>
            <a:off x="4125250" y="38453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65"/>
          <p:cNvSpPr/>
          <p:nvPr/>
        </p:nvSpPr>
        <p:spPr>
          <a:xfrm>
            <a:off x="4300000" y="39752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65"/>
          <p:cNvSpPr/>
          <p:nvPr/>
        </p:nvSpPr>
        <p:spPr>
          <a:xfrm>
            <a:off x="4300000" y="41875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65"/>
          <p:cNvSpPr/>
          <p:nvPr/>
        </p:nvSpPr>
        <p:spPr>
          <a:xfrm>
            <a:off x="4300000" y="4612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65"/>
          <p:cNvSpPr/>
          <p:nvPr/>
        </p:nvSpPr>
        <p:spPr>
          <a:xfrm>
            <a:off x="4300000" y="4399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5"/>
          <p:cNvSpPr txBox="1"/>
          <p:nvPr/>
        </p:nvSpPr>
        <p:spPr>
          <a:xfrm>
            <a:off x="4125250" y="80050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4" name="Google Shape;724;p65"/>
          <p:cNvSpPr txBox="1"/>
          <p:nvPr/>
        </p:nvSpPr>
        <p:spPr>
          <a:xfrm>
            <a:off x="6813975" y="1500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B = 4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5" name="Google Shape;725;p65"/>
          <p:cNvSpPr/>
          <p:nvPr/>
        </p:nvSpPr>
        <p:spPr>
          <a:xfrm>
            <a:off x="664700" y="2737850"/>
            <a:ext cx="2016300" cy="2175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5"/>
          <p:cNvSpPr/>
          <p:nvPr/>
        </p:nvSpPr>
        <p:spPr>
          <a:xfrm>
            <a:off x="4030900" y="2737850"/>
            <a:ext cx="2016300" cy="1077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7" name="Google Shape;727;p65"/>
          <p:cNvCxnSpPr>
            <a:endCxn id="726" idx="1"/>
          </p:cNvCxnSpPr>
          <p:nvPr/>
        </p:nvCxnSpPr>
        <p:spPr>
          <a:xfrm>
            <a:off x="2696500" y="3245750"/>
            <a:ext cx="1334400" cy="30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8" name="Google Shape;728;p65"/>
          <p:cNvCxnSpPr>
            <a:endCxn id="726" idx="1"/>
          </p:cNvCxnSpPr>
          <p:nvPr/>
        </p:nvCxnSpPr>
        <p:spPr>
          <a:xfrm rot="10800000" flipH="1">
            <a:off x="2735800" y="3276350"/>
            <a:ext cx="1295100" cy="117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9" name="Google Shape;729;p65"/>
          <p:cNvSpPr/>
          <p:nvPr/>
        </p:nvSpPr>
        <p:spPr>
          <a:xfrm>
            <a:off x="6813975" y="2262500"/>
            <a:ext cx="1827600" cy="99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65"/>
          <p:cNvSpPr/>
          <p:nvPr/>
        </p:nvSpPr>
        <p:spPr>
          <a:xfrm>
            <a:off x="6988725" y="239235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65"/>
          <p:cNvSpPr/>
          <p:nvPr/>
        </p:nvSpPr>
        <p:spPr>
          <a:xfrm>
            <a:off x="6988725" y="260467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5"/>
          <p:cNvSpPr/>
          <p:nvPr/>
        </p:nvSpPr>
        <p:spPr>
          <a:xfrm>
            <a:off x="6988725" y="302932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5"/>
          <p:cNvSpPr/>
          <p:nvPr/>
        </p:nvSpPr>
        <p:spPr>
          <a:xfrm>
            <a:off x="6988725" y="281700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5"/>
          <p:cNvSpPr txBox="1"/>
          <p:nvPr/>
        </p:nvSpPr>
        <p:spPr>
          <a:xfrm>
            <a:off x="6719625" y="1707996"/>
            <a:ext cx="2016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 Buffer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6"/>
          <p:cNvSpPr/>
          <p:nvPr/>
        </p:nvSpPr>
        <p:spPr>
          <a:xfrm>
            <a:off x="759050" y="63932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6"/>
          <p:cNvSpPr/>
          <p:nvPr/>
        </p:nvSpPr>
        <p:spPr>
          <a:xfrm>
            <a:off x="933800" y="769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66"/>
          <p:cNvSpPr/>
          <p:nvPr/>
        </p:nvSpPr>
        <p:spPr>
          <a:xfrm>
            <a:off x="933800" y="981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66"/>
          <p:cNvSpPr/>
          <p:nvPr/>
        </p:nvSpPr>
        <p:spPr>
          <a:xfrm>
            <a:off x="933800" y="14061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66"/>
          <p:cNvSpPr/>
          <p:nvPr/>
        </p:nvSpPr>
        <p:spPr>
          <a:xfrm>
            <a:off x="933800" y="1193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66"/>
          <p:cNvSpPr/>
          <p:nvPr/>
        </p:nvSpPr>
        <p:spPr>
          <a:xfrm>
            <a:off x="759050" y="170800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66"/>
          <p:cNvSpPr/>
          <p:nvPr/>
        </p:nvSpPr>
        <p:spPr>
          <a:xfrm>
            <a:off x="933800" y="1837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66"/>
          <p:cNvSpPr/>
          <p:nvPr/>
        </p:nvSpPr>
        <p:spPr>
          <a:xfrm>
            <a:off x="933800" y="2050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66"/>
          <p:cNvSpPr/>
          <p:nvPr/>
        </p:nvSpPr>
        <p:spPr>
          <a:xfrm>
            <a:off x="933800" y="24748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66"/>
          <p:cNvSpPr/>
          <p:nvPr/>
        </p:nvSpPr>
        <p:spPr>
          <a:xfrm>
            <a:off x="933800" y="2262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66"/>
          <p:cNvSpPr/>
          <p:nvPr/>
        </p:nvSpPr>
        <p:spPr>
          <a:xfrm>
            <a:off x="759050" y="2776675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6"/>
          <p:cNvSpPr/>
          <p:nvPr/>
        </p:nvSpPr>
        <p:spPr>
          <a:xfrm>
            <a:off x="933800" y="2906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6"/>
          <p:cNvSpPr/>
          <p:nvPr/>
        </p:nvSpPr>
        <p:spPr>
          <a:xfrm>
            <a:off x="933800" y="3118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6"/>
          <p:cNvSpPr/>
          <p:nvPr/>
        </p:nvSpPr>
        <p:spPr>
          <a:xfrm>
            <a:off x="933800" y="35435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6"/>
          <p:cNvSpPr/>
          <p:nvPr/>
        </p:nvSpPr>
        <p:spPr>
          <a:xfrm>
            <a:off x="933800" y="3331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66"/>
          <p:cNvSpPr/>
          <p:nvPr/>
        </p:nvSpPr>
        <p:spPr>
          <a:xfrm>
            <a:off x="4125250" y="639325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66"/>
          <p:cNvSpPr/>
          <p:nvPr/>
        </p:nvSpPr>
        <p:spPr>
          <a:xfrm>
            <a:off x="4300000" y="769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66"/>
          <p:cNvSpPr/>
          <p:nvPr/>
        </p:nvSpPr>
        <p:spPr>
          <a:xfrm>
            <a:off x="4300000" y="981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66"/>
          <p:cNvSpPr/>
          <p:nvPr/>
        </p:nvSpPr>
        <p:spPr>
          <a:xfrm>
            <a:off x="4300000" y="14061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6"/>
          <p:cNvSpPr/>
          <p:nvPr/>
        </p:nvSpPr>
        <p:spPr>
          <a:xfrm>
            <a:off x="4300000" y="1193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6"/>
          <p:cNvSpPr/>
          <p:nvPr/>
        </p:nvSpPr>
        <p:spPr>
          <a:xfrm>
            <a:off x="759050" y="3845350"/>
            <a:ext cx="1827600" cy="99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66"/>
          <p:cNvSpPr/>
          <p:nvPr/>
        </p:nvSpPr>
        <p:spPr>
          <a:xfrm>
            <a:off x="933800" y="397520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6"/>
          <p:cNvSpPr/>
          <p:nvPr/>
        </p:nvSpPr>
        <p:spPr>
          <a:xfrm>
            <a:off x="933800" y="418752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66"/>
          <p:cNvSpPr/>
          <p:nvPr/>
        </p:nvSpPr>
        <p:spPr>
          <a:xfrm>
            <a:off x="933800" y="4612175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66"/>
          <p:cNvSpPr/>
          <p:nvPr/>
        </p:nvSpPr>
        <p:spPr>
          <a:xfrm>
            <a:off x="933800" y="4399850"/>
            <a:ext cx="1478100" cy="9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66"/>
          <p:cNvSpPr/>
          <p:nvPr/>
        </p:nvSpPr>
        <p:spPr>
          <a:xfrm>
            <a:off x="4125250" y="170800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66"/>
          <p:cNvSpPr/>
          <p:nvPr/>
        </p:nvSpPr>
        <p:spPr>
          <a:xfrm>
            <a:off x="4300000" y="1837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66"/>
          <p:cNvSpPr/>
          <p:nvPr/>
        </p:nvSpPr>
        <p:spPr>
          <a:xfrm>
            <a:off x="4300000" y="2050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66"/>
          <p:cNvSpPr/>
          <p:nvPr/>
        </p:nvSpPr>
        <p:spPr>
          <a:xfrm>
            <a:off x="4300000" y="24748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66"/>
          <p:cNvSpPr/>
          <p:nvPr/>
        </p:nvSpPr>
        <p:spPr>
          <a:xfrm>
            <a:off x="4300000" y="22625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66"/>
          <p:cNvSpPr/>
          <p:nvPr/>
        </p:nvSpPr>
        <p:spPr>
          <a:xfrm>
            <a:off x="4125250" y="27691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66"/>
          <p:cNvSpPr/>
          <p:nvPr/>
        </p:nvSpPr>
        <p:spPr>
          <a:xfrm>
            <a:off x="4300000" y="28990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66"/>
          <p:cNvSpPr/>
          <p:nvPr/>
        </p:nvSpPr>
        <p:spPr>
          <a:xfrm>
            <a:off x="4300000" y="31113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66"/>
          <p:cNvSpPr/>
          <p:nvPr/>
        </p:nvSpPr>
        <p:spPr>
          <a:xfrm>
            <a:off x="4300000" y="35359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66"/>
          <p:cNvSpPr/>
          <p:nvPr/>
        </p:nvSpPr>
        <p:spPr>
          <a:xfrm>
            <a:off x="4300000" y="33236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66"/>
          <p:cNvSpPr txBox="1"/>
          <p:nvPr/>
        </p:nvSpPr>
        <p:spPr>
          <a:xfrm>
            <a:off x="759050" y="599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5" name="Google Shape;775;p66"/>
          <p:cNvSpPr/>
          <p:nvPr/>
        </p:nvSpPr>
        <p:spPr>
          <a:xfrm>
            <a:off x="4125250" y="3845350"/>
            <a:ext cx="1827600" cy="998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66"/>
          <p:cNvSpPr/>
          <p:nvPr/>
        </p:nvSpPr>
        <p:spPr>
          <a:xfrm>
            <a:off x="4300000" y="397520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66"/>
          <p:cNvSpPr/>
          <p:nvPr/>
        </p:nvSpPr>
        <p:spPr>
          <a:xfrm>
            <a:off x="4300000" y="418752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66"/>
          <p:cNvSpPr/>
          <p:nvPr/>
        </p:nvSpPr>
        <p:spPr>
          <a:xfrm>
            <a:off x="4300000" y="4612175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66"/>
          <p:cNvSpPr/>
          <p:nvPr/>
        </p:nvSpPr>
        <p:spPr>
          <a:xfrm>
            <a:off x="4300000" y="4399850"/>
            <a:ext cx="1478100" cy="90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66"/>
          <p:cNvSpPr txBox="1"/>
          <p:nvPr/>
        </p:nvSpPr>
        <p:spPr>
          <a:xfrm>
            <a:off x="4125250" y="80050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1" name="Google Shape;781;p66"/>
          <p:cNvSpPr txBox="1"/>
          <p:nvPr/>
        </p:nvSpPr>
        <p:spPr>
          <a:xfrm>
            <a:off x="6813975" y="1500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B = 4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2" name="Google Shape;782;p66"/>
          <p:cNvSpPr/>
          <p:nvPr/>
        </p:nvSpPr>
        <p:spPr>
          <a:xfrm>
            <a:off x="4030900" y="3799888"/>
            <a:ext cx="2016300" cy="108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66"/>
          <p:cNvSpPr/>
          <p:nvPr/>
        </p:nvSpPr>
        <p:spPr>
          <a:xfrm>
            <a:off x="664700" y="2737850"/>
            <a:ext cx="2016300" cy="2175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4" name="Google Shape;784;p66"/>
          <p:cNvCxnSpPr>
            <a:endCxn id="782" idx="1"/>
          </p:cNvCxnSpPr>
          <p:nvPr/>
        </p:nvCxnSpPr>
        <p:spPr>
          <a:xfrm>
            <a:off x="2696500" y="3245788"/>
            <a:ext cx="1334400" cy="1098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5" name="Google Shape;785;p66"/>
          <p:cNvCxnSpPr>
            <a:endCxn id="782" idx="1"/>
          </p:cNvCxnSpPr>
          <p:nvPr/>
        </p:nvCxnSpPr>
        <p:spPr>
          <a:xfrm rot="10800000" flipH="1">
            <a:off x="2688700" y="4344688"/>
            <a:ext cx="1342200" cy="2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6" name="Google Shape;786;p66"/>
          <p:cNvSpPr/>
          <p:nvPr/>
        </p:nvSpPr>
        <p:spPr>
          <a:xfrm>
            <a:off x="6813975" y="2262500"/>
            <a:ext cx="1827600" cy="99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66"/>
          <p:cNvSpPr/>
          <p:nvPr/>
        </p:nvSpPr>
        <p:spPr>
          <a:xfrm>
            <a:off x="6988725" y="239235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66"/>
          <p:cNvSpPr/>
          <p:nvPr/>
        </p:nvSpPr>
        <p:spPr>
          <a:xfrm>
            <a:off x="6988725" y="260467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66"/>
          <p:cNvSpPr/>
          <p:nvPr/>
        </p:nvSpPr>
        <p:spPr>
          <a:xfrm>
            <a:off x="6988725" y="3029325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66"/>
          <p:cNvSpPr/>
          <p:nvPr/>
        </p:nvSpPr>
        <p:spPr>
          <a:xfrm>
            <a:off x="6988725" y="2817000"/>
            <a:ext cx="1478100" cy="9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6"/>
          <p:cNvSpPr txBox="1"/>
          <p:nvPr/>
        </p:nvSpPr>
        <p:spPr>
          <a:xfrm>
            <a:off x="6719625" y="1707996"/>
            <a:ext cx="2016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 Buffer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67"/>
          <p:cNvPicPr preferRelativeResize="0"/>
          <p:nvPr/>
        </p:nvPicPr>
        <p:blipFill rotWithShape="1">
          <a:blip r:embed="rId3">
            <a:alphaModFix/>
          </a:blip>
          <a:srcRect t="1487"/>
          <a:stretch/>
        </p:blipFill>
        <p:spPr>
          <a:xfrm>
            <a:off x="2673738" y="188313"/>
            <a:ext cx="3796525" cy="47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67"/>
          <p:cNvSpPr txBox="1"/>
          <p:nvPr/>
        </p:nvSpPr>
        <p:spPr>
          <a:xfrm>
            <a:off x="373425" y="188325"/>
            <a:ext cx="1827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BNLJ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Google Shape;803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42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Worksheet Q1b</a:t>
            </a:r>
            <a:endParaRPr/>
          </a:p>
        </p:txBody>
      </p:sp>
      <p:sp>
        <p:nvSpPr>
          <p:cNvPr id="809" name="Google Shape;809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How many disk I/Os are needed to perform a block nested loops join?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10" name="Google Shape;810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Companies: (</a:t>
            </a:r>
            <a:r>
              <a:rPr lang="en-US" sz="1100" dirty="0" err="1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company_id</a:t>
            </a:r>
            <a:r>
              <a:rPr lang="en-US" sz="11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, industry, </a:t>
            </a:r>
            <a:r>
              <a:rPr lang="en-US" sz="1100" dirty="0" err="1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ipo_date</a:t>
            </a:r>
            <a:r>
              <a:rPr lang="en-US" sz="11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Nyse</a:t>
            </a:r>
            <a:r>
              <a:rPr lang="en-US" sz="12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-US" sz="1200" dirty="0" err="1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company_id</a:t>
            </a:r>
            <a:r>
              <a:rPr lang="en-US" sz="1200" dirty="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, date, trade, quantity)</a:t>
            </a:r>
            <a:endParaRPr sz="1200" dirty="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20 pages of memory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We want to join Companies and NYSE on </a:t>
            </a:r>
            <a:r>
              <a:rPr lang="en-US" dirty="0" err="1">
                <a:solidFill>
                  <a:srgbClr val="313131"/>
                </a:solidFill>
              </a:rPr>
              <a:t>C.company_id</a:t>
            </a:r>
            <a:r>
              <a:rPr lang="en-US" dirty="0">
                <a:solidFill>
                  <a:srgbClr val="313131"/>
                </a:solidFill>
              </a:rPr>
              <a:t> = </a:t>
            </a:r>
            <a:r>
              <a:rPr lang="en-US" dirty="0" err="1">
                <a:solidFill>
                  <a:srgbClr val="313131"/>
                </a:solidFill>
              </a:rPr>
              <a:t>N.company_id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 err="1">
                <a:solidFill>
                  <a:srgbClr val="313131"/>
                </a:solidFill>
              </a:rPr>
              <a:t>company_id</a:t>
            </a:r>
            <a:r>
              <a:rPr lang="en-US" dirty="0">
                <a:solidFill>
                  <a:srgbClr val="313131"/>
                </a:solidFill>
              </a:rPr>
              <a:t> is the primary key for Companies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For every tuple in Companies, assume there are 4 matching tuples in NYSE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[N] = 100 pages, </a:t>
            </a:r>
            <a:r>
              <a:rPr lang="en-US" dirty="0" err="1">
                <a:solidFill>
                  <a:srgbClr val="313131"/>
                </a:solidFill>
              </a:rPr>
              <a:t>p</a:t>
            </a:r>
            <a:r>
              <a:rPr lang="en-US" baseline="-25000" dirty="0" err="1">
                <a:solidFill>
                  <a:srgbClr val="313131"/>
                </a:solidFill>
              </a:rPr>
              <a:t>N</a:t>
            </a:r>
            <a:r>
              <a:rPr lang="en-US" dirty="0">
                <a:solidFill>
                  <a:srgbClr val="313131"/>
                </a:solidFill>
              </a:rPr>
              <a:t> = 100 tuples per page</a:t>
            </a:r>
            <a:endParaRPr dirty="0"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 dirty="0">
                <a:solidFill>
                  <a:srgbClr val="313131"/>
                </a:solidFill>
              </a:rPr>
              <a:t>[C] = 50 pages, </a:t>
            </a:r>
            <a:r>
              <a:rPr lang="en-US" dirty="0" err="1">
                <a:solidFill>
                  <a:srgbClr val="313131"/>
                </a:solidFill>
              </a:rPr>
              <a:t>p</a:t>
            </a:r>
            <a:r>
              <a:rPr lang="en-US" baseline="-25000" dirty="0" err="1">
                <a:solidFill>
                  <a:srgbClr val="313131"/>
                </a:solidFill>
              </a:rPr>
              <a:t>C</a:t>
            </a:r>
            <a:r>
              <a:rPr lang="en-US" dirty="0">
                <a:solidFill>
                  <a:srgbClr val="313131"/>
                </a:solidFill>
              </a:rPr>
              <a:t> = 50 tuples per page</a:t>
            </a:r>
            <a:endParaRPr dirty="0">
              <a:solidFill>
                <a:srgbClr val="313131"/>
              </a:solidFill>
            </a:endParaRPr>
          </a:p>
        </p:txBody>
      </p:sp>
      <p:sp>
        <p:nvSpPr>
          <p:cNvPr id="811" name="Google Shape;811;p69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69"/>
          <p:cNvSpPr txBox="1"/>
          <p:nvPr/>
        </p:nvSpPr>
        <p:spPr>
          <a:xfrm>
            <a:off x="387900" y="2019225"/>
            <a:ext cx="4184100" cy="28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Worksheet Q1b</a:t>
            </a:r>
            <a:endParaRPr/>
          </a:p>
        </p:txBody>
      </p:sp>
      <p:sp>
        <p:nvSpPr>
          <p:cNvPr id="818" name="Google Shape;818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How many disk I/Os are needed to perform a block nested loops join?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19" name="Google Shape;819;p7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Companies: (company_id, industry, ipo_date)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Nyse: (company_id, date, trade, quantity)</a:t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20 pages of memory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We want to join Companies and NYSE on C.company_id = N.company_id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company_id is the primary key for Companies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For every tuple in Companies, assume there are 4 matching tuples in NYSE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[N] = 100 pages, p</a:t>
            </a:r>
            <a:r>
              <a:rPr lang="en-US" baseline="-25000">
                <a:solidFill>
                  <a:srgbClr val="313131"/>
                </a:solidFill>
              </a:rPr>
              <a:t>N</a:t>
            </a:r>
            <a:r>
              <a:rPr lang="en-US">
                <a:solidFill>
                  <a:srgbClr val="313131"/>
                </a:solidFill>
              </a:rPr>
              <a:t> = 100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[C] = 50 pages, p</a:t>
            </a:r>
            <a:r>
              <a:rPr lang="en-US" baseline="-25000">
                <a:solidFill>
                  <a:srgbClr val="313131"/>
                </a:solidFill>
              </a:rPr>
              <a:t>C</a:t>
            </a:r>
            <a:r>
              <a:rPr lang="en-US">
                <a:solidFill>
                  <a:srgbClr val="313131"/>
                </a:solidFill>
              </a:rPr>
              <a:t> = 50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Unclustered B+ indexes with height 1 on C.company_id and N.company_id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0" name="Google Shape;820;p70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70"/>
          <p:cNvSpPr txBox="1"/>
          <p:nvPr/>
        </p:nvSpPr>
        <p:spPr>
          <a:xfrm>
            <a:off x="311700" y="1838325"/>
            <a:ext cx="46131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B = 20, block size = B - 2 = 18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u="sng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 ⋈ N</a:t>
            </a:r>
            <a:endParaRPr sz="1600" u="sng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Cost is [C] + ⌈[C] / B - 2⌉ * [N]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= 50 + ⌈50 / 18⌉ * 100 = 350 I/Os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u="sng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N ⋈ C</a:t>
            </a:r>
            <a:endParaRPr sz="1600" u="sng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Cost is [N] + ⌈[N] / B - 2⌉ * [C]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= 100 + ⌈100 / 18⌉ * 50 = 400 I/Os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I/O cost for BNLJ: min(350, 400) I/Os = </a:t>
            </a:r>
            <a:r>
              <a:rPr lang="en-US" sz="16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350 I/Os</a:t>
            </a:r>
            <a:endParaRPr sz="1600" b="1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Index Nested Loop Join (INLJ)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827" name="Google Shape;827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A join is essentially:</a:t>
            </a:r>
            <a:endParaRPr sz="2400" dirty="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-US" sz="2400" dirty="0"/>
              <a:t>for each row r in R:</a:t>
            </a:r>
            <a:endParaRPr sz="2400" dirty="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</a:pPr>
            <a:r>
              <a:rPr lang="en-US" sz="2400" dirty="0"/>
              <a:t>for each row s in S that satisfies 𝜃(r, s):</a:t>
            </a:r>
            <a:endParaRPr sz="2400" dirty="0"/>
          </a:p>
          <a:p>
            <a: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 dirty="0"/>
              <a:t>output r joined with s</a:t>
            </a: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Index Nested Loop Join (INLJ)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833" name="Google Shape;833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An </a:t>
            </a:r>
            <a:r>
              <a:rPr lang="en-US" sz="2400" i="1"/>
              <a:t>index on S</a:t>
            </a:r>
            <a:r>
              <a:rPr lang="en-US" sz="2400"/>
              <a:t> allows us to do the inner loop efficiently!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-US" sz="2400"/>
              <a:t>for each row r in R: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■"/>
            </a:pPr>
            <a:r>
              <a:rPr lang="en-US" sz="2400"/>
              <a:t>for each row s in S that satisfies 𝜃(r, s) </a:t>
            </a:r>
            <a:endParaRPr sz="2400"/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/>
              <a:t>(found using the index)</a:t>
            </a:r>
            <a:r>
              <a:rPr lang="en-US" sz="2400"/>
              <a:t>:</a:t>
            </a:r>
            <a:endParaRPr sz="2400"/>
          </a:p>
          <a:p>
            <a:pPr marL="1828800" marR="0" lvl="3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output r joined with s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Index Nested Loop Join (INLJ)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839" name="Google Shape;83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What’s the I/O cost?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[R] + |R| * cost to find matching S tuples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[R] from scanning through R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Cost to find matching S tuples: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Alternative 1: cost to traverse root to leaf + read all the leaves with matching tuples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Alternative 2/3: cost of retrieving RIDs (similar to Alternative 1) + cost to fetch actual records</a:t>
            </a:r>
            <a:endParaRPr sz="2400"/>
          </a:p>
          <a:p>
            <a: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 I/O per </a:t>
            </a:r>
            <a:r>
              <a:rPr lang="en-US" sz="2400" b="1"/>
              <a:t>page</a:t>
            </a:r>
            <a:r>
              <a:rPr lang="en-US" sz="2400"/>
              <a:t> if clustered, 1 I/O per </a:t>
            </a:r>
            <a:r>
              <a:rPr lang="en-US" sz="2400" b="1"/>
              <a:t>tuple</a:t>
            </a:r>
            <a:r>
              <a:rPr lang="en-US" sz="2400"/>
              <a:t> if not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Index Nested Loop Join (INLJ)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845" name="Google Shape;845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What’s the I/O cost?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[R] + |R| * cost to find matching S tuples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[R] from scanning through R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b="1"/>
              <a:t>If we have no index,</a:t>
            </a:r>
            <a:r>
              <a:rPr lang="en-US" sz="2400"/>
              <a:t> then the only way to search for matching S tuples is by scanning all of S → SNLJ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Cost to find matching S tuples is then [S], giving us the formula for SNLJ cost</a:t>
            </a:r>
            <a:endParaRPr sz="2400"/>
          </a:p>
          <a:p>
            <a:pPr marL="1371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Index Nested Loop Join (INLJ)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851" name="Google Shape;85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500" y="1907275"/>
            <a:ext cx="6041126" cy="23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5"/>
          <p:cNvSpPr txBox="1"/>
          <p:nvPr/>
        </p:nvSpPr>
        <p:spPr>
          <a:xfrm>
            <a:off x="4524250" y="1115250"/>
            <a:ext cx="2996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Index on S.col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53" name="Google Shape;853;p75"/>
          <p:cNvGraphicFramePr/>
          <p:nvPr/>
        </p:nvGraphicFramePr>
        <p:xfrm>
          <a:off x="619650" y="1809750"/>
          <a:ext cx="2021200" cy="1188630"/>
        </p:xfrm>
        <a:graphic>
          <a:graphicData uri="http://schemas.openxmlformats.org/drawingml/2006/table">
            <a:tbl>
              <a:tblPr>
                <a:noFill/>
                <a:tableStyleId>{12F6B9E6-351D-4D76-856E-97E91AA513D4}</a:tableStyleId>
              </a:tblPr>
              <a:tblGrid>
                <a:gridCol w="202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4" name="Google Shape;854;p75"/>
          <p:cNvSpPr txBox="1"/>
          <p:nvPr/>
        </p:nvSpPr>
        <p:spPr>
          <a:xfrm>
            <a:off x="619700" y="1165050"/>
            <a:ext cx="2021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R.col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5" name="Google Shape;855;p75"/>
          <p:cNvCxnSpPr/>
          <p:nvPr/>
        </p:nvCxnSpPr>
        <p:spPr>
          <a:xfrm>
            <a:off x="6012400" y="2526800"/>
            <a:ext cx="439500" cy="329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6" name="Google Shape;856;p75"/>
          <p:cNvCxnSpPr/>
          <p:nvPr/>
        </p:nvCxnSpPr>
        <p:spPr>
          <a:xfrm>
            <a:off x="6134825" y="3358350"/>
            <a:ext cx="846300" cy="297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7" name="Google Shape;857;p75"/>
          <p:cNvSpPr/>
          <p:nvPr/>
        </p:nvSpPr>
        <p:spPr>
          <a:xfrm>
            <a:off x="6901300" y="3725275"/>
            <a:ext cx="399600" cy="399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75"/>
          <p:cNvSpPr txBox="1"/>
          <p:nvPr/>
        </p:nvSpPr>
        <p:spPr>
          <a:xfrm>
            <a:off x="619700" y="3134250"/>
            <a:ext cx="2021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9" name="Google Shape;859;p75"/>
          <p:cNvSpPr/>
          <p:nvPr/>
        </p:nvSpPr>
        <p:spPr>
          <a:xfrm>
            <a:off x="619650" y="3778950"/>
            <a:ext cx="2021100" cy="117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Index Nested Loop Join (INLJ)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865" name="Google Shape;86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500" y="1907275"/>
            <a:ext cx="6041126" cy="23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76"/>
          <p:cNvSpPr txBox="1"/>
          <p:nvPr/>
        </p:nvSpPr>
        <p:spPr>
          <a:xfrm>
            <a:off x="4524250" y="1115250"/>
            <a:ext cx="2996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Index on S.col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67" name="Google Shape;867;p76"/>
          <p:cNvGraphicFramePr/>
          <p:nvPr/>
        </p:nvGraphicFramePr>
        <p:xfrm>
          <a:off x="619650" y="1809750"/>
          <a:ext cx="2021200" cy="1188630"/>
        </p:xfrm>
        <a:graphic>
          <a:graphicData uri="http://schemas.openxmlformats.org/drawingml/2006/table">
            <a:tbl>
              <a:tblPr>
                <a:noFill/>
                <a:tableStyleId>{12F6B9E6-351D-4D76-856E-97E91AA513D4}</a:tableStyleId>
              </a:tblPr>
              <a:tblGrid>
                <a:gridCol w="202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8" name="Google Shape;868;p76"/>
          <p:cNvSpPr txBox="1"/>
          <p:nvPr/>
        </p:nvSpPr>
        <p:spPr>
          <a:xfrm>
            <a:off x="619700" y="1165050"/>
            <a:ext cx="2021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R.col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69" name="Google Shape;869;p76"/>
          <p:cNvCxnSpPr/>
          <p:nvPr/>
        </p:nvCxnSpPr>
        <p:spPr>
          <a:xfrm>
            <a:off x="6012400" y="2526800"/>
            <a:ext cx="439500" cy="329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0" name="Google Shape;870;p76"/>
          <p:cNvCxnSpPr/>
          <p:nvPr/>
        </p:nvCxnSpPr>
        <p:spPr>
          <a:xfrm>
            <a:off x="6134825" y="3358350"/>
            <a:ext cx="846300" cy="297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1" name="Google Shape;871;p76"/>
          <p:cNvSpPr/>
          <p:nvPr/>
        </p:nvSpPr>
        <p:spPr>
          <a:xfrm>
            <a:off x="6901300" y="3725275"/>
            <a:ext cx="399600" cy="399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76"/>
          <p:cNvSpPr txBox="1"/>
          <p:nvPr/>
        </p:nvSpPr>
        <p:spPr>
          <a:xfrm>
            <a:off x="619700" y="3134250"/>
            <a:ext cx="2021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3" name="Google Shape;873;p76"/>
          <p:cNvSpPr/>
          <p:nvPr/>
        </p:nvSpPr>
        <p:spPr>
          <a:xfrm>
            <a:off x="619650" y="3778950"/>
            <a:ext cx="2021100" cy="117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76"/>
          <p:cNvSpPr/>
          <p:nvPr/>
        </p:nvSpPr>
        <p:spPr>
          <a:xfrm>
            <a:off x="812911" y="3977656"/>
            <a:ext cx="1634700" cy="106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Joins</a:t>
            </a:r>
            <a:endParaRPr sz="3000"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Bit of notation: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[R] = number of pages in R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</a:t>
            </a:r>
            <a:r>
              <a:rPr lang="en-US" sz="2400" baseline="-25000"/>
              <a:t>R</a:t>
            </a:r>
            <a:r>
              <a:rPr lang="en-US" sz="2400"/>
              <a:t> = number of records per page in R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|R| = number of records in R (the </a:t>
            </a:r>
            <a:r>
              <a:rPr lang="en-US" sz="2400" b="1">
                <a:solidFill>
                  <a:schemeClr val="accent5"/>
                </a:solidFill>
              </a:rPr>
              <a:t>cardinality</a:t>
            </a:r>
            <a:r>
              <a:rPr lang="en-US" sz="2400"/>
              <a:t> of R)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|R| = p</a:t>
            </a:r>
            <a:r>
              <a:rPr lang="en-US" sz="2400" baseline="-25000"/>
              <a:t>R</a:t>
            </a:r>
            <a:r>
              <a:rPr lang="en-US" sz="2400"/>
              <a:t> * [R]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typically </a:t>
            </a:r>
            <a:r>
              <a:rPr lang="en-US" sz="2400" i="1"/>
              <a:t>exclude</a:t>
            </a:r>
            <a:r>
              <a:rPr lang="en-US" sz="2400"/>
              <a:t> the final write’s I/O cost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Don’t add the cost of writing the joined output to disk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We might decide to stream it to the next operator instead of materializing results!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Index Nested Loop Join (INLJ)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880" name="Google Shape;88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500" y="1907275"/>
            <a:ext cx="6041126" cy="23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77"/>
          <p:cNvSpPr txBox="1"/>
          <p:nvPr/>
        </p:nvSpPr>
        <p:spPr>
          <a:xfrm>
            <a:off x="4524250" y="1115250"/>
            <a:ext cx="2996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Index on S.col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82" name="Google Shape;882;p77"/>
          <p:cNvGraphicFramePr/>
          <p:nvPr/>
        </p:nvGraphicFramePr>
        <p:xfrm>
          <a:off x="619850" y="1809750"/>
          <a:ext cx="2021200" cy="1188630"/>
        </p:xfrm>
        <a:graphic>
          <a:graphicData uri="http://schemas.openxmlformats.org/drawingml/2006/table">
            <a:tbl>
              <a:tblPr>
                <a:noFill/>
                <a:tableStyleId>{12F6B9E6-351D-4D76-856E-97E91AA513D4}</a:tableStyleId>
              </a:tblPr>
              <a:tblGrid>
                <a:gridCol w="202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3" name="Google Shape;883;p77"/>
          <p:cNvSpPr txBox="1"/>
          <p:nvPr/>
        </p:nvSpPr>
        <p:spPr>
          <a:xfrm>
            <a:off x="619700" y="1165050"/>
            <a:ext cx="2021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R.col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84" name="Google Shape;884;p77"/>
          <p:cNvCxnSpPr/>
          <p:nvPr/>
        </p:nvCxnSpPr>
        <p:spPr>
          <a:xfrm flipH="1">
            <a:off x="5391150" y="2519725"/>
            <a:ext cx="126000" cy="416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5" name="Google Shape;885;p77"/>
          <p:cNvCxnSpPr/>
          <p:nvPr/>
        </p:nvCxnSpPr>
        <p:spPr>
          <a:xfrm flipH="1">
            <a:off x="3834750" y="3358400"/>
            <a:ext cx="1116900" cy="327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6" name="Google Shape;886;p77"/>
          <p:cNvSpPr txBox="1"/>
          <p:nvPr/>
        </p:nvSpPr>
        <p:spPr>
          <a:xfrm>
            <a:off x="2717850" y="2225400"/>
            <a:ext cx="11169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 a match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7" name="Google Shape;887;p77"/>
          <p:cNvSpPr txBox="1"/>
          <p:nvPr/>
        </p:nvSpPr>
        <p:spPr>
          <a:xfrm>
            <a:off x="619700" y="3134250"/>
            <a:ext cx="2021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8" name="Google Shape;888;p77"/>
          <p:cNvSpPr/>
          <p:nvPr/>
        </p:nvSpPr>
        <p:spPr>
          <a:xfrm>
            <a:off x="619650" y="3778950"/>
            <a:ext cx="2021100" cy="117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77"/>
          <p:cNvSpPr/>
          <p:nvPr/>
        </p:nvSpPr>
        <p:spPr>
          <a:xfrm>
            <a:off x="812911" y="3977656"/>
            <a:ext cx="1634700" cy="106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Index Nested Loop Join (INLJ)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895" name="Google Shape;89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500" y="1907275"/>
            <a:ext cx="6041126" cy="23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8"/>
          <p:cNvSpPr txBox="1"/>
          <p:nvPr/>
        </p:nvSpPr>
        <p:spPr>
          <a:xfrm>
            <a:off x="4524250" y="1115250"/>
            <a:ext cx="2996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Index on S.col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97" name="Google Shape;897;p78"/>
          <p:cNvGraphicFramePr/>
          <p:nvPr/>
        </p:nvGraphicFramePr>
        <p:xfrm>
          <a:off x="619850" y="1809750"/>
          <a:ext cx="2021200" cy="1188630"/>
        </p:xfrm>
        <a:graphic>
          <a:graphicData uri="http://schemas.openxmlformats.org/drawingml/2006/table">
            <a:tbl>
              <a:tblPr>
                <a:noFill/>
                <a:tableStyleId>{12F6B9E6-351D-4D76-856E-97E91AA513D4}</a:tableStyleId>
              </a:tblPr>
              <a:tblGrid>
                <a:gridCol w="202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8" name="Google Shape;898;p78"/>
          <p:cNvSpPr txBox="1"/>
          <p:nvPr/>
        </p:nvSpPr>
        <p:spPr>
          <a:xfrm>
            <a:off x="619700" y="1165050"/>
            <a:ext cx="2021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R.col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99" name="Google Shape;899;p78"/>
          <p:cNvCxnSpPr/>
          <p:nvPr/>
        </p:nvCxnSpPr>
        <p:spPr>
          <a:xfrm flipH="1">
            <a:off x="5391150" y="2519725"/>
            <a:ext cx="126000" cy="416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0" name="Google Shape;900;p78"/>
          <p:cNvCxnSpPr/>
          <p:nvPr/>
        </p:nvCxnSpPr>
        <p:spPr>
          <a:xfrm flipH="1">
            <a:off x="5065650" y="3365475"/>
            <a:ext cx="325500" cy="341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1" name="Google Shape;901;p78"/>
          <p:cNvSpPr/>
          <p:nvPr/>
        </p:nvSpPr>
        <p:spPr>
          <a:xfrm>
            <a:off x="4488725" y="3739425"/>
            <a:ext cx="399600" cy="399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78"/>
          <p:cNvSpPr txBox="1"/>
          <p:nvPr/>
        </p:nvSpPr>
        <p:spPr>
          <a:xfrm>
            <a:off x="619700" y="3134250"/>
            <a:ext cx="2021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3" name="Google Shape;903;p78"/>
          <p:cNvSpPr/>
          <p:nvPr/>
        </p:nvSpPr>
        <p:spPr>
          <a:xfrm>
            <a:off x="619650" y="3778950"/>
            <a:ext cx="2021100" cy="117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8"/>
          <p:cNvSpPr/>
          <p:nvPr/>
        </p:nvSpPr>
        <p:spPr>
          <a:xfrm>
            <a:off x="812911" y="3977656"/>
            <a:ext cx="1634700" cy="106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Index Nested Loop Join (INLJ)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910" name="Google Shape;9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500" y="1907275"/>
            <a:ext cx="6041126" cy="23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9"/>
          <p:cNvSpPr txBox="1"/>
          <p:nvPr/>
        </p:nvSpPr>
        <p:spPr>
          <a:xfrm>
            <a:off x="4524250" y="1115250"/>
            <a:ext cx="2996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Index on S.col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12" name="Google Shape;912;p79"/>
          <p:cNvGraphicFramePr/>
          <p:nvPr/>
        </p:nvGraphicFramePr>
        <p:xfrm>
          <a:off x="619850" y="1809750"/>
          <a:ext cx="2021200" cy="1188630"/>
        </p:xfrm>
        <a:graphic>
          <a:graphicData uri="http://schemas.openxmlformats.org/drawingml/2006/table">
            <a:tbl>
              <a:tblPr>
                <a:noFill/>
                <a:tableStyleId>{12F6B9E6-351D-4D76-856E-97E91AA513D4}</a:tableStyleId>
              </a:tblPr>
              <a:tblGrid>
                <a:gridCol w="202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3" name="Google Shape;913;p79"/>
          <p:cNvSpPr txBox="1"/>
          <p:nvPr/>
        </p:nvSpPr>
        <p:spPr>
          <a:xfrm>
            <a:off x="619700" y="1165050"/>
            <a:ext cx="2021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R.col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14" name="Google Shape;914;p79"/>
          <p:cNvCxnSpPr/>
          <p:nvPr/>
        </p:nvCxnSpPr>
        <p:spPr>
          <a:xfrm flipH="1">
            <a:off x="5391150" y="2519725"/>
            <a:ext cx="126000" cy="416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5" name="Google Shape;915;p79"/>
          <p:cNvCxnSpPr/>
          <p:nvPr/>
        </p:nvCxnSpPr>
        <p:spPr>
          <a:xfrm flipH="1">
            <a:off x="5065650" y="3365475"/>
            <a:ext cx="325500" cy="341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6" name="Google Shape;916;p79"/>
          <p:cNvSpPr/>
          <p:nvPr/>
        </p:nvSpPr>
        <p:spPr>
          <a:xfrm>
            <a:off x="4488725" y="3739425"/>
            <a:ext cx="399600" cy="399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79"/>
          <p:cNvSpPr txBox="1"/>
          <p:nvPr/>
        </p:nvSpPr>
        <p:spPr>
          <a:xfrm>
            <a:off x="619700" y="3134250"/>
            <a:ext cx="2021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8" name="Google Shape;918;p79"/>
          <p:cNvSpPr/>
          <p:nvPr/>
        </p:nvSpPr>
        <p:spPr>
          <a:xfrm>
            <a:off x="619650" y="3778950"/>
            <a:ext cx="2021100" cy="117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79"/>
          <p:cNvSpPr/>
          <p:nvPr/>
        </p:nvSpPr>
        <p:spPr>
          <a:xfrm>
            <a:off x="812911" y="3977656"/>
            <a:ext cx="1634700" cy="106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79"/>
          <p:cNvSpPr/>
          <p:nvPr/>
        </p:nvSpPr>
        <p:spPr>
          <a:xfrm>
            <a:off x="812861" y="4196456"/>
            <a:ext cx="1634700" cy="106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Worksheet Q1c</a:t>
            </a:r>
            <a:endParaRPr/>
          </a:p>
        </p:txBody>
      </p:sp>
      <p:sp>
        <p:nvSpPr>
          <p:cNvPr id="926" name="Google Shape;926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How many disk I/Os are needed to perform an index nested loops join?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27" name="Google Shape;927;p8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Companies: (company_id, industry, ipo_date)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Nyse: (company_id, date, trade, quantity)</a:t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20 pages of memory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We want to join Companies and NYSE on C.company_id = N.company_id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company_id is the primary key for Companies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For every tuple in Companies, assume there are 4 matching tuples in NYSE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[N] = 100 pages, p</a:t>
            </a:r>
            <a:r>
              <a:rPr lang="en-US" baseline="-25000">
                <a:solidFill>
                  <a:srgbClr val="313131"/>
                </a:solidFill>
              </a:rPr>
              <a:t>N</a:t>
            </a:r>
            <a:r>
              <a:rPr lang="en-US">
                <a:solidFill>
                  <a:srgbClr val="313131"/>
                </a:solidFill>
              </a:rPr>
              <a:t> = 100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[C] = 50 pages, p</a:t>
            </a:r>
            <a:r>
              <a:rPr lang="en-US" baseline="-25000">
                <a:solidFill>
                  <a:srgbClr val="313131"/>
                </a:solidFill>
              </a:rPr>
              <a:t>C</a:t>
            </a:r>
            <a:r>
              <a:rPr lang="en-US">
                <a:solidFill>
                  <a:srgbClr val="313131"/>
                </a:solidFill>
              </a:rPr>
              <a:t> = 50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Unclustered B+ indexes with height 1 on C.company_id and N.company_id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8" name="Google Shape;928;p80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0"/>
          <p:cNvSpPr txBox="1"/>
          <p:nvPr/>
        </p:nvSpPr>
        <p:spPr>
          <a:xfrm>
            <a:off x="387900" y="2308375"/>
            <a:ext cx="4184100" cy="25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Worksheet Q1c</a:t>
            </a:r>
            <a:endParaRPr/>
          </a:p>
        </p:txBody>
      </p:sp>
      <p:sp>
        <p:nvSpPr>
          <p:cNvPr id="935" name="Google Shape;935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How many disk I/Os are needed to perform an index nested loops join?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36" name="Google Shape;936;p8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Companies: (company_id, industry, ipo_date)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Nyse: (company_id, date, trade, quantity)</a:t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20 pages of memory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We want to join Companies and NYSE on C.company_id = N.company_id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company_id is the primary key for Companies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For every tuple in Companies, assume there are 4 matching tuples in NYSE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[N] = 100 pages, p</a:t>
            </a:r>
            <a:r>
              <a:rPr lang="en-US" baseline="-25000">
                <a:solidFill>
                  <a:srgbClr val="313131"/>
                </a:solidFill>
              </a:rPr>
              <a:t>N</a:t>
            </a:r>
            <a:r>
              <a:rPr lang="en-US">
                <a:solidFill>
                  <a:srgbClr val="313131"/>
                </a:solidFill>
              </a:rPr>
              <a:t> = 100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[C] = 50 pages, p</a:t>
            </a:r>
            <a:r>
              <a:rPr lang="en-US" baseline="-25000">
                <a:solidFill>
                  <a:srgbClr val="313131"/>
                </a:solidFill>
              </a:rPr>
              <a:t>C</a:t>
            </a:r>
            <a:r>
              <a:rPr lang="en-US">
                <a:solidFill>
                  <a:srgbClr val="313131"/>
                </a:solidFill>
              </a:rPr>
              <a:t> = 50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Unclustered B+ indexes with height 1 on C.company_id and N.company_id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Google Shape;937;p81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1"/>
          <p:cNvSpPr txBox="1"/>
          <p:nvPr/>
        </p:nvSpPr>
        <p:spPr>
          <a:xfrm>
            <a:off x="373650" y="1838200"/>
            <a:ext cx="41841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u="sng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 ⋈ N</a:t>
            </a:r>
            <a:endParaRPr sz="1600" u="sng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Cost is [C] + |C| * cost of searching N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= 50 + (50 * 50) * (2 + 4) = 15,050 I/Os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u="sng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N ⋈ C</a:t>
            </a:r>
            <a:endParaRPr sz="1600" u="sng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Cost is [N] + |N| * cost of searching C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= 100 + (100 * 100) * (2 + 1) = 30,100 I/Os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I/O cost: min(30,100, 15,050) = </a:t>
            </a:r>
            <a:r>
              <a:rPr lang="en-US" sz="16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15,050 I/Os</a:t>
            </a:r>
            <a:endParaRPr sz="1600" b="1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Worksheet Q1d</a:t>
            </a:r>
            <a:endParaRPr/>
          </a:p>
        </p:txBody>
      </p:sp>
      <p:sp>
        <p:nvSpPr>
          <p:cNvPr id="944" name="Google Shape;944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Now assume the index on NYSE.company_id is clustered. What is the cost of an index nested loops join using companies as the outer relation?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45" name="Google Shape;945;p8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Companies: (company_id, industry, ipo_date)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Nyse: (company_id, date, trade, quantity)</a:t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20 pages of memory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We want to join Companies and NYSE on C.company_id = N.company_id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company_id is the primary key for Companies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For every tuple in Companies, assume there are 4 matching tuples in NYSE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[N] = 100 pages, p</a:t>
            </a:r>
            <a:r>
              <a:rPr lang="en-US" baseline="-25000">
                <a:solidFill>
                  <a:srgbClr val="313131"/>
                </a:solidFill>
              </a:rPr>
              <a:t>N</a:t>
            </a:r>
            <a:r>
              <a:rPr lang="en-US">
                <a:solidFill>
                  <a:srgbClr val="313131"/>
                </a:solidFill>
              </a:rPr>
              <a:t> = 100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[C] = 50 pages, p</a:t>
            </a:r>
            <a:r>
              <a:rPr lang="en-US" baseline="-25000">
                <a:solidFill>
                  <a:srgbClr val="313131"/>
                </a:solidFill>
              </a:rPr>
              <a:t>C</a:t>
            </a:r>
            <a:r>
              <a:rPr lang="en-US">
                <a:solidFill>
                  <a:srgbClr val="313131"/>
                </a:solidFill>
              </a:rPr>
              <a:t> = 50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Unclustered B+ indexes with height 1 on C.company_id and N.company_id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6" name="Google Shape;946;p82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82"/>
          <p:cNvSpPr txBox="1"/>
          <p:nvPr/>
        </p:nvSpPr>
        <p:spPr>
          <a:xfrm>
            <a:off x="387900" y="2019225"/>
            <a:ext cx="4184100" cy="28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Worksheet Q1d</a:t>
            </a:r>
            <a:endParaRPr/>
          </a:p>
        </p:txBody>
      </p:sp>
      <p:sp>
        <p:nvSpPr>
          <p:cNvPr id="953" name="Google Shape;953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Now assume the index on NYSE.company_id is clustered. What is the cost of an index nested loops join using companies as the outer relation?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54" name="Google Shape;954;p8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Companies: (company_id, industry, ipo_date)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Nyse: (company_id, date, trade, quantity)</a:t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20 pages of memory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We want to join Companies and NYSE on C.company_id = N.company_id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company_id is the primary key for Companies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For every tuple in Companies, assume there are 4 matching tuples in NYSE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[N] = 100 pages, p</a:t>
            </a:r>
            <a:r>
              <a:rPr lang="en-US" baseline="-25000">
                <a:solidFill>
                  <a:srgbClr val="313131"/>
                </a:solidFill>
              </a:rPr>
              <a:t>N</a:t>
            </a:r>
            <a:r>
              <a:rPr lang="en-US">
                <a:solidFill>
                  <a:srgbClr val="313131"/>
                </a:solidFill>
              </a:rPr>
              <a:t> = 100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[C] = 50 pages, p</a:t>
            </a:r>
            <a:r>
              <a:rPr lang="en-US" baseline="-25000">
                <a:solidFill>
                  <a:srgbClr val="313131"/>
                </a:solidFill>
              </a:rPr>
              <a:t>C</a:t>
            </a:r>
            <a:r>
              <a:rPr lang="en-US">
                <a:solidFill>
                  <a:srgbClr val="313131"/>
                </a:solidFill>
              </a:rPr>
              <a:t> = 50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Unclustered B+ indexes with height 1 on C.company_id and N.company_id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Google Shape;955;p83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83"/>
          <p:cNvSpPr txBox="1"/>
          <p:nvPr/>
        </p:nvSpPr>
        <p:spPr>
          <a:xfrm>
            <a:off x="387900" y="1866825"/>
            <a:ext cx="4578000" cy="28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u="sng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 ⋈ N</a:t>
            </a:r>
            <a:endParaRPr sz="1600" u="sng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Cost is [C] + |C| * cost of searching N</a:t>
            </a:r>
            <a:endParaRPr sz="16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= 50 + 50 * 50 * (2 + </a:t>
            </a:r>
            <a:r>
              <a:rPr lang="en-US" sz="1600" i="1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# pages of matching tuples</a:t>
            </a:r>
            <a:r>
              <a:rPr lang="en-US" sz="1600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6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= 50 + 50 * 50 * (2 + ceil(# matches /</a:t>
            </a:r>
            <a:r>
              <a:rPr lang="en-US" dirty="0" err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US" baseline="-25000" dirty="0" err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-US" sz="1600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) )</a:t>
            </a:r>
            <a:endParaRPr sz="16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= 50 + 50 * 50 * (2 + ceil(4/100)) = </a:t>
            </a:r>
            <a:r>
              <a:rPr lang="en-US" sz="1600" b="1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7550 I/</a:t>
            </a:r>
            <a:r>
              <a:rPr lang="en-US" sz="1600" b="1" dirty="0" err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Os</a:t>
            </a:r>
            <a:endParaRPr sz="1600" b="1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Sort-Merge Join (SMJ)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962" name="Google Shape;962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What if we process the data a bit before we join things together?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 example, sort both relations first! Then we can join them efficiently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 some cases, we might even have one of the relations already sorted on the right key, and then we don’t even have to spend time sorting it!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Sort-Merge Join (SMJ)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968" name="Google Shape;968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First step: </a:t>
            </a:r>
            <a:r>
              <a:rPr lang="en-US" sz="2400" b="1"/>
              <a:t>sort</a:t>
            </a:r>
            <a:r>
              <a:rPr lang="en-US" sz="2400"/>
              <a:t> both R and S (with external sorting)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Second step: </a:t>
            </a:r>
            <a:r>
              <a:rPr lang="en-US" sz="2400" b="1"/>
              <a:t>merge</a:t>
            </a:r>
            <a:r>
              <a:rPr lang="en-US" sz="2400"/>
              <a:t> matching tuples from R and S together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We do this efficiently by moving iterators over sorted R and sorted S in lockstep: move the iterator with the smaller key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We know that this key is smaller than </a:t>
            </a:r>
            <a:r>
              <a:rPr lang="en-US" sz="2400" i="1"/>
              <a:t>all</a:t>
            </a:r>
            <a:r>
              <a:rPr lang="en-US" sz="2400"/>
              <a:t> remaining key values in the other relation, so we’re completely done joining that tuple!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Sort-Merge Join (SMJ)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974" name="Google Shape;974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First step: </a:t>
            </a:r>
            <a:r>
              <a:rPr lang="en-US" sz="2400" b="1"/>
              <a:t>sort</a:t>
            </a:r>
            <a:r>
              <a:rPr lang="en-US" sz="2400"/>
              <a:t> both R and S (with external sorting)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Second step: </a:t>
            </a:r>
            <a:r>
              <a:rPr lang="en-US" sz="2400" b="1"/>
              <a:t>merge</a:t>
            </a:r>
            <a:r>
              <a:rPr lang="en-US" sz="2400"/>
              <a:t> matching tuples from R and S together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-US" sz="2400"/>
              <a:t>Need a bit more care than this: we might have multiple rows in R matching with multiple rows in S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>
                <a:solidFill>
                  <a:schemeClr val="accent5"/>
                </a:solidFill>
              </a:rPr>
              <a:t>Mark</a:t>
            </a:r>
            <a:r>
              <a:rPr lang="en-US" sz="2400"/>
              <a:t> the first matching row in S, match tuples with the first matching row in R, then </a:t>
            </a:r>
            <a:r>
              <a:rPr lang="en-US" sz="2400" b="1">
                <a:solidFill>
                  <a:schemeClr val="accent5"/>
                </a:solidFill>
              </a:rPr>
              <a:t>reset</a:t>
            </a:r>
            <a:r>
              <a:rPr lang="en-US" sz="2400"/>
              <a:t> the iterator to the mark so we can go through the rows in S again for the second matching row in R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Simple Nested Loop Join (SNLJ)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Direct translation of the definition of join into code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perform the join R ⋈</a:t>
            </a:r>
            <a:r>
              <a:rPr lang="en-US" sz="2400" baseline="-25000"/>
              <a:t>𝜃</a:t>
            </a:r>
            <a:r>
              <a:rPr lang="en-US" sz="2400"/>
              <a:t> S, just take each row in R, and scan through S to find the matching rows!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 each row r in R: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for each row s in S:</a:t>
            </a:r>
            <a:endParaRPr sz="2400"/>
          </a:p>
          <a:p>
            <a: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if 𝜃(r, s): output r joined with s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7"/>
          <p:cNvSpPr/>
          <p:nvPr/>
        </p:nvSpPr>
        <p:spPr>
          <a:xfrm>
            <a:off x="228601" y="1379338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1" name="Google Shape;981;p87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82" name="Google Shape;982;p87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3" name="Google Shape;983;p87"/>
          <p:cNvSpPr/>
          <p:nvPr/>
        </p:nvSpPr>
        <p:spPr>
          <a:xfrm>
            <a:off x="4572000" y="1441252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87"/>
          <p:cNvSpPr/>
          <p:nvPr/>
        </p:nvSpPr>
        <p:spPr>
          <a:xfrm>
            <a:off x="6874669" y="1441252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87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8"/>
          <p:cNvSpPr/>
          <p:nvPr/>
        </p:nvSpPr>
        <p:spPr>
          <a:xfrm>
            <a:off x="228601" y="1621036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2" name="Google Shape;992;p88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93" name="Google Shape;993;p88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94" name="Google Shape;994;p88"/>
          <p:cNvSpPr/>
          <p:nvPr/>
        </p:nvSpPr>
        <p:spPr>
          <a:xfrm>
            <a:off x="4572001" y="17118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88"/>
          <p:cNvSpPr/>
          <p:nvPr/>
        </p:nvSpPr>
        <p:spPr>
          <a:xfrm>
            <a:off x="6874669" y="1441252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88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89"/>
          <p:cNvSpPr/>
          <p:nvPr/>
        </p:nvSpPr>
        <p:spPr>
          <a:xfrm>
            <a:off x="228601" y="2078236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03" name="Google Shape;1003;p89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04" name="Google Shape;1004;p89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05" name="Google Shape;1005;p89"/>
          <p:cNvSpPr/>
          <p:nvPr/>
        </p:nvSpPr>
        <p:spPr>
          <a:xfrm>
            <a:off x="4572001" y="17118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89"/>
          <p:cNvSpPr/>
          <p:nvPr/>
        </p:nvSpPr>
        <p:spPr>
          <a:xfrm>
            <a:off x="6874669" y="1441252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89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8" name="Google Shape;1008;p89"/>
          <p:cNvSpPr/>
          <p:nvPr/>
        </p:nvSpPr>
        <p:spPr>
          <a:xfrm rot="10800000">
            <a:off x="8623181" y="144118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0"/>
          <p:cNvSpPr/>
          <p:nvPr/>
        </p:nvSpPr>
        <p:spPr>
          <a:xfrm>
            <a:off x="228601" y="3299222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5" name="Google Shape;1015;p90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16" name="Google Shape;1016;p90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17" name="Google Shape;1017;p90"/>
          <p:cNvSpPr/>
          <p:nvPr/>
        </p:nvSpPr>
        <p:spPr>
          <a:xfrm>
            <a:off x="4572001" y="17118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90"/>
          <p:cNvSpPr/>
          <p:nvPr/>
        </p:nvSpPr>
        <p:spPr>
          <a:xfrm>
            <a:off x="6874669" y="1441252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90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0" name="Google Shape;1020;p90"/>
          <p:cNvSpPr/>
          <p:nvPr/>
        </p:nvSpPr>
        <p:spPr>
          <a:xfrm rot="10800000">
            <a:off x="8623181" y="144118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1" name="Google Shape;1021;p90"/>
          <p:cNvGraphicFramePr/>
          <p:nvPr/>
        </p:nvGraphicFramePr>
        <p:xfrm>
          <a:off x="5341142" y="3203198"/>
          <a:ext cx="2759900" cy="5639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91"/>
          <p:cNvSpPr/>
          <p:nvPr/>
        </p:nvSpPr>
        <p:spPr>
          <a:xfrm>
            <a:off x="228601" y="3604022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8" name="Google Shape;1028;p91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29" name="Google Shape;1029;p91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0" name="Google Shape;1030;p91"/>
          <p:cNvSpPr/>
          <p:nvPr/>
        </p:nvSpPr>
        <p:spPr>
          <a:xfrm>
            <a:off x="4572001" y="17118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91"/>
          <p:cNvSpPr/>
          <p:nvPr/>
        </p:nvSpPr>
        <p:spPr>
          <a:xfrm>
            <a:off x="6874669" y="1746052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91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3" name="Google Shape;1033;p91"/>
          <p:cNvSpPr/>
          <p:nvPr/>
        </p:nvSpPr>
        <p:spPr>
          <a:xfrm rot="10800000">
            <a:off x="8623181" y="144118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4" name="Google Shape;1034;p91"/>
          <p:cNvGraphicFramePr/>
          <p:nvPr/>
        </p:nvGraphicFramePr>
        <p:xfrm>
          <a:off x="5341142" y="3203198"/>
          <a:ext cx="2759900" cy="5639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92"/>
          <p:cNvSpPr/>
          <p:nvPr/>
        </p:nvSpPr>
        <p:spPr>
          <a:xfrm>
            <a:off x="228601" y="3299222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1" name="Google Shape;1041;p92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42" name="Google Shape;1042;p92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43" name="Google Shape;1043;p92"/>
          <p:cNvSpPr/>
          <p:nvPr/>
        </p:nvSpPr>
        <p:spPr>
          <a:xfrm>
            <a:off x="4572001" y="17118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92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5" name="Google Shape;1045;p92"/>
          <p:cNvSpPr/>
          <p:nvPr/>
        </p:nvSpPr>
        <p:spPr>
          <a:xfrm rot="10800000">
            <a:off x="8623181" y="144118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6" name="Google Shape;1046;p92"/>
          <p:cNvGraphicFramePr/>
          <p:nvPr/>
        </p:nvGraphicFramePr>
        <p:xfrm>
          <a:off x="5341142" y="3203198"/>
          <a:ext cx="2759900" cy="84588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7" name="Google Shape;1047;p92"/>
          <p:cNvSpPr/>
          <p:nvPr/>
        </p:nvSpPr>
        <p:spPr>
          <a:xfrm>
            <a:off x="6875184" y="17118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93"/>
          <p:cNvSpPr/>
          <p:nvPr/>
        </p:nvSpPr>
        <p:spPr>
          <a:xfrm>
            <a:off x="228601" y="3604022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4" name="Google Shape;1054;p93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55" name="Google Shape;1055;p93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6" name="Google Shape;1056;p93"/>
          <p:cNvSpPr/>
          <p:nvPr/>
        </p:nvSpPr>
        <p:spPr>
          <a:xfrm>
            <a:off x="4572001" y="17118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93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8" name="Google Shape;1058;p93"/>
          <p:cNvSpPr/>
          <p:nvPr/>
        </p:nvSpPr>
        <p:spPr>
          <a:xfrm rot="10800000">
            <a:off x="8623181" y="144118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9" name="Google Shape;1059;p93"/>
          <p:cNvGraphicFramePr/>
          <p:nvPr/>
        </p:nvGraphicFramePr>
        <p:xfrm>
          <a:off x="5341142" y="3203198"/>
          <a:ext cx="2759900" cy="84588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0" name="Google Shape;1060;p93"/>
          <p:cNvSpPr/>
          <p:nvPr/>
        </p:nvSpPr>
        <p:spPr>
          <a:xfrm>
            <a:off x="6875184" y="20166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94"/>
          <p:cNvSpPr/>
          <p:nvPr/>
        </p:nvSpPr>
        <p:spPr>
          <a:xfrm>
            <a:off x="228601" y="4085034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7" name="Google Shape;1067;p94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68" name="Google Shape;1068;p94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9" name="Google Shape;1069;p94"/>
          <p:cNvSpPr/>
          <p:nvPr/>
        </p:nvSpPr>
        <p:spPr>
          <a:xfrm>
            <a:off x="4572001" y="17118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94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1" name="Google Shape;1071;p94"/>
          <p:cNvSpPr/>
          <p:nvPr/>
        </p:nvSpPr>
        <p:spPr>
          <a:xfrm rot="10800000">
            <a:off x="8623181" y="144118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2" name="Google Shape;1072;p94"/>
          <p:cNvGraphicFramePr/>
          <p:nvPr/>
        </p:nvGraphicFramePr>
        <p:xfrm>
          <a:off x="5341142" y="3203198"/>
          <a:ext cx="2759900" cy="84588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3" name="Google Shape;1073;p94"/>
          <p:cNvSpPr/>
          <p:nvPr/>
        </p:nvSpPr>
        <p:spPr>
          <a:xfrm>
            <a:off x="6875184" y="14583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95"/>
          <p:cNvSpPr/>
          <p:nvPr/>
        </p:nvSpPr>
        <p:spPr>
          <a:xfrm>
            <a:off x="228601" y="4313634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0" name="Google Shape;1080;p95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81" name="Google Shape;1081;p95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82" name="Google Shape;1082;p95"/>
          <p:cNvSpPr/>
          <p:nvPr/>
        </p:nvSpPr>
        <p:spPr>
          <a:xfrm>
            <a:off x="4572001" y="20166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95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4" name="Google Shape;1084;p95"/>
          <p:cNvSpPr/>
          <p:nvPr/>
        </p:nvSpPr>
        <p:spPr>
          <a:xfrm rot="10800000">
            <a:off x="8623181" y="144118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5" name="Google Shape;1085;p95"/>
          <p:cNvGraphicFramePr/>
          <p:nvPr/>
        </p:nvGraphicFramePr>
        <p:xfrm>
          <a:off x="5341142" y="3203198"/>
          <a:ext cx="2759900" cy="84588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" name="Google Shape;1086;p95"/>
          <p:cNvSpPr/>
          <p:nvPr/>
        </p:nvSpPr>
        <p:spPr>
          <a:xfrm>
            <a:off x="6875184" y="14583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96"/>
          <p:cNvSpPr/>
          <p:nvPr/>
        </p:nvSpPr>
        <p:spPr>
          <a:xfrm>
            <a:off x="228601" y="1341834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3" name="Google Shape;1093;p96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94" name="Google Shape;1094;p96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95" name="Google Shape;1095;p96"/>
          <p:cNvSpPr/>
          <p:nvPr/>
        </p:nvSpPr>
        <p:spPr>
          <a:xfrm>
            <a:off x="4572001" y="20166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96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7" name="Google Shape;1097;p96"/>
          <p:cNvSpPr/>
          <p:nvPr/>
        </p:nvSpPr>
        <p:spPr>
          <a:xfrm rot="10800000">
            <a:off x="8623181" y="144118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8" name="Google Shape;1098;p96"/>
          <p:cNvGraphicFramePr/>
          <p:nvPr/>
        </p:nvGraphicFramePr>
        <p:xfrm>
          <a:off x="5341142" y="3203198"/>
          <a:ext cx="2759900" cy="84588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9" name="Google Shape;1099;p96"/>
          <p:cNvSpPr/>
          <p:nvPr/>
        </p:nvSpPr>
        <p:spPr>
          <a:xfrm>
            <a:off x="6875184" y="14583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42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97"/>
          <p:cNvSpPr/>
          <p:nvPr/>
        </p:nvSpPr>
        <p:spPr>
          <a:xfrm>
            <a:off x="228601" y="1570434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6" name="Google Shape;1106;p97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07" name="Google Shape;1107;p97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8" name="Google Shape;1108;p97"/>
          <p:cNvSpPr/>
          <p:nvPr/>
        </p:nvSpPr>
        <p:spPr>
          <a:xfrm>
            <a:off x="4572001" y="20166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97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0" name="Google Shape;1110;p97"/>
          <p:cNvSpPr/>
          <p:nvPr/>
        </p:nvSpPr>
        <p:spPr>
          <a:xfrm rot="10800000">
            <a:off x="8623181" y="144118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1" name="Google Shape;1111;p97"/>
          <p:cNvGraphicFramePr/>
          <p:nvPr/>
        </p:nvGraphicFramePr>
        <p:xfrm>
          <a:off x="5341142" y="3203198"/>
          <a:ext cx="2759900" cy="84588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12" name="Google Shape;1112;p97"/>
          <p:cNvSpPr/>
          <p:nvPr/>
        </p:nvSpPr>
        <p:spPr>
          <a:xfrm>
            <a:off x="6875184" y="16869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98"/>
          <p:cNvSpPr/>
          <p:nvPr/>
        </p:nvSpPr>
        <p:spPr>
          <a:xfrm>
            <a:off x="228601" y="1570434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9" name="Google Shape;1119;p98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20" name="Google Shape;1120;p98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1" name="Google Shape;1121;p98"/>
          <p:cNvSpPr/>
          <p:nvPr/>
        </p:nvSpPr>
        <p:spPr>
          <a:xfrm>
            <a:off x="4572001" y="20166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98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3" name="Google Shape;1123;p98"/>
          <p:cNvSpPr/>
          <p:nvPr/>
        </p:nvSpPr>
        <p:spPr>
          <a:xfrm rot="10800000">
            <a:off x="8623181" y="144118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4" name="Google Shape;1124;p98"/>
          <p:cNvGraphicFramePr/>
          <p:nvPr/>
        </p:nvGraphicFramePr>
        <p:xfrm>
          <a:off x="5341142" y="3203198"/>
          <a:ext cx="2759900" cy="84588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5" name="Google Shape;1125;p98"/>
          <p:cNvSpPr/>
          <p:nvPr/>
        </p:nvSpPr>
        <p:spPr>
          <a:xfrm>
            <a:off x="6875184" y="19917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99"/>
          <p:cNvSpPr/>
          <p:nvPr/>
        </p:nvSpPr>
        <p:spPr>
          <a:xfrm>
            <a:off x="228601" y="2103834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2" name="Google Shape;1132;p99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33" name="Google Shape;1133;p99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4" name="Google Shape;1134;p99"/>
          <p:cNvSpPr/>
          <p:nvPr/>
        </p:nvSpPr>
        <p:spPr>
          <a:xfrm>
            <a:off x="4572001" y="201662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99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6" name="Google Shape;1136;p99"/>
          <p:cNvSpPr/>
          <p:nvPr/>
        </p:nvSpPr>
        <p:spPr>
          <a:xfrm rot="10800000">
            <a:off x="8623181" y="1974581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7" name="Google Shape;1137;p99"/>
          <p:cNvGraphicFramePr/>
          <p:nvPr/>
        </p:nvGraphicFramePr>
        <p:xfrm>
          <a:off x="5341142" y="3203198"/>
          <a:ext cx="2759900" cy="84588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8" name="Google Shape;1138;p99"/>
          <p:cNvSpPr/>
          <p:nvPr/>
        </p:nvSpPr>
        <p:spPr>
          <a:xfrm>
            <a:off x="6875184" y="19917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00"/>
          <p:cNvSpPr/>
          <p:nvPr/>
        </p:nvSpPr>
        <p:spPr>
          <a:xfrm>
            <a:off x="228601" y="3299222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5" name="Google Shape;1145;p100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46" name="Google Shape;1146;p100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7" name="Google Shape;1147;p100"/>
          <p:cNvSpPr/>
          <p:nvPr/>
        </p:nvSpPr>
        <p:spPr>
          <a:xfrm>
            <a:off x="4572001" y="19917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100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9" name="Google Shape;1149;p100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0" name="Google Shape;1150;p100"/>
          <p:cNvGraphicFramePr/>
          <p:nvPr/>
        </p:nvGraphicFramePr>
        <p:xfrm>
          <a:off x="5341142" y="3203198"/>
          <a:ext cx="2759900" cy="112784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1" name="Google Shape;1151;p100"/>
          <p:cNvSpPr/>
          <p:nvPr/>
        </p:nvSpPr>
        <p:spPr>
          <a:xfrm>
            <a:off x="6875184" y="19917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01"/>
          <p:cNvSpPr/>
          <p:nvPr/>
        </p:nvSpPr>
        <p:spPr>
          <a:xfrm>
            <a:off x="228601" y="3527822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8" name="Google Shape;1158;p101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59" name="Google Shape;1159;p101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0" name="Google Shape;1160;p101"/>
          <p:cNvSpPr/>
          <p:nvPr/>
        </p:nvSpPr>
        <p:spPr>
          <a:xfrm>
            <a:off x="4572001" y="19917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101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101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3" name="Google Shape;1163;p101"/>
          <p:cNvGraphicFramePr/>
          <p:nvPr/>
        </p:nvGraphicFramePr>
        <p:xfrm>
          <a:off x="5341142" y="3203198"/>
          <a:ext cx="2759900" cy="112784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4" name="Google Shape;1164;p101"/>
          <p:cNvSpPr/>
          <p:nvPr/>
        </p:nvSpPr>
        <p:spPr>
          <a:xfrm>
            <a:off x="6875184" y="22965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02"/>
          <p:cNvSpPr/>
          <p:nvPr/>
        </p:nvSpPr>
        <p:spPr>
          <a:xfrm>
            <a:off x="228601" y="3299222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1" name="Google Shape;1171;p102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72" name="Google Shape;1172;p102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73" name="Google Shape;1173;p102"/>
          <p:cNvSpPr/>
          <p:nvPr/>
        </p:nvSpPr>
        <p:spPr>
          <a:xfrm>
            <a:off x="4572001" y="19917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102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5" name="Google Shape;1175;p102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6" name="Google Shape;1176;p102"/>
          <p:cNvGraphicFramePr/>
          <p:nvPr/>
        </p:nvGraphicFramePr>
        <p:xfrm>
          <a:off x="5341142" y="3203198"/>
          <a:ext cx="2759900" cy="140980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77" name="Google Shape;1177;p102"/>
          <p:cNvSpPr/>
          <p:nvPr/>
        </p:nvSpPr>
        <p:spPr>
          <a:xfrm>
            <a:off x="6875184" y="22542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03"/>
          <p:cNvSpPr/>
          <p:nvPr/>
        </p:nvSpPr>
        <p:spPr>
          <a:xfrm>
            <a:off x="238601" y="35824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4" name="Google Shape;1184;p103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85" name="Google Shape;1185;p103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86" name="Google Shape;1186;p103"/>
          <p:cNvSpPr/>
          <p:nvPr/>
        </p:nvSpPr>
        <p:spPr>
          <a:xfrm>
            <a:off x="4572001" y="19917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103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8" name="Google Shape;1188;p103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9" name="Google Shape;1189;p103"/>
          <p:cNvGraphicFramePr/>
          <p:nvPr/>
        </p:nvGraphicFramePr>
        <p:xfrm>
          <a:off x="5341142" y="3203198"/>
          <a:ext cx="2759900" cy="140980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0" name="Google Shape;1190;p103"/>
          <p:cNvSpPr/>
          <p:nvPr/>
        </p:nvSpPr>
        <p:spPr>
          <a:xfrm>
            <a:off x="6875184" y="25590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04"/>
          <p:cNvSpPr/>
          <p:nvPr/>
        </p:nvSpPr>
        <p:spPr>
          <a:xfrm>
            <a:off x="238601" y="40396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7" name="Google Shape;1197;p104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98" name="Google Shape;1198;p104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99" name="Google Shape;1199;p104"/>
          <p:cNvSpPr/>
          <p:nvPr/>
        </p:nvSpPr>
        <p:spPr>
          <a:xfrm>
            <a:off x="4572001" y="19917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104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1" name="Google Shape;1201;p104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2" name="Google Shape;1202;p104"/>
          <p:cNvGraphicFramePr/>
          <p:nvPr/>
        </p:nvGraphicFramePr>
        <p:xfrm>
          <a:off x="5341142" y="3203198"/>
          <a:ext cx="2759900" cy="140980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3" name="Google Shape;1203;p104"/>
          <p:cNvSpPr/>
          <p:nvPr/>
        </p:nvSpPr>
        <p:spPr>
          <a:xfrm>
            <a:off x="6875184" y="20256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05"/>
          <p:cNvSpPr/>
          <p:nvPr/>
        </p:nvSpPr>
        <p:spPr>
          <a:xfrm>
            <a:off x="238601" y="42682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1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0" name="Google Shape;1210;p105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11" name="Google Shape;1211;p105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12" name="Google Shape;1212;p105"/>
          <p:cNvSpPr/>
          <p:nvPr/>
        </p:nvSpPr>
        <p:spPr>
          <a:xfrm>
            <a:off x="4572001" y="22965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105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4" name="Google Shape;1214;p105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5" name="Google Shape;1215;p105"/>
          <p:cNvGraphicFramePr/>
          <p:nvPr/>
        </p:nvGraphicFramePr>
        <p:xfrm>
          <a:off x="5341142" y="3203198"/>
          <a:ext cx="2759900" cy="140980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16" name="Google Shape;1216;p105"/>
          <p:cNvSpPr/>
          <p:nvPr/>
        </p:nvSpPr>
        <p:spPr>
          <a:xfrm>
            <a:off x="6875184" y="20256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06"/>
          <p:cNvSpPr/>
          <p:nvPr/>
        </p:nvSpPr>
        <p:spPr>
          <a:xfrm>
            <a:off x="238601" y="33538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3" name="Google Shape;1223;p106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24" name="Google Shape;1224;p106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25" name="Google Shape;1225;p106"/>
          <p:cNvSpPr/>
          <p:nvPr/>
        </p:nvSpPr>
        <p:spPr>
          <a:xfrm>
            <a:off x="4572001" y="22965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06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7" name="Google Shape;1227;p106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8" name="Google Shape;1228;p106"/>
          <p:cNvGraphicFramePr/>
          <p:nvPr/>
        </p:nvGraphicFramePr>
        <p:xfrm>
          <a:off x="5341142" y="3203198"/>
          <a:ext cx="2759900" cy="169176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9" name="Google Shape;1229;p106"/>
          <p:cNvSpPr/>
          <p:nvPr/>
        </p:nvSpPr>
        <p:spPr>
          <a:xfrm>
            <a:off x="6875184" y="20256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42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07"/>
          <p:cNvSpPr/>
          <p:nvPr/>
        </p:nvSpPr>
        <p:spPr>
          <a:xfrm>
            <a:off x="238601" y="35824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6" name="Google Shape;1236;p107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37" name="Google Shape;1237;p107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8" name="Google Shape;1238;p107"/>
          <p:cNvSpPr/>
          <p:nvPr/>
        </p:nvSpPr>
        <p:spPr>
          <a:xfrm>
            <a:off x="4572001" y="22965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107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0" name="Google Shape;1240;p107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1" name="Google Shape;1241;p107"/>
          <p:cNvGraphicFramePr/>
          <p:nvPr/>
        </p:nvGraphicFramePr>
        <p:xfrm>
          <a:off x="5341142" y="3203198"/>
          <a:ext cx="2759900" cy="169176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42" name="Google Shape;1242;p107"/>
          <p:cNvSpPr/>
          <p:nvPr/>
        </p:nvSpPr>
        <p:spPr>
          <a:xfrm>
            <a:off x="6875184" y="22542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08"/>
          <p:cNvSpPr/>
          <p:nvPr/>
        </p:nvSpPr>
        <p:spPr>
          <a:xfrm>
            <a:off x="238601" y="33538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9" name="Google Shape;1249;p108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50" name="Google Shape;1250;p108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51" name="Google Shape;1251;p108"/>
          <p:cNvSpPr/>
          <p:nvPr/>
        </p:nvSpPr>
        <p:spPr>
          <a:xfrm>
            <a:off x="4572001" y="22965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08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3" name="Google Shape;1253;p108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4" name="Google Shape;1254;p108"/>
          <p:cNvGraphicFramePr/>
          <p:nvPr/>
        </p:nvGraphicFramePr>
        <p:xfrm>
          <a:off x="5341142" y="3203198"/>
          <a:ext cx="2759900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55" name="Google Shape;1255;p108"/>
          <p:cNvSpPr/>
          <p:nvPr/>
        </p:nvSpPr>
        <p:spPr>
          <a:xfrm>
            <a:off x="6875184" y="22542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09"/>
          <p:cNvSpPr/>
          <p:nvPr/>
        </p:nvSpPr>
        <p:spPr>
          <a:xfrm>
            <a:off x="238601" y="35824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2" name="Google Shape;1262;p109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63" name="Google Shape;1263;p109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4" name="Google Shape;1264;p109"/>
          <p:cNvSpPr/>
          <p:nvPr/>
        </p:nvSpPr>
        <p:spPr>
          <a:xfrm>
            <a:off x="4572001" y="22965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109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6" name="Google Shape;1266;p109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7" name="Google Shape;1267;p109"/>
          <p:cNvGraphicFramePr/>
          <p:nvPr/>
        </p:nvGraphicFramePr>
        <p:xfrm>
          <a:off x="5341142" y="3203198"/>
          <a:ext cx="2759900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8" name="Google Shape;1268;p109"/>
          <p:cNvSpPr/>
          <p:nvPr/>
        </p:nvSpPr>
        <p:spPr>
          <a:xfrm>
            <a:off x="6875184" y="25590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10"/>
          <p:cNvSpPr/>
          <p:nvPr/>
        </p:nvSpPr>
        <p:spPr>
          <a:xfrm>
            <a:off x="238601" y="41158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5" name="Google Shape;1275;p110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76" name="Google Shape;1276;p110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77" name="Google Shape;1277;p110"/>
          <p:cNvSpPr/>
          <p:nvPr/>
        </p:nvSpPr>
        <p:spPr>
          <a:xfrm>
            <a:off x="4572001" y="22965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110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9" name="Google Shape;1279;p110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0" name="Google Shape;1280;p110"/>
          <p:cNvGraphicFramePr/>
          <p:nvPr/>
        </p:nvGraphicFramePr>
        <p:xfrm>
          <a:off x="5341142" y="3203198"/>
          <a:ext cx="2759900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81" name="Google Shape;1281;p110"/>
          <p:cNvSpPr/>
          <p:nvPr/>
        </p:nvSpPr>
        <p:spPr>
          <a:xfrm>
            <a:off x="6875184" y="20256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11"/>
          <p:cNvSpPr/>
          <p:nvPr/>
        </p:nvSpPr>
        <p:spPr>
          <a:xfrm>
            <a:off x="238601" y="43444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8" name="Google Shape;1288;p111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89" name="Google Shape;1289;p111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90" name="Google Shape;1290;p111"/>
          <p:cNvSpPr/>
          <p:nvPr/>
        </p:nvSpPr>
        <p:spPr>
          <a:xfrm>
            <a:off x="4572001" y="25251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111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2" name="Google Shape;1292;p111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3" name="Google Shape;1293;p111"/>
          <p:cNvGraphicFramePr/>
          <p:nvPr/>
        </p:nvGraphicFramePr>
        <p:xfrm>
          <a:off x="5341142" y="3203198"/>
          <a:ext cx="2759900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94" name="Google Shape;1294;p111"/>
          <p:cNvSpPr/>
          <p:nvPr/>
        </p:nvSpPr>
        <p:spPr>
          <a:xfrm>
            <a:off x="6875184" y="20256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12"/>
          <p:cNvSpPr/>
          <p:nvPr/>
        </p:nvSpPr>
        <p:spPr>
          <a:xfrm>
            <a:off x="238601" y="13726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1" name="Google Shape;1301;p112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02" name="Google Shape;1302;p112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03" name="Google Shape;1303;p112"/>
          <p:cNvSpPr/>
          <p:nvPr/>
        </p:nvSpPr>
        <p:spPr>
          <a:xfrm>
            <a:off x="4572001" y="25251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112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5" name="Google Shape;1305;p112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6" name="Google Shape;1306;p112"/>
          <p:cNvGraphicFramePr/>
          <p:nvPr/>
        </p:nvGraphicFramePr>
        <p:xfrm>
          <a:off x="5341142" y="3203198"/>
          <a:ext cx="2759900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07" name="Google Shape;1307;p112"/>
          <p:cNvSpPr/>
          <p:nvPr/>
        </p:nvSpPr>
        <p:spPr>
          <a:xfrm>
            <a:off x="6875184" y="20256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13"/>
          <p:cNvSpPr/>
          <p:nvPr/>
        </p:nvSpPr>
        <p:spPr>
          <a:xfrm>
            <a:off x="238601" y="16012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14" name="Google Shape;1314;p113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15" name="Google Shape;1315;p113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16" name="Google Shape;1316;p113"/>
          <p:cNvSpPr/>
          <p:nvPr/>
        </p:nvSpPr>
        <p:spPr>
          <a:xfrm>
            <a:off x="4572001" y="25251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113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8" name="Google Shape;1318;p113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9" name="Google Shape;1319;p113"/>
          <p:cNvGraphicFramePr/>
          <p:nvPr/>
        </p:nvGraphicFramePr>
        <p:xfrm>
          <a:off x="5341142" y="3203198"/>
          <a:ext cx="2759900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20" name="Google Shape;1320;p113"/>
          <p:cNvSpPr/>
          <p:nvPr/>
        </p:nvSpPr>
        <p:spPr>
          <a:xfrm>
            <a:off x="6875184" y="22542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14"/>
          <p:cNvSpPr/>
          <p:nvPr/>
        </p:nvSpPr>
        <p:spPr>
          <a:xfrm>
            <a:off x="238601" y="16012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7" name="Google Shape;1327;p114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28" name="Google Shape;1328;p114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29" name="Google Shape;1329;p114"/>
          <p:cNvSpPr/>
          <p:nvPr/>
        </p:nvSpPr>
        <p:spPr>
          <a:xfrm>
            <a:off x="4572001" y="25251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114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1" name="Google Shape;1331;p114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2" name="Google Shape;1332;p114"/>
          <p:cNvGraphicFramePr/>
          <p:nvPr/>
        </p:nvGraphicFramePr>
        <p:xfrm>
          <a:off x="5341142" y="3203198"/>
          <a:ext cx="2759900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3" name="Google Shape;1333;p114"/>
          <p:cNvSpPr/>
          <p:nvPr/>
        </p:nvSpPr>
        <p:spPr>
          <a:xfrm>
            <a:off x="6875184" y="25590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15"/>
          <p:cNvSpPr/>
          <p:nvPr/>
        </p:nvSpPr>
        <p:spPr>
          <a:xfrm>
            <a:off x="238601" y="16012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0" name="Google Shape;1340;p115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41" name="Google Shape;1341;p115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42" name="Google Shape;1342;p115"/>
          <p:cNvSpPr/>
          <p:nvPr/>
        </p:nvSpPr>
        <p:spPr>
          <a:xfrm>
            <a:off x="4572001" y="25251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115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4" name="Google Shape;1344;p115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5" name="Google Shape;1345;p115"/>
          <p:cNvGraphicFramePr/>
          <p:nvPr/>
        </p:nvGraphicFramePr>
        <p:xfrm>
          <a:off x="5341142" y="3203198"/>
          <a:ext cx="2759900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46" name="Google Shape;1346;p115"/>
          <p:cNvSpPr/>
          <p:nvPr/>
        </p:nvSpPr>
        <p:spPr>
          <a:xfrm>
            <a:off x="6875184" y="27876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16"/>
          <p:cNvSpPr/>
          <p:nvPr/>
        </p:nvSpPr>
        <p:spPr>
          <a:xfrm>
            <a:off x="238601" y="16012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3" name="Google Shape;1353;p116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54" name="Google Shape;1354;p116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5" name="Google Shape;1355;p116"/>
          <p:cNvSpPr/>
          <p:nvPr/>
        </p:nvSpPr>
        <p:spPr>
          <a:xfrm>
            <a:off x="4572001" y="25251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116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7" name="Google Shape;1357;p116"/>
          <p:cNvSpPr/>
          <p:nvPr/>
        </p:nvSpPr>
        <p:spPr>
          <a:xfrm rot="10800000">
            <a:off x="8623181" y="19916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8" name="Google Shape;1358;p116"/>
          <p:cNvGraphicFramePr/>
          <p:nvPr/>
        </p:nvGraphicFramePr>
        <p:xfrm>
          <a:off x="5341142" y="3203198"/>
          <a:ext cx="2759900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9" name="Google Shape;1359;p116"/>
          <p:cNvSpPr/>
          <p:nvPr/>
        </p:nvSpPr>
        <p:spPr>
          <a:xfrm>
            <a:off x="6875184" y="27876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42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17"/>
          <p:cNvSpPr/>
          <p:nvPr/>
        </p:nvSpPr>
        <p:spPr>
          <a:xfrm>
            <a:off x="238601" y="20584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6" name="Google Shape;1366;p117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67" name="Google Shape;1367;p117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68" name="Google Shape;1368;p117"/>
          <p:cNvSpPr/>
          <p:nvPr/>
        </p:nvSpPr>
        <p:spPr>
          <a:xfrm>
            <a:off x="4572001" y="25251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117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0" name="Google Shape;1370;p117"/>
          <p:cNvSpPr/>
          <p:nvPr/>
        </p:nvSpPr>
        <p:spPr>
          <a:xfrm rot="10800000">
            <a:off x="8623181" y="28298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1" name="Google Shape;1371;p117"/>
          <p:cNvGraphicFramePr/>
          <p:nvPr/>
        </p:nvGraphicFramePr>
        <p:xfrm>
          <a:off x="5341142" y="3203198"/>
          <a:ext cx="2759900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2" name="Google Shape;1372;p117"/>
          <p:cNvSpPr/>
          <p:nvPr/>
        </p:nvSpPr>
        <p:spPr>
          <a:xfrm>
            <a:off x="6875184" y="27876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18"/>
          <p:cNvSpPr/>
          <p:nvPr/>
        </p:nvSpPr>
        <p:spPr>
          <a:xfrm>
            <a:off x="238601" y="12964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9" name="Google Shape;1379;p118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0" name="Google Shape;1380;p118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81" name="Google Shape;1381;p118"/>
          <p:cNvSpPr/>
          <p:nvPr/>
        </p:nvSpPr>
        <p:spPr>
          <a:xfrm>
            <a:off x="4572001" y="25251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118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3" name="Google Shape;1383;p118"/>
          <p:cNvSpPr/>
          <p:nvPr/>
        </p:nvSpPr>
        <p:spPr>
          <a:xfrm rot="10800000">
            <a:off x="8623181" y="28298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4" name="Google Shape;1384;p118"/>
          <p:cNvGraphicFramePr/>
          <p:nvPr/>
        </p:nvGraphicFramePr>
        <p:xfrm>
          <a:off x="5341142" y="3203198"/>
          <a:ext cx="2759900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85" name="Google Shape;1385;p118"/>
          <p:cNvSpPr/>
          <p:nvPr/>
        </p:nvSpPr>
        <p:spPr>
          <a:xfrm>
            <a:off x="6875184" y="27876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19"/>
          <p:cNvSpPr/>
          <p:nvPr/>
        </p:nvSpPr>
        <p:spPr>
          <a:xfrm>
            <a:off x="238601" y="1296447"/>
            <a:ext cx="4105200" cy="203700"/>
          </a:xfrm>
          <a:prstGeom prst="rect">
            <a:avLst/>
          </a:prstGeom>
          <a:solidFill>
            <a:srgbClr val="FFF2C5"/>
          </a:solidFill>
          <a:ln w="127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Join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2" name="Google Shape;1392;p119"/>
          <p:cNvGraphicFramePr/>
          <p:nvPr/>
        </p:nvGraphicFramePr>
        <p:xfrm>
          <a:off x="4810125" y="1079897"/>
          <a:ext cx="1826425" cy="1973720"/>
        </p:xfrm>
        <a:graphic>
          <a:graphicData uri="http://schemas.openxmlformats.org/drawingml/2006/table">
            <a:tbl>
              <a:tblPr firstRow="1" bandRow="1">
                <a:noFill/>
                <a:tableStyleId>{29FB81FD-05F0-4C23-A4BB-78EC1BEEA8D4}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dustin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44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guppy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r>
                        <a:rPr lang="en-US"/>
                        <a:t>7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rusty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93" name="Google Shape;1393;p119"/>
          <p:cNvGraphicFramePr/>
          <p:nvPr/>
        </p:nvGraphicFramePr>
        <p:xfrm>
          <a:off x="7112793" y="1082874"/>
          <a:ext cx="1566875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70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142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107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94" name="Google Shape;1394;p119"/>
          <p:cNvSpPr/>
          <p:nvPr/>
        </p:nvSpPr>
        <p:spPr>
          <a:xfrm>
            <a:off x="4572001" y="3058538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119"/>
          <p:cNvSpPr txBox="1"/>
          <p:nvPr/>
        </p:nvSpPr>
        <p:spPr>
          <a:xfrm>
            <a:off x="389401" y="1015603"/>
            <a:ext cx="38877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not done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save start of “block”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Outer loop over 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// Inner loop over 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mark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advance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6" name="Google Shape;1396;p119"/>
          <p:cNvSpPr/>
          <p:nvPr/>
        </p:nvSpPr>
        <p:spPr>
          <a:xfrm rot="10800000">
            <a:off x="8623181" y="2829867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7" name="Google Shape;1397;p119"/>
          <p:cNvGraphicFramePr/>
          <p:nvPr/>
        </p:nvGraphicFramePr>
        <p:xfrm>
          <a:off x="5341142" y="3203198"/>
          <a:ext cx="2759900" cy="1973720"/>
        </p:xfrm>
        <a:graphic>
          <a:graphicData uri="http://schemas.openxmlformats.org/drawingml/2006/table">
            <a:tbl>
              <a:tblPr firstRow="1" bandRow="1">
                <a:noFill/>
                <a:tableStyleId>{79A14727-316E-41B6-AFAF-01AD9E2E95C7}</a:tableStyleId>
              </a:tblPr>
              <a:tblGrid>
                <a:gridCol w="6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sid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sname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bid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103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28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yuppy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104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lubber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102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 sz="14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101</a:t>
                      </a:r>
                      <a:endParaRPr sz="14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lubber2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102</a:t>
                      </a:r>
                      <a:endParaRPr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98" name="Google Shape;1398;p119"/>
          <p:cNvSpPr/>
          <p:nvPr/>
        </p:nvSpPr>
        <p:spPr>
          <a:xfrm>
            <a:off x="6875184" y="2787670"/>
            <a:ext cx="294600" cy="1233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Sort-Merge Join (SMJ)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404" name="Google Shape;1404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I/O cost?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Cost of sorting R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Cost of sorting S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merge step: [R] + [S]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Only one pass (if we assume there aren’t a lot of duplicates)</a:t>
            </a:r>
            <a:endParaRPr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Sort-Merge Join (SMJ)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410" name="Google Shape;1410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An optimization we can sometimes make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We only have to (assuming no duplicate values in R) make </a:t>
            </a:r>
            <a:r>
              <a:rPr lang="en-US" sz="2400" i="1"/>
              <a:t>one</a:t>
            </a:r>
            <a:r>
              <a:rPr lang="en-US" sz="2400"/>
              <a:t> pass through the sorted relation → we don’t </a:t>
            </a:r>
            <a:r>
              <a:rPr lang="en-US" sz="2400" i="1"/>
              <a:t>need</a:t>
            </a:r>
            <a:r>
              <a:rPr lang="en-US" sz="2400"/>
              <a:t> the sorted relations to be materialized!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 the final merge pass of sorting both relations, instead of writing the sorted relations to disk, we can stream them into the second part of SMJ!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Reduces I/O cost by 2*([R] + [S])!</a:t>
            </a:r>
            <a:endParaRPr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Sort-Merge Join (SMJ)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416" name="Google Shape;1416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/>
              <a:t>An optimization we can sometimes make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 the final merge pass of sorting both relations, instead of writing the sorted relations to disk, we can stream them into the second part of SMJ!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We have to be able to fit the input buffers of the last merge pass of sorting R </a:t>
            </a:r>
            <a:r>
              <a:rPr lang="en-US" sz="2400" i="1"/>
              <a:t>and</a:t>
            </a:r>
            <a:r>
              <a:rPr lang="en-US" sz="2400"/>
              <a:t> sorting S in memory, as well as have one output buffer for joined tuples</a:t>
            </a:r>
            <a:endParaRPr sz="2400"/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Need: # runs in last merge pass for R + # runs in last merge pass for S ≤ B - 1</a:t>
            </a:r>
            <a:endParaRPr sz="2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Worksheet Q1e</a:t>
            </a:r>
            <a:endParaRPr/>
          </a:p>
        </p:txBody>
      </p:sp>
      <p:sp>
        <p:nvSpPr>
          <p:cNvPr id="1422" name="Google Shape;1422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How many disk I/Os are needed to perform a sort-merge join (unoptimized/optimized)?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23" name="Google Shape;1423;p123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123"/>
          <p:cNvSpPr txBox="1"/>
          <p:nvPr/>
        </p:nvSpPr>
        <p:spPr>
          <a:xfrm>
            <a:off x="363000" y="2525275"/>
            <a:ext cx="4184100" cy="28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5" name="Google Shape;1425;p123"/>
          <p:cNvSpPr txBox="1">
            <a:spLocks noGrp="1"/>
          </p:cNvSpPr>
          <p:nvPr>
            <p:ph type="body" idx="2"/>
          </p:nvPr>
        </p:nvSpPr>
        <p:spPr>
          <a:xfrm>
            <a:off x="4923650" y="571775"/>
            <a:ext cx="3999900" cy="14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Companies: (company_id, industry, ipo_date)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Nyse: (company_id, date, trade, quantity)</a:t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20 pages of memory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[N] = 100 pages, p</a:t>
            </a:r>
            <a:r>
              <a:rPr lang="en-US" baseline="-25000">
                <a:solidFill>
                  <a:srgbClr val="313131"/>
                </a:solidFill>
              </a:rPr>
              <a:t>N</a:t>
            </a:r>
            <a:r>
              <a:rPr lang="en-US">
                <a:solidFill>
                  <a:srgbClr val="313131"/>
                </a:solidFill>
              </a:rPr>
              <a:t> = 100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[C] = 50 pages, p</a:t>
            </a:r>
            <a:r>
              <a:rPr lang="en-US" baseline="-25000">
                <a:solidFill>
                  <a:srgbClr val="313131"/>
                </a:solidFill>
              </a:rPr>
              <a:t>C</a:t>
            </a:r>
            <a:r>
              <a:rPr lang="en-US">
                <a:solidFill>
                  <a:srgbClr val="313131"/>
                </a:solidFill>
              </a:rPr>
              <a:t> = 50 tuples per page</a:t>
            </a:r>
            <a:endParaRPr>
              <a:solidFill>
                <a:srgbClr val="31313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Worksheet Q1e</a:t>
            </a:r>
            <a:endParaRPr/>
          </a:p>
        </p:txBody>
      </p:sp>
      <p:sp>
        <p:nvSpPr>
          <p:cNvPr id="1431" name="Google Shape;1431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How many disk I/Os are needed to perform a sort-merge join (unoptimized/optimized)?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32" name="Google Shape;1432;p124"/>
          <p:cNvSpPr txBox="1">
            <a:spLocks noGrp="1"/>
          </p:cNvSpPr>
          <p:nvPr>
            <p:ph type="body" idx="2"/>
          </p:nvPr>
        </p:nvSpPr>
        <p:spPr>
          <a:xfrm>
            <a:off x="4923650" y="571775"/>
            <a:ext cx="3999900" cy="14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Companies: (company_id, industry, ipo_date)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Nyse: (company_id, date, trade, quantity)</a:t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20 pages of memory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[N] = 100 pages, p</a:t>
            </a:r>
            <a:r>
              <a:rPr lang="en-US" baseline="-25000">
                <a:solidFill>
                  <a:srgbClr val="313131"/>
                </a:solidFill>
              </a:rPr>
              <a:t>N</a:t>
            </a:r>
            <a:r>
              <a:rPr lang="en-US">
                <a:solidFill>
                  <a:srgbClr val="313131"/>
                </a:solidFill>
              </a:rPr>
              <a:t> = 100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[C] = 50 pages, p</a:t>
            </a:r>
            <a:r>
              <a:rPr lang="en-US" baseline="-25000">
                <a:solidFill>
                  <a:srgbClr val="313131"/>
                </a:solidFill>
              </a:rPr>
              <a:t>C</a:t>
            </a:r>
            <a:r>
              <a:rPr lang="en-US">
                <a:solidFill>
                  <a:srgbClr val="313131"/>
                </a:solidFill>
              </a:rPr>
              <a:t> = 50 tuples per page</a:t>
            </a:r>
            <a:endParaRPr>
              <a:solidFill>
                <a:srgbClr val="31313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3" name="Google Shape;1433;p124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124"/>
          <p:cNvSpPr txBox="1"/>
          <p:nvPr/>
        </p:nvSpPr>
        <p:spPr>
          <a:xfrm>
            <a:off x="311700" y="2268900"/>
            <a:ext cx="44253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Unoptimized:</a:t>
            </a:r>
            <a:endParaRPr sz="1500" b="1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Sorting N:</a:t>
            </a:r>
            <a:r>
              <a:rPr lang="en-US" sz="1500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Pass 0</a:t>
            </a:r>
            <a:r>
              <a:rPr lang="en-US" sz="1500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- ceil(100/20) = 5 sorted runs of 20 pages each</a:t>
            </a:r>
            <a:endParaRPr sz="15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Pass 1</a:t>
            </a:r>
            <a:r>
              <a:rPr lang="en-US" sz="1500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- ceil(5/19) = 1 sorted run of 100 pages each</a:t>
            </a:r>
            <a:endParaRPr sz="15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Total I/</a:t>
            </a:r>
            <a:r>
              <a:rPr lang="en-US" sz="1500" b="1" dirty="0" err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Os</a:t>
            </a:r>
            <a:r>
              <a:rPr lang="en-US" sz="1500" b="1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-US" sz="1500" dirty="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4 * (100 pages) = 400 I/</a:t>
            </a:r>
            <a:r>
              <a:rPr lang="en-US" sz="1500" dirty="0" err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Os</a:t>
            </a:r>
            <a:endParaRPr sz="1500" dirty="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5" name="Google Shape;1435;p124"/>
          <p:cNvSpPr txBox="1"/>
          <p:nvPr/>
        </p:nvSpPr>
        <p:spPr>
          <a:xfrm>
            <a:off x="4923650" y="2542675"/>
            <a:ext cx="4185300" cy="22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Sorting C:</a:t>
            </a:r>
            <a:endParaRPr sz="1600" b="1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Pass 0 </a:t>
            </a: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- ceil(50/20) = 3 sorted runs of 20 pages, 20 pages, and 10 pages 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Pass 1</a:t>
            </a: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- ceil(3/19) = 1 sorted run of 50 pages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Total I/Os:</a:t>
            </a: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4 * (50 pages) = 200 I/Os</a:t>
            </a:r>
            <a:endParaRPr/>
          </a:p>
        </p:txBody>
      </p:sp>
      <p:sp>
        <p:nvSpPr>
          <p:cNvPr id="1436" name="Google Shape;1436;p124"/>
          <p:cNvSpPr txBox="1"/>
          <p:nvPr/>
        </p:nvSpPr>
        <p:spPr>
          <a:xfrm>
            <a:off x="1914600" y="4384700"/>
            <a:ext cx="5314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Merging:</a:t>
            </a:r>
            <a:r>
              <a:rPr lang="en-US" sz="15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[C] + [N] = 150 I/Os </a:t>
            </a:r>
            <a:endParaRPr sz="15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Total SMJ I/Os:</a:t>
            </a:r>
            <a:r>
              <a:rPr lang="en-US" sz="15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200 + 400 + 150 = 750 I/Os</a:t>
            </a:r>
            <a:endParaRPr sz="15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Worksheet Q1e</a:t>
            </a:r>
            <a:endParaRPr/>
          </a:p>
        </p:txBody>
      </p:sp>
      <p:sp>
        <p:nvSpPr>
          <p:cNvPr id="1442" name="Google Shape;1442;p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How many disk I/Os are needed to perform a sort-merge join (unoptimized/optimized)?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43" name="Google Shape;1443;p125"/>
          <p:cNvSpPr txBox="1">
            <a:spLocks noGrp="1"/>
          </p:cNvSpPr>
          <p:nvPr>
            <p:ph type="body" idx="2"/>
          </p:nvPr>
        </p:nvSpPr>
        <p:spPr>
          <a:xfrm>
            <a:off x="4923650" y="571775"/>
            <a:ext cx="3999900" cy="14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Companies: (company_id, industry, ipo_date)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Nyse: (company_id, date, trade, quantity)</a:t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20 pages of memory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[N] = 100 pages, p</a:t>
            </a:r>
            <a:r>
              <a:rPr lang="en-US" baseline="-25000">
                <a:solidFill>
                  <a:srgbClr val="313131"/>
                </a:solidFill>
              </a:rPr>
              <a:t>N</a:t>
            </a:r>
            <a:r>
              <a:rPr lang="en-US">
                <a:solidFill>
                  <a:srgbClr val="313131"/>
                </a:solidFill>
              </a:rPr>
              <a:t> = 100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[C] = 50 pages, p</a:t>
            </a:r>
            <a:r>
              <a:rPr lang="en-US" baseline="-25000">
                <a:solidFill>
                  <a:srgbClr val="313131"/>
                </a:solidFill>
              </a:rPr>
              <a:t>C</a:t>
            </a:r>
            <a:r>
              <a:rPr lang="en-US">
                <a:solidFill>
                  <a:srgbClr val="313131"/>
                </a:solidFill>
              </a:rPr>
              <a:t> = 50 tuples per page</a:t>
            </a:r>
            <a:endParaRPr>
              <a:solidFill>
                <a:srgbClr val="31313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4" name="Google Shape;1444;p125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25"/>
          <p:cNvSpPr txBox="1"/>
          <p:nvPr/>
        </p:nvSpPr>
        <p:spPr>
          <a:xfrm>
            <a:off x="311700" y="2268900"/>
            <a:ext cx="44253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Can we perform the SMJ optimization?</a:t>
            </a:r>
            <a:endParaRPr sz="1500" b="1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Sorting N:</a:t>
            </a:r>
            <a:r>
              <a:rPr lang="en-US" sz="15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Pass 0</a:t>
            </a:r>
            <a:r>
              <a:rPr lang="en-US" sz="15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 - ceil(100/20) = 5 sorted runs of 20 pages each</a:t>
            </a:r>
            <a:endParaRPr sz="15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Pass 1</a:t>
            </a:r>
            <a:r>
              <a:rPr lang="en-US" sz="15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- ceil(5/19) = 1 sorted run of 100 pages each</a:t>
            </a:r>
            <a:endParaRPr sz="15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Total I/Os:</a:t>
            </a:r>
            <a:r>
              <a:rPr lang="en-US" sz="15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4 * (100 pages) = 400 I/Os</a:t>
            </a:r>
            <a:endParaRPr sz="15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6" name="Google Shape;1446;p125"/>
          <p:cNvSpPr txBox="1"/>
          <p:nvPr/>
        </p:nvSpPr>
        <p:spPr>
          <a:xfrm>
            <a:off x="4923650" y="2542675"/>
            <a:ext cx="4185300" cy="22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Sorting C:</a:t>
            </a:r>
            <a:endParaRPr sz="1600" b="1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Pass 0 </a:t>
            </a:r>
            <a:r>
              <a:rPr lang="en-US" sz="16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- ceil(50/20) = 3 sorted runs of 20 pages, 20 pages, and 10 pages</a:t>
            </a: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Pass 1</a:t>
            </a: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- ceil(3/19) = 1 sorted run of 50 pages</a:t>
            </a:r>
            <a:endParaRPr sz="16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Total I/Os:</a:t>
            </a:r>
            <a:r>
              <a:rPr lang="en-US" sz="16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 4 * (50 pages) = 200 I/Os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Worksheet Q1e</a:t>
            </a:r>
            <a:endParaRPr/>
          </a:p>
        </p:txBody>
      </p:sp>
      <p:sp>
        <p:nvSpPr>
          <p:cNvPr id="1452" name="Google Shape;1452;p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How many disk I/Os are needed to perform a sort-merge join (unoptimized/optimized)?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53" name="Google Shape;1453;p126"/>
          <p:cNvSpPr txBox="1">
            <a:spLocks noGrp="1"/>
          </p:cNvSpPr>
          <p:nvPr>
            <p:ph type="body" idx="2"/>
          </p:nvPr>
        </p:nvSpPr>
        <p:spPr>
          <a:xfrm>
            <a:off x="4923650" y="571775"/>
            <a:ext cx="3999900" cy="14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Companies: (company_id, industry, ipo_date)</a:t>
            </a: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Nyse: (company_id, date, trade, quantity)</a:t>
            </a:r>
            <a:endParaRPr sz="1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20 pages of memory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[N] = 100 pages, p</a:t>
            </a:r>
            <a:r>
              <a:rPr lang="en-US" baseline="-25000">
                <a:solidFill>
                  <a:srgbClr val="313131"/>
                </a:solidFill>
              </a:rPr>
              <a:t>N</a:t>
            </a:r>
            <a:r>
              <a:rPr lang="en-US">
                <a:solidFill>
                  <a:srgbClr val="313131"/>
                </a:solidFill>
              </a:rPr>
              <a:t> = 100 tuples per page</a:t>
            </a:r>
            <a:endParaRPr>
              <a:solidFill>
                <a:srgbClr val="31313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-US">
                <a:solidFill>
                  <a:srgbClr val="313131"/>
                </a:solidFill>
              </a:rPr>
              <a:t>[C] = 50 pages, p</a:t>
            </a:r>
            <a:r>
              <a:rPr lang="en-US" baseline="-25000">
                <a:solidFill>
                  <a:srgbClr val="313131"/>
                </a:solidFill>
              </a:rPr>
              <a:t>C</a:t>
            </a:r>
            <a:r>
              <a:rPr lang="en-US">
                <a:solidFill>
                  <a:srgbClr val="313131"/>
                </a:solidFill>
              </a:rPr>
              <a:t> = 50 tuples per page</a:t>
            </a:r>
            <a:endParaRPr>
              <a:solidFill>
                <a:srgbClr val="31313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4" name="Google Shape;1454;p126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126"/>
          <p:cNvSpPr txBox="1"/>
          <p:nvPr/>
        </p:nvSpPr>
        <p:spPr>
          <a:xfrm>
            <a:off x="311700" y="2268900"/>
            <a:ext cx="8075700" cy="23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Can we perform the SMJ optimization?</a:t>
            </a:r>
            <a:endParaRPr sz="1500" b="1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Yes. </a:t>
            </a:r>
            <a:endParaRPr sz="15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During the 2nd to last pass, we produce 5 sorted runs of N and 3 sorted runs of C. Since the number of runs of C + the number of runs of N ≤ 20 - 1, we can optimize sort merge join and combine the last sorting pass and final merging pass to save 2 * ([C] + [N]) I/Os.</a:t>
            </a:r>
            <a:endParaRPr sz="15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rgbClr val="D13F3B"/>
                </a:solidFill>
                <a:latin typeface="Proxima Nova"/>
                <a:ea typeface="Proxima Nova"/>
                <a:cs typeface="Proxima Nova"/>
                <a:sym typeface="Proxima Nova"/>
              </a:rPr>
              <a:t>Total I/Os = 750 - 2(50+100) = 450 I/Os</a:t>
            </a:r>
            <a:endParaRPr sz="1500" b="1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>
              <a:solidFill>
                <a:srgbClr val="D13F3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4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6"/>
          <p:cNvSpPr txBox="1"/>
          <p:nvPr/>
        </p:nvSpPr>
        <p:spPr>
          <a:xfrm>
            <a:off x="6039800" y="886100"/>
            <a:ext cx="27195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Which relation should we pick as R and S respectively?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8015</Words>
  <Application>Microsoft Office PowerPoint</Application>
  <PresentationFormat>全屏显示(16:9)</PresentationFormat>
  <Paragraphs>2324</Paragraphs>
  <Slides>89</Slides>
  <Notes>89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89</vt:i4>
      </vt:variant>
    </vt:vector>
  </HeadingPairs>
  <TitlesOfParts>
    <vt:vector size="98" baseType="lpstr">
      <vt:lpstr>Proxima Nova Semibold</vt:lpstr>
      <vt:lpstr>Proxima Nova</vt:lpstr>
      <vt:lpstr>Consolas</vt:lpstr>
      <vt:lpstr>Helvetica Neue</vt:lpstr>
      <vt:lpstr>Calibri</vt:lpstr>
      <vt:lpstr>Arial</vt:lpstr>
      <vt:lpstr>Courier New</vt:lpstr>
      <vt:lpstr>Office Theme</vt:lpstr>
      <vt:lpstr>Simple Light</vt:lpstr>
      <vt:lpstr>Discussion 8</vt:lpstr>
      <vt:lpstr>Agenda</vt:lpstr>
      <vt:lpstr>Joins</vt:lpstr>
      <vt:lpstr>Joins</vt:lpstr>
      <vt:lpstr>Simple Nested Loop Join (SNLJ)  </vt:lpstr>
      <vt:lpstr>PowerPoint 演示文稿</vt:lpstr>
      <vt:lpstr>PowerPoint 演示文稿</vt:lpstr>
      <vt:lpstr>PowerPoint 演示文稿</vt:lpstr>
      <vt:lpstr>PowerPoint 演示文稿</vt:lpstr>
      <vt:lpstr>Worksheet Q1a </vt:lpstr>
      <vt:lpstr>Worksheet Q1a</vt:lpstr>
      <vt:lpstr>Page Nested Loop Join (PNLJ)  </vt:lpstr>
      <vt:lpstr>Page Nested Loop Join (PNLJ)  </vt:lpstr>
      <vt:lpstr>Page Nested Loop Join (PNLJ)  </vt:lpstr>
      <vt:lpstr>Page Nested Loop Join (PNLJ)  </vt:lpstr>
      <vt:lpstr>PowerPoint 演示文稿</vt:lpstr>
      <vt:lpstr>PowerPoint 演示文稿</vt:lpstr>
      <vt:lpstr>PowerPoint 演示文稿</vt:lpstr>
      <vt:lpstr>Block Nested Loop Join (BNLJ)  </vt:lpstr>
      <vt:lpstr>Block Nested Loop Join (BNLJ)  </vt:lpstr>
      <vt:lpstr>Block Nested Loop Join (BNLJ)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Worksheet Q1b</vt:lpstr>
      <vt:lpstr>Worksheet Q1b</vt:lpstr>
      <vt:lpstr>Index Nested Loop Join (INLJ)  </vt:lpstr>
      <vt:lpstr>Index Nested Loop Join (INLJ)  </vt:lpstr>
      <vt:lpstr>Index Nested Loop Join (INLJ)  </vt:lpstr>
      <vt:lpstr>Index Nested Loop Join (INLJ)  </vt:lpstr>
      <vt:lpstr>Index Nested Loop Join (INLJ)  </vt:lpstr>
      <vt:lpstr>Index Nested Loop Join (INLJ)  </vt:lpstr>
      <vt:lpstr>Index Nested Loop Join (INLJ)  </vt:lpstr>
      <vt:lpstr>Index Nested Loop Join (INLJ)  </vt:lpstr>
      <vt:lpstr>Index Nested Loop Join (INLJ)  </vt:lpstr>
      <vt:lpstr>Worksheet Q1c</vt:lpstr>
      <vt:lpstr>Worksheet Q1c</vt:lpstr>
      <vt:lpstr>Worksheet Q1d</vt:lpstr>
      <vt:lpstr>Worksheet Q1d</vt:lpstr>
      <vt:lpstr>Sort-Merge Join (SMJ)  </vt:lpstr>
      <vt:lpstr>Sort-Merge Join (SMJ)  </vt:lpstr>
      <vt:lpstr>Sort-Merge Join (SMJ)  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</vt:lpstr>
      <vt:lpstr>Sort-Merge Join (SMJ)  </vt:lpstr>
      <vt:lpstr>Sort-Merge Join (SMJ)  </vt:lpstr>
      <vt:lpstr>Sort-Merge Join (SMJ)  </vt:lpstr>
      <vt:lpstr>Worksheet Q1e</vt:lpstr>
      <vt:lpstr>Worksheet Q1e</vt:lpstr>
      <vt:lpstr>Worksheet Q1e</vt:lpstr>
      <vt:lpstr>Worksheet Q1e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6</dc:title>
  <cp:lastModifiedBy>王 斌</cp:lastModifiedBy>
  <cp:revision>3</cp:revision>
  <dcterms:modified xsi:type="dcterms:W3CDTF">2021-11-02T10:52:44Z</dcterms:modified>
</cp:coreProperties>
</file>