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notesMasterIdLst>
    <p:notesMasterId r:id="rId26"/>
  </p:notesMasterIdLst>
  <p:sldIdLst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59" r:id="rId14"/>
    <p:sldId id="261" r:id="rId15"/>
    <p:sldId id="263" r:id="rId16"/>
    <p:sldId id="267" r:id="rId17"/>
    <p:sldId id="262" r:id="rId18"/>
    <p:sldId id="265" r:id="rId19"/>
    <p:sldId id="264" r:id="rId20"/>
    <p:sldId id="268" r:id="rId21"/>
    <p:sldId id="266" r:id="rId22"/>
    <p:sldId id="269" r:id="rId23"/>
    <p:sldId id="270" r:id="rId24"/>
    <p:sldId id="27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0" autoAdjust="0"/>
    <p:restoredTop sz="88875" autoAdjust="0"/>
  </p:normalViewPr>
  <p:slideViewPr>
    <p:cSldViewPr snapToGrid="0">
      <p:cViewPr varScale="1">
        <p:scale>
          <a:sx n="66" d="100"/>
          <a:sy n="66" d="100"/>
        </p:scale>
        <p:origin x="177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k\Desktop\TA2\&#21517;&#2133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/>
              <a:t>成绩分布图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频率</c:v>
          </c:tx>
          <c:spPr>
            <a:solidFill>
              <a:srgbClr val="00737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aseline="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Sheet1!$J$2:$J$9</c:f>
              <c:strCache>
                <c:ptCount val="8"/>
                <c:pt idx="0">
                  <c:v>70及以下</c:v>
                </c:pt>
                <c:pt idx="1">
                  <c:v>71~75</c:v>
                </c:pt>
                <c:pt idx="2">
                  <c:v>76~80</c:v>
                </c:pt>
                <c:pt idx="3">
                  <c:v>81~85</c:v>
                </c:pt>
                <c:pt idx="4">
                  <c:v>86~90</c:v>
                </c:pt>
                <c:pt idx="5">
                  <c:v>91~95</c:v>
                </c:pt>
                <c:pt idx="6">
                  <c:v>96~99</c:v>
                </c:pt>
                <c:pt idx="7">
                  <c:v>100</c:v>
                </c:pt>
              </c:strCache>
            </c:strRef>
          </c:cat>
          <c:val>
            <c:numRef>
              <c:f>Sheet1!$K$2:$K$9</c:f>
              <c:numCache>
                <c:formatCode>General</c:formatCode>
                <c:ptCount val="8"/>
                <c:pt idx="0">
                  <c:v>13</c:v>
                </c:pt>
                <c:pt idx="1">
                  <c:v>9</c:v>
                </c:pt>
                <c:pt idx="2">
                  <c:v>7</c:v>
                </c:pt>
                <c:pt idx="3">
                  <c:v>11</c:v>
                </c:pt>
                <c:pt idx="4">
                  <c:v>9</c:v>
                </c:pt>
                <c:pt idx="5">
                  <c:v>9</c:v>
                </c:pt>
                <c:pt idx="6">
                  <c:v>10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7-42FB-8586-3DC47DF34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axId val="662919360"/>
        <c:axId val="662919688"/>
      </c:barChart>
      <c:catAx>
        <c:axId val="662919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sz="1200"/>
                  <a:t>分数</a:t>
                </a:r>
                <a:endParaRPr lang="en-US" altLang="zh-CN" sz="12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zh-CN"/>
          </a:p>
        </c:txPr>
        <c:crossAx val="662919688"/>
        <c:crosses val="autoZero"/>
        <c:auto val="1"/>
        <c:lblAlgn val="ctr"/>
        <c:lblOffset val="100"/>
        <c:noMultiLvlLbl val="0"/>
      </c:catAx>
      <c:valAx>
        <c:axId val="662919688"/>
        <c:scaling>
          <c:orientation val="minMax"/>
          <c:max val="14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200" baseline="0"/>
                </a:pPr>
                <a:r>
                  <a:rPr lang="zh-CN" altLang="en-US" sz="1200" baseline="0"/>
                  <a:t>人数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zh-CN"/>
          </a:p>
        </c:txPr>
        <c:crossAx val="662919360"/>
        <c:crosses val="autoZero"/>
        <c:crossBetween val="between"/>
        <c:majorUnit val="2"/>
      </c:valAx>
      <c:spPr>
        <a:solidFill>
          <a:srgbClr val="EAF4E4"/>
        </a:solid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0A28-3AA4-4968-B0E2-41766707AA0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1CD2E-2953-4F80-A94C-70FC4074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6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16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为保证稳定性，电路中基本都使用的是负反馈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DF8FA-5EAD-47E1-A806-2F7D0002C8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537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DF8FA-5EAD-47E1-A806-2F7D0002C8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371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DF8FA-5EAD-47E1-A806-2F7D0002C8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379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DF8FA-5EAD-47E1-A806-2F7D0002C8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015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DF8FA-5EAD-47E1-A806-2F7D0002C8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35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DF8FA-5EAD-47E1-A806-2F7D0002C8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379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DF8FA-5EAD-47E1-A806-2F7D0002C8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859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DF8FA-5EAD-47E1-A806-2F7D0002C8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2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4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74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33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73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DF8FA-5EAD-47E1-A806-2F7D0002C8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22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DF8FA-5EAD-47E1-A806-2F7D0002C8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59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DF8FA-5EAD-47E1-A806-2F7D0002C8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62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DF8FA-5EAD-47E1-A806-2F7D0002C8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28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gradFill>
            <a:gsLst>
              <a:gs pos="0">
                <a:srgbClr val="DDDDDD">
                  <a:alpha val="37000"/>
                </a:srgbClr>
              </a:gs>
              <a:gs pos="100000">
                <a:srgbClr val="DDDDDD">
                  <a:gamma/>
                  <a:shade val="87843"/>
                  <a:invGamma/>
                  <a:alpha val="33000"/>
                </a:srgbClr>
              </a:gs>
            </a:gsLst>
            <a:lin ang="5400000" scaled="1"/>
          </a:gradFill>
        </p:spPr>
        <p:txBody>
          <a:bodyPr/>
          <a:lstStyle>
            <a:lvl1pPr algn="ctr">
              <a:defRPr b="1"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rgbClr val="FFC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7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113" y="6448427"/>
            <a:ext cx="3168650" cy="365125"/>
          </a:xfrm>
          <a:prstGeom prst="rect">
            <a:avLst/>
          </a:prstGeom>
        </p:spPr>
        <p:txBody>
          <a:bodyPr/>
          <a:lstStyle>
            <a:lvl1pPr algn="ctr">
              <a:defRPr sz="1200" dirty="0" smtClean="0">
                <a:solidFill>
                  <a:srgbClr val="DDDDDD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Lecture 0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025" y="6448427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2E05-A70B-49F5-B870-3BABD99428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3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4807-2168-422E-B25E-5124DC6656C8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DD74-58AC-466A-91EB-7B141FE8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2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F643-C8C0-4347-BE42-E66641029E0A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DD74-58AC-466A-91EB-7B141FE8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8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F3DB-2466-4B92-80D3-F9CE208456E6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DD74-58AC-466A-91EB-7B141FE8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29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F11D-4666-4310-A5E4-BED4EBC255BB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DD74-58AC-466A-91EB-7B141FE8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39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0EB-2707-4AF2-98DA-67F98B3ABA9F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DD74-58AC-466A-91EB-7B141FE8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5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-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597650"/>
            <a:ext cx="838200" cy="2603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96D575-AF8D-4FE6-959E-D18B8A9DF2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/>
          <a:lstStyle>
            <a:lvl1pPr>
              <a:defRPr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>
            <a:lvl1pPr marL="174625" indent="-174625">
              <a:buSzPct val="7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174625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2950" indent="-277813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22413" indent="-144463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buSzPct val="70000"/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174625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2950" indent="-277813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448427"/>
            <a:ext cx="990600" cy="365125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E4D994E-70FD-473E-83E8-491C3A2140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750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AEF8-EE05-4442-993B-22D1419FF29F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DD74-58AC-466A-91EB-7B141FE8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94F2-6E75-4EF6-BFEB-B23D4F7D7930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DD74-58AC-466A-91EB-7B141FE8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5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FD7A-3806-4B3D-8AC8-65EDB5AC5484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DD74-58AC-466A-91EB-7B141FE8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96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70A6-449D-4F72-9705-7079AF2E9AEE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DD74-58AC-466A-91EB-7B141FE8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5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353C-16AA-4EE3-8C8C-0E4900E26040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DD74-58AC-466A-91EB-7B141FE8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0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4012-8575-411F-A440-AEECDF174F94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DD74-58AC-466A-91EB-7B141FE8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2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906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5800"/>
            <a:ext cx="82296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4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F6491F-0D33-437D-8851-E65E278D0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8613" y="1096092"/>
            <a:ext cx="242374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000">
                <a:latin typeface="Calibri" pitchFamily="34" charset="0"/>
                <a:ea typeface="宋体" pitchFamily="2" charset="-122"/>
                <a:cs typeface="Calibri" pitchFamily="34" charset="0"/>
              </a:rPr>
              <a:t>  </a:t>
            </a:r>
            <a:endParaRPr lang="en-US" altLang="zh-TW" sz="1800"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00050" y="1991442"/>
            <a:ext cx="242374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000">
                <a:latin typeface="Calibri" pitchFamily="34" charset="0"/>
                <a:ea typeface="宋体" pitchFamily="2" charset="-122"/>
                <a:cs typeface="Calibri" pitchFamily="34" charset="0"/>
              </a:rPr>
              <a:t>  </a:t>
            </a:r>
            <a:endParaRPr lang="en-US" altLang="zh-TW" sz="1800">
              <a:ea typeface="宋体" pitchFamily="2" charset="-122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00050" y="2801067"/>
            <a:ext cx="242374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000">
                <a:latin typeface="Calibri" pitchFamily="34" charset="0"/>
                <a:ea typeface="PMingLiU" pitchFamily="18" charset="-120"/>
                <a:cs typeface="Calibri" pitchFamily="34" charset="0"/>
              </a:rPr>
              <a:t>  </a:t>
            </a:r>
            <a:endParaRPr lang="en-US" altLang="zh-TW" sz="1800">
              <a:ea typeface="PMingLiU" pitchFamily="18" charset="-120"/>
              <a:cs typeface="Arial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0051" y="3549134"/>
            <a:ext cx="184731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800">
              <a:ea typeface="+mn-ea"/>
              <a:cs typeface="Arial" pitchFamily="34" charset="0"/>
            </a:endParaRP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7790"/>
            <a:ext cx="2133600" cy="365125"/>
          </a:xfrm>
          <a:prstGeom prst="rect">
            <a:avLst/>
          </a:prstGeom>
        </p:spPr>
        <p:txBody>
          <a:bodyPr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2400" y="32981"/>
            <a:ext cx="2514600" cy="50042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330500" y="152400"/>
            <a:ext cx="289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0" dirty="0">
                <a:latin typeface="Arial"/>
                <a:cs typeface="Arial"/>
              </a:rPr>
              <a:t>Electric</a:t>
            </a:r>
            <a:r>
              <a:rPr kumimoji="1" lang="zh-CN" altLang="en-US" sz="1600" b="0" dirty="0">
                <a:latin typeface="Arial"/>
                <a:cs typeface="Arial"/>
              </a:rPr>
              <a:t> </a:t>
            </a:r>
            <a:r>
              <a:rPr kumimoji="1" lang="en-US" altLang="zh-CN" sz="1600" b="0" dirty="0">
                <a:latin typeface="Arial"/>
                <a:cs typeface="Arial"/>
              </a:rPr>
              <a:t>Circuits</a:t>
            </a:r>
            <a:r>
              <a:rPr kumimoji="1" lang="zh-CN" altLang="en-US" sz="1600" b="0" dirty="0">
                <a:latin typeface="Arial"/>
                <a:cs typeface="Arial"/>
              </a:rPr>
              <a:t> </a:t>
            </a:r>
            <a:r>
              <a:rPr kumimoji="1" lang="en-US" altLang="zh-CN" sz="1600" b="0" dirty="0">
                <a:latin typeface="Arial"/>
                <a:cs typeface="Arial"/>
              </a:rPr>
              <a:t>(Spring</a:t>
            </a:r>
            <a:r>
              <a:rPr kumimoji="1" lang="zh-CN" altLang="en-US" sz="1600" b="0" dirty="0">
                <a:latin typeface="Arial"/>
                <a:cs typeface="Arial"/>
              </a:rPr>
              <a:t> </a:t>
            </a:r>
            <a:r>
              <a:rPr kumimoji="1" lang="en-US" altLang="zh-CN" sz="1600" b="0" dirty="0">
                <a:latin typeface="Arial"/>
                <a:cs typeface="Arial"/>
              </a:rPr>
              <a:t>2018)</a:t>
            </a:r>
            <a:endParaRPr kumimoji="1" lang="zh-CN" altLang="en-US" sz="1600" b="0" dirty="0">
              <a:latin typeface="Arial"/>
              <a:cs typeface="Arial"/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0" y="533400"/>
            <a:ext cx="9144000" cy="2"/>
          </a:xfrm>
          <a:prstGeom prst="line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4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汉仪中圆简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100000"/>
        <a:buFont typeface="Cambria" panose="02040503050406030204" pitchFamily="18" charset="0"/>
        <a:buChar char="•"/>
        <a:defRPr sz="3000" kern="1200">
          <a:solidFill>
            <a:schemeClr val="tx1"/>
          </a:solidFill>
          <a:latin typeface="+mn-lt"/>
          <a:ea typeface="+mn-ea"/>
          <a:cs typeface="汉仪中圆简"/>
        </a:defRPr>
      </a:lvl1pPr>
      <a:lvl2pPr marL="569913" indent="-225425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10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汉仪中圆简"/>
        </a:defRPr>
      </a:lvl2pPr>
      <a:lvl3pPr marL="742950" indent="-1714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100000"/>
        <a:buFont typeface="华文中宋" pitchFamily="2" charset="-122"/>
        <a:buChar char="–"/>
        <a:defRPr sz="2000" kern="1200">
          <a:solidFill>
            <a:schemeClr val="tx1"/>
          </a:solidFill>
          <a:latin typeface="+mn-lt"/>
          <a:ea typeface="+mn-ea"/>
          <a:cs typeface="汉仪中圆简"/>
        </a:defRPr>
      </a:lvl3pPr>
      <a:lvl4pPr marL="1258888" indent="-1714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4pPr>
      <a:lvl5pPr marL="1603375" indent="-225425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F6491F-0D33-437D-8851-E65E278D0A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5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10.png"/><Relationship Id="rId9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21.png"/><Relationship Id="rId9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6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1981200"/>
            <a:ext cx="8153400" cy="167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4000" dirty="0">
                <a:ea typeface="宋体" pitchFamily="2" charset="-122"/>
              </a:rPr>
              <a:t>Electric Circuits</a:t>
            </a:r>
            <a:br>
              <a:rPr lang="en-US" altLang="zh-CN" sz="4000" dirty="0">
                <a:ea typeface="宋体" pitchFamily="2" charset="-122"/>
              </a:rPr>
            </a:br>
            <a:br>
              <a:rPr lang="en-US" altLang="zh-CN" sz="40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Discussion 2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4099" name="Subtitle 7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19200" y="4267200"/>
            <a:ext cx="6705514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TA: </a:t>
            </a:r>
            <a:r>
              <a:rPr lang="en-US" altLang="ko-KR" sz="28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Kefei</a:t>
            </a:r>
            <a:r>
              <a:rPr lang="en-US" altLang="ko-KR" sz="28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Wu</a:t>
            </a:r>
            <a:r>
              <a:rPr lang="en-US" altLang="zh-Hans" sz="28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,</a:t>
            </a:r>
            <a:r>
              <a:rPr lang="zh-Hans" altLang="en-US" sz="28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</a:t>
            </a:r>
            <a:r>
              <a:rPr lang="en-US" altLang="zh-Hans" sz="28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Ke</a:t>
            </a:r>
            <a:r>
              <a:rPr lang="zh-Hans" altLang="en-US" sz="28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</a:t>
            </a:r>
            <a:r>
              <a:rPr lang="en-US" altLang="zh-Hans" sz="28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Zhang</a:t>
            </a:r>
            <a:endParaRPr lang="en-US" altLang="ko-KR" sz="2800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24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Spring 2018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>
                <a:solidFill>
                  <a:srgbClr val="000000">
                    <a:tint val="75000"/>
                  </a:srgbClr>
                </a:solidFill>
                <a:latin typeface="Cambria"/>
              </a:rPr>
              <a:pPr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6533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8493030E-7D4B-D146-827F-C4C40339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CAC8C0-BA27-2B4D-B380-2E61E707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607D8A-F482-4442-B6A6-3EA9585C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0E4605-7205-C141-955F-CE8DB470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670"/>
            <a:ext cx="9144000" cy="27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1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07DB702E-1C61-FD4F-822B-271A1344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949992-28FD-F447-A113-B848E170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E38632-9348-8C49-ABC7-A01475412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C48F0-087B-2542-B168-F959433D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685800"/>
            <a:ext cx="4210847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1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F18CF-A097-4268-8378-0967C9D3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2307"/>
            <a:ext cx="7886700" cy="796162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 Amplifier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A84126-2305-4CD6-9365-1A80C51A0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6859"/>
                <a:ext cx="3659886" cy="4351338"/>
              </a:xfrm>
            </p:spPr>
            <p:txBody>
              <a:bodyPr>
                <a:normAutofit/>
              </a:bodyPr>
              <a:lstStyle/>
              <a:p>
                <a:pPr mar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Basic idea</a:t>
                </a:r>
              </a:p>
              <a:p>
                <a:pPr marL="174625" lvl="0" indent="-174625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 voltage output of an op-amp is proportional to the difference between the </a:t>
                </a:r>
                <a:r>
                  <a:rPr kumimoji="1" lang="en-US" altLang="zh-CN" sz="2000" u="sng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noninverting</a:t>
                </a:r>
                <a:r>
                  <a:rPr kumimoji="1"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and </a:t>
                </a:r>
                <a:r>
                  <a:rPr kumimoji="1" lang="en-US" altLang="zh-CN" sz="2000" u="sng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inverting</a:t>
                </a:r>
                <a:r>
                  <a:rPr kumimoji="1"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inputs</a:t>
                </a:r>
              </a:p>
              <a:p>
                <a:pPr fontAlgn="base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</a:pPr>
                <a:endParaRPr lang="en-US" altLang="zh-CN" sz="26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  <a:cs typeface="Arial" panose="020B0604020202020204" pitchFamily="34" charset="0"/>
                </a:endParaRPr>
              </a:p>
              <a:p>
                <a:pPr fontAlgn="base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汉仪中圆简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is the open-loop gain</a:t>
                </a:r>
              </a:p>
              <a:p>
                <a:pPr mar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  <a:buNone/>
                </a:pPr>
                <a:endParaRPr lang="en-US" altLang="zh-CN" sz="26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A84126-2305-4CD6-9365-1A80C51A0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6859"/>
                <a:ext cx="3659886" cy="4351338"/>
              </a:xfrm>
              <a:blipFill>
                <a:blip r:embed="rId4"/>
                <a:stretch>
                  <a:fillRect l="-2163" t="-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0A700-F3AC-4077-8690-B59F6B84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66DD74-58AC-466A-91EB-7B141FE8C6A6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defTabSz="457200"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8FCB891-2096-4805-9D48-5D523D275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642066"/>
              </p:ext>
            </p:extLst>
          </p:nvPr>
        </p:nvGraphicFramePr>
        <p:xfrm>
          <a:off x="1099185" y="3822964"/>
          <a:ext cx="2590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5" imgW="1295280" imgH="228600" progId="Equation.DSMT4">
                  <p:embed/>
                </p:oleObj>
              </mc:Choice>
              <mc:Fallback>
                <p:oleObj name="Equation" r:id="rId5" imgW="1295280" imgH="228600" progId="Equation.DSMT4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185" y="3822964"/>
                        <a:ext cx="2590800" cy="3921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 descr="ale80571_05_004.jpg">
            <a:extLst>
              <a:ext uri="{FF2B5EF4-FFF2-40B4-BE49-F238E27FC236}">
                <a16:creationId xmlns:a16="http://schemas.microsoft.com/office/drawing/2014/main" id="{84BC13DB-C576-4415-B918-8BA5421C901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" b="-1"/>
          <a:stretch/>
        </p:blipFill>
        <p:spPr bwMode="auto">
          <a:xfrm>
            <a:off x="4681911" y="854179"/>
            <a:ext cx="2709090" cy="223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C:\Users\Joel\Documents\Teaching\McGraw Hill\Fundamentals of Electric Circuits 5e\figures\Ch05\Color Labeled\ale80571_05_005.jpg">
            <a:extLst>
              <a:ext uri="{FF2B5EF4-FFF2-40B4-BE49-F238E27FC236}">
                <a16:creationId xmlns:a16="http://schemas.microsoft.com/office/drawing/2014/main" id="{D5B4586B-455B-434D-BA67-FF1946924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"/>
          <a:stretch/>
        </p:blipFill>
        <p:spPr bwMode="auto">
          <a:xfrm>
            <a:off x="4855466" y="3086914"/>
            <a:ext cx="2490869" cy="205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">
                <a:extLst>
                  <a:ext uri="{FF2B5EF4-FFF2-40B4-BE49-F238E27FC236}">
                    <a16:creationId xmlns:a16="http://schemas.microsoft.com/office/drawing/2014/main" id="{902F0150-8844-4AED-9D3B-63F328860F8E}"/>
                  </a:ext>
                </a:extLst>
              </p:cNvPr>
              <p:cNvSpPr txBox="1"/>
              <p:nvPr/>
            </p:nvSpPr>
            <p:spPr>
              <a:xfrm>
                <a:off x="4681911" y="5245878"/>
                <a:ext cx="3673891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𝑐𝑐</m:t>
                                    </m:r>
                                  </m:sub>
                                </m:s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TextBox 1">
                <a:extLst>
                  <a:ext uri="{FF2B5EF4-FFF2-40B4-BE49-F238E27FC236}">
                    <a16:creationId xmlns:a16="http://schemas.microsoft.com/office/drawing/2014/main" id="{902F0150-8844-4AED-9D3B-63F328860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911" y="5245878"/>
                <a:ext cx="3673891" cy="9825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33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F18CF-A097-4268-8378-0967C9D3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2307"/>
            <a:ext cx="7886700" cy="796162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Op-Amp Analysis 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A84126-2305-4CD6-9365-1A80C51A0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354" y="1326859"/>
                <a:ext cx="7920292" cy="4351338"/>
              </a:xfrm>
            </p:spPr>
            <p:txBody>
              <a:bodyPr>
                <a:normAutofit/>
              </a:bodyPr>
              <a:lstStyle/>
              <a:p>
                <a:pPr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Note</a:t>
                </a:r>
              </a:p>
              <a:p>
                <a:pPr marL="465127" lvl="1" indent="-174621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infinite open-loop gain: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汉仪中圆简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≈∞</m:t>
                    </m:r>
                  </m:oMath>
                </a14:m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  <a:cs typeface="Arial" panose="020B0604020202020204" pitchFamily="34" charset="0"/>
                </a:endParaRPr>
              </a:p>
              <a:p>
                <a:pPr marL="290506" lvl="1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 (implies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)</a:t>
                </a:r>
              </a:p>
              <a:p>
                <a:pPr marL="465127" lvl="1" indent="-174621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infinite input resistance: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≈∞</m:t>
                    </m:r>
                  </m:oMath>
                </a14:m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90506" lvl="1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 (implies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)</a:t>
                </a:r>
              </a:p>
              <a:p>
                <a:pPr marL="465127" lvl="1" indent="-174621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zero output resistance: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  <a:cs typeface="Arial" panose="020B0604020202020204" pitchFamily="34" charset="0"/>
                </a:endParaRPr>
              </a:p>
              <a:p>
                <a:pPr marL="290506" lvl="1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 (load is independent)</a:t>
                </a:r>
              </a:p>
              <a:p>
                <a:pPr marL="290506" lvl="1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100000"/>
                  <a:buNone/>
                </a:pPr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  <a:cs typeface="Arial" panose="020B0604020202020204" pitchFamily="34" charset="0"/>
                </a:endParaRPr>
              </a:p>
              <a:p>
                <a:pPr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Golden rules</a:t>
                </a:r>
                <a:endPara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  <a:cs typeface="Arial" panose="020B0604020202020204" pitchFamily="34" charset="0"/>
                </a:endParaRPr>
              </a:p>
              <a:p>
                <a:pPr marL="465127" lvl="1" indent="-174621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virtual short circuit: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65127" lvl="1" indent="-174621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virtual open circuit: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zh-CN" sz="2000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A84126-2305-4CD6-9365-1A80C51A0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354" y="1326859"/>
                <a:ext cx="7920292" cy="4351338"/>
              </a:xfrm>
              <a:blipFill>
                <a:blip r:embed="rId3"/>
                <a:stretch>
                  <a:fillRect l="-308" t="-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0A700-F3AC-4077-8690-B59F6B84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66DD74-58AC-466A-91EB-7B141FE8C6A6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defTabSz="457200"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9C3217-BB74-490B-8792-1365A2DFD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047" y="1288469"/>
            <a:ext cx="3290887" cy="28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8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F18CF-A097-4268-8378-0967C9D3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2307"/>
            <a:ext cx="7886700" cy="796162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Op-Amp we have learned </a:t>
            </a:r>
            <a:endParaRPr lang="zh-CN" altLang="en-US" sz="48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FFA498-F4D2-4EB7-B8A4-F23ED530A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60"/>
          <a:stretch/>
        </p:blipFill>
        <p:spPr>
          <a:xfrm>
            <a:off x="1254645" y="1117117"/>
            <a:ext cx="2018113" cy="524857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5CA5A74-8B05-4C59-A08A-0F5BD74A81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21" b="10017"/>
          <a:stretch/>
        </p:blipFill>
        <p:spPr>
          <a:xfrm>
            <a:off x="3436816" y="1107978"/>
            <a:ext cx="2484646" cy="534344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344299D-F631-4AB9-83CF-45D87036D842}"/>
              </a:ext>
            </a:extLst>
          </p:cNvPr>
          <p:cNvSpPr txBox="1"/>
          <p:nvPr/>
        </p:nvSpPr>
        <p:spPr>
          <a:xfrm>
            <a:off x="5921462" y="1904140"/>
            <a:ext cx="233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 distinguish with where input signal is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633ADC-43AB-4BCF-AB43-A3FE7C852D43}"/>
              </a:ext>
            </a:extLst>
          </p:cNvPr>
          <p:cNvSpPr txBox="1"/>
          <p:nvPr/>
        </p:nvSpPr>
        <p:spPr>
          <a:xfrm>
            <a:off x="5840555" y="5288475"/>
            <a:ext cx="2999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amplifies the difference between its input signals, output is proportional to the difference of two inputs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62CA37-44B2-4636-8806-8294A0A663DF}"/>
              </a:ext>
            </a:extLst>
          </p:cNvPr>
          <p:cNvSpPr txBox="1"/>
          <p:nvPr/>
        </p:nvSpPr>
        <p:spPr>
          <a:xfrm>
            <a:off x="5840555" y="4103477"/>
            <a:ext cx="287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output is the weighted sum of the inputs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3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A84126-2305-4CD6-9365-1A80C51A0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353" y="1326859"/>
                <a:ext cx="8088492" cy="5038834"/>
              </a:xfrm>
            </p:spPr>
            <p:txBody>
              <a:bodyPr>
                <a:normAutofit/>
              </a:bodyPr>
              <a:lstStyle/>
              <a:p>
                <a:pPr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Check if under negative feedback</a:t>
                </a:r>
              </a:p>
              <a:p>
                <a:pPr mar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 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–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result in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 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–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is connected to the inverting </a:t>
                </a:r>
              </a:p>
              <a:p>
                <a:pPr mar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     input to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</a:t>
                </a:r>
              </a:p>
              <a:p>
                <a:pPr mar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 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–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Resulting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</a:t>
                </a:r>
              </a:p>
              <a:p>
                <a:pPr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Summing-point constraint</a:t>
                </a:r>
              </a:p>
              <a:p>
                <a:pPr mar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 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–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  <a:cs typeface="Arial" panose="020B0604020202020204" pitchFamily="34" charset="0"/>
                </a:endParaRPr>
              </a:p>
              <a:p>
                <a:pPr mar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 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  <a:cs typeface="Arial" panose="020B0604020202020204" pitchFamily="34" charset="0"/>
                </a:endParaRPr>
              </a:p>
              <a:p>
                <a:pPr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Virtual short circuit</a:t>
                </a:r>
              </a:p>
              <a:p>
                <a:pPr mar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 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–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Not only voltage drop is 0 (which is short circuit), input current is 0</a:t>
                </a:r>
              </a:p>
              <a:p>
                <a:pPr mar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 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–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This is different from short circuit, hence called “virtual” short</a:t>
                </a:r>
              </a:p>
              <a:p>
                <a:pPr mar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     circuit.</a:t>
                </a:r>
                <a:endPara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A84126-2305-4CD6-9365-1A80C51A0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353" y="1326859"/>
                <a:ext cx="8088492" cy="5038834"/>
              </a:xfrm>
              <a:blipFill>
                <a:blip r:embed="rId3"/>
                <a:stretch>
                  <a:fillRect l="-151" t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32EF18CF-A097-4268-8378-0967C9D3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2307"/>
            <a:ext cx="7886700" cy="796162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48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0A700-F3AC-4077-8690-B59F6B84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66DD74-58AC-466A-91EB-7B141FE8C6A6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defTabSz="457200"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D57A45-F2FC-4AEB-8237-4CE3F9AFFDC6}"/>
              </a:ext>
            </a:extLst>
          </p:cNvPr>
          <p:cNvSpPr txBox="1"/>
          <p:nvPr/>
        </p:nvSpPr>
        <p:spPr>
          <a:xfrm>
            <a:off x="6356752" y="2740800"/>
            <a:ext cx="163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Summing Point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6B6ED21-ED58-4CC4-A137-2706AA50F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310" y="1245769"/>
            <a:ext cx="2895848" cy="1378024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8EE730B-C0B6-4106-B02D-32E1A5A76C0D}"/>
              </a:ext>
            </a:extLst>
          </p:cNvPr>
          <p:cNvSpPr/>
          <p:nvPr/>
        </p:nvSpPr>
        <p:spPr>
          <a:xfrm>
            <a:off x="7278839" y="2020459"/>
            <a:ext cx="202622" cy="4115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93EAC38-B98F-4B70-99E1-42ABCA0B7E6B}"/>
              </a:ext>
            </a:extLst>
          </p:cNvPr>
          <p:cNvCxnSpPr>
            <a:cxnSpLocks/>
          </p:cNvCxnSpPr>
          <p:nvPr/>
        </p:nvCxnSpPr>
        <p:spPr>
          <a:xfrm flipV="1">
            <a:off x="6941134" y="2431978"/>
            <a:ext cx="306532" cy="339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5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F18CF-A097-4268-8378-0967C9D3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2307"/>
            <a:ext cx="7886700" cy="796162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 1: Positive feedback</a:t>
            </a:r>
            <a:endParaRPr lang="zh-CN" altLang="en-US" sz="48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0A700-F3AC-4077-8690-B59F6B84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66DD74-58AC-466A-91EB-7B141FE8C6A6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defTabSz="457200"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15" name="Picture 7" descr="http://sub.allaboutcircuits.com/images/03034.png">
            <a:extLst>
              <a:ext uri="{FF2B5EF4-FFF2-40B4-BE49-F238E27FC236}">
                <a16:creationId xmlns:a16="http://schemas.microsoft.com/office/drawing/2014/main" id="{EA0E1208-FBD8-417C-A5FA-FD21E913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45" y="2076449"/>
            <a:ext cx="233362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3">
                <a:extLst>
                  <a:ext uri="{FF2B5EF4-FFF2-40B4-BE49-F238E27FC236}">
                    <a16:creationId xmlns:a16="http://schemas.microsoft.com/office/drawing/2014/main" id="{A3FC797A-B0B3-4297-8949-37B09CF094A2}"/>
                  </a:ext>
                </a:extLst>
              </p:cNvPr>
              <p:cNvSpPr txBox="1"/>
              <p:nvPr/>
            </p:nvSpPr>
            <p:spPr>
              <a:xfrm>
                <a:off x="3669093" y="1670447"/>
                <a:ext cx="5150321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voltage differential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</a:t>
                </a:r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voltage differential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</a:t>
                </a:r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汉仪中圆简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</a:t>
                </a:r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</a:rPr>
                  <a:t>but small difference exists</a:t>
                </a:r>
                <a:endParaRPr lang="zh-CN" altLang="en-US" sz="20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</a:endParaRPr>
              </a:p>
            </p:txBody>
          </p:sp>
        </mc:Choice>
        <mc:Fallback xmlns="">
          <p:sp>
            <p:nvSpPr>
              <p:cNvPr id="17" name="TextBox 3">
                <a:extLst>
                  <a:ext uri="{FF2B5EF4-FFF2-40B4-BE49-F238E27FC236}">
                    <a16:creationId xmlns:a16="http://schemas.microsoft.com/office/drawing/2014/main" id="{A3FC797A-B0B3-4297-8949-37B09CF09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093" y="1670447"/>
                <a:ext cx="5150321" cy="1231106"/>
              </a:xfrm>
              <a:prstGeom prst="rect">
                <a:avLst/>
              </a:prstGeom>
              <a:blipFill>
                <a:blip r:embed="rId4"/>
                <a:stretch>
                  <a:fillRect l="-1775" t="-5941" r="-828" b="-12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0">
            <a:extLst>
              <a:ext uri="{FF2B5EF4-FFF2-40B4-BE49-F238E27FC236}">
                <a16:creationId xmlns:a16="http://schemas.microsoft.com/office/drawing/2014/main" id="{FFE503A8-58AA-4A67-817E-C4B60D67C1BC}"/>
              </a:ext>
            </a:extLst>
          </p:cNvPr>
          <p:cNvSpPr txBox="1"/>
          <p:nvPr/>
        </p:nvSpPr>
        <p:spPr>
          <a:xfrm>
            <a:off x="1039398" y="1752600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汉仪中圆简"/>
              </a:rPr>
              <a:t>Negative feedback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汉仪中圆简"/>
            </a:endParaRPr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E8BC44A0-062A-4E2D-9476-223DAD748366}"/>
              </a:ext>
            </a:extLst>
          </p:cNvPr>
          <p:cNvSpPr/>
          <p:nvPr/>
        </p:nvSpPr>
        <p:spPr>
          <a:xfrm>
            <a:off x="1039398" y="1605328"/>
            <a:ext cx="1848910" cy="685800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/>
              <a:ea typeface="汉仪中圆简"/>
              <a:cs typeface="+mn-cs"/>
            </a:endParaRPr>
          </a:p>
        </p:txBody>
      </p:sp>
      <p:grpSp>
        <p:nvGrpSpPr>
          <p:cNvPr id="19" name="Group 49">
            <a:extLst>
              <a:ext uri="{FF2B5EF4-FFF2-40B4-BE49-F238E27FC236}">
                <a16:creationId xmlns:a16="http://schemas.microsoft.com/office/drawing/2014/main" id="{8E46DAB9-4B83-4CB9-9C54-6F796A1A278E}"/>
              </a:ext>
            </a:extLst>
          </p:cNvPr>
          <p:cNvGrpSpPr/>
          <p:nvPr/>
        </p:nvGrpSpPr>
        <p:grpSpPr>
          <a:xfrm>
            <a:off x="1235707" y="3733801"/>
            <a:ext cx="2238320" cy="1392317"/>
            <a:chOff x="6359870" y="3364468"/>
            <a:chExt cx="2238320" cy="1392317"/>
          </a:xfrm>
        </p:grpSpPr>
        <p:pic>
          <p:nvPicPr>
            <p:cNvPr id="20" name="Picture 50">
              <a:extLst>
                <a:ext uri="{FF2B5EF4-FFF2-40B4-BE49-F238E27FC236}">
                  <a16:creationId xmlns:a16="http://schemas.microsoft.com/office/drawing/2014/main" id="{0ADBED91-4D8D-42EA-AD60-192D2A693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4115" y="3632835"/>
              <a:ext cx="2124075" cy="1123950"/>
            </a:xfrm>
            <a:prstGeom prst="rect">
              <a:avLst/>
            </a:prstGeom>
          </p:spPr>
        </p:pic>
        <p:sp>
          <p:nvSpPr>
            <p:cNvPr id="21" name="TextBox 51">
              <a:extLst>
                <a:ext uri="{FF2B5EF4-FFF2-40B4-BE49-F238E27FC236}">
                  <a16:creationId xmlns:a16="http://schemas.microsoft.com/office/drawing/2014/main" id="{0F07F623-DF93-4669-8E83-9872935B000D}"/>
                </a:ext>
              </a:extLst>
            </p:cNvPr>
            <p:cNvSpPr txBox="1"/>
            <p:nvPr/>
          </p:nvSpPr>
          <p:spPr>
            <a:xfrm>
              <a:off x="6359870" y="3364468"/>
              <a:ext cx="1790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Positive feedback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val 2">
            <a:extLst>
              <a:ext uri="{FF2B5EF4-FFF2-40B4-BE49-F238E27FC236}">
                <a16:creationId xmlns:a16="http://schemas.microsoft.com/office/drawing/2014/main" id="{BE42D96C-051A-404E-86B5-6EEF307E6695}"/>
              </a:ext>
            </a:extLst>
          </p:cNvPr>
          <p:cNvSpPr/>
          <p:nvPr/>
        </p:nvSpPr>
        <p:spPr>
          <a:xfrm>
            <a:off x="1177672" y="3617704"/>
            <a:ext cx="1848910" cy="685800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/>
              <a:ea typeface="汉仪中圆简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9378F11-7555-4FCD-AA4A-15E79D8B460F}"/>
                  </a:ext>
                </a:extLst>
              </p:cNvPr>
              <p:cNvSpPr/>
              <p:nvPr/>
            </p:nvSpPr>
            <p:spPr>
              <a:xfrm>
                <a:off x="3547956" y="3925078"/>
                <a:ext cx="4754796" cy="1039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ArialMT"/>
                  </a:rPr>
                  <a:t>Small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𝑝𝑙𝑢𝑠</m:t>
                        </m:r>
                      </m:sub>
                    </m:sSub>
                  </m:oMath>
                </a14:m>
                <a:r>
                  <a:rPr lang="zh-CN" altLang="en-US" sz="2000" b="0" i="0" u="none" strike="noStrike" baseline="0" dirty="0">
                    <a:latin typeface="Cambria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⟹ </a:t>
                </a:r>
                <a:r>
                  <a:rPr lang="en-US" altLang="zh-CN" sz="2000" dirty="0">
                    <a:latin typeface="ArialMT"/>
                  </a:rPr>
                  <a:t>large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CN" altLang="en-US" sz="2000" b="0" i="0" u="none" strike="noStrike" baseline="0" dirty="0">
                    <a:latin typeface="Cambria" panose="02040503050406030204" pitchFamily="18" charset="0"/>
                  </a:rPr>
                  <a:t> </a:t>
                </a:r>
                <a:endParaRPr lang="en-US" altLang="zh-CN" sz="2000" b="0" i="0" u="none" strike="noStrike" baseline="0" dirty="0">
                  <a:latin typeface="Cambria" panose="02040503050406030204" pitchFamily="18" charset="0"/>
                </a:endParaRPr>
              </a:p>
              <a:p>
                <a:r>
                  <a:rPr lang="zh-CN" altLang="en-US" sz="2000" dirty="0">
                    <a:latin typeface="Cambria" panose="02040503050406030204" pitchFamily="18" charset="0"/>
                  </a:rPr>
                  <a:t>⟹ </a:t>
                </a:r>
                <a:r>
                  <a:rPr lang="en-US" altLang="zh-CN" sz="2000" dirty="0">
                    <a:latin typeface="ArialMT"/>
                  </a:rPr>
                  <a:t>full positive output saturation due to positive feedback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9378F11-7555-4FCD-AA4A-15E79D8B4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56" y="3925078"/>
                <a:ext cx="4754796" cy="1039323"/>
              </a:xfrm>
              <a:prstGeom prst="rect">
                <a:avLst/>
              </a:prstGeom>
              <a:blipFill>
                <a:blip r:embed="rId6"/>
                <a:stretch>
                  <a:fillRect l="-1282" t="-4118" b="-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287A4BE-E7F0-4139-A4C5-BFB1C0FA83C6}"/>
                  </a:ext>
                </a:extLst>
              </p:cNvPr>
              <p:cNvSpPr/>
              <p:nvPr/>
            </p:nvSpPr>
            <p:spPr>
              <a:xfrm>
                <a:off x="863685" y="4259435"/>
                <a:ext cx="486267" cy="324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𝑝𝑙𝑢𝑠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287A4BE-E7F0-4139-A4C5-BFB1C0FA8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85" y="4259435"/>
                <a:ext cx="486267" cy="324383"/>
              </a:xfrm>
              <a:prstGeom prst="rect">
                <a:avLst/>
              </a:prstGeom>
              <a:blipFill>
                <a:blip r:embed="rId7"/>
                <a:stretch>
                  <a:fillRect r="-12658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0BB8899B-5B00-4A40-AAE6-EA6994164163}"/>
              </a:ext>
            </a:extLst>
          </p:cNvPr>
          <p:cNvSpPr/>
          <p:nvPr/>
        </p:nvSpPr>
        <p:spPr>
          <a:xfrm>
            <a:off x="3555355" y="2980422"/>
            <a:ext cx="51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MT"/>
              </a:rPr>
              <a:t>giving the op-amp the capacity to work in its linear (active) mode.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AC6B06-2C27-406E-B4EB-D7C509F440A0}"/>
              </a:ext>
            </a:extLst>
          </p:cNvPr>
          <p:cNvSpPr/>
          <p:nvPr/>
        </p:nvSpPr>
        <p:spPr>
          <a:xfrm>
            <a:off x="3550220" y="4924151"/>
            <a:ext cx="4846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MT"/>
              </a:rPr>
              <a:t>making output larger when input increases, tends to cause system </a:t>
            </a:r>
            <a:r>
              <a:rPr lang="en-US" altLang="zh-CN" b="1" i="1" dirty="0">
                <a:solidFill>
                  <a:srgbClr val="FFC000"/>
                </a:solidFill>
                <a:latin typeface="ArialMT"/>
              </a:rPr>
              <a:t>instability</a:t>
            </a:r>
            <a:endParaRPr lang="zh-CN" altLang="en-US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5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F18CF-A097-4268-8378-0967C9D3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2307"/>
            <a:ext cx="7886700" cy="796162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 2: Instrumentation amplifier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84126-2305-4CD6-9365-1A80C51A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53" y="1326859"/>
            <a:ext cx="4223073" cy="4351338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汉仪中圆简"/>
                <a:cs typeface="Arial" panose="020B0604020202020204" pitchFamily="34" charset="0"/>
              </a:rPr>
              <a:t>IA: an extension of the difference amplifier. Recall its derivation.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ea typeface="汉仪中圆简"/>
              <a:cs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0A700-F3AC-4077-8690-B59F6B84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66DD74-58AC-466A-91EB-7B141FE8C6A6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defTabSz="457200"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7BCB3D-535C-43BC-8E20-3237099CA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71" r="10923"/>
          <a:stretch/>
        </p:blipFill>
        <p:spPr>
          <a:xfrm>
            <a:off x="3897503" y="3360432"/>
            <a:ext cx="4617847" cy="2826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BD921D-78CC-4AFB-A8EE-3DCD9D439A93}"/>
                  </a:ext>
                </a:extLst>
              </p:cNvPr>
              <p:cNvSpPr/>
              <p:nvPr/>
            </p:nvSpPr>
            <p:spPr>
              <a:xfrm>
                <a:off x="1266030" y="3926031"/>
                <a:ext cx="2038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BD921D-78CC-4AFB-A8EE-3DCD9D439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30" y="3926031"/>
                <a:ext cx="203831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602804-2A2C-4207-BECD-6E54AE75B59E}"/>
                  </a:ext>
                </a:extLst>
              </p:cNvPr>
              <p:cNvSpPr/>
              <p:nvPr/>
            </p:nvSpPr>
            <p:spPr>
              <a:xfrm>
                <a:off x="1265217" y="4530397"/>
                <a:ext cx="1403526" cy="681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602804-2A2C-4207-BECD-6E54AE75B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17" y="4530397"/>
                <a:ext cx="1403526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5" descr="C:\Users\Joel\Documents\Teaching\McGraw Hill\Fundamentals of Electric Circuits 5e\figures\Ch05\Color Labeled\ale80571_05_024.jpg">
            <a:extLst>
              <a:ext uri="{FF2B5EF4-FFF2-40B4-BE49-F238E27FC236}">
                <a16:creationId xmlns:a16="http://schemas.microsoft.com/office/drawing/2014/main" id="{4159A6B1-6DB1-4F74-B779-4132B32C9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0"/>
          <a:stretch/>
        </p:blipFill>
        <p:spPr bwMode="auto">
          <a:xfrm>
            <a:off x="4645644" y="1270950"/>
            <a:ext cx="3774383" cy="205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7B8C2868-73E1-4890-B921-0F451FD83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44804"/>
              </p:ext>
            </p:extLst>
          </p:nvPr>
        </p:nvGraphicFramePr>
        <p:xfrm>
          <a:off x="1265217" y="2453352"/>
          <a:ext cx="2500934" cy="670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8" imgW="1752480" imgH="469800" progId="Equation.DSMT4">
                  <p:embed/>
                </p:oleObj>
              </mc:Choice>
              <mc:Fallback>
                <p:oleObj name="Equation" r:id="rId8" imgW="1752480" imgH="46980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17" y="2453352"/>
                        <a:ext cx="2500934" cy="670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82E01B-8498-44C9-BC2A-3A4DFE2E4C0F}"/>
              </a:ext>
            </a:extLst>
          </p:cNvPr>
          <p:cNvSpPr/>
          <p:nvPr/>
        </p:nvSpPr>
        <p:spPr>
          <a:xfrm>
            <a:off x="6532835" y="3502528"/>
            <a:ext cx="1468165" cy="2264427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63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F18CF-A097-4268-8378-0967C9D3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2307"/>
            <a:ext cx="7886700" cy="796162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 2: Instrumentation amplifier</a:t>
            </a:r>
            <a:endParaRPr lang="zh-CN" altLang="en-US" sz="48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0A700-F3AC-4077-8690-B59F6B84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66DD74-58AC-466A-91EB-7B141FE8C6A6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defTabSz="457200"/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CDF5873-7E40-4DC9-91B8-F604320FD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1" r="10923"/>
          <a:stretch/>
        </p:blipFill>
        <p:spPr>
          <a:xfrm>
            <a:off x="4299839" y="1279325"/>
            <a:ext cx="4617847" cy="2826224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5FC05FD-5B4D-4EBA-8D76-B105BDDB8923}"/>
              </a:ext>
            </a:extLst>
          </p:cNvPr>
          <p:cNvSpPr/>
          <p:nvPr/>
        </p:nvSpPr>
        <p:spPr>
          <a:xfrm>
            <a:off x="6935171" y="1421421"/>
            <a:ext cx="1468165" cy="2264427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F6DA63E-7D13-42A8-8A7A-6CC907AADE47}"/>
                  </a:ext>
                </a:extLst>
              </p:cNvPr>
              <p:cNvSpPr/>
              <p:nvPr/>
            </p:nvSpPr>
            <p:spPr>
              <a:xfrm>
                <a:off x="733114" y="1526382"/>
                <a:ext cx="2099614" cy="6142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F6DA63E-7D13-42A8-8A7A-6CC907AAD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4" y="1526382"/>
                <a:ext cx="2099614" cy="614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1CF3B50-CFA5-47F9-BDF2-486CC0281A52}"/>
                  </a:ext>
                </a:extLst>
              </p:cNvPr>
              <p:cNvSpPr/>
              <p:nvPr/>
            </p:nvSpPr>
            <p:spPr>
              <a:xfrm>
                <a:off x="667840" y="2657980"/>
                <a:ext cx="2164888" cy="6142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𝑜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1CF3B50-CFA5-47F9-BDF2-486CC0281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0" y="2657980"/>
                <a:ext cx="2164888" cy="6142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B46C618-50DE-41C6-B5AC-0102C9C1D310}"/>
                  </a:ext>
                </a:extLst>
              </p:cNvPr>
              <p:cNvSpPr/>
              <p:nvPr/>
            </p:nvSpPr>
            <p:spPr>
              <a:xfrm>
                <a:off x="660095" y="3789579"/>
                <a:ext cx="391190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B46C618-50DE-41C6-B5AC-0102C9C1D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95" y="3789579"/>
                <a:ext cx="3911905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ABF991-BDC7-4F83-8CD7-A681A65AC96D}"/>
                  </a:ext>
                </a:extLst>
              </p:cNvPr>
              <p:cNvSpPr/>
              <p:nvPr/>
            </p:nvSpPr>
            <p:spPr>
              <a:xfrm>
                <a:off x="6503917" y="1491786"/>
                <a:ext cx="5246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ABF991-BDC7-4F83-8CD7-A681A65AC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917" y="1491786"/>
                <a:ext cx="52463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CB501FD-8249-44A7-8FCD-A3F42577F61B}"/>
                  </a:ext>
                </a:extLst>
              </p:cNvPr>
              <p:cNvSpPr/>
              <p:nvPr/>
            </p:nvSpPr>
            <p:spPr>
              <a:xfrm>
                <a:off x="6490061" y="3015782"/>
                <a:ext cx="5246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CB501FD-8249-44A7-8FCD-A3F42577F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061" y="3015782"/>
                <a:ext cx="52463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620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F18CF-A097-4268-8378-0967C9D3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2307"/>
            <a:ext cx="7886700" cy="796162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 2: Instrumentation amplifier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84126-2305-4CD6-9365-1A80C51A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54" y="1326859"/>
            <a:ext cx="7662464" cy="709759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汉仪中圆简"/>
                <a:cs typeface="Arial" panose="020B0604020202020204" pitchFamily="34" charset="0"/>
              </a:rPr>
              <a:t>major characteristics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0A700-F3AC-4077-8690-B59F6B84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66DD74-58AC-466A-91EB-7B141FE8C6A6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defTabSz="457200"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2678F5-7EFB-4E68-A6FD-93AF36FC2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60" y="2239240"/>
            <a:ext cx="7492279" cy="18507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3C27AB2-4AAD-49DC-AC10-9CA56B66CE40}"/>
              </a:ext>
            </a:extLst>
          </p:cNvPr>
          <p:cNvSpPr txBox="1"/>
          <p:nvPr/>
        </p:nvSpPr>
        <p:spPr>
          <a:xfrm>
            <a:off x="4042063" y="3835989"/>
            <a:ext cx="19223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model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272B59E-BF75-4A90-BF8E-BF04419084D6}"/>
                  </a:ext>
                </a:extLst>
              </p:cNvPr>
              <p:cNvSpPr/>
              <p:nvPr/>
            </p:nvSpPr>
            <p:spPr>
              <a:xfrm>
                <a:off x="490243" y="4302982"/>
                <a:ext cx="7774686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SzPct val="7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IA with an external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could adjust the gain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endParaRPr lang="en-US" altLang="zh-CN" sz="20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C00000"/>
                  </a:buClr>
                  <a:buSzPct val="7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input impedance of both inputs is very high and does not change</a:t>
                </a:r>
                <a:endParaRPr lang="en-US" altLang="zh-CN" sz="20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C00000"/>
                  </a:buClr>
                  <a:buSzPct val="7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reject common-mode signals but amplifies small signal voltages, specifically,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depends on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difference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272B59E-BF75-4A90-BF8E-BF0441908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43" y="4302982"/>
                <a:ext cx="7774686" cy="1631216"/>
              </a:xfrm>
              <a:prstGeom prst="rect">
                <a:avLst/>
              </a:prstGeom>
              <a:blipFill>
                <a:blip r:embed="rId4"/>
                <a:stretch>
                  <a:fillRect l="-78" t="-1873" r="-1411" b="-6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5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>
                <a:solidFill>
                  <a:srgbClr val="000000">
                    <a:tint val="75000"/>
                  </a:srgbClr>
                </a:solidFill>
                <a:latin typeface="Cambria"/>
              </a:rPr>
              <a:pPr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mbri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6C76A39-E47B-44E5-8893-22E0A759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59902"/>
            <a:ext cx="7886700" cy="796162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ea typeface="汉仪中圆简"/>
              </a:rPr>
              <a:t>Outline</a:t>
            </a:r>
            <a:endParaRPr lang="zh-CN" altLang="en-US" sz="48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988A848-F47E-4DFE-A78D-2E69D813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6241"/>
            <a:ext cx="8058150" cy="4351338"/>
          </a:xfrm>
        </p:spPr>
        <p:txBody>
          <a:bodyPr>
            <a:normAutofit/>
          </a:bodyPr>
          <a:lstStyle/>
          <a:p>
            <a:pPr marL="174621" indent="-17462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a typeface="汉仪中圆简"/>
              </a:rPr>
              <a:t>Homework 2</a:t>
            </a:r>
          </a:p>
          <a:p>
            <a:pPr marL="174621" indent="-17462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a typeface="汉仪中圆简"/>
              </a:rPr>
              <a:t>Review </a:t>
            </a:r>
          </a:p>
          <a:p>
            <a:pPr marL="465127" lvl="1" indent="-17462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ea typeface="汉仪中圆简"/>
              </a:rPr>
              <a:t>Op Amplifier</a:t>
            </a:r>
          </a:p>
          <a:p>
            <a:pPr marL="465127" lvl="1" indent="-17462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ea typeface="汉仪中圆简"/>
              </a:rPr>
              <a:t>Ideal op amplifier </a:t>
            </a:r>
          </a:p>
          <a:p>
            <a:pPr marL="174621" indent="-17462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a typeface="汉仪中圆简"/>
              </a:rPr>
              <a:t>Extension</a:t>
            </a:r>
            <a:endParaRPr lang="en-US" altLang="zh-CN" sz="2000" dirty="0">
              <a:solidFill>
                <a:srgbClr val="000000"/>
              </a:solidFill>
              <a:ea typeface="汉仪中圆简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ea typeface="汉仪中圆简"/>
            </a:endParaRPr>
          </a:p>
        </p:txBody>
      </p:sp>
    </p:spTree>
    <p:extLst>
      <p:ext uri="{BB962C8B-B14F-4D97-AF65-F5344CB8AC3E}">
        <p14:creationId xmlns:p14="http://schemas.microsoft.com/office/powerpoint/2010/main" val="2651629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F18CF-A097-4268-8378-0967C9D3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2307"/>
            <a:ext cx="7886700" cy="796162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 3: Differentiator &amp; Integrator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84126-2305-4CD6-9365-1A80C51A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54" y="1326859"/>
            <a:ext cx="3482738" cy="4351338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汉仪中圆简"/>
                <a:cs typeface="Arial" panose="020B0604020202020204" pitchFamily="34" charset="0"/>
              </a:rPr>
              <a:t>Differentiator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ea typeface="汉仪中圆简"/>
              <a:cs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0A700-F3AC-4077-8690-B59F6B84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66DD74-58AC-466A-91EB-7B141FE8C6A6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defTabSz="457200"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4FDC3E5C-70B4-4DF0-9EB7-9841D505ECD0}"/>
              </a:ext>
            </a:extLst>
          </p:cNvPr>
          <p:cNvSpPr txBox="1">
            <a:spLocks/>
          </p:cNvSpPr>
          <p:nvPr/>
        </p:nvSpPr>
        <p:spPr>
          <a:xfrm>
            <a:off x="4891915" y="1326859"/>
            <a:ext cx="34827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汉仪中圆简"/>
                <a:cs typeface="Arial" panose="020B0604020202020204" pitchFamily="34" charset="0"/>
              </a:rPr>
              <a:t>Integrator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ea typeface="汉仪中圆简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A14E4A-1824-4DB4-BC2E-C39F844FC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25" y="1771650"/>
            <a:ext cx="3352484" cy="24180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61DC01-5187-48C1-98A0-57C243934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83" y="1879744"/>
            <a:ext cx="3590925" cy="2228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B542BC-AC9E-4B89-AC1B-A51F109C0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865" y="4228091"/>
            <a:ext cx="2800350" cy="8763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30643E-5205-4450-BA13-B8B98D890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3991" y="5121419"/>
            <a:ext cx="1628775" cy="6762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67B5B42-AE4A-4514-B11D-2C7F931E0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809" y="4228091"/>
            <a:ext cx="3028950" cy="8191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C37D9CB-CD0A-4025-870F-957BAE218B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3609" y="5104391"/>
            <a:ext cx="2419350" cy="809625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01143AEB-5ED0-4F32-BA1D-8A35F69ECE97}"/>
              </a:ext>
            </a:extLst>
          </p:cNvPr>
          <p:cNvSpPr/>
          <p:nvPr/>
        </p:nvSpPr>
        <p:spPr>
          <a:xfrm>
            <a:off x="1476631" y="2421082"/>
            <a:ext cx="650836" cy="72736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0D260D-3729-4410-9950-BE63713AD261}"/>
              </a:ext>
            </a:extLst>
          </p:cNvPr>
          <p:cNvSpPr/>
          <p:nvPr/>
        </p:nvSpPr>
        <p:spPr>
          <a:xfrm>
            <a:off x="6561858" y="1792432"/>
            <a:ext cx="650836" cy="72736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8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9E999C-E9E3-44E8-966B-36D43E98A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64" y="1966623"/>
            <a:ext cx="5486400" cy="34004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2EF18CF-A097-4268-8378-0967C9D3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2307"/>
            <a:ext cx="7886700" cy="796162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A84126-2305-4CD6-9365-1A80C51A0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354" y="132685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in a differential amplifier driven by a bridge.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A84126-2305-4CD6-9365-1A80C51A0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354" y="1326859"/>
                <a:ext cx="7886700" cy="4351338"/>
              </a:xfrm>
              <a:blipFill>
                <a:blip r:embed="rId4"/>
                <a:stretch>
                  <a:fillRect l="-155" t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0A700-F3AC-4077-8690-B59F6B84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66DD74-58AC-466A-91EB-7B141FE8C6A6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defTabSz="457200"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171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F18CF-A097-4268-8378-0967C9D3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2307"/>
            <a:ext cx="7886700" cy="796162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zh-CN" altLang="en-US" sz="48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0A700-F3AC-4077-8690-B59F6B84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66DD74-58AC-466A-91EB-7B141FE8C6A6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defTabSz="457200"/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453C14-AD49-43CF-AE2D-89FC60D71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7" r="2841"/>
          <a:stretch/>
        </p:blipFill>
        <p:spPr>
          <a:xfrm>
            <a:off x="4326982" y="1070264"/>
            <a:ext cx="4478481" cy="2675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A84126-2305-4CD6-9365-1A80C51A0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354" y="1326859"/>
                <a:ext cx="3672355" cy="857714"/>
              </a:xfrm>
            </p:spPr>
            <p:txBody>
              <a:bodyPr>
                <a:normAutofit/>
              </a:bodyPr>
              <a:lstStyle/>
              <a:p>
                <a:pPr mar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=10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/(40+60||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20+80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m:oMathPara>
                </a14:m>
                <a:endPara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  <a:cs typeface="Arial" panose="020B0604020202020204" pitchFamily="34" charset="0"/>
                </a:endParaRPr>
              </a:p>
              <a:p>
                <a:pPr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</a:pPr>
                <a:endPara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  <a:cs typeface="Arial" panose="020B0604020202020204" pitchFamily="34" charset="0"/>
                </a:endParaRPr>
              </a:p>
              <a:p>
                <a:pPr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</a:pPr>
                <a:endPara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A84126-2305-4CD6-9365-1A80C51A0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354" y="1326859"/>
                <a:ext cx="3672355" cy="85771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75F4E32-DD2E-4662-A886-60FD90E48B59}"/>
              </a:ext>
            </a:extLst>
          </p:cNvPr>
          <p:cNvCxnSpPr>
            <a:cxnSpLocks/>
          </p:cNvCxnSpPr>
          <p:nvPr/>
        </p:nvCxnSpPr>
        <p:spPr>
          <a:xfrm>
            <a:off x="5538354" y="2556163"/>
            <a:ext cx="290945" cy="2805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7EE0433-9482-4585-B07D-D962B242D97B}"/>
                  </a:ext>
                </a:extLst>
              </p:cNvPr>
              <p:cNvSpPr txBox="1"/>
              <p:nvPr/>
            </p:nvSpPr>
            <p:spPr>
              <a:xfrm>
                <a:off x="5486399" y="2657572"/>
                <a:ext cx="2909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</m:oMath>
                  </m:oMathPara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7EE0433-9482-4585-B07D-D962B242D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9" y="2657572"/>
                <a:ext cx="29094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D110F34-3904-47E1-B4ED-BAABC396517F}"/>
                  </a:ext>
                </a:extLst>
              </p:cNvPr>
              <p:cNvSpPr txBox="1"/>
              <p:nvPr/>
            </p:nvSpPr>
            <p:spPr>
              <a:xfrm>
                <a:off x="5871216" y="2826849"/>
                <a:ext cx="1846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D110F34-3904-47E1-B4ED-BAABC3965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216" y="2826849"/>
                <a:ext cx="184666" cy="276999"/>
              </a:xfrm>
              <a:prstGeom prst="rect">
                <a:avLst/>
              </a:prstGeom>
              <a:blipFill>
                <a:blip r:embed="rId6"/>
                <a:stretch>
                  <a:fillRect l="-33333" r="-5333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CAFE0C-FF52-44A2-B10B-9A7610EECD8C}"/>
                  </a:ext>
                </a:extLst>
              </p:cNvPr>
              <p:cNvSpPr txBox="1"/>
              <p:nvPr/>
            </p:nvSpPr>
            <p:spPr>
              <a:xfrm>
                <a:off x="405244" y="2219290"/>
                <a:ext cx="32835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40+60||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20+80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CAFE0C-FF52-44A2-B10B-9A7610EEC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44" y="2219290"/>
                <a:ext cx="3283527" cy="276999"/>
              </a:xfrm>
              <a:prstGeom prst="rect">
                <a:avLst/>
              </a:prstGeom>
              <a:blipFill>
                <a:blip r:embed="rId7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6981C59-EA8E-4D02-965E-2DD6268C2FCC}"/>
                  </a:ext>
                </a:extLst>
              </p:cNvPr>
              <p:cNvSpPr txBox="1"/>
              <p:nvPr/>
            </p:nvSpPr>
            <p:spPr>
              <a:xfrm>
                <a:off x="5878142" y="1077713"/>
                <a:ext cx="1846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6981C59-EA8E-4D02-965E-2DD6268C2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142" y="1077713"/>
                <a:ext cx="184666" cy="276999"/>
              </a:xfrm>
              <a:prstGeom prst="rect">
                <a:avLst/>
              </a:prstGeom>
              <a:blipFill>
                <a:blip r:embed="rId8"/>
                <a:stretch>
                  <a:fillRect l="-32258" r="-5161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7BF1418-2FC1-4A44-85AB-CBA868AC13A3}"/>
                  </a:ext>
                </a:extLst>
              </p:cNvPr>
              <p:cNvSpPr txBox="1"/>
              <p:nvPr/>
            </p:nvSpPr>
            <p:spPr>
              <a:xfrm>
                <a:off x="7464490" y="2674454"/>
                <a:ext cx="1846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7BF1418-2FC1-4A44-85AB-CBA868AC1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90" y="2674454"/>
                <a:ext cx="184666" cy="276999"/>
              </a:xfrm>
              <a:prstGeom prst="rect">
                <a:avLst/>
              </a:prstGeom>
              <a:blipFill>
                <a:blip r:embed="rId9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FB3544-4B0C-46B3-BB6D-F7523A86F619}"/>
                  </a:ext>
                </a:extLst>
              </p:cNvPr>
              <p:cNvSpPr txBox="1"/>
              <p:nvPr/>
            </p:nvSpPr>
            <p:spPr>
              <a:xfrm>
                <a:off x="628650" y="2948110"/>
                <a:ext cx="11721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FB3544-4B0C-46B3-BB6D-F7523A86F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48110"/>
                <a:ext cx="1172158" cy="276999"/>
              </a:xfrm>
              <a:prstGeom prst="rect">
                <a:avLst/>
              </a:prstGeom>
              <a:blipFill>
                <a:blip r:embed="rId10"/>
                <a:stretch>
                  <a:fillRect l="-520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54C4F8E-01F1-42BB-979F-D7703256A0D6}"/>
                  </a:ext>
                </a:extLst>
              </p:cNvPr>
              <p:cNvSpPr txBox="1"/>
              <p:nvPr/>
            </p:nvSpPr>
            <p:spPr>
              <a:xfrm>
                <a:off x="405243" y="3612110"/>
                <a:ext cx="3283527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54C4F8E-01F1-42BB-979F-D7703256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43" y="3612110"/>
                <a:ext cx="3283527" cy="5203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DF8E15E-FEBE-4FC9-8E03-C8613C914BD2}"/>
                  </a:ext>
                </a:extLst>
              </p:cNvPr>
              <p:cNvSpPr txBox="1"/>
              <p:nvPr/>
            </p:nvSpPr>
            <p:spPr>
              <a:xfrm>
                <a:off x="544336" y="4381010"/>
                <a:ext cx="263528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DF8E15E-FEBE-4FC9-8E03-C8613C914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36" y="4381010"/>
                <a:ext cx="2635281" cy="5186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C03B65C-5267-454E-AAD3-6E90F8DA3DFE}"/>
                  </a:ext>
                </a:extLst>
              </p:cNvPr>
              <p:cNvSpPr txBox="1"/>
              <p:nvPr/>
            </p:nvSpPr>
            <p:spPr>
              <a:xfrm>
                <a:off x="544335" y="5728364"/>
                <a:ext cx="26352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=−6.69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C03B65C-5267-454E-AAD3-6E90F8DA3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35" y="5728364"/>
                <a:ext cx="2635281" cy="276999"/>
              </a:xfrm>
              <a:prstGeom prst="rect">
                <a:avLst/>
              </a:prstGeom>
              <a:blipFill>
                <a:blip r:embed="rId13"/>
                <a:stretch>
                  <a:fillRect l="-2309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27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96B1C04-6794-49DC-850B-9C1BBBD80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73" y="1750867"/>
            <a:ext cx="2343150" cy="10001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66EC7E-4CE2-4F33-B308-D1AB1E803C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859"/>
          <a:stretch/>
        </p:blipFill>
        <p:spPr>
          <a:xfrm>
            <a:off x="989973" y="2534557"/>
            <a:ext cx="2208900" cy="9247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4D7D44-1D6D-484D-917E-961D95D09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235"/>
          <a:stretch/>
        </p:blipFill>
        <p:spPr>
          <a:xfrm>
            <a:off x="989973" y="3233381"/>
            <a:ext cx="2421082" cy="9247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231C428-EA76-4A97-98E2-1731EDAC0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46" y="3941743"/>
            <a:ext cx="5357380" cy="247198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2EF18CF-A097-4268-8378-0967C9D3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2307"/>
            <a:ext cx="7886700" cy="796162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zh-CN" altLang="en-US" sz="4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CABFC2-88A2-4052-91FB-1649E6A70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204" y="1586925"/>
            <a:ext cx="4133850" cy="2562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A84126-2305-4CD6-9365-1A80C51A0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354" y="132685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70000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Obtain the closed-loop voltage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汉仪中圆简"/>
                    <a:cs typeface="Arial" panose="020B0604020202020204" pitchFamily="34" charset="0"/>
                  </a:rPr>
                  <a:t> of the circuit</a:t>
                </a:r>
                <a:endPara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汉仪中圆简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A84126-2305-4CD6-9365-1A80C51A0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354" y="1326859"/>
                <a:ext cx="7886700" cy="4351338"/>
              </a:xfrm>
              <a:blipFill>
                <a:blip r:embed="rId7"/>
                <a:stretch>
                  <a:fillRect l="-155" t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0A700-F3AC-4077-8690-B59F6B84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66DD74-58AC-466A-91EB-7B141FE8C6A6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defTabSz="457200"/>
              <a:t>23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4C9CAA-8A6C-45D0-AD54-A1FB4D008710}"/>
                  </a:ext>
                </a:extLst>
              </p:cNvPr>
              <p:cNvSpPr txBox="1"/>
              <p:nvPr/>
            </p:nvSpPr>
            <p:spPr>
              <a:xfrm>
                <a:off x="6365617" y="3024276"/>
                <a:ext cx="1846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4C9CAA-8A6C-45D0-AD54-A1FB4D00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617" y="3024276"/>
                <a:ext cx="184666" cy="276999"/>
              </a:xfrm>
              <a:prstGeom prst="rect">
                <a:avLst/>
              </a:prstGeom>
              <a:blipFill>
                <a:blip r:embed="rId8"/>
                <a:stretch>
                  <a:fillRect l="-32258" r="-4838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FB2F2D-A18E-4C5D-A249-292D9E744039}"/>
                  </a:ext>
                </a:extLst>
              </p:cNvPr>
              <p:cNvSpPr txBox="1"/>
              <p:nvPr/>
            </p:nvSpPr>
            <p:spPr>
              <a:xfrm>
                <a:off x="8248388" y="2591038"/>
                <a:ext cx="1846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FB2F2D-A18E-4C5D-A249-292D9E744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388" y="2591038"/>
                <a:ext cx="184666" cy="276999"/>
              </a:xfrm>
              <a:prstGeom prst="rect">
                <a:avLst/>
              </a:prstGeom>
              <a:blipFill>
                <a:blip r:embed="rId9"/>
                <a:stretch>
                  <a:fillRect l="-33333" r="-5666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3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89C3E03C-974E-D545-9F7D-DBD3FBCF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6996AFC-2416-1A43-A88A-0E6F9ACF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Homework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</a:t>
            </a:r>
            <a:endParaRPr kumimoji="1" lang="zh-CN" altLang="en-US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77488C1-E1CB-4F2B-9455-174D32D58775}"/>
              </a:ext>
            </a:extLst>
          </p:cNvPr>
          <p:cNvGraphicFramePr>
            <a:graphicFrameLocks/>
          </p:cNvGraphicFramePr>
          <p:nvPr/>
        </p:nvGraphicFramePr>
        <p:xfrm>
          <a:off x="1143000" y="1219200"/>
          <a:ext cx="6553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910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77127599-051C-9E46-B5AF-EA19EBC1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8FB84E-65EC-4641-AB11-4A391FA9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990600"/>
            <a:ext cx="5314950" cy="46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6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8DEBEB67-C6A4-A64E-9DE0-5484F6C6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60C6AA-1904-E944-8E84-DA587D58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CE376-AB24-214D-BE7D-2A6622F8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5DC8C3-B713-294A-AA9C-5CF722309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"/>
            <a:ext cx="6670063" cy="376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6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206A082-E001-C14D-BB42-77712EA7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A0BAF3C-A62A-2248-81D1-A4133DE7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033188-A707-204E-A703-249D704F5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9202A6-1954-1144-9ECB-4FD62701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990600"/>
            <a:ext cx="84201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4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413191E2-4F5C-9745-BDE2-C0395E51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8A5191E-DD7E-1C41-8E47-B084E87B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9316A3-3A60-5241-8BCD-22F4BC92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ECBDF9-7EEF-1C4D-9C98-F649809B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9" y="684143"/>
            <a:ext cx="6480314" cy="32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4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3E7BA2AA-1FF3-4C4C-B7A6-F888B28C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768860-C379-9942-AFC9-9109BA94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F5268-7B11-4248-8F93-EE436EDE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55B310-F4FF-1849-AEB3-E9F7B221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685799"/>
            <a:ext cx="4991100" cy="3807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0301C1-7AC2-CB45-A728-BE2927204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891" y="4114800"/>
            <a:ext cx="3467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2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35168DF3-81CF-7A44-9B5D-3901B357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FF9CB5-FCC2-AC41-8B53-3F452E0B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611BBE-A8CF-CE4D-ABEE-566C9DC3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62ED51-66EB-1D4F-B2FB-497DDD42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5" y="685800"/>
            <a:ext cx="5105400" cy="40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58387"/>
      </p:ext>
    </p:extLst>
  </p:cSld>
  <p:clrMapOvr>
    <a:masterClrMapping/>
  </p:clrMapOvr>
</p:sld>
</file>

<file path=ppt/theme/theme1.xml><?xml version="1.0" encoding="utf-8"?>
<a:theme xmlns:a="http://schemas.openxmlformats.org/drawingml/2006/main" name="上海科技大学模板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4">
      <a:majorFont>
        <a:latin typeface="Cambria"/>
        <a:ea typeface="汉仪中圆简"/>
        <a:cs typeface=""/>
      </a:majorFont>
      <a:minorFont>
        <a:latin typeface="Cambria"/>
        <a:ea typeface="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FF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hanghaiTech Introduction I" id="{58949A58-C8E9-4E3F-8896-3C24083A4677}" vid="{BA724D2A-11AF-4C0D-A473-32ACF25B4944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562</Words>
  <Application>Microsoft Office PowerPoint</Application>
  <PresentationFormat>全屏显示(4:3)</PresentationFormat>
  <Paragraphs>132</Paragraphs>
  <Slides>23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ArialMT</vt:lpstr>
      <vt:lpstr>Gulim</vt:lpstr>
      <vt:lpstr>PMingLiU</vt:lpstr>
      <vt:lpstr>等线</vt:lpstr>
      <vt:lpstr>等线 Light</vt:lpstr>
      <vt:lpstr>汉仪中圆简</vt:lpstr>
      <vt:lpstr>华文中宋</vt:lpstr>
      <vt:lpstr>宋体</vt:lpstr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上海科技大学模板</vt:lpstr>
      <vt:lpstr>1_Office 主题​​</vt:lpstr>
      <vt:lpstr>Equation</vt:lpstr>
      <vt:lpstr>Electric Circuits  Discussion 2</vt:lpstr>
      <vt:lpstr>Outline</vt:lpstr>
      <vt:lpstr>Homework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 Amplifier</vt:lpstr>
      <vt:lpstr>Ideal Op-Amp Analysis </vt:lpstr>
      <vt:lpstr>Ideal Op-Amp we have learned </vt:lpstr>
      <vt:lpstr>Summary</vt:lpstr>
      <vt:lpstr>Extension 1: Positive feedback</vt:lpstr>
      <vt:lpstr>Extension 2: Instrumentation amplifier</vt:lpstr>
      <vt:lpstr>Extension 2: Instrumentation amplifier</vt:lpstr>
      <vt:lpstr>Extension 2: Instrumentation amplifier</vt:lpstr>
      <vt:lpstr>Extension 3: Differentiator &amp; Integrator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 X.</dc:creator>
  <cp:lastModifiedBy>K X.</cp:lastModifiedBy>
  <cp:revision>50</cp:revision>
  <dcterms:created xsi:type="dcterms:W3CDTF">2018-03-22T06:31:12Z</dcterms:created>
  <dcterms:modified xsi:type="dcterms:W3CDTF">2018-03-23T13:11:21Z</dcterms:modified>
</cp:coreProperties>
</file>