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14" r:id="rId2"/>
    <p:sldId id="263" r:id="rId3"/>
    <p:sldId id="343" r:id="rId4"/>
    <p:sldId id="354" r:id="rId5"/>
    <p:sldId id="344" r:id="rId6"/>
    <p:sldId id="340" r:id="rId7"/>
    <p:sldId id="347" r:id="rId8"/>
    <p:sldId id="346" r:id="rId9"/>
    <p:sldId id="316" r:id="rId10"/>
    <p:sldId id="315" r:id="rId11"/>
    <p:sldId id="349" r:id="rId12"/>
    <p:sldId id="351" r:id="rId13"/>
    <p:sldId id="352" r:id="rId14"/>
    <p:sldId id="350" r:id="rId15"/>
    <p:sldId id="353" r:id="rId16"/>
    <p:sldId id="361" r:id="rId17"/>
    <p:sldId id="308" r:id="rId18"/>
    <p:sldId id="356" r:id="rId19"/>
    <p:sldId id="362" r:id="rId20"/>
    <p:sldId id="365" r:id="rId21"/>
    <p:sldId id="363" r:id="rId22"/>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116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28301" cy="350281"/>
          </a:xfrm>
          <a:prstGeom prst="rect">
            <a:avLst/>
          </a:prstGeom>
        </p:spPr>
        <p:txBody>
          <a:bodyPr vert="horz" lIns="91294" tIns="45647" rIns="91294" bIns="45647" rtlCol="0"/>
          <a:lstStyle>
            <a:lvl1pPr algn="l">
              <a:defRPr sz="1200"/>
            </a:lvl1pPr>
          </a:lstStyle>
          <a:p>
            <a:endParaRPr lang="en-US"/>
          </a:p>
        </p:txBody>
      </p:sp>
      <p:sp>
        <p:nvSpPr>
          <p:cNvPr id="3" name="Date Placeholder 2"/>
          <p:cNvSpPr>
            <a:spLocks noGrp="1"/>
          </p:cNvSpPr>
          <p:nvPr>
            <p:ph type="dt" sz="quarter" idx="1"/>
          </p:nvPr>
        </p:nvSpPr>
        <p:spPr>
          <a:xfrm>
            <a:off x="5266000" y="0"/>
            <a:ext cx="4028301" cy="350281"/>
          </a:xfrm>
          <a:prstGeom prst="rect">
            <a:avLst/>
          </a:prstGeom>
        </p:spPr>
        <p:txBody>
          <a:bodyPr vert="horz" lIns="91294" tIns="45647" rIns="91294" bIns="45647" rtlCol="0"/>
          <a:lstStyle>
            <a:lvl1pPr algn="r">
              <a:defRPr sz="1200"/>
            </a:lvl1pPr>
          </a:lstStyle>
          <a:p>
            <a:fld id="{967960C5-1CDB-4EF4-9176-4FAD832A9628}" type="datetimeFigureOut">
              <a:rPr lang="en-US" smtClean="0"/>
              <a:t>9/18/2018</a:t>
            </a:fld>
            <a:endParaRPr lang="en-US"/>
          </a:p>
        </p:txBody>
      </p:sp>
      <p:sp>
        <p:nvSpPr>
          <p:cNvPr id="4" name="Footer Placeholder 3"/>
          <p:cNvSpPr>
            <a:spLocks noGrp="1"/>
          </p:cNvSpPr>
          <p:nvPr>
            <p:ph type="ftr" sz="quarter" idx="2"/>
          </p:nvPr>
        </p:nvSpPr>
        <p:spPr>
          <a:xfrm>
            <a:off x="2" y="6658925"/>
            <a:ext cx="4028301" cy="350281"/>
          </a:xfrm>
          <a:prstGeom prst="rect">
            <a:avLst/>
          </a:prstGeom>
        </p:spPr>
        <p:txBody>
          <a:bodyPr vert="horz" lIns="91294" tIns="45647" rIns="91294" bIns="45647" rtlCol="0" anchor="b"/>
          <a:lstStyle>
            <a:lvl1pPr algn="l">
              <a:defRPr sz="1200"/>
            </a:lvl1pPr>
          </a:lstStyle>
          <a:p>
            <a:endParaRPr lang="en-US"/>
          </a:p>
        </p:txBody>
      </p:sp>
      <p:sp>
        <p:nvSpPr>
          <p:cNvPr id="5" name="Slide Number Placeholder 4"/>
          <p:cNvSpPr>
            <a:spLocks noGrp="1"/>
          </p:cNvSpPr>
          <p:nvPr>
            <p:ph type="sldNum" sz="quarter" idx="3"/>
          </p:nvPr>
        </p:nvSpPr>
        <p:spPr>
          <a:xfrm>
            <a:off x="5266000" y="6658925"/>
            <a:ext cx="4028301" cy="350281"/>
          </a:xfrm>
          <a:prstGeom prst="rect">
            <a:avLst/>
          </a:prstGeom>
        </p:spPr>
        <p:txBody>
          <a:bodyPr vert="horz" lIns="91294" tIns="45647" rIns="91294" bIns="45647" rtlCol="0" anchor="b"/>
          <a:lstStyle>
            <a:lvl1pPr algn="r">
              <a:defRPr sz="1200"/>
            </a:lvl1pPr>
          </a:lstStyle>
          <a:p>
            <a:fld id="{567B6F1C-D737-4C0E-97E2-C15B6C95DBD3}" type="slidenum">
              <a:rPr lang="en-US" smtClean="0"/>
              <a:t>‹#›</a:t>
            </a:fld>
            <a:endParaRPr lang="en-US"/>
          </a:p>
        </p:txBody>
      </p:sp>
    </p:spTree>
    <p:extLst>
      <p:ext uri="{BB962C8B-B14F-4D97-AF65-F5344CB8AC3E}">
        <p14:creationId xmlns:p14="http://schemas.microsoft.com/office/powerpoint/2010/main" val="2400236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idx="1"/>
          </p:nvPr>
        </p:nvSpPr>
        <p:spPr>
          <a:xfrm>
            <a:off x="5265811" y="0"/>
            <a:ext cx="4028440" cy="350520"/>
          </a:xfrm>
          <a:prstGeom prst="rect">
            <a:avLst/>
          </a:prstGeom>
        </p:spPr>
        <p:txBody>
          <a:bodyPr vert="horz" lIns="93175" tIns="46587" rIns="93175" bIns="46587" rtlCol="0"/>
          <a:lstStyle>
            <a:lvl1pPr algn="r">
              <a:defRPr sz="1200"/>
            </a:lvl1pPr>
          </a:lstStyle>
          <a:p>
            <a:fld id="{32102203-0005-4F25-892A-D8BA64954F35}" type="datetimeFigureOut">
              <a:rPr lang="en-US" smtClean="0"/>
              <a:t>9/18/2018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5" tIns="46587" rIns="93175" bIns="46587" rtlCol="0" anchor="ctr"/>
          <a:lstStyle/>
          <a:p>
            <a:endParaRPr lang="en-US"/>
          </a:p>
        </p:txBody>
      </p:sp>
      <p:sp>
        <p:nvSpPr>
          <p:cNvPr id="5" name="Notes Placeholder 4"/>
          <p:cNvSpPr>
            <a:spLocks noGrp="1"/>
          </p:cNvSpPr>
          <p:nvPr>
            <p:ph type="body" sz="quarter" idx="3"/>
          </p:nvPr>
        </p:nvSpPr>
        <p:spPr>
          <a:xfrm>
            <a:off x="929640" y="3329942"/>
            <a:ext cx="7437120" cy="31546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5265811" y="6658664"/>
            <a:ext cx="4028440" cy="350520"/>
          </a:xfrm>
          <a:prstGeom prst="rect">
            <a:avLst/>
          </a:prstGeom>
        </p:spPr>
        <p:txBody>
          <a:bodyPr vert="horz" lIns="93175" tIns="46587" rIns="93175" bIns="46587" rtlCol="0" anchor="b"/>
          <a:lstStyle>
            <a:lvl1pPr algn="r">
              <a:defRPr sz="1200"/>
            </a:lvl1pPr>
          </a:lstStyle>
          <a:p>
            <a:fld id="{CD056948-DAD1-439C-9E1C-23575F6A224E}" type="slidenum">
              <a:rPr lang="en-US" smtClean="0"/>
              <a:t>‹#›</a:t>
            </a:fld>
            <a:endParaRPr lang="en-US"/>
          </a:p>
        </p:txBody>
      </p:sp>
    </p:spTree>
    <p:extLst>
      <p:ext uri="{BB962C8B-B14F-4D97-AF65-F5344CB8AC3E}">
        <p14:creationId xmlns:p14="http://schemas.microsoft.com/office/powerpoint/2010/main" val="135455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2</a:t>
            </a:fld>
            <a:endParaRPr lang="en-US"/>
          </a:p>
        </p:txBody>
      </p:sp>
    </p:spTree>
    <p:extLst>
      <p:ext uri="{BB962C8B-B14F-4D97-AF65-F5344CB8AC3E}">
        <p14:creationId xmlns:p14="http://schemas.microsoft.com/office/powerpoint/2010/main" val="210512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11</a:t>
            </a:fld>
            <a:endParaRPr lang="en-US"/>
          </a:p>
        </p:txBody>
      </p:sp>
    </p:spTree>
    <p:extLst>
      <p:ext uri="{BB962C8B-B14F-4D97-AF65-F5344CB8AC3E}">
        <p14:creationId xmlns:p14="http://schemas.microsoft.com/office/powerpoint/2010/main" val="176435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12</a:t>
            </a:fld>
            <a:endParaRPr lang="en-US"/>
          </a:p>
        </p:txBody>
      </p:sp>
    </p:spTree>
    <p:extLst>
      <p:ext uri="{BB962C8B-B14F-4D97-AF65-F5344CB8AC3E}">
        <p14:creationId xmlns:p14="http://schemas.microsoft.com/office/powerpoint/2010/main" val="3990386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13</a:t>
            </a:fld>
            <a:endParaRPr lang="en-US"/>
          </a:p>
        </p:txBody>
      </p:sp>
    </p:spTree>
    <p:extLst>
      <p:ext uri="{BB962C8B-B14F-4D97-AF65-F5344CB8AC3E}">
        <p14:creationId xmlns:p14="http://schemas.microsoft.com/office/powerpoint/2010/main" val="4256639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14</a:t>
            </a:fld>
            <a:endParaRPr lang="en-US"/>
          </a:p>
        </p:txBody>
      </p:sp>
    </p:spTree>
    <p:extLst>
      <p:ext uri="{BB962C8B-B14F-4D97-AF65-F5344CB8AC3E}">
        <p14:creationId xmlns:p14="http://schemas.microsoft.com/office/powerpoint/2010/main" val="1597435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15</a:t>
            </a:fld>
            <a:endParaRPr lang="en-US"/>
          </a:p>
        </p:txBody>
      </p:sp>
    </p:spTree>
    <p:extLst>
      <p:ext uri="{BB962C8B-B14F-4D97-AF65-F5344CB8AC3E}">
        <p14:creationId xmlns:p14="http://schemas.microsoft.com/office/powerpoint/2010/main" val="102884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16</a:t>
            </a:fld>
            <a:endParaRPr lang="en-US"/>
          </a:p>
        </p:txBody>
      </p:sp>
    </p:spTree>
    <p:extLst>
      <p:ext uri="{BB962C8B-B14F-4D97-AF65-F5344CB8AC3E}">
        <p14:creationId xmlns:p14="http://schemas.microsoft.com/office/powerpoint/2010/main" val="2291039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17</a:t>
            </a:fld>
            <a:endParaRPr lang="en-US"/>
          </a:p>
        </p:txBody>
      </p:sp>
    </p:spTree>
    <p:extLst>
      <p:ext uri="{BB962C8B-B14F-4D97-AF65-F5344CB8AC3E}">
        <p14:creationId xmlns:p14="http://schemas.microsoft.com/office/powerpoint/2010/main" val="210512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18</a:t>
            </a:fld>
            <a:endParaRPr lang="en-US"/>
          </a:p>
        </p:txBody>
      </p:sp>
    </p:spTree>
    <p:extLst>
      <p:ext uri="{BB962C8B-B14F-4D97-AF65-F5344CB8AC3E}">
        <p14:creationId xmlns:p14="http://schemas.microsoft.com/office/powerpoint/2010/main" val="18667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19</a:t>
            </a:fld>
            <a:endParaRPr lang="en-US"/>
          </a:p>
        </p:txBody>
      </p:sp>
    </p:spTree>
    <p:extLst>
      <p:ext uri="{BB962C8B-B14F-4D97-AF65-F5344CB8AC3E}">
        <p14:creationId xmlns:p14="http://schemas.microsoft.com/office/powerpoint/2010/main" val="172911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20</a:t>
            </a:fld>
            <a:endParaRPr lang="en-US"/>
          </a:p>
        </p:txBody>
      </p:sp>
    </p:spTree>
    <p:extLst>
      <p:ext uri="{BB962C8B-B14F-4D97-AF65-F5344CB8AC3E}">
        <p14:creationId xmlns:p14="http://schemas.microsoft.com/office/powerpoint/2010/main" val="165625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3</a:t>
            </a:fld>
            <a:endParaRPr lang="en-US"/>
          </a:p>
        </p:txBody>
      </p:sp>
    </p:spTree>
    <p:extLst>
      <p:ext uri="{BB962C8B-B14F-4D97-AF65-F5344CB8AC3E}">
        <p14:creationId xmlns:p14="http://schemas.microsoft.com/office/powerpoint/2010/main" val="2760923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21</a:t>
            </a:fld>
            <a:endParaRPr lang="en-US"/>
          </a:p>
        </p:txBody>
      </p:sp>
    </p:spTree>
    <p:extLst>
      <p:ext uri="{BB962C8B-B14F-4D97-AF65-F5344CB8AC3E}">
        <p14:creationId xmlns:p14="http://schemas.microsoft.com/office/powerpoint/2010/main" val="223173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4</a:t>
            </a:fld>
            <a:endParaRPr lang="en-US"/>
          </a:p>
        </p:txBody>
      </p:sp>
    </p:spTree>
    <p:extLst>
      <p:ext uri="{BB962C8B-B14F-4D97-AF65-F5344CB8AC3E}">
        <p14:creationId xmlns:p14="http://schemas.microsoft.com/office/powerpoint/2010/main" val="362814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5</a:t>
            </a:fld>
            <a:endParaRPr lang="en-US"/>
          </a:p>
        </p:txBody>
      </p:sp>
    </p:spTree>
    <p:extLst>
      <p:ext uri="{BB962C8B-B14F-4D97-AF65-F5344CB8AC3E}">
        <p14:creationId xmlns:p14="http://schemas.microsoft.com/office/powerpoint/2010/main" val="4103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6</a:t>
            </a:fld>
            <a:endParaRPr lang="en-US"/>
          </a:p>
        </p:txBody>
      </p:sp>
    </p:spTree>
    <p:extLst>
      <p:ext uri="{BB962C8B-B14F-4D97-AF65-F5344CB8AC3E}">
        <p14:creationId xmlns:p14="http://schemas.microsoft.com/office/powerpoint/2010/main" val="345545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7</a:t>
            </a:fld>
            <a:endParaRPr lang="en-US"/>
          </a:p>
        </p:txBody>
      </p:sp>
    </p:spTree>
    <p:extLst>
      <p:ext uri="{BB962C8B-B14F-4D97-AF65-F5344CB8AC3E}">
        <p14:creationId xmlns:p14="http://schemas.microsoft.com/office/powerpoint/2010/main" val="319319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8</a:t>
            </a:fld>
            <a:endParaRPr lang="en-US"/>
          </a:p>
        </p:txBody>
      </p:sp>
    </p:spTree>
    <p:extLst>
      <p:ext uri="{BB962C8B-B14F-4D97-AF65-F5344CB8AC3E}">
        <p14:creationId xmlns:p14="http://schemas.microsoft.com/office/powerpoint/2010/main" val="1302856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9</a:t>
            </a:fld>
            <a:endParaRPr lang="en-US"/>
          </a:p>
        </p:txBody>
      </p:sp>
    </p:spTree>
    <p:extLst>
      <p:ext uri="{BB962C8B-B14F-4D97-AF65-F5344CB8AC3E}">
        <p14:creationId xmlns:p14="http://schemas.microsoft.com/office/powerpoint/2010/main" val="304783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56948-DAD1-439C-9E1C-23575F6A224E}" type="slidenum">
              <a:rPr lang="en-US" smtClean="0"/>
              <a:t>10</a:t>
            </a:fld>
            <a:endParaRPr lang="en-US"/>
          </a:p>
        </p:txBody>
      </p:sp>
    </p:spTree>
    <p:extLst>
      <p:ext uri="{BB962C8B-B14F-4D97-AF65-F5344CB8AC3E}">
        <p14:creationId xmlns:p14="http://schemas.microsoft.com/office/powerpoint/2010/main" val="328142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C16BE1-F6D1-4AFD-B993-C6824D21EFE1}"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110796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16BE1-F6D1-4AFD-B993-C6824D21EFE1}"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337722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16BE1-F6D1-4AFD-B993-C6824D21EFE1}"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181713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16BE1-F6D1-4AFD-B993-C6824D21EFE1}"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423702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C16BE1-F6D1-4AFD-B993-C6824D21EFE1}" type="datetimeFigureOut">
              <a:rPr lang="en-US" smtClean="0"/>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129358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C16BE1-F6D1-4AFD-B993-C6824D21EFE1}"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417637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C16BE1-F6D1-4AFD-B993-C6824D21EFE1}" type="datetimeFigureOut">
              <a:rPr lang="en-US" smtClean="0"/>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745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C16BE1-F6D1-4AFD-B993-C6824D21EFE1}" type="datetimeFigureOut">
              <a:rPr lang="en-US" smtClean="0"/>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262031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16BE1-F6D1-4AFD-B993-C6824D21EFE1}" type="datetimeFigureOut">
              <a:rPr lang="en-US" smtClean="0"/>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351645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16BE1-F6D1-4AFD-B993-C6824D21EFE1}"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27892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16BE1-F6D1-4AFD-B993-C6824D21EFE1}" type="datetimeFigureOut">
              <a:rPr lang="en-US" smtClean="0"/>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5B45B-87BC-4AEC-91F1-DD5F74D7A586}" type="slidenum">
              <a:rPr lang="en-US" smtClean="0"/>
              <a:t>‹#›</a:t>
            </a:fld>
            <a:endParaRPr lang="en-US"/>
          </a:p>
        </p:txBody>
      </p:sp>
    </p:spTree>
    <p:extLst>
      <p:ext uri="{BB962C8B-B14F-4D97-AF65-F5344CB8AC3E}">
        <p14:creationId xmlns:p14="http://schemas.microsoft.com/office/powerpoint/2010/main" val="68719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16BE1-F6D1-4AFD-B993-C6824D21EFE1}" type="datetimeFigureOut">
              <a:rPr lang="en-US" smtClean="0"/>
              <a:t>9/18/2018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5B45B-87BC-4AEC-91F1-DD5F74D7A586}" type="slidenum">
              <a:rPr lang="en-US" smtClean="0"/>
              <a:t>‹#›</a:t>
            </a:fld>
            <a:endParaRPr lang="en-US"/>
          </a:p>
        </p:txBody>
      </p:sp>
    </p:spTree>
    <p:extLst>
      <p:ext uri="{BB962C8B-B14F-4D97-AF65-F5344CB8AC3E}">
        <p14:creationId xmlns:p14="http://schemas.microsoft.com/office/powerpoint/2010/main" val="255500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jp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Introduction-Cryptography-Chapman-Network-Security-ebook/dp/B00QFFY41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1470025"/>
          </a:xfrm>
        </p:spPr>
        <p:txBody>
          <a:bodyPr>
            <a:normAutofit/>
          </a:bodyPr>
          <a:lstStyle/>
          <a:p>
            <a:r>
              <a:rPr lang="en-US" dirty="0" smtClean="0"/>
              <a:t>Foundations of Cryptography</a:t>
            </a:r>
            <a:br>
              <a:rPr lang="en-US" dirty="0" smtClean="0"/>
            </a:br>
            <a:r>
              <a:rPr lang="en-US" sz="2000" dirty="0" err="1"/>
              <a:t>cryptography</a:t>
            </a:r>
            <a:r>
              <a:rPr lang="en-US" sz="2000" dirty="0"/>
              <a:t>, confidentiality, integrity, authentication, non-repudiation,</a:t>
            </a:r>
            <a:br>
              <a:rPr lang="en-US" sz="2000" dirty="0"/>
            </a:br>
            <a:r>
              <a:rPr lang="en-US" sz="2000" dirty="0"/>
              <a:t>probabilistic </a:t>
            </a:r>
            <a:r>
              <a:rPr lang="en-US" sz="2000" dirty="0" smtClean="0"/>
              <a:t>algorithm</a:t>
            </a:r>
            <a:endParaRPr lang="en-US" sz="1050" dirty="0"/>
          </a:p>
        </p:txBody>
      </p:sp>
      <p:sp>
        <p:nvSpPr>
          <p:cNvPr id="3" name="Subtitle 2"/>
          <p:cNvSpPr>
            <a:spLocks noGrp="1"/>
          </p:cNvSpPr>
          <p:nvPr>
            <p:ph type="subTitle" idx="1"/>
          </p:nvPr>
        </p:nvSpPr>
        <p:spPr>
          <a:xfrm>
            <a:off x="0" y="3810000"/>
            <a:ext cx="9144000" cy="1066800"/>
          </a:xfrm>
        </p:spPr>
        <p:txBody>
          <a:bodyPr>
            <a:normAutofit/>
          </a:bodyPr>
          <a:lstStyle/>
          <a:p>
            <a:r>
              <a:rPr lang="en-US" sz="2800" dirty="0" err="1" smtClean="0">
                <a:solidFill>
                  <a:schemeClr val="tx1"/>
                </a:solidFill>
              </a:rPr>
              <a:t>LiangFeng</a:t>
            </a:r>
            <a:r>
              <a:rPr lang="en-US" sz="2800" dirty="0" smtClean="0">
                <a:solidFill>
                  <a:schemeClr val="tx1"/>
                </a:solidFill>
              </a:rPr>
              <a:t> Zhang </a:t>
            </a:r>
          </a:p>
          <a:p>
            <a:r>
              <a:rPr lang="en-US" altLang="zh-CN" sz="2400" dirty="0" smtClean="0">
                <a:solidFill>
                  <a:schemeClr val="tx1"/>
                </a:solidFill>
              </a:rPr>
              <a:t>zhanglf@shanghaitech.edu.cn</a:t>
            </a:r>
            <a:endParaRPr lang="en-US" sz="2400" dirty="0">
              <a:solidFill>
                <a:schemeClr val="tx1"/>
              </a:solidFill>
            </a:endParaRPr>
          </a:p>
        </p:txBody>
      </p:sp>
    </p:spTree>
    <p:extLst>
      <p:ext uri="{BB962C8B-B14F-4D97-AF65-F5344CB8AC3E}">
        <p14:creationId xmlns:p14="http://schemas.microsoft.com/office/powerpoint/2010/main" val="97214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Confidentiality</a:t>
            </a:r>
            <a:endParaRPr lang="en-US" dirty="0"/>
          </a:p>
        </p:txBody>
      </p:sp>
      <p:sp>
        <p:nvSpPr>
          <p:cNvPr id="18" name="Text Box 8"/>
          <p:cNvSpPr txBox="1">
            <a:spLocks noChangeArrowheads="1"/>
          </p:cNvSpPr>
          <p:nvPr/>
        </p:nvSpPr>
        <p:spPr bwMode="auto">
          <a:xfrm>
            <a:off x="2308066" y="2018963"/>
            <a:ext cx="390760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“Transfer $1000 from Alice to David”</a:t>
            </a:r>
            <a:endParaRPr lang="en-US" dirty="0">
              <a:latin typeface="Tahoma" pitchFamily="34" charset="0"/>
            </a:endParaRPr>
          </a:p>
        </p:txBody>
      </p:sp>
      <p:cxnSp>
        <p:nvCxnSpPr>
          <p:cNvPr id="20" name="Straight Arrow Connector 27"/>
          <p:cNvCxnSpPr>
            <a:cxnSpLocks noChangeShapeType="1"/>
          </p:cNvCxnSpPr>
          <p:nvPr/>
        </p:nvCxnSpPr>
        <p:spPr bwMode="auto">
          <a:xfrm flipV="1">
            <a:off x="1536701" y="2364343"/>
            <a:ext cx="5485074" cy="1"/>
          </a:xfrm>
          <a:prstGeom prst="straightConnector1">
            <a:avLst/>
          </a:prstGeom>
          <a:noFill/>
          <a:ln w="9525" algn="ctr">
            <a:solidFill>
              <a:schemeClr val="tx1"/>
            </a:solidFill>
            <a:round/>
            <a:headEnd/>
            <a:tailEnd type="arrow" w="med" len="med"/>
          </a:ln>
        </p:spPr>
      </p:cxnSp>
      <p:sp>
        <p:nvSpPr>
          <p:cNvPr id="28" name="TextBox 27"/>
          <p:cNvSpPr txBox="1"/>
          <p:nvPr/>
        </p:nvSpPr>
        <p:spPr>
          <a:xfrm>
            <a:off x="0" y="4165735"/>
            <a:ext cx="9144000" cy="1421928"/>
          </a:xfrm>
          <a:prstGeom prst="rect">
            <a:avLst/>
          </a:prstGeom>
          <a:noFill/>
        </p:spPr>
        <p:txBody>
          <a:bodyPr wrap="square" rtlCol="0">
            <a:spAutoFit/>
          </a:bodyPr>
          <a:lstStyle/>
          <a:p>
            <a:pPr marL="800100" lvl="1" indent="-342900">
              <a:lnSpc>
                <a:spcPct val="120000"/>
              </a:lnSpc>
              <a:buFont typeface="Arial" pitchFamily="34" charset="0"/>
              <a:buChar char="•"/>
            </a:pPr>
            <a:r>
              <a:rPr lang="en-US" sz="2400" dirty="0" smtClean="0"/>
              <a:t>The </a:t>
            </a:r>
            <a:r>
              <a:rPr lang="en-US" sz="2400" dirty="0"/>
              <a:t>property that sensitive information is not disclosed to unauthorized individuals, entities, or processes</a:t>
            </a:r>
            <a:r>
              <a:rPr lang="en-US" sz="2400" dirty="0" smtClean="0"/>
              <a:t>.</a:t>
            </a:r>
          </a:p>
          <a:p>
            <a:pPr lvl="1">
              <a:lnSpc>
                <a:spcPct val="120000"/>
              </a:lnSpc>
            </a:pPr>
            <a:r>
              <a:rPr lang="en-US" sz="2400" dirty="0" smtClean="0">
                <a:solidFill>
                  <a:srgbClr val="0000CC"/>
                </a:solidFill>
              </a:rPr>
              <a:t>     --</a:t>
            </a:r>
            <a:r>
              <a:rPr lang="en-US" sz="2400" dirty="0">
                <a:solidFill>
                  <a:srgbClr val="0000CC"/>
                </a:solidFill>
              </a:rPr>
              <a:t>FIPS 140-2 </a:t>
            </a:r>
            <a:endParaRPr lang="en-US" sz="2400" dirty="0" smtClean="0"/>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45" name="曲线连接符 44"/>
          <p:cNvCxnSpPr>
            <a:stCxn id="18" idx="2"/>
            <a:endCxn id="3" idx="0"/>
          </p:cNvCxnSpPr>
          <p:nvPr/>
        </p:nvCxnSpPr>
        <p:spPr>
          <a:xfrm rot="16200000" flipH="1">
            <a:off x="4367485" y="2282680"/>
            <a:ext cx="1005462" cy="1216691"/>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40942" y="3393757"/>
            <a:ext cx="875240" cy="369332"/>
          </a:xfrm>
          <a:prstGeom prst="rect">
            <a:avLst/>
          </a:prstGeom>
          <a:noFill/>
        </p:spPr>
        <p:txBody>
          <a:bodyPr wrap="none" lIns="0" tIns="0" rIns="0" bIns="0" rtlCol="0">
            <a:spAutoFit/>
          </a:bodyPr>
          <a:lstStyle/>
          <a:p>
            <a:r>
              <a:rPr lang="en-US" sz="2400" dirty="0" smtClean="0"/>
              <a:t>Charlie</a:t>
            </a:r>
            <a:endParaRPr lang="en-US" sz="6600" dirty="0"/>
          </a:p>
        </p:txBody>
      </p:sp>
    </p:spTree>
    <p:extLst>
      <p:ext uri="{BB962C8B-B14F-4D97-AF65-F5344CB8AC3E}">
        <p14:creationId xmlns:p14="http://schemas.microsoft.com/office/powerpoint/2010/main" val="361379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inVertical)">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Integrity</a:t>
            </a:r>
            <a:endParaRPr lang="en-US" dirty="0"/>
          </a:p>
        </p:txBody>
      </p:sp>
      <p:sp>
        <p:nvSpPr>
          <p:cNvPr id="18" name="Text Box 8"/>
          <p:cNvSpPr txBox="1">
            <a:spLocks noChangeArrowheads="1"/>
          </p:cNvSpPr>
          <p:nvPr/>
        </p:nvSpPr>
        <p:spPr bwMode="auto">
          <a:xfrm>
            <a:off x="2308067" y="1992868"/>
            <a:ext cx="390760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“Transfer $1000 from Alice to David”</a:t>
            </a:r>
            <a:endParaRPr lang="en-US" dirty="0">
              <a:latin typeface="Tahoma" pitchFamily="34" charset="0"/>
            </a:endParaRPr>
          </a:p>
        </p:txBody>
      </p:sp>
      <p:cxnSp>
        <p:nvCxnSpPr>
          <p:cNvPr id="20" name="Straight Arrow Connector 27"/>
          <p:cNvCxnSpPr>
            <a:cxnSpLocks noChangeShapeType="1"/>
          </p:cNvCxnSpPr>
          <p:nvPr/>
        </p:nvCxnSpPr>
        <p:spPr bwMode="auto">
          <a:xfrm flipV="1">
            <a:off x="1536701" y="2364343"/>
            <a:ext cx="5485074" cy="1"/>
          </a:xfrm>
          <a:prstGeom prst="straightConnector1">
            <a:avLst/>
          </a:prstGeom>
          <a:noFill/>
          <a:ln w="9525" algn="ctr">
            <a:solidFill>
              <a:schemeClr val="tx1"/>
            </a:solidFill>
            <a:round/>
            <a:headEnd/>
            <a:tailEnd type="arrow" w="med" len="med"/>
          </a:ln>
        </p:spPr>
      </p:cxn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45" name="曲线连接符 44"/>
          <p:cNvCxnSpPr>
            <a:stCxn id="18" idx="2"/>
            <a:endCxn id="3" idx="0"/>
          </p:cNvCxnSpPr>
          <p:nvPr/>
        </p:nvCxnSpPr>
        <p:spPr>
          <a:xfrm rot="16200000" flipH="1">
            <a:off x="4354439" y="2269633"/>
            <a:ext cx="1031557" cy="1216690"/>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40942" y="3393757"/>
            <a:ext cx="875240" cy="369332"/>
          </a:xfrm>
          <a:prstGeom prst="rect">
            <a:avLst/>
          </a:prstGeom>
          <a:noFill/>
        </p:spPr>
        <p:txBody>
          <a:bodyPr wrap="none" lIns="0" tIns="0" rIns="0" bIns="0" rtlCol="0">
            <a:spAutoFit/>
          </a:bodyPr>
          <a:lstStyle/>
          <a:p>
            <a:r>
              <a:rPr lang="en-US" sz="2400" dirty="0" smtClean="0"/>
              <a:t>Charlie</a:t>
            </a:r>
            <a:endParaRPr lang="en-US" sz="6600" dirty="0"/>
          </a:p>
        </p:txBody>
      </p:sp>
    </p:spTree>
    <p:extLst>
      <p:ext uri="{BB962C8B-B14F-4D97-AF65-F5344CB8AC3E}">
        <p14:creationId xmlns:p14="http://schemas.microsoft.com/office/powerpoint/2010/main" val="357940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Integrity</a:t>
            </a:r>
            <a:endParaRPr lang="en-US" dirty="0"/>
          </a:p>
        </p:txBody>
      </p:sp>
      <p:cxnSp>
        <p:nvCxnSpPr>
          <p:cNvPr id="20" name="Straight Arrow Connector 27"/>
          <p:cNvCxnSpPr>
            <a:cxnSpLocks noChangeShapeType="1"/>
          </p:cNvCxnSpPr>
          <p:nvPr/>
        </p:nvCxnSpPr>
        <p:spPr bwMode="auto">
          <a:xfrm flipV="1">
            <a:off x="1536701" y="2364343"/>
            <a:ext cx="5485074" cy="1"/>
          </a:xfrm>
          <a:prstGeom prst="straightConnector1">
            <a:avLst/>
          </a:prstGeom>
          <a:noFill/>
          <a:ln w="9525" algn="ctr">
            <a:solidFill>
              <a:schemeClr val="tx1"/>
            </a:solidFill>
            <a:round/>
            <a:headEnd/>
            <a:tailEnd type="arrow" w="med" len="med"/>
          </a:ln>
        </p:spPr>
      </p:cxn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45" name="曲线连接符 44"/>
          <p:cNvCxnSpPr>
            <a:stCxn id="3" idx="0"/>
          </p:cNvCxnSpPr>
          <p:nvPr/>
        </p:nvCxnSpPr>
        <p:spPr>
          <a:xfrm rot="16200000" flipV="1">
            <a:off x="4377579" y="2292773"/>
            <a:ext cx="1031557" cy="1170411"/>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40942" y="3393757"/>
            <a:ext cx="875240" cy="369332"/>
          </a:xfrm>
          <a:prstGeom prst="rect">
            <a:avLst/>
          </a:prstGeom>
          <a:noFill/>
        </p:spPr>
        <p:txBody>
          <a:bodyPr wrap="none" lIns="0" tIns="0" rIns="0" bIns="0" rtlCol="0">
            <a:spAutoFit/>
          </a:bodyPr>
          <a:lstStyle/>
          <a:p>
            <a:r>
              <a:rPr lang="en-US" sz="2400" dirty="0" smtClean="0"/>
              <a:t>Charlie</a:t>
            </a:r>
            <a:endParaRPr lang="en-US" sz="6600" dirty="0"/>
          </a:p>
        </p:txBody>
      </p:sp>
      <p:sp>
        <p:nvSpPr>
          <p:cNvPr id="11" name="Text Box 8"/>
          <p:cNvSpPr txBox="1">
            <a:spLocks noChangeArrowheads="1"/>
          </p:cNvSpPr>
          <p:nvPr/>
        </p:nvSpPr>
        <p:spPr bwMode="auto">
          <a:xfrm>
            <a:off x="2300844" y="1992868"/>
            <a:ext cx="403289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“Transfer $1000 from Alice to </a:t>
            </a:r>
            <a:r>
              <a:rPr lang="en-US" dirty="0" smtClean="0">
                <a:solidFill>
                  <a:srgbClr val="FF0000"/>
                </a:solidFill>
                <a:latin typeface="Tahoma" pitchFamily="34" charset="0"/>
              </a:rPr>
              <a:t>Charlie</a:t>
            </a:r>
            <a:r>
              <a:rPr lang="en-US" dirty="0" smtClean="0">
                <a:latin typeface="Tahoma" pitchFamily="34" charset="0"/>
              </a:rPr>
              <a:t>”</a:t>
            </a:r>
            <a:endParaRPr lang="en-US" dirty="0">
              <a:latin typeface="Tahoma" pitchFamily="34" charset="0"/>
            </a:endParaRPr>
          </a:p>
        </p:txBody>
      </p:sp>
    </p:spTree>
    <p:extLst>
      <p:ext uri="{BB962C8B-B14F-4D97-AF65-F5344CB8AC3E}">
        <p14:creationId xmlns:p14="http://schemas.microsoft.com/office/powerpoint/2010/main" val="9205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Integrity</a:t>
            </a:r>
            <a:endParaRPr lang="en-US" dirty="0"/>
          </a:p>
        </p:txBody>
      </p:sp>
      <p:sp>
        <p:nvSpPr>
          <p:cNvPr id="18" name="Text Box 8"/>
          <p:cNvSpPr txBox="1">
            <a:spLocks noChangeArrowheads="1"/>
          </p:cNvSpPr>
          <p:nvPr/>
        </p:nvSpPr>
        <p:spPr bwMode="auto">
          <a:xfrm>
            <a:off x="2182103" y="1992868"/>
            <a:ext cx="4159537"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“Transfer </a:t>
            </a:r>
            <a:r>
              <a:rPr lang="en-US" dirty="0" smtClean="0">
                <a:solidFill>
                  <a:srgbClr val="FF0000"/>
                </a:solidFill>
                <a:latin typeface="Tahoma" pitchFamily="34" charset="0"/>
              </a:rPr>
              <a:t>$10000</a:t>
            </a:r>
            <a:r>
              <a:rPr lang="en-US" dirty="0" smtClean="0">
                <a:latin typeface="Tahoma" pitchFamily="34" charset="0"/>
              </a:rPr>
              <a:t> from Alice to </a:t>
            </a:r>
            <a:r>
              <a:rPr lang="en-US" dirty="0" smtClean="0">
                <a:solidFill>
                  <a:srgbClr val="FF0000"/>
                </a:solidFill>
                <a:latin typeface="Tahoma" pitchFamily="34" charset="0"/>
              </a:rPr>
              <a:t>Charlie</a:t>
            </a:r>
            <a:r>
              <a:rPr lang="en-US" dirty="0" smtClean="0">
                <a:latin typeface="Tahoma" pitchFamily="34" charset="0"/>
              </a:rPr>
              <a:t>”</a:t>
            </a:r>
            <a:endParaRPr lang="en-US" dirty="0">
              <a:latin typeface="Tahoma" pitchFamily="34" charset="0"/>
            </a:endParaRPr>
          </a:p>
        </p:txBody>
      </p:sp>
      <p:cxnSp>
        <p:nvCxnSpPr>
          <p:cNvPr id="20" name="Straight Arrow Connector 27"/>
          <p:cNvCxnSpPr>
            <a:cxnSpLocks noChangeShapeType="1"/>
          </p:cNvCxnSpPr>
          <p:nvPr/>
        </p:nvCxnSpPr>
        <p:spPr bwMode="auto">
          <a:xfrm flipV="1">
            <a:off x="1536701" y="2364343"/>
            <a:ext cx="5485074" cy="1"/>
          </a:xfrm>
          <a:prstGeom prst="straightConnector1">
            <a:avLst/>
          </a:prstGeom>
          <a:noFill/>
          <a:ln w="9525" algn="ctr">
            <a:solidFill>
              <a:schemeClr val="tx1"/>
            </a:solidFill>
            <a:round/>
            <a:headEnd/>
            <a:tailEnd type="arrow" w="med" len="med"/>
          </a:ln>
        </p:spPr>
      </p:cxnSp>
      <p:sp>
        <p:nvSpPr>
          <p:cNvPr id="28" name="TextBox 27"/>
          <p:cNvSpPr txBox="1"/>
          <p:nvPr/>
        </p:nvSpPr>
        <p:spPr>
          <a:xfrm>
            <a:off x="0" y="4165735"/>
            <a:ext cx="9144000" cy="1835567"/>
          </a:xfrm>
          <a:prstGeom prst="rect">
            <a:avLst/>
          </a:prstGeom>
          <a:noFill/>
        </p:spPr>
        <p:txBody>
          <a:bodyPr wrap="square" rtlCol="0">
            <a:spAutoFit/>
          </a:bodyPr>
          <a:lstStyle/>
          <a:p>
            <a:pPr marL="800100" lvl="1" indent="-342900">
              <a:lnSpc>
                <a:spcPct val="120000"/>
              </a:lnSpc>
              <a:buFont typeface="Arial" pitchFamily="34" charset="0"/>
              <a:buChar char="•"/>
            </a:pPr>
            <a:r>
              <a:rPr lang="en-US" sz="2400" dirty="0" smtClean="0"/>
              <a:t>The </a:t>
            </a:r>
            <a:r>
              <a:rPr lang="en-US" sz="2400" dirty="0"/>
              <a:t>property that sensitive data has not been modified or deleted in an unauthorized and undetected </a:t>
            </a:r>
            <a:r>
              <a:rPr lang="en-US" sz="2400" dirty="0" smtClean="0"/>
              <a:t>manner.                </a:t>
            </a:r>
            <a:r>
              <a:rPr lang="en-US" sz="2400" dirty="0" smtClean="0">
                <a:solidFill>
                  <a:srgbClr val="0000CC"/>
                </a:solidFill>
              </a:rPr>
              <a:t>  </a:t>
            </a:r>
          </a:p>
          <a:p>
            <a:pPr lvl="1">
              <a:lnSpc>
                <a:spcPct val="120000"/>
              </a:lnSpc>
            </a:pPr>
            <a:r>
              <a:rPr lang="en-US" sz="2400" dirty="0">
                <a:solidFill>
                  <a:srgbClr val="0000CC"/>
                </a:solidFill>
              </a:rPr>
              <a:t> </a:t>
            </a:r>
            <a:r>
              <a:rPr lang="en-US" sz="2400" dirty="0" smtClean="0">
                <a:solidFill>
                  <a:srgbClr val="0000CC"/>
                </a:solidFill>
              </a:rPr>
              <a:t>    --FIPS </a:t>
            </a:r>
            <a:r>
              <a:rPr lang="en-US" sz="2400" dirty="0">
                <a:solidFill>
                  <a:srgbClr val="0000CC"/>
                </a:solidFill>
              </a:rPr>
              <a:t>140-2 </a:t>
            </a:r>
            <a:r>
              <a:rPr lang="en-US" sz="2400" dirty="0"/>
              <a:t>	</a:t>
            </a:r>
          </a:p>
          <a:p>
            <a:pPr marL="800100" lvl="1" indent="-342900">
              <a:lnSpc>
                <a:spcPct val="120000"/>
              </a:lnSpc>
              <a:buFont typeface="Arial" pitchFamily="34" charset="0"/>
              <a:buChar char="•"/>
            </a:pPr>
            <a:endParaRPr lang="en-US" sz="2400" dirty="0" smtClean="0"/>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45" name="曲线连接符 44"/>
          <p:cNvCxnSpPr>
            <a:stCxn id="3" idx="0"/>
            <a:endCxn id="18" idx="2"/>
          </p:cNvCxnSpPr>
          <p:nvPr/>
        </p:nvCxnSpPr>
        <p:spPr>
          <a:xfrm rot="16200000" flipV="1">
            <a:off x="4354439" y="2269634"/>
            <a:ext cx="1031557" cy="121669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40942" y="3393757"/>
            <a:ext cx="875240" cy="369332"/>
          </a:xfrm>
          <a:prstGeom prst="rect">
            <a:avLst/>
          </a:prstGeom>
          <a:noFill/>
        </p:spPr>
        <p:txBody>
          <a:bodyPr wrap="none" lIns="0" tIns="0" rIns="0" bIns="0" rtlCol="0">
            <a:spAutoFit/>
          </a:bodyPr>
          <a:lstStyle/>
          <a:p>
            <a:r>
              <a:rPr lang="en-US" sz="2400" dirty="0" smtClean="0"/>
              <a:t>Charlie</a:t>
            </a:r>
            <a:endParaRPr lang="en-US" sz="6600" dirty="0"/>
          </a:p>
        </p:txBody>
      </p:sp>
    </p:spTree>
    <p:extLst>
      <p:ext uri="{BB962C8B-B14F-4D97-AF65-F5344CB8AC3E}">
        <p14:creationId xmlns:p14="http://schemas.microsoft.com/office/powerpoint/2010/main" val="26428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Authentication</a:t>
            </a:r>
            <a:endParaRPr lang="en-US" dirty="0"/>
          </a:p>
        </p:txBody>
      </p:sp>
      <p:sp>
        <p:nvSpPr>
          <p:cNvPr id="18" name="Text Box 8"/>
          <p:cNvSpPr txBox="1">
            <a:spLocks noChangeArrowheads="1"/>
          </p:cNvSpPr>
          <p:nvPr/>
        </p:nvSpPr>
        <p:spPr bwMode="auto">
          <a:xfrm>
            <a:off x="2887747" y="2069068"/>
            <a:ext cx="4032899"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a:t>
            </a:r>
            <a:r>
              <a:rPr lang="en-US" dirty="0" smtClean="0">
                <a:solidFill>
                  <a:srgbClr val="FF0000"/>
                </a:solidFill>
                <a:latin typeface="Tahoma" pitchFamily="34" charset="0"/>
              </a:rPr>
              <a:t>Transfer $1000 from Alice to Charlie</a:t>
            </a:r>
            <a:r>
              <a:rPr lang="en-US" dirty="0" smtClean="0">
                <a:latin typeface="Tahoma" pitchFamily="34" charset="0"/>
              </a:rPr>
              <a:t>”</a:t>
            </a:r>
            <a:endParaRPr lang="en-US" dirty="0">
              <a:latin typeface="Tahoma" pitchFamily="34" charset="0"/>
            </a:endParaRPr>
          </a:p>
        </p:txBody>
      </p:sp>
      <p:sp>
        <p:nvSpPr>
          <p:cNvPr id="28" name="TextBox 27"/>
          <p:cNvSpPr txBox="1"/>
          <p:nvPr/>
        </p:nvSpPr>
        <p:spPr>
          <a:xfrm>
            <a:off x="0" y="4165735"/>
            <a:ext cx="9144000" cy="1421928"/>
          </a:xfrm>
          <a:prstGeom prst="rect">
            <a:avLst/>
          </a:prstGeom>
          <a:noFill/>
        </p:spPr>
        <p:txBody>
          <a:bodyPr wrap="square" rtlCol="0">
            <a:spAutoFit/>
          </a:bodyPr>
          <a:lstStyle/>
          <a:p>
            <a:pPr marL="800100" lvl="1" indent="-342900">
              <a:lnSpc>
                <a:spcPct val="120000"/>
              </a:lnSpc>
              <a:buFont typeface="Arial" pitchFamily="34" charset="0"/>
              <a:buChar char="•"/>
            </a:pPr>
            <a:r>
              <a:rPr lang="en-US" sz="2400" dirty="0" smtClean="0"/>
              <a:t>The </a:t>
            </a:r>
            <a:r>
              <a:rPr lang="en-US" sz="2400" dirty="0"/>
              <a:t>process of establishing confidence in the identity of users or information systems.           </a:t>
            </a:r>
            <a:endParaRPr lang="en-US" sz="2400" dirty="0" smtClean="0"/>
          </a:p>
          <a:p>
            <a:pPr lvl="1">
              <a:lnSpc>
                <a:spcPct val="120000"/>
              </a:lnSpc>
            </a:pPr>
            <a:r>
              <a:rPr lang="en-US" sz="2400" dirty="0">
                <a:solidFill>
                  <a:srgbClr val="0000CC"/>
                </a:solidFill>
              </a:rPr>
              <a:t> </a:t>
            </a:r>
            <a:r>
              <a:rPr lang="en-US" sz="2400" dirty="0" smtClean="0">
                <a:solidFill>
                  <a:srgbClr val="0000CC"/>
                </a:solidFill>
              </a:rPr>
              <a:t>    --</a:t>
            </a:r>
            <a:r>
              <a:rPr lang="en-US" sz="2400" dirty="0">
                <a:solidFill>
                  <a:srgbClr val="0000CC"/>
                </a:solidFill>
              </a:rPr>
              <a:t>SP 800-63 </a:t>
            </a:r>
            <a:r>
              <a:rPr lang="en-US" sz="2400" dirty="0"/>
              <a:t>	</a:t>
            </a:r>
            <a:endParaRPr lang="en-US" sz="2400" dirty="0" smtClean="0"/>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45" name="曲线连接符 44"/>
          <p:cNvCxnSpPr>
            <a:stCxn id="3" idx="1"/>
            <a:endCxn id="25" idx="1"/>
          </p:cNvCxnSpPr>
          <p:nvPr/>
        </p:nvCxnSpPr>
        <p:spPr>
          <a:xfrm rot="10800000" flipH="1">
            <a:off x="5040941" y="2333625"/>
            <a:ext cx="2158633" cy="1244798"/>
          </a:xfrm>
          <a:prstGeom prst="curvedConnector3">
            <a:avLst>
              <a:gd name="adj1" fmla="val -10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40942" y="3393757"/>
            <a:ext cx="875240" cy="369332"/>
          </a:xfrm>
          <a:prstGeom prst="rect">
            <a:avLst/>
          </a:prstGeom>
          <a:noFill/>
        </p:spPr>
        <p:txBody>
          <a:bodyPr wrap="none" lIns="0" tIns="0" rIns="0" bIns="0" rtlCol="0">
            <a:spAutoFit/>
          </a:bodyPr>
          <a:lstStyle/>
          <a:p>
            <a:r>
              <a:rPr lang="en-US" sz="2400" dirty="0" smtClean="0"/>
              <a:t>Charlie</a:t>
            </a:r>
            <a:endParaRPr lang="en-US" sz="6600" dirty="0"/>
          </a:p>
        </p:txBody>
      </p:sp>
    </p:spTree>
    <p:extLst>
      <p:ext uri="{BB962C8B-B14F-4D97-AF65-F5344CB8AC3E}">
        <p14:creationId xmlns:p14="http://schemas.microsoft.com/office/powerpoint/2010/main" val="352395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Non-Repudiation</a:t>
            </a:r>
            <a:endParaRPr lang="en-US" dirty="0"/>
          </a:p>
        </p:txBody>
      </p:sp>
      <p:sp>
        <p:nvSpPr>
          <p:cNvPr id="18" name="Text Box 8"/>
          <p:cNvSpPr txBox="1">
            <a:spLocks noChangeArrowheads="1"/>
          </p:cNvSpPr>
          <p:nvPr/>
        </p:nvSpPr>
        <p:spPr bwMode="auto">
          <a:xfrm>
            <a:off x="2514600" y="1996331"/>
            <a:ext cx="3907608"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“Transfer $1000 from Alice to David”</a:t>
            </a:r>
            <a:endParaRPr lang="en-US" dirty="0">
              <a:latin typeface="Tahoma" pitchFamily="34" charset="0"/>
            </a:endParaRPr>
          </a:p>
        </p:txBody>
      </p:sp>
      <p:sp>
        <p:nvSpPr>
          <p:cNvPr id="28" name="TextBox 27"/>
          <p:cNvSpPr txBox="1"/>
          <p:nvPr/>
        </p:nvSpPr>
        <p:spPr>
          <a:xfrm>
            <a:off x="0" y="4165735"/>
            <a:ext cx="9144000" cy="2308324"/>
          </a:xfrm>
          <a:prstGeom prst="rect">
            <a:avLst/>
          </a:prstGeom>
          <a:noFill/>
        </p:spPr>
        <p:txBody>
          <a:bodyPr wrap="square" rtlCol="0">
            <a:spAutoFit/>
          </a:bodyPr>
          <a:lstStyle/>
          <a:p>
            <a:pPr marL="800100" lvl="1" indent="-342900">
              <a:lnSpc>
                <a:spcPct val="120000"/>
              </a:lnSpc>
              <a:buFont typeface="Arial" pitchFamily="34" charset="0"/>
              <a:buChar char="•"/>
            </a:pPr>
            <a:r>
              <a:rPr lang="en-US" sz="2400" dirty="0" smtClean="0"/>
              <a:t>Assurance </a:t>
            </a:r>
            <a:r>
              <a:rPr lang="en-US" sz="2400" dirty="0"/>
              <a:t>that the sender of information is provided with proof of delivery and the recipient is provided with proof of the sender’s identity, so neither can later deny having processed the information.           </a:t>
            </a:r>
            <a:endParaRPr lang="en-US" sz="2400" dirty="0" smtClean="0"/>
          </a:p>
          <a:p>
            <a:pPr lvl="1">
              <a:lnSpc>
                <a:spcPct val="120000"/>
              </a:lnSpc>
            </a:pPr>
            <a:r>
              <a:rPr lang="en-US" sz="2400" dirty="0">
                <a:solidFill>
                  <a:srgbClr val="0000CC"/>
                </a:solidFill>
              </a:rPr>
              <a:t>     --CNSSI-4009; SP </a:t>
            </a:r>
            <a:r>
              <a:rPr lang="en-US" sz="2400" dirty="0" smtClean="0">
                <a:solidFill>
                  <a:srgbClr val="0000CC"/>
                </a:solidFill>
              </a:rPr>
              <a:t>800-60</a:t>
            </a:r>
            <a:endParaRPr lang="en-US" sz="2400" dirty="0" smtClean="0"/>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239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575" y="1752600"/>
            <a:ext cx="7715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Box 5"/>
          <p:cNvSpPr txBox="1">
            <a:spLocks noChangeArrowheads="1"/>
          </p:cNvSpPr>
          <p:nvPr/>
        </p:nvSpPr>
        <p:spPr bwMode="auto">
          <a:xfrm>
            <a:off x="1066800" y="2876550"/>
            <a:ext cx="656813"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Alice</a:t>
            </a:r>
          </a:p>
        </p:txBody>
      </p:sp>
      <p:sp>
        <p:nvSpPr>
          <p:cNvPr id="36" name="Text Box 12"/>
          <p:cNvSpPr txBox="1">
            <a:spLocks noChangeArrowheads="1"/>
          </p:cNvSpPr>
          <p:nvPr/>
        </p:nvSpPr>
        <p:spPr bwMode="auto">
          <a:xfrm>
            <a:off x="6978653" y="2876550"/>
            <a:ext cx="1317540" cy="369332"/>
          </a:xfrm>
          <a:prstGeom prst="rect">
            <a:avLst/>
          </a:prstGeom>
          <a:noFill/>
          <a:ln w="9525">
            <a:noFill/>
            <a:miter lim="800000"/>
            <a:headEnd/>
            <a:tailEnd/>
          </a:ln>
        </p:spPr>
        <p:txBody>
          <a:bodyPr wrap="none">
            <a:spAutoFit/>
          </a:bodyPr>
          <a:lstStyle/>
          <a:p>
            <a:pPr algn="ctr">
              <a:spcBef>
                <a:spcPct val="50000"/>
              </a:spcBef>
            </a:pPr>
            <a:r>
              <a:rPr lang="en-US" dirty="0" smtClean="0">
                <a:latin typeface="Tahoma" pitchFamily="34" charset="0"/>
              </a:rPr>
              <a:t>Bob (bank)</a:t>
            </a:r>
            <a:endParaRPr lang="en-US" dirty="0">
              <a:latin typeface="Tahoma" pitchFamily="34" charset="0"/>
            </a:endParaRPr>
          </a:p>
        </p:txBody>
      </p:sp>
      <p:cxnSp>
        <p:nvCxnSpPr>
          <p:cNvPr id="11" name="Straight Arrow Connector 27"/>
          <p:cNvCxnSpPr>
            <a:cxnSpLocks noChangeShapeType="1"/>
          </p:cNvCxnSpPr>
          <p:nvPr/>
        </p:nvCxnSpPr>
        <p:spPr bwMode="auto">
          <a:xfrm flipV="1">
            <a:off x="1536701" y="2364343"/>
            <a:ext cx="5485074" cy="1"/>
          </a:xfrm>
          <a:prstGeom prst="straightConnector1">
            <a:avLst/>
          </a:prstGeom>
          <a:noFill/>
          <a:ln w="9525" algn="ctr">
            <a:solidFill>
              <a:schemeClr val="tx1"/>
            </a:solidFill>
            <a:round/>
            <a:headEnd/>
            <a:tailEnd type="arrow" w="med" len="med"/>
          </a:ln>
        </p:spPr>
      </p:cxnSp>
      <mc:AlternateContent xmlns:mc="http://schemas.openxmlformats.org/markup-compatibility/2006" xmlns:a14="http://schemas.microsoft.com/office/drawing/2010/main">
        <mc:Choice Requires="a14">
          <p:sp>
            <p:nvSpPr>
              <p:cNvPr id="4" name="TextBox 3"/>
              <p:cNvSpPr txBox="1"/>
              <p:nvPr/>
            </p:nvSpPr>
            <p:spPr>
              <a:xfrm>
                <a:off x="1828800" y="2450068"/>
                <a:ext cx="40091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never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send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this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instruction</m:t>
                      </m:r>
                      <m:r>
                        <a:rPr lang="en-US" sz="2400" b="0" i="0" smtClean="0">
                          <a:latin typeface="Cambria Math" panose="02040503050406030204" pitchFamily="18" charset="0"/>
                        </a:rPr>
                        <m:t>‼!</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2450068"/>
                <a:ext cx="4009111" cy="369332"/>
              </a:xfrm>
              <a:prstGeom prst="rect">
                <a:avLst/>
              </a:prstGeom>
              <a:blipFill rotWithShape="0">
                <a:blip r:embed="rId5"/>
                <a:stretch>
                  <a:fillRect l="-1216" r="-1368"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59216" y="3288268"/>
                <a:ext cx="43377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never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receive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this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instruction</m:t>
                      </m:r>
                      <m:r>
                        <a:rPr lang="en-US" sz="2400" b="0" i="0"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059216" y="3288268"/>
                <a:ext cx="4337726" cy="369332"/>
              </a:xfrm>
              <a:prstGeom prst="rect">
                <a:avLst/>
              </a:prstGeom>
              <a:blipFill rotWithShape="0">
                <a:blip r:embed="rId6"/>
                <a:stretch>
                  <a:fillRect l="-1266" r="-1266" b="-6557"/>
                </a:stretch>
              </a:blipFill>
            </p:spPr>
            <p:txBody>
              <a:bodyPr/>
              <a:lstStyle/>
              <a:p>
                <a:r>
                  <a:rPr lang="en-US">
                    <a:noFill/>
                  </a:rPr>
                  <a:t> </a:t>
                </a:r>
              </a:p>
            </p:txBody>
          </p:sp>
        </mc:Fallback>
      </mc:AlternateContent>
    </p:spTree>
    <p:extLst>
      <p:ext uri="{BB962C8B-B14F-4D97-AF65-F5344CB8AC3E}">
        <p14:creationId xmlns:p14="http://schemas.microsoft.com/office/powerpoint/2010/main" val="164558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Overview</a:t>
            </a:r>
            <a:endParaRPr lang="en-US" dirty="0"/>
          </a:p>
        </p:txBody>
      </p:sp>
      <p:sp>
        <p:nvSpPr>
          <p:cNvPr id="28" name="TextBox 27"/>
          <p:cNvSpPr txBox="1"/>
          <p:nvPr/>
        </p:nvSpPr>
        <p:spPr>
          <a:xfrm>
            <a:off x="0" y="1219200"/>
            <a:ext cx="9144000" cy="5189113"/>
          </a:xfrm>
          <a:prstGeom prst="rect">
            <a:avLst/>
          </a:prstGeom>
          <a:noFill/>
        </p:spPr>
        <p:txBody>
          <a:bodyPr wrap="square" rtlCol="0">
            <a:spAutoFit/>
          </a:bodyPr>
          <a:lstStyle/>
          <a:p>
            <a:pPr>
              <a:lnSpc>
                <a:spcPct val="120000"/>
              </a:lnSpc>
            </a:pPr>
            <a:r>
              <a:rPr lang="en-US" sz="2400" b="1" dirty="0" smtClean="0"/>
              <a:t>Classical Cryptography</a:t>
            </a:r>
          </a:p>
          <a:p>
            <a:pPr marL="800100" lvl="1" indent="-342900">
              <a:lnSpc>
                <a:spcPct val="120000"/>
              </a:lnSpc>
              <a:buFont typeface="Arial" panose="020B0604020202020204" pitchFamily="34" charset="0"/>
              <a:buChar char="•"/>
            </a:pPr>
            <a:r>
              <a:rPr lang="en-US" sz="2000" dirty="0" smtClean="0"/>
              <a:t>Historical Ciphers, Perfect Secrecy, Principles of Modern Cryptography</a:t>
            </a:r>
          </a:p>
          <a:p>
            <a:pPr>
              <a:lnSpc>
                <a:spcPct val="120000"/>
              </a:lnSpc>
            </a:pPr>
            <a:r>
              <a:rPr lang="en-US" sz="2400" b="1" dirty="0" smtClean="0"/>
              <a:t>Private-Key Cryptography</a:t>
            </a:r>
          </a:p>
          <a:p>
            <a:pPr marL="800100" lvl="1" indent="-342900">
              <a:lnSpc>
                <a:spcPct val="120000"/>
              </a:lnSpc>
              <a:buFont typeface="Arial" panose="020B0604020202020204" pitchFamily="34" charset="0"/>
              <a:buChar char="•"/>
            </a:pPr>
            <a:r>
              <a:rPr lang="en-US" sz="2000" dirty="0" smtClean="0"/>
              <a:t>Private-Key Encryption</a:t>
            </a:r>
          </a:p>
          <a:p>
            <a:pPr marL="800100" lvl="1" indent="-342900">
              <a:lnSpc>
                <a:spcPct val="120000"/>
              </a:lnSpc>
              <a:buFont typeface="Arial" panose="020B0604020202020204" pitchFamily="34" charset="0"/>
              <a:buChar char="•"/>
            </a:pPr>
            <a:r>
              <a:rPr lang="en-US" sz="2000" dirty="0" smtClean="0"/>
              <a:t>Message Authentication Codes</a:t>
            </a:r>
          </a:p>
          <a:p>
            <a:pPr marL="800100" lvl="1" indent="-342900">
              <a:lnSpc>
                <a:spcPct val="120000"/>
              </a:lnSpc>
              <a:buFont typeface="Arial" panose="020B0604020202020204" pitchFamily="34" charset="0"/>
              <a:buChar char="•"/>
            </a:pPr>
            <a:r>
              <a:rPr lang="en-US" sz="2000" dirty="0" smtClean="0"/>
              <a:t>Hash Functions</a:t>
            </a:r>
          </a:p>
          <a:p>
            <a:pPr marL="800100" lvl="1" indent="-342900">
              <a:lnSpc>
                <a:spcPct val="120000"/>
              </a:lnSpc>
              <a:buFont typeface="Arial" panose="020B0604020202020204" pitchFamily="34" charset="0"/>
              <a:buChar char="•"/>
            </a:pPr>
            <a:r>
              <a:rPr lang="en-US" sz="2000" dirty="0" smtClean="0"/>
              <a:t>Practical Constructions</a:t>
            </a:r>
          </a:p>
          <a:p>
            <a:pPr>
              <a:lnSpc>
                <a:spcPct val="120000"/>
              </a:lnSpc>
            </a:pPr>
            <a:r>
              <a:rPr lang="en-US" sz="2400" b="1" dirty="0" smtClean="0"/>
              <a:t>Public-Key Cryptography</a:t>
            </a:r>
          </a:p>
          <a:p>
            <a:pPr marL="800100" lvl="1" indent="-342900">
              <a:lnSpc>
                <a:spcPct val="120000"/>
              </a:lnSpc>
              <a:buFont typeface="Arial" panose="020B0604020202020204" pitchFamily="34" charset="0"/>
              <a:buChar char="•"/>
            </a:pPr>
            <a:r>
              <a:rPr lang="en-US" sz="2000" dirty="0" smtClean="0"/>
              <a:t>Key Exchange</a:t>
            </a:r>
          </a:p>
          <a:p>
            <a:pPr marL="800100" lvl="1" indent="-342900">
              <a:lnSpc>
                <a:spcPct val="120000"/>
              </a:lnSpc>
              <a:buFont typeface="Arial" panose="020B0604020202020204" pitchFamily="34" charset="0"/>
              <a:buChar char="•"/>
            </a:pPr>
            <a:r>
              <a:rPr lang="en-US" sz="2000" dirty="0" smtClean="0"/>
              <a:t>Public-Key Encryption</a:t>
            </a:r>
          </a:p>
          <a:p>
            <a:pPr marL="800100" lvl="1" indent="-342900">
              <a:lnSpc>
                <a:spcPct val="120000"/>
              </a:lnSpc>
              <a:buFont typeface="Arial" panose="020B0604020202020204" pitchFamily="34" charset="0"/>
              <a:buChar char="•"/>
            </a:pPr>
            <a:r>
              <a:rPr lang="en-US" sz="2000" dirty="0" smtClean="0"/>
              <a:t>Digital Signature</a:t>
            </a:r>
          </a:p>
          <a:p>
            <a:pPr>
              <a:lnSpc>
                <a:spcPct val="120000"/>
              </a:lnSpc>
            </a:pPr>
            <a:r>
              <a:rPr lang="en-US" sz="2400" b="1" dirty="0" smtClean="0"/>
              <a:t>Advanced Topics</a:t>
            </a:r>
          </a:p>
          <a:p>
            <a:pPr marL="800100" lvl="1" indent="-342900">
              <a:lnSpc>
                <a:spcPct val="120000"/>
              </a:lnSpc>
              <a:buFont typeface="Arial" panose="020B0604020202020204" pitchFamily="34" charset="0"/>
              <a:buChar char="•"/>
            </a:pPr>
            <a:r>
              <a:rPr lang="en-US" sz="2000" dirty="0" smtClean="0"/>
              <a:t>Secret Sharing, PIR,</a:t>
            </a:r>
            <a:r>
              <a:rPr lang="en-US" sz="2000" dirty="0"/>
              <a:t> Secure </a:t>
            </a:r>
            <a:r>
              <a:rPr lang="en-US" sz="2000" dirty="0" smtClean="0"/>
              <a:t>Computation</a:t>
            </a:r>
          </a:p>
        </p:txBody>
      </p:sp>
    </p:spTree>
    <p:extLst>
      <p:ext uri="{BB962C8B-B14F-4D97-AF65-F5344CB8AC3E}">
        <p14:creationId xmlns:p14="http://schemas.microsoft.com/office/powerpoint/2010/main" val="175761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History of Encryption</a:t>
            </a:r>
            <a:endParaRPr lang="en-US" dirty="0"/>
          </a:p>
        </p:txBody>
      </p:sp>
      <p:pic>
        <p:nvPicPr>
          <p:cNvPr id="1027" name="Picture 3" descr="C:\Users\liangfzh\Desktop\Lecture Notes\310px-Papyrus_Ani_curs_hie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52" y="2133600"/>
            <a:ext cx="2254827" cy="2341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liangfzh\Desktop\Lecture Notes\199px-Skyta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909" y="2362200"/>
            <a:ext cx="2562344"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9253" y="2286000"/>
            <a:ext cx="2743200" cy="21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TextBox 14"/>
              <p:cNvSpPr txBox="1"/>
              <p:nvPr/>
            </p:nvSpPr>
            <p:spPr>
              <a:xfrm>
                <a:off x="381000" y="4551402"/>
                <a:ext cx="231954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𝐄𝐠𝐲𝐩𝐭𝐢𝐚𝐧</m:t>
                      </m:r>
                      <m:r>
                        <a:rPr lang="en-US" b="1" smtClean="0">
                          <a:latin typeface="Cambria Math" panose="02040503050406030204" pitchFamily="18" charset="0"/>
                        </a:rPr>
                        <m:t> </m:t>
                      </m:r>
                      <m:r>
                        <a:rPr lang="en-US" b="1" smtClean="0">
                          <a:latin typeface="Cambria Math" panose="02040503050406030204" pitchFamily="18" charset="0"/>
                        </a:rPr>
                        <m:t>𝐇𝐢𝐞𝐫𝐨𝐠𝐥𝐲𝐩𝐡</m:t>
                      </m:r>
                    </m:oMath>
                  </m:oMathPara>
                </a14:m>
                <a:endParaRPr lang="en-US" b="1" dirty="0" smtClean="0">
                  <a:latin typeface="Cambria Math" panose="02040503050406030204" pitchFamily="18" charset="0"/>
                </a:endParaRPr>
              </a:p>
              <a:p>
                <a14:m>
                  <m:oMath xmlns:m="http://schemas.openxmlformats.org/officeDocument/2006/math">
                    <m:r>
                      <a:rPr lang="en-US" b="1">
                        <a:latin typeface="Cambria Math" panose="02040503050406030204" pitchFamily="18" charset="0"/>
                      </a:rPr>
                      <m:t> </m:t>
                    </m:r>
                    <m:r>
                      <a:rPr lang="en-US" b="1">
                        <a:latin typeface="Cambria Math" panose="02040503050406030204" pitchFamily="18" charset="0"/>
                      </a:rPr>
                      <m:t>𝐖𝐫𝐢𝐭𝐢𝐧𝐠</m:t>
                    </m:r>
                  </m:oMath>
                </a14:m>
                <a:r>
                  <a:rPr lang="en-US" b="1" dirty="0" smtClean="0">
                    <a:latin typeface="Cambria Math" panose="02040503050406030204" pitchFamily="18" charset="0"/>
                  </a:rPr>
                  <a:t>(&gt;4000yrs)</a:t>
                </a:r>
              </a:p>
            </p:txBody>
          </p:sp>
        </mc:Choice>
        <mc:Fallback xmlns="">
          <p:sp>
            <p:nvSpPr>
              <p:cNvPr id="15" name="TextBox 14"/>
              <p:cNvSpPr txBox="1">
                <a:spLocks noRot="1" noChangeAspect="1" noMove="1" noResize="1" noEditPoints="1" noAdjustHandles="1" noChangeArrowheads="1" noChangeShapeType="1" noTextEdit="1"/>
              </p:cNvSpPr>
              <p:nvPr/>
            </p:nvSpPr>
            <p:spPr>
              <a:xfrm>
                <a:off x="381000" y="4551402"/>
                <a:ext cx="2319546" cy="553998"/>
              </a:xfrm>
              <a:prstGeom prst="rect">
                <a:avLst/>
              </a:prstGeom>
              <a:blipFill rotWithShape="0">
                <a:blip r:embed="rId6"/>
                <a:stretch>
                  <a:fillRect l="-2632" t="-2198" r="-2895"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448380" y="4572000"/>
                <a:ext cx="158056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𝐆𝐫𝐞𝐞𝐤</m:t>
                      </m:r>
                      <m:r>
                        <a:rPr lang="en-US" b="1" i="0" smtClean="0">
                          <a:latin typeface="Cambria Math" panose="02040503050406030204" pitchFamily="18" charset="0"/>
                        </a:rPr>
                        <m:t> </m:t>
                      </m:r>
                      <m:r>
                        <a:rPr lang="en-US" b="1" i="0" smtClean="0">
                          <a:latin typeface="Cambria Math" panose="02040503050406030204" pitchFamily="18" charset="0"/>
                        </a:rPr>
                        <m:t>𝐒𝐜𝐲𝐭𝐚𝐥𝐞</m:t>
                      </m:r>
                    </m:oMath>
                  </m:oMathPara>
                </a14:m>
                <a:endParaRPr lang="en-US" b="1" i="0" dirty="0" smtClean="0">
                  <a:latin typeface="Cambria Math" panose="02040503050406030204" pitchFamily="18" charset="0"/>
                </a:endParaRPr>
              </a:p>
              <a:p>
                <a:r>
                  <a:rPr lang="en-US" b="0" dirty="0" smtClean="0"/>
                  <a:t> </a:t>
                </a:r>
                <a14:m>
                  <m:oMath xmlns:m="http://schemas.openxmlformats.org/officeDocument/2006/math">
                    <m:r>
                      <a:rPr lang="en-US" b="1" i="0" smtClean="0">
                        <a:latin typeface="Cambria Math" panose="02040503050406030204" pitchFamily="18" charset="0"/>
                      </a:rPr>
                      <m:t>(&gt;</m:t>
                    </m:r>
                    <m:r>
                      <a:rPr lang="en-US" b="1" i="0" smtClean="0">
                        <a:latin typeface="Cambria Math" panose="02040503050406030204" pitchFamily="18" charset="0"/>
                      </a:rPr>
                      <m:t>𝟐𝟑𝟎𝟎𝐲𝐫𝐬</m:t>
                    </m:r>
                    <m:r>
                      <a:rPr lang="en-US" b="1" i="0" smtClean="0">
                        <a:latin typeface="Cambria Math" panose="02040503050406030204" pitchFamily="18" charset="0"/>
                      </a:rPr>
                      <m:t>)</m:t>
                    </m:r>
                  </m:oMath>
                </a14:m>
                <a:endParaRPr lang="en-US" b="1"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448380" y="4572000"/>
                <a:ext cx="1580561" cy="553998"/>
              </a:xfrm>
              <a:prstGeom prst="rect">
                <a:avLst/>
              </a:prstGeom>
              <a:blipFill rotWithShape="0">
                <a:blip r:embed="rId7"/>
                <a:stretch>
                  <a:fillRect l="-3475" t="-1099" r="-3861" b="-16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506453" y="4572000"/>
                <a:ext cx="178779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𝐂𝐚𝐞𝐬𝐚</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𝐫</m:t>
                          </m:r>
                        </m:e>
                        <m:sup>
                          <m:r>
                            <a:rPr lang="en-US" b="1" i="0" smtClean="0">
                              <a:latin typeface="Cambria Math" panose="02040503050406030204" pitchFamily="18" charset="0"/>
                            </a:rPr>
                            <m:t>′</m:t>
                          </m:r>
                        </m:sup>
                      </m:sSup>
                      <m:r>
                        <a:rPr lang="en-US" b="1" i="0" smtClean="0">
                          <a:latin typeface="Cambria Math" panose="02040503050406030204" pitchFamily="18" charset="0"/>
                        </a:rPr>
                        <m:t>𝐬</m:t>
                      </m:r>
                      <m:r>
                        <a:rPr lang="en-US" b="1" i="0" smtClean="0">
                          <a:latin typeface="Cambria Math" panose="02040503050406030204" pitchFamily="18" charset="0"/>
                        </a:rPr>
                        <m:t> </m:t>
                      </m:r>
                      <m:r>
                        <a:rPr lang="en-US" b="1" i="0" smtClean="0">
                          <a:latin typeface="Cambria Math" panose="02040503050406030204" pitchFamily="18" charset="0"/>
                        </a:rPr>
                        <m:t>𝐂𝐢𝐩𝐡𝐞𝐫</m:t>
                      </m:r>
                    </m:oMath>
                  </m:oMathPara>
                </a14:m>
                <a:endParaRPr lang="en-US" b="1" i="0" dirty="0" smtClean="0">
                  <a:latin typeface="Cambria Math" panose="02040503050406030204" pitchFamily="18" charset="0"/>
                </a:endParaRPr>
              </a:p>
              <a:p>
                <a:r>
                  <a:rPr lang="en-US" b="1" dirty="0" smtClean="0"/>
                  <a:t> </a:t>
                </a:r>
                <a14:m>
                  <m:oMath xmlns:m="http://schemas.openxmlformats.org/officeDocument/2006/math">
                    <m:r>
                      <a:rPr lang="en-US" b="1" i="0" smtClean="0">
                        <a:latin typeface="Cambria Math" panose="02040503050406030204" pitchFamily="18" charset="0"/>
                      </a:rPr>
                      <m:t>(&gt;</m:t>
                    </m:r>
                    <m:r>
                      <a:rPr lang="en-US" b="1" i="0" smtClean="0">
                        <a:latin typeface="Cambria Math" panose="02040503050406030204" pitchFamily="18" charset="0"/>
                      </a:rPr>
                      <m:t>𝟐𝟎𝟎𝟎𝐲𝐫𝐬</m:t>
                    </m:r>
                    <m:r>
                      <a:rPr lang="en-US" b="1" i="0" smtClean="0">
                        <a:latin typeface="Cambria Math" panose="02040503050406030204" pitchFamily="18" charset="0"/>
                      </a:rPr>
                      <m:t>)</m:t>
                    </m:r>
                  </m:oMath>
                </a14:m>
                <a:endParaRPr dirty="0"/>
              </a:p>
            </p:txBody>
          </p:sp>
        </mc:Choice>
        <mc:Fallback xmlns="">
          <p:sp>
            <p:nvSpPr>
              <p:cNvPr id="17" name="TextBox 16"/>
              <p:cNvSpPr txBox="1">
                <a:spLocks noRot="1" noChangeAspect="1" noMove="1" noResize="1" noEditPoints="1" noAdjustHandles="1" noChangeArrowheads="1" noChangeShapeType="1" noTextEdit="1"/>
              </p:cNvSpPr>
              <p:nvPr/>
            </p:nvSpPr>
            <p:spPr>
              <a:xfrm>
                <a:off x="6506453" y="4572000"/>
                <a:ext cx="1787797" cy="553998"/>
              </a:xfrm>
              <a:prstGeom prst="rect">
                <a:avLst/>
              </a:prstGeom>
              <a:blipFill rotWithShape="0">
                <a:blip r:embed="rId8"/>
                <a:stretch>
                  <a:fillRect l="-3061" t="-1099" r="-3741" b="-16484"/>
                </a:stretch>
              </a:blipFill>
            </p:spPr>
            <p:txBody>
              <a:bodyPr/>
              <a:lstStyle/>
              <a:p>
                <a:r>
                  <a:rPr lang="en-US">
                    <a:noFill/>
                  </a:rPr>
                  <a:t> </a:t>
                </a:r>
              </a:p>
            </p:txBody>
          </p:sp>
        </mc:Fallback>
      </mc:AlternateContent>
    </p:spTree>
    <p:extLst>
      <p:ext uri="{BB962C8B-B14F-4D97-AF65-F5344CB8AC3E}">
        <p14:creationId xmlns:p14="http://schemas.microsoft.com/office/powerpoint/2010/main" val="1128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History of Encryption</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1295399"/>
            <a:ext cx="2819400" cy="48006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537" y="1143000"/>
            <a:ext cx="2438400" cy="49530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399" y="2963681"/>
            <a:ext cx="1905001" cy="122731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8399" y="1314991"/>
            <a:ext cx="1905001" cy="1597818"/>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8399" y="4083626"/>
            <a:ext cx="1905001" cy="11430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8399" y="5257799"/>
            <a:ext cx="1905001" cy="838200"/>
          </a:xfrm>
          <a:prstGeom prst="rect">
            <a:avLst/>
          </a:prstGeom>
        </p:spPr>
      </p:pic>
      <mc:AlternateContent xmlns:mc="http://schemas.openxmlformats.org/markup-compatibility/2006" xmlns:a14="http://schemas.microsoft.com/office/drawing/2010/main">
        <mc:Choice Requires="a14">
          <p:sp>
            <p:nvSpPr>
              <p:cNvPr id="18" name="TextBox 17"/>
              <p:cNvSpPr txBox="1"/>
              <p:nvPr/>
            </p:nvSpPr>
            <p:spPr>
              <a:xfrm>
                <a:off x="1357088" y="6109898"/>
                <a:ext cx="867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𝐄𝐧𝐢𝐠𝐦𝐚</m:t>
                      </m:r>
                    </m:oMath>
                  </m:oMathPara>
                </a14:m>
                <a:endParaRPr 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1357088" y="6109898"/>
                <a:ext cx="867225" cy="276999"/>
              </a:xfrm>
              <a:prstGeom prst="rect">
                <a:avLst/>
              </a:prstGeom>
              <a:blipFill rotWithShape="0">
                <a:blip r:embed="rId9"/>
                <a:stretch>
                  <a:fillRect l="-9155" r="-915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238175" y="6096000"/>
                <a:ext cx="4776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𝐃𝐄𝐒</m:t>
                      </m:r>
                    </m:oMath>
                  </m:oMathPara>
                </a14:m>
                <a:endParaRPr 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4238175" y="6096000"/>
                <a:ext cx="477695" cy="276999"/>
              </a:xfrm>
              <a:prstGeom prst="rect">
                <a:avLst/>
              </a:prstGeom>
              <a:blipFill rotWithShape="0">
                <a:blip r:embed="rId10"/>
                <a:stretch>
                  <a:fillRect l="-10127" r="-1265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010400" y="6096000"/>
                <a:ext cx="4680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𝐀𝐄𝐒</m:t>
                      </m:r>
                    </m:oMath>
                  </m:oMathPara>
                </a14:m>
                <a:endParaRPr 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7010400" y="6096000"/>
                <a:ext cx="468077" cy="276999"/>
              </a:xfrm>
              <a:prstGeom prst="rect">
                <a:avLst/>
              </a:prstGeom>
              <a:blipFill rotWithShape="0">
                <a:blip r:embed="rId11"/>
                <a:stretch>
                  <a:fillRect l="-10390" r="-11688" b="-6667"/>
                </a:stretch>
              </a:blipFill>
            </p:spPr>
            <p:txBody>
              <a:bodyPr/>
              <a:lstStyle/>
              <a:p>
                <a:r>
                  <a:rPr lang="en-US">
                    <a:noFill/>
                  </a:rPr>
                  <a:t> </a:t>
                </a:r>
              </a:p>
            </p:txBody>
          </p:sp>
        </mc:Fallback>
      </mc:AlternateContent>
    </p:spTree>
    <p:extLst>
      <p:ext uri="{BB962C8B-B14F-4D97-AF65-F5344CB8AC3E}">
        <p14:creationId xmlns:p14="http://schemas.microsoft.com/office/powerpoint/2010/main" val="418950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527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Course Information</a:t>
            </a:r>
            <a:endParaRPr lang="en-US" dirty="0"/>
          </a:p>
        </p:txBody>
      </p:sp>
      <p:sp>
        <p:nvSpPr>
          <p:cNvPr id="28" name="TextBox 27"/>
          <p:cNvSpPr txBox="1"/>
          <p:nvPr/>
        </p:nvSpPr>
        <p:spPr>
          <a:xfrm>
            <a:off x="0" y="1219200"/>
            <a:ext cx="9144000" cy="4819781"/>
          </a:xfrm>
          <a:prstGeom prst="rect">
            <a:avLst/>
          </a:prstGeom>
          <a:noFill/>
        </p:spPr>
        <p:txBody>
          <a:bodyPr wrap="square" rtlCol="0">
            <a:spAutoFit/>
          </a:bodyPr>
          <a:lstStyle/>
          <a:p>
            <a:pPr>
              <a:lnSpc>
                <a:spcPct val="120000"/>
              </a:lnSpc>
            </a:pPr>
            <a:r>
              <a:rPr lang="en-US" sz="2400" b="1" dirty="0"/>
              <a:t>Lectures</a:t>
            </a:r>
            <a:r>
              <a:rPr lang="en-US" sz="2000" dirty="0"/>
              <a:t>: </a:t>
            </a:r>
            <a:r>
              <a:rPr lang="en-US" sz="2000" dirty="0" smtClean="0"/>
              <a:t>(Tuesday 15:00-16:40; Thursday 15:00-16:40/SIST-1D-106) </a:t>
            </a:r>
            <a:endParaRPr lang="en-US" sz="2400" dirty="0" smtClean="0"/>
          </a:p>
          <a:p>
            <a:pPr>
              <a:lnSpc>
                <a:spcPct val="120000"/>
              </a:lnSpc>
            </a:pPr>
            <a:r>
              <a:rPr lang="en-US" sz="2400" b="1" dirty="0" smtClean="0"/>
              <a:t>Textbook</a:t>
            </a:r>
            <a:r>
              <a:rPr lang="en-US" sz="2400" dirty="0"/>
              <a:t>: </a:t>
            </a:r>
            <a:endParaRPr lang="en-US" sz="2400" dirty="0" smtClean="0"/>
          </a:p>
          <a:p>
            <a:pPr marL="800100" lvl="1" indent="-342900">
              <a:lnSpc>
                <a:spcPct val="120000"/>
              </a:lnSpc>
              <a:buFont typeface="Arial" panose="020B0604020202020204" pitchFamily="34" charset="0"/>
              <a:buChar char="•"/>
            </a:pPr>
            <a:r>
              <a:rPr lang="en-US" sz="2000" dirty="0" smtClean="0"/>
              <a:t>Introduction to Modern Cryptography (2nd </a:t>
            </a:r>
            <a:r>
              <a:rPr lang="en-US" sz="2000" dirty="0"/>
              <a:t>edition), Jonathan </a:t>
            </a:r>
            <a:r>
              <a:rPr lang="en-US" sz="2000" dirty="0" smtClean="0"/>
              <a:t>Katz and Yehuda </a:t>
            </a:r>
            <a:r>
              <a:rPr lang="en-US" sz="2000" dirty="0"/>
              <a:t>Lindell, </a:t>
            </a:r>
            <a:r>
              <a:rPr lang="en-US" sz="2000" dirty="0" smtClean="0"/>
              <a:t>CRC Press, 2015. </a:t>
            </a:r>
          </a:p>
          <a:p>
            <a:pPr marL="1257300" lvl="2" indent="-342900">
              <a:lnSpc>
                <a:spcPct val="120000"/>
              </a:lnSpc>
              <a:buFont typeface="Arial" panose="020B0604020202020204" pitchFamily="34" charset="0"/>
              <a:buChar char="•"/>
            </a:pPr>
            <a:r>
              <a:rPr lang="en-US" sz="2000" dirty="0">
                <a:hlinkClick r:id="rId3"/>
              </a:rPr>
              <a:t>https://</a:t>
            </a:r>
            <a:r>
              <a:rPr lang="en-US" sz="2000" dirty="0" smtClean="0">
                <a:hlinkClick r:id="rId3"/>
              </a:rPr>
              <a:t>www.amazon.com/Introduction-Cryptography-Chapman-Network-Security-ebook/dp/B00QFFY41K</a:t>
            </a:r>
            <a:endParaRPr lang="en-US" sz="2000" dirty="0" smtClean="0"/>
          </a:p>
          <a:p>
            <a:pPr>
              <a:lnSpc>
                <a:spcPct val="120000"/>
              </a:lnSpc>
            </a:pPr>
            <a:r>
              <a:rPr lang="en-US" sz="2400" b="1" dirty="0"/>
              <a:t>Evaluation</a:t>
            </a:r>
            <a:r>
              <a:rPr lang="en-US" sz="2400" dirty="0"/>
              <a:t>: </a:t>
            </a:r>
            <a:endParaRPr lang="en-US" sz="2400" dirty="0" smtClean="0"/>
          </a:p>
          <a:p>
            <a:pPr marL="800100" lvl="1" indent="-342900">
              <a:lnSpc>
                <a:spcPct val="120000"/>
              </a:lnSpc>
              <a:buFont typeface="Arial" panose="020B0604020202020204" pitchFamily="34" charset="0"/>
              <a:buChar char="•"/>
            </a:pPr>
            <a:r>
              <a:rPr lang="en-US" sz="2000" dirty="0" smtClean="0"/>
              <a:t>Attendance: 10% </a:t>
            </a:r>
          </a:p>
          <a:p>
            <a:pPr marL="800100" lvl="1" indent="-342900">
              <a:lnSpc>
                <a:spcPct val="120000"/>
              </a:lnSpc>
              <a:buFont typeface="Arial" panose="020B0604020202020204" pitchFamily="34" charset="0"/>
              <a:buChar char="•"/>
            </a:pPr>
            <a:r>
              <a:rPr lang="en-US" sz="2000" dirty="0" smtClean="0"/>
              <a:t>Homework</a:t>
            </a:r>
            <a:r>
              <a:rPr lang="en-US" sz="2000" dirty="0"/>
              <a:t>: </a:t>
            </a:r>
            <a:r>
              <a:rPr lang="en-US" sz="2000" dirty="0" smtClean="0"/>
              <a:t>60% </a:t>
            </a:r>
          </a:p>
          <a:p>
            <a:pPr marL="800100" lvl="1" indent="-342900">
              <a:lnSpc>
                <a:spcPct val="120000"/>
              </a:lnSpc>
              <a:buFont typeface="Arial" panose="020B0604020202020204" pitchFamily="34" charset="0"/>
              <a:buChar char="•"/>
            </a:pPr>
            <a:r>
              <a:rPr lang="en-US" sz="2000" dirty="0" smtClean="0"/>
              <a:t>Exam: 30</a:t>
            </a:r>
            <a:r>
              <a:rPr lang="en-US" sz="2000" dirty="0"/>
              <a:t>% </a:t>
            </a:r>
            <a:endParaRPr lang="en-US" sz="2000" dirty="0" smtClean="0"/>
          </a:p>
          <a:p>
            <a:pPr>
              <a:lnSpc>
                <a:spcPct val="120000"/>
              </a:lnSpc>
            </a:pPr>
            <a:r>
              <a:rPr lang="en-US" sz="2400" b="1" dirty="0" smtClean="0"/>
              <a:t>Course Webpage</a:t>
            </a:r>
            <a:r>
              <a:rPr lang="en-US" sz="2400" dirty="0" smtClean="0"/>
              <a:t>: </a:t>
            </a:r>
            <a:r>
              <a:rPr lang="en-US" sz="2400" dirty="0" err="1"/>
              <a:t>e</a:t>
            </a:r>
            <a:r>
              <a:rPr lang="en-US" sz="2400" dirty="0" err="1" smtClean="0"/>
              <a:t>gate</a:t>
            </a:r>
            <a:r>
              <a:rPr lang="en-US" sz="2400" dirty="0" smtClean="0"/>
              <a:t>-Blackboard (</a:t>
            </a:r>
            <a:r>
              <a:rPr lang="zh-CN" altLang="en-US" sz="2400" dirty="0" smtClean="0"/>
              <a:t>互动教学平台</a:t>
            </a:r>
            <a:r>
              <a:rPr lang="en-US" sz="2400" dirty="0" smtClean="0"/>
              <a:t>)</a:t>
            </a:r>
            <a:endParaRPr lang="en-US" sz="2000" dirty="0" smtClean="0"/>
          </a:p>
          <a:p>
            <a:pPr marL="800100" lvl="1" indent="-342900">
              <a:lnSpc>
                <a:spcPct val="120000"/>
              </a:lnSpc>
              <a:buFont typeface="Arial" panose="020B0604020202020204" pitchFamily="34" charset="0"/>
              <a:buChar char="•"/>
            </a:pPr>
            <a:r>
              <a:rPr lang="zh-CN" altLang="en-US" sz="2000" dirty="0"/>
              <a:t>密码学</a:t>
            </a:r>
            <a:endParaRPr lang="en-US" sz="2000" dirty="0" smtClean="0"/>
          </a:p>
        </p:txBody>
      </p:sp>
    </p:spTree>
    <p:extLst>
      <p:ext uri="{BB962C8B-B14F-4D97-AF65-F5344CB8AC3E}">
        <p14:creationId xmlns:p14="http://schemas.microsoft.com/office/powerpoint/2010/main" val="133439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Algorithm</a:t>
            </a:r>
            <a:endParaRPr lang="en-US" dirty="0"/>
          </a:p>
        </p:txBody>
      </p:sp>
      <mc:AlternateContent xmlns:mc="http://schemas.openxmlformats.org/markup-compatibility/2006" xmlns:a14="http://schemas.microsoft.com/office/drawing/2010/main">
        <mc:Choice Requires="a14">
          <p:sp>
            <p:nvSpPr>
              <p:cNvPr id="52" name="TextBox 51"/>
              <p:cNvSpPr txBox="1"/>
              <p:nvPr/>
            </p:nvSpPr>
            <p:spPr>
              <a:xfrm>
                <a:off x="0" y="1226075"/>
                <a:ext cx="9144000" cy="5250925"/>
              </a:xfrm>
              <a:prstGeom prst="rect">
                <a:avLst/>
              </a:prstGeom>
              <a:noFill/>
            </p:spPr>
            <p:txBody>
              <a:bodyPr wrap="square" rtlCol="0">
                <a:spAutoFit/>
              </a:bodyPr>
              <a:lstStyle/>
              <a:p>
                <a:pPr>
                  <a:lnSpc>
                    <a:spcPct val="120000"/>
                  </a:lnSpc>
                </a:pPr>
                <a:r>
                  <a:rPr lang="en-US" sz="2400" b="1" dirty="0" smtClean="0"/>
                  <a:t>DEFINITION:</a:t>
                </a:r>
                <a:endParaRPr lang="en-US" sz="2000" b="1" dirty="0" smtClean="0"/>
              </a:p>
              <a:p>
                <a:pPr marL="800100" lvl="1" indent="-342900">
                  <a:lnSpc>
                    <a:spcPct val="120000"/>
                  </a:lnSpc>
                  <a:buFont typeface="Arial" panose="020B0604020202020204" pitchFamily="34" charset="0"/>
                  <a:buChar char="•"/>
                </a:pPr>
                <a:r>
                  <a:rPr lang="en-US" sz="2000" i="0" dirty="0" smtClean="0"/>
                  <a:t>A sequence of computational steps that transform the </a:t>
                </a:r>
                <a:r>
                  <a:rPr lang="en-US" sz="2000" b="1" i="1" dirty="0" smtClean="0"/>
                  <a:t>input</a:t>
                </a:r>
                <a:r>
                  <a:rPr lang="en-US" sz="2000" i="0" dirty="0" smtClean="0"/>
                  <a:t> into the </a:t>
                </a:r>
                <a:r>
                  <a:rPr lang="en-US" sz="2000" b="1" i="1" dirty="0" smtClean="0"/>
                  <a:t>output</a:t>
                </a:r>
              </a:p>
              <a:p>
                <a:pPr marL="1257300" lvl="2" indent="-342900">
                  <a:lnSpc>
                    <a:spcPct val="120000"/>
                  </a:lnSpc>
                  <a:buFont typeface="Arial" panose="020B0604020202020204" pitchFamily="34" charset="0"/>
                  <a:buChar char="•"/>
                </a:pPr>
                <a:r>
                  <a:rPr lang="en-US" sz="2000" dirty="0">
                    <a:solidFill>
                      <a:srgbClr val="0000CC"/>
                    </a:solidFill>
                  </a:rPr>
                  <a:t>“Introduction to Algorithms”--Cormen, Leiserson, Rivest, </a:t>
                </a:r>
                <a:r>
                  <a:rPr lang="en-US" sz="2000" dirty="0" smtClean="0">
                    <a:solidFill>
                      <a:srgbClr val="0000CC"/>
                    </a:solidFill>
                  </a:rPr>
                  <a:t>Stein/ MIT press</a:t>
                </a:r>
                <a:endParaRPr lang="en-US" sz="2000" i="1" dirty="0" smtClean="0">
                  <a:solidFill>
                    <a:srgbClr val="0000CC"/>
                  </a:solidFill>
                </a:endParaRPr>
              </a:p>
              <a:p>
                <a:pPr>
                  <a:lnSpc>
                    <a:spcPct val="120000"/>
                  </a:lnSpc>
                </a:pPr>
                <a:r>
                  <a:rPr lang="en-US" sz="2400" b="1" dirty="0" smtClean="0"/>
                  <a:t>EXAMPLE</a:t>
                </a:r>
                <a:r>
                  <a:rPr lang="en-US" sz="2400" dirty="0" smtClean="0"/>
                  <a:t>: sorting algorithm (insertion sort)</a:t>
                </a:r>
              </a:p>
              <a:p>
                <a:pPr marL="800100" lvl="1" indent="-342900">
                  <a:lnSpc>
                    <a:spcPct val="120000"/>
                  </a:lnSpc>
                  <a:buFont typeface="Arial" panose="020B0604020202020204" pitchFamily="34" charset="0"/>
                  <a:buChar char="•"/>
                </a:pPr>
                <a:r>
                  <a:rPr lang="en-US" sz="2000" b="1" dirty="0" smtClean="0"/>
                  <a:t>Input</a:t>
                </a:r>
                <a:r>
                  <a:rPr lang="en-US" sz="2000" dirty="0" smtClean="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endParaRPr lang="en-US" sz="2000" dirty="0" smtClean="0"/>
              </a:p>
              <a:p>
                <a:pPr marL="800100" lvl="1" indent="-342900">
                  <a:lnSpc>
                    <a:spcPct val="120000"/>
                  </a:lnSpc>
                  <a:buFont typeface="Arial" panose="020B0604020202020204" pitchFamily="34" charset="0"/>
                  <a:buChar char="•"/>
                </a:pPr>
                <a:r>
                  <a:rPr lang="en-US" sz="2000" b="1" dirty="0" smtClean="0"/>
                  <a:t>Output</a:t>
                </a:r>
                <a:r>
                  <a:rPr lang="en-US" sz="2000" dirty="0" smtClean="0"/>
                  <a:t>: a reordering </a:t>
                </a:r>
                <a14:m>
                  <m:oMath xmlns:m="http://schemas.openxmlformats.org/officeDocument/2006/math">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smtClean="0"/>
                  <a:t>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𝑛</m:t>
                        </m:r>
                      </m:sub>
                    </m:sSub>
                  </m:oMath>
                </a14:m>
                <a:r>
                  <a:rPr lang="en-US" sz="2000" dirty="0" smtClean="0"/>
                  <a:t> s.t.</a:t>
                </a:r>
                <a:r>
                  <a:rPr lang="en-US" sz="2000" b="0" dirty="0" smtClean="0"/>
                  <a:t>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oMath>
                </a14:m>
                <a:endParaRPr lang="en-US" sz="2000" dirty="0" smtClean="0"/>
              </a:p>
              <a:p>
                <a:pPr marL="1257300" lvl="2"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for</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 </m:t>
                    </m:r>
                    <m:r>
                      <m:rPr>
                        <m:sty m:val="p"/>
                      </m:rPr>
                      <a:rPr lang="en-US" sz="2000" b="0" i="0" smtClean="0">
                        <a:solidFill>
                          <a:srgbClr val="C00000"/>
                        </a:solidFill>
                        <a:latin typeface="Cambria Math" panose="02040503050406030204" pitchFamily="18" charset="0"/>
                      </a:rPr>
                      <m:t>to</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𝑛</m:t>
                    </m:r>
                    <m:r>
                      <a:rPr lang="en-US" sz="2000" b="0" i="1"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do</m:t>
                    </m:r>
                    <m:r>
                      <a:rPr lang="en-US" sz="2000" b="0" i="1" smtClean="0">
                        <a:solidFill>
                          <a:srgbClr val="C00000"/>
                        </a:solidFill>
                        <a:latin typeface="Cambria Math" panose="02040503050406030204" pitchFamily="18" charset="0"/>
                      </a:rPr>
                      <m:t>   </m:t>
                    </m:r>
                  </m:oMath>
                </a14:m>
                <a:endParaRPr lang="en-US" sz="2000" b="0" i="1" dirty="0" smtClean="0">
                  <a:solidFill>
                    <a:srgbClr val="C00000"/>
                  </a:solidFill>
                  <a:latin typeface="Cambria Math" panose="02040503050406030204" pitchFamily="18" charset="0"/>
                </a:endParaRPr>
              </a:p>
              <a:p>
                <a:pPr marL="1714500" lvl="3" indent="-342900">
                  <a:buFont typeface="Arial" panose="020B0604020202020204" pitchFamily="34" charset="0"/>
                  <a:buChar char="•"/>
                </a:pPr>
                <a14:m>
                  <m:oMath xmlns:m="http://schemas.openxmlformats.org/officeDocument/2006/math">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sub>
                      <m:sup>
                        <m:r>
                          <a:rPr lang="en-US" sz="2000" b="0" i="1" smtClean="0">
                            <a:solidFill>
                              <a:srgbClr val="C00000"/>
                            </a:solidFill>
                            <a:latin typeface="Cambria Math" panose="02040503050406030204" pitchFamily="18" charset="0"/>
                          </a:rPr>
                          <m:t>′</m:t>
                        </m:r>
                      </m:sup>
                    </m:sSubSup>
                    <m:r>
                      <a:rPr lang="en-US" sz="2000" b="0" i="1" smtClean="0">
                        <a:solidFill>
                          <a:srgbClr val="C00000"/>
                        </a:solidFill>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sub>
                    </m:sSub>
                  </m:oMath>
                </a14:m>
                <a:endParaRPr lang="en-US" sz="2000" b="0" i="0" dirty="0" smtClean="0">
                  <a:solidFill>
                    <a:srgbClr val="C00000"/>
                  </a:solidFill>
                  <a:latin typeface="Cambria Math" panose="02040503050406030204" pitchFamily="18" charset="0"/>
                </a:endParaRPr>
              </a:p>
              <a:p>
                <a:pPr marL="1257300" lvl="2"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for</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=2 </m:t>
                    </m:r>
                    <m:r>
                      <m:rPr>
                        <m:sty m:val="p"/>
                      </m:rPr>
                      <a:rPr lang="en-US" sz="2000" b="0" i="0" smtClean="0">
                        <a:solidFill>
                          <a:srgbClr val="C00000"/>
                        </a:solidFill>
                        <a:latin typeface="Cambria Math" panose="02040503050406030204" pitchFamily="18" charset="0"/>
                      </a:rPr>
                      <m:t>to</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𝑛</m:t>
                    </m:r>
                    <m:r>
                      <a:rPr lang="en-US" sz="2000" b="0" i="1"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do</m:t>
                    </m:r>
                  </m:oMath>
                </a14:m>
                <a:endParaRPr lang="en-US" sz="2000" b="0" dirty="0" smtClean="0">
                  <a:solidFill>
                    <a:srgbClr val="C00000"/>
                  </a:solidFill>
                </a:endParaRPr>
              </a:p>
              <a:p>
                <a:pPr marL="1714500" lvl="3" indent="-3429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𝑘𝑒𝑦</m:t>
                    </m:r>
                    <m:r>
                      <a:rPr lang="en-US" sz="2000" b="0" i="1" smtClean="0">
                        <a:solidFill>
                          <a:srgbClr val="C00000"/>
                        </a:solidFill>
                        <a:latin typeface="Cambria Math" panose="02040503050406030204" pitchFamily="18" charset="0"/>
                      </a:rPr>
                      <m:t>=</m:t>
                    </m:r>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𝑗</m:t>
                        </m:r>
                      </m:sub>
                      <m:sup>
                        <m:r>
                          <a:rPr lang="en-US" sz="2000" b="0" i="1" smtClean="0">
                            <a:solidFill>
                              <a:srgbClr val="C00000"/>
                            </a:solidFill>
                            <a:latin typeface="Cambria Math" panose="02040503050406030204" pitchFamily="18" charset="0"/>
                          </a:rPr>
                          <m:t>′</m:t>
                        </m:r>
                      </m:sup>
                    </m:sSubSup>
                  </m:oMath>
                </a14:m>
                <a:endParaRPr lang="en-US" sz="2000" b="0" dirty="0" smtClean="0">
                  <a:solidFill>
                    <a:srgbClr val="C00000"/>
                  </a:solidFill>
                </a:endParaRPr>
              </a:p>
              <a:p>
                <a:pPr marL="1714500" lvl="3" indent="-3429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𝑗</m:t>
                    </m:r>
                    <m:r>
                      <a:rPr lang="en-US" sz="2000" b="0" i="1" smtClean="0">
                        <a:solidFill>
                          <a:srgbClr val="C00000"/>
                        </a:solidFill>
                        <a:latin typeface="Cambria Math" panose="02040503050406030204" pitchFamily="18" charset="0"/>
                      </a:rPr>
                      <m:t>−1</m:t>
                    </m:r>
                  </m:oMath>
                </a14:m>
                <a:endParaRPr lang="en-US" sz="2000" dirty="0" smtClean="0">
                  <a:solidFill>
                    <a:srgbClr val="C00000"/>
                  </a:solidFill>
                </a:endParaRPr>
              </a:p>
              <a:p>
                <a:pPr marL="1714500" lvl="3"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while</m:t>
                    </m:r>
                    <m:r>
                      <a:rPr lang="en-US" sz="2000" b="0" i="0"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&gt;0 </m:t>
                    </m:r>
                    <m:r>
                      <m:rPr>
                        <m:sty m:val="p"/>
                      </m:rPr>
                      <a:rPr lang="en-US" sz="2000" b="0" i="0" smtClean="0">
                        <a:solidFill>
                          <a:srgbClr val="C00000"/>
                        </a:solidFill>
                        <a:latin typeface="Cambria Math" panose="02040503050406030204" pitchFamily="18" charset="0"/>
                      </a:rPr>
                      <m:t>and</m:t>
                    </m:r>
                    <m:r>
                      <a:rPr lang="en-US" sz="2000" b="0" i="1" smtClean="0">
                        <a:solidFill>
                          <a:srgbClr val="C00000"/>
                        </a:solidFill>
                        <a:latin typeface="Cambria Math" panose="02040503050406030204" pitchFamily="18" charset="0"/>
                      </a:rPr>
                      <m:t> </m:t>
                    </m:r>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sub>
                      <m:sup>
                        <m:r>
                          <a:rPr lang="en-US" sz="2000" b="0" i="1" smtClean="0">
                            <a:solidFill>
                              <a:srgbClr val="C00000"/>
                            </a:solidFill>
                            <a:latin typeface="Cambria Math" panose="02040503050406030204" pitchFamily="18" charset="0"/>
                          </a:rPr>
                          <m:t>′</m:t>
                        </m:r>
                      </m:sup>
                    </m:sSubSup>
                    <m:r>
                      <a:rPr lang="en-US" sz="2000" b="0" i="1" smtClean="0">
                        <a:solidFill>
                          <a:srgbClr val="C00000"/>
                        </a:solidFill>
                        <a:latin typeface="Cambria Math" panose="02040503050406030204" pitchFamily="18" charset="0"/>
                      </a:rPr>
                      <m:t>&gt;</m:t>
                    </m:r>
                    <m:r>
                      <a:rPr lang="en-US" sz="2000" b="0" i="1" smtClean="0">
                        <a:solidFill>
                          <a:srgbClr val="C00000"/>
                        </a:solidFill>
                        <a:latin typeface="Cambria Math" panose="02040503050406030204" pitchFamily="18" charset="0"/>
                      </a:rPr>
                      <m:t>𝑘𝑒𝑦</m:t>
                    </m:r>
                  </m:oMath>
                </a14:m>
                <a:endParaRPr lang="en-US" sz="2000" dirty="0" smtClean="0">
                  <a:solidFill>
                    <a:srgbClr val="C00000"/>
                  </a:solidFill>
                </a:endParaRPr>
              </a:p>
              <a:p>
                <a:pPr marL="2171700" lvl="4" indent="-342900">
                  <a:buFont typeface="Arial" panose="020B0604020202020204" pitchFamily="34" charset="0"/>
                  <a:buChar char="•"/>
                </a:pPr>
                <a14:m>
                  <m:oMath xmlns:m="http://schemas.openxmlformats.org/officeDocument/2006/math">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sub>
                      <m:sup>
                        <m:r>
                          <a:rPr lang="en-US" sz="2000" b="0" i="1" smtClean="0">
                            <a:solidFill>
                              <a:srgbClr val="C00000"/>
                            </a:solidFill>
                            <a:latin typeface="Cambria Math" panose="02040503050406030204" pitchFamily="18" charset="0"/>
                          </a:rPr>
                          <m:t>′</m:t>
                        </m:r>
                      </m:sup>
                    </m:sSubSup>
                    <m:r>
                      <a:rPr lang="en-US" sz="2000" b="0" i="1" smtClean="0">
                        <a:solidFill>
                          <a:srgbClr val="C00000"/>
                        </a:solidFill>
                        <a:latin typeface="Cambria Math" panose="02040503050406030204" pitchFamily="18" charset="0"/>
                      </a:rPr>
                      <m:t>←</m:t>
                    </m:r>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sub>
                      <m:sup>
                        <m:r>
                          <a:rPr lang="en-US" sz="2000" b="0" i="1" smtClean="0">
                            <a:solidFill>
                              <a:srgbClr val="C00000"/>
                            </a:solidFill>
                            <a:latin typeface="Cambria Math" panose="02040503050406030204" pitchFamily="18" charset="0"/>
                          </a:rPr>
                          <m:t>′</m:t>
                        </m:r>
                      </m:sup>
                    </m:sSubSup>
                  </m:oMath>
                </a14:m>
                <a:endParaRPr lang="en-US" sz="2000" b="0" dirty="0" smtClean="0">
                  <a:solidFill>
                    <a:srgbClr val="C00000"/>
                  </a:solidFill>
                </a:endParaRPr>
              </a:p>
              <a:p>
                <a:pPr marL="2171700" lvl="4" indent="-3429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oMath>
                </a14:m>
                <a:endParaRPr lang="en-US" sz="2000" dirty="0" smtClean="0">
                  <a:solidFill>
                    <a:srgbClr val="C00000"/>
                  </a:solidFill>
                </a:endParaRPr>
              </a:p>
              <a:p>
                <a:pPr marL="1714500" lvl="3" indent="-342900">
                  <a:buFont typeface="Arial" panose="020B0604020202020204" pitchFamily="34" charset="0"/>
                  <a:buChar char="•"/>
                </a:pPr>
                <a14:m>
                  <m:oMath xmlns:m="http://schemas.openxmlformats.org/officeDocument/2006/math">
                    <m:sSubSup>
                      <m:sSubSupPr>
                        <m:ctrlPr>
                          <a:rPr lang="en-US" sz="2000" b="0" i="1" smtClean="0">
                            <a:solidFill>
                              <a:srgbClr val="C00000"/>
                            </a:solidFill>
                            <a:latin typeface="Cambria Math" panose="02040503050406030204" pitchFamily="18" charset="0"/>
                          </a:rPr>
                        </m:ctrlPr>
                      </m:sSubSup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m:t>
                        </m:r>
                      </m:sub>
                      <m:sup>
                        <m:r>
                          <a:rPr lang="en-US" sz="2000" b="0" i="1" smtClean="0">
                            <a:solidFill>
                              <a:srgbClr val="C00000"/>
                            </a:solidFill>
                            <a:latin typeface="Cambria Math" panose="02040503050406030204" pitchFamily="18" charset="0"/>
                          </a:rPr>
                          <m:t>′</m:t>
                        </m:r>
                      </m:sup>
                    </m:sSubSup>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𝑘𝑒𝑦</m:t>
                    </m:r>
                  </m:oMath>
                </a14:m>
                <a:endParaRPr lang="en-US" sz="2000" dirty="0" smtClean="0">
                  <a:solidFill>
                    <a:srgbClr val="C00000"/>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0" y="1226075"/>
                <a:ext cx="9144000" cy="5250925"/>
              </a:xfrm>
              <a:prstGeom prst="rect">
                <a:avLst/>
              </a:prstGeom>
              <a:blipFill rotWithShape="0">
                <a:blip r:embed="rId3"/>
                <a:stretch>
                  <a:fillRect l="-1000" t="-116" b="-928"/>
                </a:stretch>
              </a:blipFill>
            </p:spPr>
            <p:txBody>
              <a:bodyPr/>
              <a:lstStyle/>
              <a:p>
                <a:r>
                  <a:rPr lang="en-US">
                    <a:noFill/>
                  </a:rPr>
                  <a:t> </a:t>
                </a:r>
              </a:p>
            </p:txBody>
          </p:sp>
        </mc:Fallback>
      </mc:AlternateContent>
      <p:sp>
        <p:nvSpPr>
          <p:cNvPr id="3" name="Rectangle 2"/>
          <p:cNvSpPr/>
          <p:nvPr/>
        </p:nvSpPr>
        <p:spPr>
          <a:xfrm>
            <a:off x="4876800" y="4267200"/>
            <a:ext cx="4114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Deterministic Algorithm</a:t>
            </a:r>
            <a:r>
              <a:rPr lang="en-US" dirty="0" smtClean="0"/>
              <a:t>: The behavior of the algorithm is completely determined by the input.</a:t>
            </a:r>
            <a:endParaRPr lang="en-US" dirty="0"/>
          </a:p>
        </p:txBody>
      </p:sp>
    </p:spTree>
    <p:extLst>
      <p:ext uri="{BB962C8B-B14F-4D97-AF65-F5344CB8AC3E}">
        <p14:creationId xmlns:p14="http://schemas.microsoft.com/office/powerpoint/2010/main" val="13384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Algorithm</a:t>
            </a:r>
            <a:endParaRPr lang="en-US" dirty="0"/>
          </a:p>
        </p:txBody>
      </p:sp>
      <mc:AlternateContent xmlns:mc="http://schemas.openxmlformats.org/markup-compatibility/2006" xmlns:a14="http://schemas.microsoft.com/office/drawing/2010/main">
        <mc:Choice Requires="a14">
          <p:sp>
            <p:nvSpPr>
              <p:cNvPr id="52" name="TextBox 51"/>
              <p:cNvSpPr txBox="1"/>
              <p:nvPr/>
            </p:nvSpPr>
            <p:spPr>
              <a:xfrm>
                <a:off x="0" y="1446932"/>
                <a:ext cx="9144000" cy="4725268"/>
              </a:xfrm>
              <a:prstGeom prst="rect">
                <a:avLst/>
              </a:prstGeom>
              <a:noFill/>
            </p:spPr>
            <p:txBody>
              <a:bodyPr wrap="square" rtlCol="0">
                <a:spAutoFit/>
              </a:bodyPr>
              <a:lstStyle/>
              <a:p>
                <a:pPr>
                  <a:lnSpc>
                    <a:spcPct val="120000"/>
                  </a:lnSpc>
                </a:pPr>
                <a:r>
                  <a:rPr lang="en-US" sz="2400" b="1" dirty="0" smtClean="0"/>
                  <a:t>EXAMPLE</a:t>
                </a:r>
                <a:r>
                  <a:rPr lang="en-US" sz="2400" dirty="0" smtClean="0"/>
                  <a:t>: polynomial identity testing </a:t>
                </a:r>
              </a:p>
              <a:p>
                <a:pPr marL="800100" lvl="1" indent="-342900">
                  <a:lnSpc>
                    <a:spcPct val="120000"/>
                  </a:lnSpc>
                  <a:buFont typeface="Arial" panose="020B0604020202020204" pitchFamily="34" charset="0"/>
                  <a:buChar char="•"/>
                </a:pPr>
                <a:r>
                  <a:rPr lang="en-US" sz="2000" b="1" dirty="0" smtClean="0"/>
                  <a:t>Input</a:t>
                </a:r>
                <a:r>
                  <a:rPr lang="en-US" sz="2000" dirty="0" smtClean="0"/>
                  <a:t>: </a:t>
                </a:r>
              </a:p>
              <a:p>
                <a:pPr marL="1257300" lvl="2" indent="-342900">
                  <a:lnSpc>
                    <a:spcPct val="12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−2</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+3</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−4</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+5</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−6</m:t>
                        </m:r>
                      </m:e>
                    </m:d>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745</m:t>
                    </m:r>
                  </m:oMath>
                </a14:m>
                <a:endParaRPr lang="en-US" sz="2000" dirty="0" smtClean="0"/>
              </a:p>
              <a:p>
                <a:pPr marL="1257300" lvl="2" indent="-342900">
                  <a:lnSpc>
                    <a:spcPct val="12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6</m:t>
                        </m:r>
                      </m:sup>
                    </m:sSup>
                    <m:r>
                      <a:rPr lang="en-US" sz="2000" b="0" i="1" smtClean="0">
                        <a:latin typeface="Cambria Math" panose="02040503050406030204" pitchFamily="18" charset="0"/>
                      </a:rPr>
                      <m:t>−7</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+25</m:t>
                    </m:r>
                  </m:oMath>
                </a14:m>
                <a:endParaRPr lang="en-US" sz="2000" dirty="0" smtClean="0"/>
              </a:p>
              <a:p>
                <a:pPr marL="800100" lvl="1" indent="-342900">
                  <a:lnSpc>
                    <a:spcPct val="120000"/>
                  </a:lnSpc>
                  <a:buFont typeface="Arial" panose="020B0604020202020204" pitchFamily="34" charset="0"/>
                  <a:buChar char="•"/>
                </a:pPr>
                <a:r>
                  <a:rPr lang="en-US" sz="2000" b="1" dirty="0" smtClean="0"/>
                  <a:t>Output</a:t>
                </a:r>
                <a:r>
                  <a:rPr lang="en-US" sz="2000" dirty="0" smtClean="0"/>
                  <a:t>: 1 if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r>
                  <a:rPr lang="en-US" sz="2000" dirty="0" smtClean="0"/>
                  <a:t> and 0 if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smtClean="0"/>
              </a:p>
              <a:p>
                <a:pPr marL="1257300" lvl="2" indent="-3429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𝑆</m:t>
                    </m:r>
                    <m:r>
                      <a:rPr lang="en-US" sz="2000" b="0" i="1" smtClean="0">
                        <a:solidFill>
                          <a:srgbClr val="C00000"/>
                        </a:solidFill>
                        <a:latin typeface="Cambria Math" panose="02040503050406030204" pitchFamily="18" charset="0"/>
                      </a:rPr>
                      <m:t>={1,2,…,10000}</m:t>
                    </m:r>
                  </m:oMath>
                </a14:m>
                <a:endParaRPr lang="en-US" sz="2000" b="0" i="0" dirty="0" smtClean="0">
                  <a:solidFill>
                    <a:srgbClr val="C00000"/>
                  </a:solidFill>
                  <a:latin typeface="Cambria Math" panose="02040503050406030204" pitchFamily="18" charset="0"/>
                </a:endParaRPr>
              </a:p>
              <a:p>
                <a:pPr marL="1257300" lvl="2"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for</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𝑖</m:t>
                    </m:r>
                    <m:r>
                      <a:rPr lang="en-US" sz="2000" b="0" i="1" smtClean="0">
                        <a:solidFill>
                          <a:srgbClr val="C00000"/>
                        </a:solidFill>
                        <a:latin typeface="Cambria Math" panose="02040503050406030204" pitchFamily="18" charset="0"/>
                      </a:rPr>
                      <m:t>=1 </m:t>
                    </m:r>
                    <m:r>
                      <m:rPr>
                        <m:sty m:val="p"/>
                      </m:rPr>
                      <a:rPr lang="en-US" sz="2000" b="0" i="0" smtClean="0">
                        <a:solidFill>
                          <a:srgbClr val="C00000"/>
                        </a:solidFill>
                        <a:latin typeface="Cambria Math" panose="02040503050406030204" pitchFamily="18" charset="0"/>
                      </a:rPr>
                      <m:t>to</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𝑛</m:t>
                    </m:r>
                    <m:r>
                      <a:rPr lang="en-US" sz="2000" b="0" i="1"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do</m:t>
                    </m:r>
                  </m:oMath>
                </a14:m>
                <a:endParaRPr lang="en-US" sz="2000" b="0" dirty="0" smtClean="0">
                  <a:solidFill>
                    <a:srgbClr val="C00000"/>
                  </a:solidFill>
                </a:endParaRPr>
              </a:p>
              <a:p>
                <a:pPr marL="1714500" lvl="3" indent="-3429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𝑎</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𝑆</m:t>
                    </m:r>
                  </m:oMath>
                </a14:m>
                <a:r>
                  <a:rPr lang="en-US" sz="2000" b="0" dirty="0" smtClean="0">
                    <a:solidFill>
                      <a:srgbClr val="C00000"/>
                    </a:solidFill>
                  </a:rPr>
                  <a:t>     //select an element uniformly at random</a:t>
                </a:r>
              </a:p>
              <a:p>
                <a:pPr marL="1714500" lvl="3"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if</m:t>
                    </m:r>
                    <m:r>
                      <a:rPr lang="en-US" sz="2000" b="0" i="1"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𝑓</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𝑎</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𝑔</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𝑎</m:t>
                        </m:r>
                      </m:e>
                    </m:d>
                    <m:r>
                      <a:rPr lang="en-US" sz="2000" b="0" i="1"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then</m:t>
                    </m:r>
                    <m:r>
                      <a:rPr lang="en-US" sz="2000" b="0" i="0" smtClean="0">
                        <a:solidFill>
                          <a:srgbClr val="C00000"/>
                        </a:solidFill>
                        <a:latin typeface="Cambria Math" panose="02040503050406030204" pitchFamily="18" charset="0"/>
                      </a:rPr>
                      <m:t> </m:t>
                    </m:r>
                    <m:r>
                      <m:rPr>
                        <m:sty m:val="p"/>
                      </m:rPr>
                      <a:rPr lang="en-US" sz="2000" b="0" i="0" smtClean="0">
                        <a:solidFill>
                          <a:srgbClr val="C00000"/>
                        </a:solidFill>
                        <a:latin typeface="Cambria Math" panose="02040503050406030204" pitchFamily="18" charset="0"/>
                      </a:rPr>
                      <m:t>output</m:t>
                    </m:r>
                    <m:r>
                      <a:rPr lang="en-US" sz="2000" b="0" i="0"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0</m:t>
                    </m:r>
                  </m:oMath>
                </a14:m>
                <a:endParaRPr lang="en-US" sz="2000" b="0" dirty="0" smtClean="0">
                  <a:solidFill>
                    <a:srgbClr val="C00000"/>
                  </a:solidFill>
                </a:endParaRPr>
              </a:p>
              <a:p>
                <a:pPr marL="1257300" lvl="2" indent="-342900">
                  <a:buFont typeface="Arial" panose="020B0604020202020204" pitchFamily="34" charset="0"/>
                  <a:buChar char="•"/>
                </a:pPr>
                <a14:m>
                  <m:oMath xmlns:m="http://schemas.openxmlformats.org/officeDocument/2006/math">
                    <m:r>
                      <m:rPr>
                        <m:sty m:val="p"/>
                      </m:rPr>
                      <a:rPr lang="en-US" sz="2000" b="0" i="0" smtClean="0">
                        <a:solidFill>
                          <a:srgbClr val="C00000"/>
                        </a:solidFill>
                        <a:latin typeface="Cambria Math" panose="02040503050406030204" pitchFamily="18" charset="0"/>
                      </a:rPr>
                      <m:t>output</m:t>
                    </m:r>
                    <m:r>
                      <a:rPr lang="en-US" sz="2000" b="0" i="1" smtClean="0">
                        <a:solidFill>
                          <a:srgbClr val="C00000"/>
                        </a:solidFill>
                        <a:latin typeface="Cambria Math" panose="02040503050406030204" pitchFamily="18" charset="0"/>
                      </a:rPr>
                      <m:t> 1</m:t>
                    </m:r>
                  </m:oMath>
                </a14:m>
                <a:endParaRPr lang="en-US" sz="2000" dirty="0" smtClean="0">
                  <a:solidFill>
                    <a:srgbClr val="C00000"/>
                  </a:solidFill>
                </a:endParaRPr>
              </a:p>
              <a:p>
                <a:pPr marL="800100" lvl="1" indent="-342900">
                  <a:buFont typeface="Arial" panose="020B0604020202020204" pitchFamily="34" charset="0"/>
                  <a:buChar char="•"/>
                </a:pPr>
                <a:r>
                  <a:rPr lang="en-US" sz="2000" b="1" dirty="0" smtClean="0"/>
                  <a:t>Analysis: </a:t>
                </a:r>
              </a:p>
              <a:p>
                <a:pPr marL="1257300" lvl="2" indent="-34290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begChr m:val="["/>
                            <m:endChr m:val="]"/>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algorithm</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outputs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wrong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value</m:t>
                            </m:r>
                          </m:e>
                        </m:d>
                      </m:e>
                    </m:func>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10000</m:t>
                                </m:r>
                              </m:den>
                            </m:f>
                          </m:e>
                        </m:d>
                      </m:e>
                      <m:sup>
                        <m:r>
                          <a:rPr lang="en-US" sz="2000" b="0" i="1" smtClean="0">
                            <a:latin typeface="Cambria Math" panose="02040503050406030204" pitchFamily="18" charset="0"/>
                          </a:rPr>
                          <m:t>𝑛</m:t>
                        </m:r>
                      </m:sup>
                    </m:sSup>
                  </m:oMath>
                </a14:m>
                <a:endParaRPr lang="en-US" sz="2000" dirty="0" smtClean="0"/>
              </a:p>
              <a:p>
                <a:r>
                  <a:rPr lang="en-US" sz="2400" b="1" dirty="0" smtClean="0"/>
                  <a:t>Probabilistic Algorithm: </a:t>
                </a:r>
                <a:r>
                  <a:rPr lang="en-US" sz="2400" dirty="0" smtClean="0"/>
                  <a:t>Algorithms that use random coins</a:t>
                </a:r>
              </a:p>
            </p:txBody>
          </p:sp>
        </mc:Choice>
        <mc:Fallback xmlns="">
          <p:sp>
            <p:nvSpPr>
              <p:cNvPr id="52" name="TextBox 51"/>
              <p:cNvSpPr txBox="1">
                <a:spLocks noRot="1" noChangeAspect="1" noMove="1" noResize="1" noEditPoints="1" noAdjustHandles="1" noChangeArrowheads="1" noChangeShapeType="1" noTextEdit="1"/>
              </p:cNvSpPr>
              <p:nvPr/>
            </p:nvSpPr>
            <p:spPr>
              <a:xfrm>
                <a:off x="0" y="1446932"/>
                <a:ext cx="9144000" cy="4725268"/>
              </a:xfrm>
              <a:prstGeom prst="rect">
                <a:avLst/>
              </a:prstGeom>
              <a:blipFill rotWithShape="0">
                <a:blip r:embed="rId3"/>
                <a:stretch>
                  <a:fillRect l="-1000" t="-129" b="-1804"/>
                </a:stretch>
              </a:blipFill>
            </p:spPr>
            <p:txBody>
              <a:bodyPr/>
              <a:lstStyle/>
              <a:p>
                <a:r>
                  <a:rPr lang="en-US">
                    <a:noFill/>
                  </a:rPr>
                  <a:t> </a:t>
                </a:r>
              </a:p>
            </p:txBody>
          </p:sp>
        </mc:Fallback>
      </mc:AlternateContent>
    </p:spTree>
    <p:extLst>
      <p:ext uri="{BB962C8B-B14F-4D97-AF65-F5344CB8AC3E}">
        <p14:creationId xmlns:p14="http://schemas.microsoft.com/office/powerpoint/2010/main" val="321059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xEl>
                                              <p:pRg st="10" end="10"/>
                                            </p:txEl>
                                          </p:spTgt>
                                        </p:tgtEl>
                                        <p:attrNameLst>
                                          <p:attrName>style.visibility</p:attrName>
                                        </p:attrNameLst>
                                      </p:cBhvr>
                                      <p:to>
                                        <p:strVal val="visible"/>
                                      </p:to>
                                    </p:set>
                                    <p:animEffect transition="in" filter="barn(inVertical)">
                                      <p:cBhvr>
                                        <p:cTn id="7" dur="500"/>
                                        <p:tgtEl>
                                          <p:spTgt spid="52">
                                            <p:txEl>
                                              <p:pRg st="10" end="1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2">
                                            <p:txEl>
                                              <p:pRg st="11" end="11"/>
                                            </p:txEl>
                                          </p:spTgt>
                                        </p:tgtEl>
                                        <p:attrNameLst>
                                          <p:attrName>style.visibility</p:attrName>
                                        </p:attrNameLst>
                                      </p:cBhvr>
                                      <p:to>
                                        <p:strVal val="visible"/>
                                      </p:to>
                                    </p:set>
                                    <p:animEffect transition="in" filter="barn(inVertical)">
                                      <p:cBhvr>
                                        <p:cTn id="10" dur="500"/>
                                        <p:tgtEl>
                                          <p:spTgt spid="52">
                                            <p:txEl>
                                              <p:pRg st="11"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2">
                                            <p:txEl>
                                              <p:pRg st="12" end="12"/>
                                            </p:txEl>
                                          </p:spTgt>
                                        </p:tgtEl>
                                        <p:attrNameLst>
                                          <p:attrName>style.visibility</p:attrName>
                                        </p:attrNameLst>
                                      </p:cBhvr>
                                      <p:to>
                                        <p:strVal val="visible"/>
                                      </p:to>
                                    </p:set>
                                    <p:animEffect transition="in" filter="barn(inVertical)">
                                      <p:cBhvr>
                                        <p:cTn id="15" dur="500"/>
                                        <p:tgtEl>
                                          <p:spTgt spid="5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Glossary</a:t>
            </a:r>
            <a:endParaRPr lang="en-US" dirty="0"/>
          </a:p>
        </p:txBody>
      </p:sp>
      <p:sp>
        <p:nvSpPr>
          <p:cNvPr id="28" name="TextBox 27"/>
          <p:cNvSpPr txBox="1"/>
          <p:nvPr/>
        </p:nvSpPr>
        <p:spPr>
          <a:xfrm>
            <a:off x="0" y="1500152"/>
            <a:ext cx="9144000" cy="4302716"/>
          </a:xfrm>
          <a:prstGeom prst="rect">
            <a:avLst/>
          </a:prstGeom>
          <a:noFill/>
        </p:spPr>
        <p:txBody>
          <a:bodyPr wrap="square" rtlCol="0">
            <a:spAutoFit/>
          </a:bodyPr>
          <a:lstStyle/>
          <a:p>
            <a:pPr>
              <a:lnSpc>
                <a:spcPct val="120000"/>
              </a:lnSpc>
            </a:pPr>
            <a:r>
              <a:rPr lang="en-US" sz="2400" b="1" dirty="0" smtClean="0"/>
              <a:t>Committee </a:t>
            </a:r>
            <a:r>
              <a:rPr lang="en-US" sz="2400" b="1" dirty="0"/>
              <a:t>on National Security </a:t>
            </a:r>
            <a:r>
              <a:rPr lang="en-US" sz="2400" b="1" dirty="0" smtClean="0"/>
              <a:t>Systems (CNSS)</a:t>
            </a:r>
            <a:endParaRPr lang="en-US" sz="2400" b="1" dirty="0"/>
          </a:p>
          <a:p>
            <a:pPr marL="800100" lvl="1" indent="-342900">
              <a:lnSpc>
                <a:spcPct val="120000"/>
              </a:lnSpc>
              <a:buFont typeface="Arial" pitchFamily="34" charset="0"/>
              <a:buChar char="•"/>
            </a:pPr>
            <a:r>
              <a:rPr lang="en-US" sz="2000" dirty="0"/>
              <a:t>National Security Telecommunications and Information Systems Security </a:t>
            </a:r>
            <a:r>
              <a:rPr lang="en-US" sz="2000" dirty="0" smtClean="0"/>
              <a:t>Committee, 1990</a:t>
            </a:r>
          </a:p>
          <a:p>
            <a:pPr marL="800100" lvl="1" indent="-342900">
              <a:lnSpc>
                <a:spcPct val="120000"/>
              </a:lnSpc>
              <a:buFont typeface="Arial" pitchFamily="34" charset="0"/>
              <a:buChar char="•"/>
            </a:pPr>
            <a:r>
              <a:rPr lang="en-US" sz="2000" dirty="0"/>
              <a:t>Committee on National Security </a:t>
            </a:r>
            <a:r>
              <a:rPr lang="en-US" sz="2000" dirty="0" smtClean="0"/>
              <a:t>Systems, 2001</a:t>
            </a:r>
          </a:p>
          <a:p>
            <a:pPr marL="1257300" lvl="2" indent="-342900">
              <a:lnSpc>
                <a:spcPct val="120000"/>
              </a:lnSpc>
              <a:buFont typeface="Arial" pitchFamily="34" charset="0"/>
              <a:buChar char="•"/>
            </a:pPr>
            <a:r>
              <a:rPr lang="en-US" sz="2000" dirty="0" smtClean="0"/>
              <a:t>Members: </a:t>
            </a:r>
            <a:r>
              <a:rPr lang="en-US" sz="2000" u="sng" dirty="0" smtClean="0"/>
              <a:t>CIA</a:t>
            </a:r>
            <a:r>
              <a:rPr lang="en-US" sz="2000" dirty="0"/>
              <a:t>, DIA, DOD, DOJ, </a:t>
            </a:r>
            <a:r>
              <a:rPr lang="en-US" sz="2000" u="sng" dirty="0"/>
              <a:t>FBI</a:t>
            </a:r>
            <a:r>
              <a:rPr lang="en-US" sz="2000" dirty="0"/>
              <a:t>, </a:t>
            </a:r>
            <a:r>
              <a:rPr lang="en-US" sz="2000" b="1" u="sng" dirty="0" smtClean="0"/>
              <a:t>NSA</a:t>
            </a:r>
            <a:r>
              <a:rPr lang="en-US" sz="2000" dirty="0"/>
              <a:t>, National Security Council, United States Military Services, DISA, </a:t>
            </a:r>
            <a:r>
              <a:rPr lang="en-US" sz="2000" u="sng" dirty="0"/>
              <a:t>NGA</a:t>
            </a:r>
            <a:r>
              <a:rPr lang="en-US" sz="2000" dirty="0"/>
              <a:t>, NIST, </a:t>
            </a:r>
            <a:r>
              <a:rPr lang="en-US" sz="2000" dirty="0" smtClean="0"/>
              <a:t>NRO</a:t>
            </a:r>
          </a:p>
          <a:p>
            <a:pPr>
              <a:lnSpc>
                <a:spcPct val="120000"/>
              </a:lnSpc>
            </a:pPr>
            <a:r>
              <a:rPr lang="en-US" sz="2400" b="1" dirty="0"/>
              <a:t>National Institute of Standards and </a:t>
            </a:r>
            <a:r>
              <a:rPr lang="en-US" sz="2400" b="1" dirty="0" smtClean="0"/>
              <a:t>Technology </a:t>
            </a:r>
            <a:r>
              <a:rPr lang="en-US" sz="2400" b="1" dirty="0"/>
              <a:t>(</a:t>
            </a:r>
            <a:r>
              <a:rPr lang="en-US" sz="2400" b="1" dirty="0" smtClean="0"/>
              <a:t>NIST)</a:t>
            </a:r>
            <a:endParaRPr lang="en-US" sz="2400" b="1" dirty="0"/>
          </a:p>
          <a:p>
            <a:pPr marL="800100" lvl="1" indent="-342900">
              <a:lnSpc>
                <a:spcPct val="120000"/>
              </a:lnSpc>
              <a:buFont typeface="Arial" pitchFamily="34" charset="0"/>
              <a:buChar char="•"/>
            </a:pPr>
            <a:r>
              <a:rPr lang="en-US" sz="2000" dirty="0"/>
              <a:t>National Bureau of </a:t>
            </a:r>
            <a:r>
              <a:rPr lang="en-US" sz="2000" dirty="0" smtClean="0"/>
              <a:t>Standards, 1901-1988</a:t>
            </a:r>
          </a:p>
          <a:p>
            <a:pPr marL="800100" lvl="1" indent="-342900">
              <a:lnSpc>
                <a:spcPct val="120000"/>
              </a:lnSpc>
              <a:buFont typeface="Arial" pitchFamily="34" charset="0"/>
              <a:buChar char="•"/>
            </a:pPr>
            <a:r>
              <a:rPr lang="en-US" sz="2000" dirty="0"/>
              <a:t>National Institute of Standards and </a:t>
            </a:r>
            <a:r>
              <a:rPr lang="en-US" sz="2000" dirty="0" smtClean="0"/>
              <a:t>Technology, 1988-present</a:t>
            </a:r>
          </a:p>
          <a:p>
            <a:pPr marL="1257300" lvl="2" indent="-342900">
              <a:lnSpc>
                <a:spcPct val="120000"/>
              </a:lnSpc>
              <a:buFont typeface="Arial" pitchFamily="34" charset="0"/>
              <a:buChar char="•"/>
            </a:pPr>
            <a:r>
              <a:rPr lang="en-US" sz="2000" dirty="0" smtClean="0"/>
              <a:t>Publication of cryptographic algorithm standards </a:t>
            </a:r>
          </a:p>
          <a:p>
            <a:pPr marL="1714500" lvl="3" indent="-342900">
              <a:lnSpc>
                <a:spcPct val="120000"/>
              </a:lnSpc>
              <a:buFont typeface="Arial" pitchFamily="34" charset="0"/>
              <a:buChar char="•"/>
            </a:pPr>
            <a:r>
              <a:rPr lang="en-US" sz="2000" dirty="0" smtClean="0"/>
              <a:t>AES: advanced encryption standard //FIPS 197</a:t>
            </a:r>
          </a:p>
        </p:txBody>
      </p:sp>
    </p:spTree>
    <p:extLst>
      <p:ext uri="{BB962C8B-B14F-4D97-AF65-F5344CB8AC3E}">
        <p14:creationId xmlns:p14="http://schemas.microsoft.com/office/powerpoint/2010/main" val="362620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Information</a:t>
            </a:r>
            <a:endParaRPr lang="en-US" dirty="0"/>
          </a:p>
        </p:txBody>
      </p:sp>
      <p:sp>
        <p:nvSpPr>
          <p:cNvPr id="28" name="TextBox 27"/>
          <p:cNvSpPr txBox="1"/>
          <p:nvPr/>
        </p:nvSpPr>
        <p:spPr>
          <a:xfrm>
            <a:off x="0" y="1828800"/>
            <a:ext cx="9144000" cy="3871829"/>
          </a:xfrm>
          <a:prstGeom prst="rect">
            <a:avLst/>
          </a:prstGeom>
          <a:noFill/>
        </p:spPr>
        <p:txBody>
          <a:bodyPr wrap="square" rtlCol="0">
            <a:spAutoFit/>
          </a:bodyPr>
          <a:lstStyle/>
          <a:p>
            <a:pPr>
              <a:lnSpc>
                <a:spcPct val="120000"/>
              </a:lnSpc>
            </a:pPr>
            <a:r>
              <a:rPr lang="en-US" sz="2400" b="1" dirty="0" smtClean="0"/>
              <a:t>DEFINITION:</a:t>
            </a:r>
            <a:endParaRPr lang="en-US" sz="2400" dirty="0" smtClean="0"/>
          </a:p>
          <a:p>
            <a:pPr marL="800100" lvl="1" indent="-342900">
              <a:lnSpc>
                <a:spcPct val="120000"/>
              </a:lnSpc>
              <a:buFont typeface="Arial" pitchFamily="34" charset="0"/>
              <a:buChar char="•"/>
            </a:pPr>
            <a:r>
              <a:rPr lang="en-US" sz="2400" dirty="0"/>
              <a:t>Facts and ideas, which can be represented (encoded) as various forms of </a:t>
            </a:r>
            <a:r>
              <a:rPr lang="en-US" sz="2400" dirty="0" smtClean="0"/>
              <a:t>data. </a:t>
            </a:r>
          </a:p>
          <a:p>
            <a:pPr marL="800100" lvl="1" indent="-342900">
              <a:lnSpc>
                <a:spcPct val="120000"/>
              </a:lnSpc>
              <a:buFont typeface="Arial" pitchFamily="34" charset="0"/>
              <a:buChar char="•"/>
            </a:pPr>
            <a:r>
              <a:rPr lang="en-US" sz="2400" dirty="0" smtClean="0"/>
              <a:t>Knowledge </a:t>
            </a:r>
            <a:r>
              <a:rPr lang="en-US" sz="2400" dirty="0"/>
              <a:t>-- e.g., data, instructions -- in any medium or form that can be communicated between system entities.. </a:t>
            </a:r>
            <a:endParaRPr lang="en-US" sz="2400" dirty="0" smtClean="0"/>
          </a:p>
          <a:p>
            <a:r>
              <a:rPr lang="en-US" sz="2000" dirty="0">
                <a:solidFill>
                  <a:srgbClr val="0000CC"/>
                </a:solidFill>
              </a:rPr>
              <a:t> </a:t>
            </a:r>
            <a:r>
              <a:rPr lang="en-US" sz="2000" dirty="0" smtClean="0">
                <a:solidFill>
                  <a:srgbClr val="0000CC"/>
                </a:solidFill>
              </a:rPr>
              <a:t>             -- </a:t>
            </a:r>
            <a:r>
              <a:rPr lang="en-US" sz="2000" dirty="0">
                <a:solidFill>
                  <a:srgbClr val="0000CC"/>
                </a:solidFill>
              </a:rPr>
              <a:t>Committee on National Security Systems </a:t>
            </a:r>
            <a:r>
              <a:rPr lang="en-US" sz="2000" dirty="0" smtClean="0">
                <a:solidFill>
                  <a:srgbClr val="0000CC"/>
                </a:solidFill>
              </a:rPr>
              <a:t>(</a:t>
            </a:r>
            <a:r>
              <a:rPr lang="en-US" sz="2000" dirty="0">
                <a:solidFill>
                  <a:srgbClr val="0000CC"/>
                </a:solidFill>
              </a:rPr>
              <a:t>CNSS) </a:t>
            </a:r>
            <a:r>
              <a:rPr lang="en-US" sz="2000" dirty="0" smtClean="0">
                <a:solidFill>
                  <a:srgbClr val="0000CC"/>
                </a:solidFill>
              </a:rPr>
              <a:t>Glossary //</a:t>
            </a:r>
            <a:r>
              <a:rPr lang="en-US" sz="2000" dirty="0">
                <a:solidFill>
                  <a:srgbClr val="0000CC"/>
                </a:solidFill>
              </a:rPr>
              <a:t> CNSSI-4009</a:t>
            </a:r>
          </a:p>
          <a:p>
            <a:pPr marL="800100" lvl="1" indent="-342900">
              <a:lnSpc>
                <a:spcPct val="120000"/>
              </a:lnSpc>
              <a:buFont typeface="Arial" pitchFamily="34" charset="0"/>
              <a:buChar char="•"/>
            </a:pPr>
            <a:r>
              <a:rPr lang="en-US" sz="2400" dirty="0" smtClean="0"/>
              <a:t>A </a:t>
            </a:r>
            <a:r>
              <a:rPr lang="en-US" sz="2400" b="1" dirty="0" smtClean="0"/>
              <a:t>measure of freedom of choice </a:t>
            </a:r>
            <a:r>
              <a:rPr lang="en-US" sz="2400" dirty="0" smtClean="0"/>
              <a:t>when one selects a message</a:t>
            </a:r>
          </a:p>
          <a:p>
            <a:pPr lvl="1">
              <a:lnSpc>
                <a:spcPct val="120000"/>
              </a:lnSpc>
            </a:pPr>
            <a:r>
              <a:rPr lang="en-US" sz="2400" dirty="0" smtClean="0"/>
              <a:t>     Information</a:t>
            </a:r>
            <a:r>
              <a:rPr lang="en-US" sz="2400" b="1" dirty="0" smtClean="0"/>
              <a:t> </a:t>
            </a:r>
            <a:r>
              <a:rPr lang="en-US" sz="2400" b="1" dirty="0"/>
              <a:t>resolves </a:t>
            </a:r>
            <a:r>
              <a:rPr lang="en-US" sz="2400" b="1" dirty="0" smtClean="0"/>
              <a:t>uncertainty</a:t>
            </a:r>
          </a:p>
          <a:p>
            <a:pPr>
              <a:lnSpc>
                <a:spcPct val="120000"/>
              </a:lnSpc>
            </a:pPr>
            <a:r>
              <a:rPr lang="en-US" sz="2000" dirty="0">
                <a:solidFill>
                  <a:srgbClr val="0000CC"/>
                </a:solidFill>
              </a:rPr>
              <a:t> </a:t>
            </a:r>
            <a:r>
              <a:rPr lang="en-US" sz="2000" dirty="0" smtClean="0">
                <a:solidFill>
                  <a:srgbClr val="0000CC"/>
                </a:solidFill>
              </a:rPr>
              <a:t>             -- The mathematical theory of communication, C. Shannon W. Weaver, 1963</a:t>
            </a:r>
          </a:p>
        </p:txBody>
      </p:sp>
    </p:spTree>
    <p:extLst>
      <p:ext uri="{BB962C8B-B14F-4D97-AF65-F5344CB8AC3E}">
        <p14:creationId xmlns:p14="http://schemas.microsoft.com/office/powerpoint/2010/main" val="259985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4" end="4"/>
                                            </p:txEl>
                                          </p:spTgt>
                                        </p:tgtEl>
                                        <p:attrNameLst>
                                          <p:attrName>style.visibility</p:attrName>
                                        </p:attrNameLst>
                                      </p:cBhvr>
                                      <p:to>
                                        <p:strVal val="visible"/>
                                      </p:to>
                                    </p:set>
                                    <p:animEffect transition="in" filter="barn(inVertical)">
                                      <p:cBhvr>
                                        <p:cTn id="7" dur="500"/>
                                        <p:tgtEl>
                                          <p:spTgt spid="28">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
                                            <p:txEl>
                                              <p:pRg st="5" end="5"/>
                                            </p:txEl>
                                          </p:spTgt>
                                        </p:tgtEl>
                                        <p:attrNameLst>
                                          <p:attrName>style.visibility</p:attrName>
                                        </p:attrNameLst>
                                      </p:cBhvr>
                                      <p:to>
                                        <p:strVal val="visible"/>
                                      </p:to>
                                    </p:set>
                                    <p:animEffect transition="in" filter="barn(inVertical)">
                                      <p:cBhvr>
                                        <p:cTn id="10" dur="500"/>
                                        <p:tgtEl>
                                          <p:spTgt spid="28">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xEl>
                                              <p:pRg st="6" end="6"/>
                                            </p:txEl>
                                          </p:spTgt>
                                        </p:tgtEl>
                                        <p:attrNameLst>
                                          <p:attrName>style.visibility</p:attrName>
                                        </p:attrNameLst>
                                      </p:cBhvr>
                                      <p:to>
                                        <p:strVal val="visible"/>
                                      </p:to>
                                    </p:set>
                                    <p:animEffect transition="in" filter="barn(inVertical)">
                                      <p:cBhvr>
                                        <p:cTn id="13" dur="5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Information System</a:t>
            </a:r>
            <a:endParaRPr lang="en-US" dirty="0"/>
          </a:p>
        </p:txBody>
      </p:sp>
      <p:sp>
        <p:nvSpPr>
          <p:cNvPr id="28" name="TextBox 27"/>
          <p:cNvSpPr txBox="1"/>
          <p:nvPr/>
        </p:nvSpPr>
        <p:spPr>
          <a:xfrm>
            <a:off x="0" y="2286000"/>
            <a:ext cx="9144000" cy="3046988"/>
          </a:xfrm>
          <a:prstGeom prst="rect">
            <a:avLst/>
          </a:prstGeom>
          <a:noFill/>
        </p:spPr>
        <p:txBody>
          <a:bodyPr wrap="square" rtlCol="0">
            <a:spAutoFit/>
          </a:bodyPr>
          <a:lstStyle/>
          <a:p>
            <a:pPr>
              <a:lnSpc>
                <a:spcPct val="120000"/>
              </a:lnSpc>
            </a:pPr>
            <a:r>
              <a:rPr lang="en-US" altLang="zh-CN" sz="2400" b="1" dirty="0" smtClean="0"/>
              <a:t>DEFINITION</a:t>
            </a:r>
            <a:r>
              <a:rPr lang="en-US" sz="2400" b="1" dirty="0" smtClean="0"/>
              <a:t>:</a:t>
            </a:r>
            <a:endParaRPr lang="en-US" sz="2400" dirty="0" smtClean="0"/>
          </a:p>
          <a:p>
            <a:pPr marL="800100" lvl="1" indent="-342900">
              <a:lnSpc>
                <a:spcPct val="120000"/>
              </a:lnSpc>
              <a:buFont typeface="Arial" pitchFamily="34" charset="0"/>
              <a:buChar char="•"/>
            </a:pPr>
            <a:r>
              <a:rPr lang="en-US" sz="2400" dirty="0"/>
              <a:t>A </a:t>
            </a:r>
            <a:r>
              <a:rPr lang="en-US" sz="2400" b="1" dirty="0"/>
              <a:t>discrete set of information resources </a:t>
            </a:r>
            <a:r>
              <a:rPr lang="en-US" sz="2400" dirty="0"/>
              <a:t>organized for the collection, processing, maintenance, use, sharing, dissemination, or disposition of </a:t>
            </a:r>
            <a:r>
              <a:rPr lang="en-US" sz="2400" dirty="0" smtClean="0"/>
              <a:t>information.                                 </a:t>
            </a:r>
          </a:p>
          <a:p>
            <a:pPr lvl="1">
              <a:lnSpc>
                <a:spcPct val="120000"/>
              </a:lnSpc>
            </a:pPr>
            <a:r>
              <a:rPr lang="en-US" sz="2400" dirty="0">
                <a:solidFill>
                  <a:srgbClr val="0000CC"/>
                </a:solidFill>
              </a:rPr>
              <a:t> </a:t>
            </a:r>
            <a:r>
              <a:rPr lang="en-US" sz="2400" dirty="0" smtClean="0">
                <a:solidFill>
                  <a:srgbClr val="0000CC"/>
                </a:solidFill>
              </a:rPr>
              <a:t>    </a:t>
            </a:r>
            <a:r>
              <a:rPr lang="en-US" sz="2000" dirty="0" smtClean="0">
                <a:solidFill>
                  <a:srgbClr val="0000CC"/>
                </a:solidFill>
              </a:rPr>
              <a:t>--</a:t>
            </a:r>
            <a:r>
              <a:rPr lang="en-US" sz="2000" dirty="0">
                <a:solidFill>
                  <a:srgbClr val="0000CC"/>
                </a:solidFill>
              </a:rPr>
              <a:t> </a:t>
            </a:r>
            <a:r>
              <a:rPr lang="en-US" sz="2000" dirty="0" smtClean="0">
                <a:solidFill>
                  <a:srgbClr val="0000CC"/>
                </a:solidFill>
              </a:rPr>
              <a:t>CNSSI-4009</a:t>
            </a:r>
            <a:endParaRPr lang="en-US" sz="2000" dirty="0">
              <a:solidFill>
                <a:srgbClr val="0000CC"/>
              </a:solidFill>
            </a:endParaRPr>
          </a:p>
          <a:p>
            <a:pPr marL="1257300" lvl="2" indent="-342900">
              <a:buFont typeface="Arial" panose="020B0604020202020204" pitchFamily="34" charset="0"/>
              <a:buChar char="•"/>
            </a:pPr>
            <a:r>
              <a:rPr lang="en-US" sz="2400" dirty="0" smtClean="0"/>
              <a:t>Example: </a:t>
            </a:r>
            <a:r>
              <a:rPr lang="en-US" sz="2400" b="1" dirty="0" smtClean="0"/>
              <a:t>Computer Information System</a:t>
            </a:r>
          </a:p>
          <a:p>
            <a:pPr marL="1714500" lvl="3" indent="-342900">
              <a:buFont typeface="Arial" panose="020B0604020202020204" pitchFamily="34" charset="0"/>
              <a:buChar char="•"/>
            </a:pPr>
            <a:r>
              <a:rPr lang="en-US" sz="2400" dirty="0" smtClean="0"/>
              <a:t>Hardware, Software, Databases, Networks, Procedures</a:t>
            </a:r>
          </a:p>
        </p:txBody>
      </p:sp>
    </p:spTree>
    <p:extLst>
      <p:ext uri="{BB962C8B-B14F-4D97-AF65-F5344CB8AC3E}">
        <p14:creationId xmlns:p14="http://schemas.microsoft.com/office/powerpoint/2010/main" val="202546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animEffect transition="in" filter="barn(inVertical)">
                                      <p:cBhvr>
                                        <p:cTn id="7" dur="500"/>
                                        <p:tgtEl>
                                          <p:spTgt spid="28">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
                                            <p:txEl>
                                              <p:pRg st="4" end="4"/>
                                            </p:txEl>
                                          </p:spTgt>
                                        </p:tgtEl>
                                        <p:attrNameLst>
                                          <p:attrName>style.visibility</p:attrName>
                                        </p:attrNameLst>
                                      </p:cBhvr>
                                      <p:to>
                                        <p:strVal val="visible"/>
                                      </p:to>
                                    </p:set>
                                    <p:animEffect transition="in" filter="barn(inVertical)">
                                      <p:cBhvr>
                                        <p:cTn id="10"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Information Security</a:t>
            </a:r>
            <a:endParaRPr lang="en-US" dirty="0"/>
          </a:p>
        </p:txBody>
      </p:sp>
      <p:sp>
        <p:nvSpPr>
          <p:cNvPr id="28" name="TextBox 27"/>
          <p:cNvSpPr txBox="1"/>
          <p:nvPr/>
        </p:nvSpPr>
        <p:spPr>
          <a:xfrm>
            <a:off x="0" y="1447800"/>
            <a:ext cx="9144000" cy="4967514"/>
          </a:xfrm>
          <a:prstGeom prst="rect">
            <a:avLst/>
          </a:prstGeom>
          <a:noFill/>
        </p:spPr>
        <p:txBody>
          <a:bodyPr wrap="square" rtlCol="0">
            <a:spAutoFit/>
          </a:bodyPr>
          <a:lstStyle/>
          <a:p>
            <a:pPr>
              <a:lnSpc>
                <a:spcPct val="120000"/>
              </a:lnSpc>
            </a:pPr>
            <a:r>
              <a:rPr lang="en-US" altLang="zh-CN" sz="2400" b="1" dirty="0" smtClean="0"/>
              <a:t>DEFINITION</a:t>
            </a:r>
            <a:r>
              <a:rPr lang="en-US" sz="2400" b="1" dirty="0" smtClean="0"/>
              <a:t>: </a:t>
            </a:r>
            <a:r>
              <a:rPr lang="en-US" sz="2400" dirty="0" smtClean="0"/>
              <a:t>online or offline security</a:t>
            </a:r>
          </a:p>
          <a:p>
            <a:pPr marL="800100" lvl="1" indent="-342900">
              <a:lnSpc>
                <a:spcPct val="120000"/>
              </a:lnSpc>
              <a:buFont typeface="Arial" pitchFamily="34" charset="0"/>
              <a:buChar char="•"/>
            </a:pPr>
            <a:r>
              <a:rPr lang="en-US" sz="2400" dirty="0" smtClean="0"/>
              <a:t>The </a:t>
            </a:r>
            <a:r>
              <a:rPr lang="en-US" sz="2400" b="1" dirty="0" smtClean="0"/>
              <a:t>protection</a:t>
            </a:r>
            <a:r>
              <a:rPr lang="en-US" sz="2400" dirty="0" smtClean="0"/>
              <a:t> of </a:t>
            </a:r>
            <a:r>
              <a:rPr lang="en-US" sz="2400" b="1" dirty="0" smtClean="0"/>
              <a:t>information</a:t>
            </a:r>
            <a:r>
              <a:rPr lang="en-US" sz="2400" dirty="0" smtClean="0"/>
              <a:t> and </a:t>
            </a:r>
            <a:r>
              <a:rPr lang="en-US" sz="2400" b="1" dirty="0" smtClean="0"/>
              <a:t>information systems </a:t>
            </a:r>
            <a:r>
              <a:rPr lang="en-US" sz="2400" dirty="0" smtClean="0"/>
              <a:t>from </a:t>
            </a:r>
            <a:r>
              <a:rPr lang="en-US" sz="2400" b="1" dirty="0" smtClean="0"/>
              <a:t>unauthorized</a:t>
            </a:r>
            <a:r>
              <a:rPr lang="en-US" sz="2400" dirty="0" smtClean="0"/>
              <a:t> access, use, disclosure, disruption, modification, or destruction in order to provide </a:t>
            </a:r>
            <a:r>
              <a:rPr lang="en-US" sz="2400" b="1" dirty="0" smtClean="0"/>
              <a:t>confidentiality</a:t>
            </a:r>
            <a:r>
              <a:rPr lang="en-US" sz="2400" dirty="0" smtClean="0"/>
              <a:t>, </a:t>
            </a:r>
            <a:r>
              <a:rPr lang="en-US" sz="2400" b="1" dirty="0" smtClean="0"/>
              <a:t>integrity</a:t>
            </a:r>
            <a:r>
              <a:rPr lang="en-US" sz="2400" dirty="0" smtClean="0"/>
              <a:t>, and </a:t>
            </a:r>
            <a:r>
              <a:rPr lang="en-US" sz="2400" b="1" dirty="0" smtClean="0"/>
              <a:t>availability</a:t>
            </a:r>
            <a:r>
              <a:rPr lang="en-US" sz="2400" dirty="0" smtClean="0"/>
              <a:t>.                                                             </a:t>
            </a:r>
            <a:r>
              <a:rPr lang="en-US" sz="2400" dirty="0" smtClean="0">
                <a:solidFill>
                  <a:srgbClr val="0000CC"/>
                </a:solidFill>
              </a:rPr>
              <a:t>   </a:t>
            </a:r>
          </a:p>
          <a:p>
            <a:pPr lvl="1">
              <a:lnSpc>
                <a:spcPct val="120000"/>
              </a:lnSpc>
            </a:pPr>
            <a:r>
              <a:rPr lang="en-US" sz="2400" dirty="0">
                <a:solidFill>
                  <a:srgbClr val="0000CC"/>
                </a:solidFill>
              </a:rPr>
              <a:t> </a:t>
            </a:r>
            <a:r>
              <a:rPr lang="en-US" sz="2400" dirty="0" smtClean="0">
                <a:solidFill>
                  <a:srgbClr val="0000CC"/>
                </a:solidFill>
              </a:rPr>
              <a:t>    </a:t>
            </a:r>
            <a:r>
              <a:rPr lang="en-US" sz="2000" dirty="0" smtClean="0">
                <a:solidFill>
                  <a:srgbClr val="0000CC"/>
                </a:solidFill>
              </a:rPr>
              <a:t>--</a:t>
            </a:r>
            <a:r>
              <a:rPr lang="en-US" sz="2000" dirty="0">
                <a:solidFill>
                  <a:srgbClr val="0000CC"/>
                </a:solidFill>
              </a:rPr>
              <a:t> CNSSI-4009</a:t>
            </a:r>
            <a:endParaRPr lang="en-US" sz="2000" dirty="0" smtClean="0">
              <a:solidFill>
                <a:srgbClr val="0000CC"/>
              </a:solidFill>
            </a:endParaRPr>
          </a:p>
          <a:p>
            <a:pPr>
              <a:lnSpc>
                <a:spcPct val="120000"/>
              </a:lnSpc>
            </a:pPr>
            <a:r>
              <a:rPr lang="en-US" sz="2400" b="1" dirty="0"/>
              <a:t>Computer Security</a:t>
            </a:r>
            <a:r>
              <a:rPr lang="en-US" sz="2400" b="1" dirty="0" smtClean="0"/>
              <a:t>: </a:t>
            </a:r>
            <a:r>
              <a:rPr lang="en-US" sz="2400" dirty="0" smtClean="0"/>
              <a:t>part of information security</a:t>
            </a:r>
            <a:endParaRPr lang="en-US" sz="2400" dirty="0"/>
          </a:p>
          <a:p>
            <a:pPr marL="800100" lvl="1" indent="-342900">
              <a:lnSpc>
                <a:spcPct val="120000"/>
              </a:lnSpc>
              <a:buFont typeface="Arial" panose="020B0604020202020204" pitchFamily="34" charset="0"/>
              <a:buChar char="•"/>
            </a:pPr>
            <a:r>
              <a:rPr lang="en-US" sz="2400" dirty="0"/>
              <a:t>Measures and controls that ensure </a:t>
            </a:r>
            <a:r>
              <a:rPr lang="en-US" sz="2400" b="1" dirty="0"/>
              <a:t>confidentiality</a:t>
            </a:r>
            <a:r>
              <a:rPr lang="en-US" sz="2400" dirty="0"/>
              <a:t>, </a:t>
            </a:r>
            <a:r>
              <a:rPr lang="en-US" sz="2400" b="1" dirty="0"/>
              <a:t>integrity</a:t>
            </a:r>
            <a:r>
              <a:rPr lang="en-US" sz="2400" dirty="0"/>
              <a:t>, and </a:t>
            </a:r>
            <a:r>
              <a:rPr lang="en-US" sz="2400" b="1" dirty="0"/>
              <a:t>availability</a:t>
            </a:r>
            <a:r>
              <a:rPr lang="en-US" sz="2400" dirty="0"/>
              <a:t> of the </a:t>
            </a:r>
            <a:r>
              <a:rPr lang="en-US" sz="2400" b="1" dirty="0"/>
              <a:t>information</a:t>
            </a:r>
            <a:r>
              <a:rPr lang="en-US" sz="2400" dirty="0"/>
              <a:t> processed and stored by a </a:t>
            </a:r>
            <a:r>
              <a:rPr lang="en-US" sz="2400" b="1" dirty="0"/>
              <a:t>computer</a:t>
            </a:r>
            <a:r>
              <a:rPr lang="en-US" sz="2400" dirty="0"/>
              <a:t>. </a:t>
            </a:r>
            <a:r>
              <a:rPr lang="en-US" sz="2400" dirty="0" smtClean="0"/>
              <a:t>                                                                  </a:t>
            </a:r>
          </a:p>
          <a:p>
            <a:pPr lvl="1">
              <a:lnSpc>
                <a:spcPct val="120000"/>
              </a:lnSpc>
            </a:pPr>
            <a:r>
              <a:rPr lang="en-US" sz="2400" dirty="0">
                <a:solidFill>
                  <a:srgbClr val="0000CC"/>
                </a:solidFill>
              </a:rPr>
              <a:t> </a:t>
            </a:r>
            <a:r>
              <a:rPr lang="en-US" sz="2400" dirty="0" smtClean="0">
                <a:solidFill>
                  <a:srgbClr val="0000CC"/>
                </a:solidFill>
              </a:rPr>
              <a:t>    </a:t>
            </a:r>
            <a:r>
              <a:rPr lang="en-US" sz="2000" dirty="0" smtClean="0">
                <a:solidFill>
                  <a:srgbClr val="0000CC"/>
                </a:solidFill>
              </a:rPr>
              <a:t>--</a:t>
            </a:r>
            <a:r>
              <a:rPr lang="en-US" sz="2000" dirty="0">
                <a:solidFill>
                  <a:srgbClr val="0000CC"/>
                </a:solidFill>
              </a:rPr>
              <a:t> CNSSI-4009</a:t>
            </a:r>
            <a:endParaRPr lang="en-US" dirty="0" smtClean="0">
              <a:solidFill>
                <a:srgbClr val="0000CC"/>
              </a:solidFill>
            </a:endParaRPr>
          </a:p>
        </p:txBody>
      </p:sp>
    </p:spTree>
    <p:extLst>
      <p:ext uri="{BB962C8B-B14F-4D97-AF65-F5344CB8AC3E}">
        <p14:creationId xmlns:p14="http://schemas.microsoft.com/office/powerpoint/2010/main" val="258164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animEffect transition="in" filter="barn(inVertical)">
                                      <p:cBhvr>
                                        <p:cTn id="7" dur="500"/>
                                        <p:tgtEl>
                                          <p:spTgt spid="28">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
                                            <p:txEl>
                                              <p:pRg st="4" end="4"/>
                                            </p:txEl>
                                          </p:spTgt>
                                        </p:tgtEl>
                                        <p:attrNameLst>
                                          <p:attrName>style.visibility</p:attrName>
                                        </p:attrNameLst>
                                      </p:cBhvr>
                                      <p:to>
                                        <p:strVal val="visible"/>
                                      </p:to>
                                    </p:set>
                                    <p:animEffect transition="in" filter="barn(inVertical)">
                                      <p:cBhvr>
                                        <p:cTn id="10" dur="500"/>
                                        <p:tgtEl>
                                          <p:spTgt spid="28">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animEffect transition="in" filter="barn(inVertical)">
                                      <p:cBhvr>
                                        <p:cTn id="13"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a:t>Cybersecurity</a:t>
            </a:r>
          </a:p>
        </p:txBody>
      </p:sp>
      <p:sp>
        <p:nvSpPr>
          <p:cNvPr id="28" name="TextBox 27"/>
          <p:cNvSpPr txBox="1"/>
          <p:nvPr/>
        </p:nvSpPr>
        <p:spPr>
          <a:xfrm>
            <a:off x="0" y="1371600"/>
            <a:ext cx="9144000" cy="4967514"/>
          </a:xfrm>
          <a:prstGeom prst="rect">
            <a:avLst/>
          </a:prstGeom>
          <a:noFill/>
        </p:spPr>
        <p:txBody>
          <a:bodyPr wrap="square" rtlCol="0">
            <a:spAutoFit/>
          </a:bodyPr>
          <a:lstStyle/>
          <a:p>
            <a:pPr marL="800100" lvl="1" indent="-342900">
              <a:lnSpc>
                <a:spcPct val="120000"/>
              </a:lnSpc>
              <a:buFont typeface="Arial" panose="020B0604020202020204" pitchFamily="34" charset="0"/>
              <a:buChar char="•"/>
            </a:pPr>
            <a:r>
              <a:rPr lang="en-US" sz="2400" dirty="0" smtClean="0"/>
              <a:t>Prevention </a:t>
            </a:r>
            <a:r>
              <a:rPr lang="en-US" sz="2400" dirty="0"/>
              <a:t>of damage to, protection of, and restoration of computers, electronic communications systems, electronic communications services, wire communication, and electronic communication, including information contained therein, to ensure its </a:t>
            </a:r>
            <a:r>
              <a:rPr lang="en-US" sz="2400" b="1" dirty="0"/>
              <a:t>availability, integrity, authentication, confidentiality</a:t>
            </a:r>
            <a:r>
              <a:rPr lang="en-US" sz="2400" dirty="0"/>
              <a:t>, and </a:t>
            </a:r>
            <a:r>
              <a:rPr lang="en-US" sz="2400" b="1" dirty="0"/>
              <a:t>nonrepudiation</a:t>
            </a:r>
            <a:r>
              <a:rPr lang="en-US" sz="2400" dirty="0" smtClean="0"/>
              <a:t>.   //remark: Cyberspace </a:t>
            </a:r>
            <a:r>
              <a:rPr lang="en-US" sz="2400" dirty="0"/>
              <a:t>is a separate </a:t>
            </a:r>
            <a:r>
              <a:rPr lang="en-US" sz="2400" dirty="0" smtClean="0"/>
              <a:t>space; for digital data</a:t>
            </a:r>
          </a:p>
          <a:p>
            <a:pPr lvl="1">
              <a:lnSpc>
                <a:spcPct val="120000"/>
              </a:lnSpc>
            </a:pPr>
            <a:r>
              <a:rPr lang="en-US" sz="2400" dirty="0" smtClean="0">
                <a:solidFill>
                  <a:srgbClr val="0000CC"/>
                </a:solidFill>
              </a:rPr>
              <a:t>     --</a:t>
            </a:r>
            <a:r>
              <a:rPr lang="en-US" sz="2000" dirty="0" smtClean="0">
                <a:solidFill>
                  <a:srgbClr val="0000CC"/>
                </a:solidFill>
              </a:rPr>
              <a:t>CNSSI-4009, 2015</a:t>
            </a:r>
            <a:endParaRPr lang="en-US" sz="2400" dirty="0" smtClean="0">
              <a:solidFill>
                <a:srgbClr val="0000CC"/>
              </a:solidFill>
            </a:endParaRPr>
          </a:p>
          <a:p>
            <a:pPr marL="800100" lvl="1" indent="-342900">
              <a:lnSpc>
                <a:spcPct val="120000"/>
              </a:lnSpc>
              <a:buFont typeface="Arial" panose="020B0604020202020204" pitchFamily="34" charset="0"/>
              <a:buChar char="•"/>
            </a:pPr>
            <a:r>
              <a:rPr lang="en-US" sz="2400" dirty="0" smtClean="0"/>
              <a:t>The </a:t>
            </a:r>
            <a:r>
              <a:rPr lang="en-US" sz="2400" dirty="0"/>
              <a:t>ability to protect or defend the use of cyberspace from cyber attacks. 	                     </a:t>
            </a:r>
            <a:r>
              <a:rPr lang="en-US" sz="2400" dirty="0" smtClean="0"/>
              <a:t>         </a:t>
            </a:r>
          </a:p>
          <a:p>
            <a:pPr lvl="1">
              <a:lnSpc>
                <a:spcPct val="120000"/>
              </a:lnSpc>
            </a:pPr>
            <a:r>
              <a:rPr lang="en-US" sz="2400" dirty="0">
                <a:solidFill>
                  <a:srgbClr val="0000CC"/>
                </a:solidFill>
              </a:rPr>
              <a:t>     </a:t>
            </a:r>
            <a:r>
              <a:rPr lang="en-US" sz="2000" dirty="0">
                <a:solidFill>
                  <a:srgbClr val="0000CC"/>
                </a:solidFill>
              </a:rPr>
              <a:t>-- </a:t>
            </a:r>
            <a:r>
              <a:rPr lang="en-US" sz="2000" dirty="0" smtClean="0">
                <a:solidFill>
                  <a:srgbClr val="0000CC"/>
                </a:solidFill>
              </a:rPr>
              <a:t>NISTIR-7298</a:t>
            </a:r>
            <a:endParaRPr lang="en-US" dirty="0" smtClean="0">
              <a:solidFill>
                <a:srgbClr val="0000CC"/>
              </a:solidFill>
            </a:endParaRPr>
          </a:p>
        </p:txBody>
      </p:sp>
    </p:spTree>
    <p:extLst>
      <p:ext uri="{BB962C8B-B14F-4D97-AF65-F5344CB8AC3E}">
        <p14:creationId xmlns:p14="http://schemas.microsoft.com/office/powerpoint/2010/main" val="36304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a:t>Network Security</a:t>
            </a:r>
          </a:p>
        </p:txBody>
      </p:sp>
      <p:sp>
        <p:nvSpPr>
          <p:cNvPr id="28" name="TextBox 27"/>
          <p:cNvSpPr txBox="1"/>
          <p:nvPr/>
        </p:nvSpPr>
        <p:spPr>
          <a:xfrm>
            <a:off x="0" y="2514600"/>
            <a:ext cx="9144000" cy="3194721"/>
          </a:xfrm>
          <a:prstGeom prst="rect">
            <a:avLst/>
          </a:prstGeom>
          <a:noFill/>
        </p:spPr>
        <p:txBody>
          <a:bodyPr wrap="square" rtlCol="0">
            <a:spAutoFit/>
          </a:bodyPr>
          <a:lstStyle/>
          <a:p>
            <a:pPr marL="800100" lvl="1" indent="-342900">
              <a:lnSpc>
                <a:spcPct val="120000"/>
              </a:lnSpc>
              <a:buFont typeface="Arial" panose="020B0604020202020204" pitchFamily="34" charset="0"/>
              <a:buChar char="•"/>
            </a:pPr>
            <a:r>
              <a:rPr lang="en-US" sz="2400" dirty="0" smtClean="0"/>
              <a:t>Measures that protect and defend </a:t>
            </a:r>
            <a:r>
              <a:rPr lang="en-US" sz="2400" b="1" dirty="0" smtClean="0"/>
              <a:t>information</a:t>
            </a:r>
            <a:r>
              <a:rPr lang="en-US" sz="2400" dirty="0" smtClean="0"/>
              <a:t> and </a:t>
            </a:r>
            <a:r>
              <a:rPr lang="en-US" sz="2400" b="1" dirty="0" smtClean="0"/>
              <a:t>information systems</a:t>
            </a:r>
            <a:r>
              <a:rPr lang="en-US" sz="2400" dirty="0" smtClean="0"/>
              <a:t> by ensuring their </a:t>
            </a:r>
            <a:r>
              <a:rPr lang="en-US" sz="2400" b="1" dirty="0" smtClean="0"/>
              <a:t>availability</a:t>
            </a:r>
            <a:r>
              <a:rPr lang="en-US" sz="2400" dirty="0" smtClean="0"/>
              <a:t>, </a:t>
            </a:r>
            <a:r>
              <a:rPr lang="en-US" sz="2400" b="1" dirty="0" smtClean="0"/>
              <a:t>integrity</a:t>
            </a:r>
            <a:r>
              <a:rPr lang="en-US" sz="2400" dirty="0" smtClean="0"/>
              <a:t>, </a:t>
            </a:r>
            <a:r>
              <a:rPr lang="en-US" sz="2400" b="1" dirty="0" smtClean="0"/>
              <a:t>authentication</a:t>
            </a:r>
            <a:r>
              <a:rPr lang="en-US" sz="2400" dirty="0" smtClean="0"/>
              <a:t>, </a:t>
            </a:r>
            <a:r>
              <a:rPr lang="en-US" sz="2400" b="1" dirty="0" smtClean="0"/>
              <a:t>confidentiality</a:t>
            </a:r>
            <a:r>
              <a:rPr lang="en-US" sz="2400" dirty="0" smtClean="0"/>
              <a:t>, and </a:t>
            </a:r>
            <a:r>
              <a:rPr lang="en-US" sz="2400" b="1" dirty="0" smtClean="0"/>
              <a:t>non-repudiation</a:t>
            </a:r>
            <a:r>
              <a:rPr lang="en-US" sz="2400" dirty="0" smtClean="0"/>
              <a:t>. </a:t>
            </a:r>
          </a:p>
          <a:p>
            <a:pPr lvl="1">
              <a:lnSpc>
                <a:spcPct val="120000"/>
              </a:lnSpc>
            </a:pPr>
            <a:r>
              <a:rPr lang="en-US" sz="2400" dirty="0"/>
              <a:t> </a:t>
            </a:r>
            <a:r>
              <a:rPr lang="en-US" sz="2400" dirty="0" smtClean="0"/>
              <a:t>    These measures include providing for restoration of information  </a:t>
            </a:r>
          </a:p>
          <a:p>
            <a:pPr lvl="1">
              <a:lnSpc>
                <a:spcPct val="120000"/>
              </a:lnSpc>
            </a:pPr>
            <a:r>
              <a:rPr lang="en-US" sz="2400" dirty="0"/>
              <a:t> </a:t>
            </a:r>
            <a:r>
              <a:rPr lang="en-US" sz="2400" dirty="0" smtClean="0"/>
              <a:t>    systems by incorporating protection, detection, and reaction   </a:t>
            </a:r>
          </a:p>
          <a:p>
            <a:pPr lvl="1">
              <a:lnSpc>
                <a:spcPct val="120000"/>
              </a:lnSpc>
            </a:pPr>
            <a:r>
              <a:rPr lang="en-US" sz="2400" dirty="0"/>
              <a:t> </a:t>
            </a:r>
            <a:r>
              <a:rPr lang="en-US" sz="2400" dirty="0" smtClean="0"/>
              <a:t>    capabilities. //</a:t>
            </a:r>
            <a:r>
              <a:rPr lang="en-US" sz="2400" dirty="0"/>
              <a:t>online security</a:t>
            </a:r>
          </a:p>
          <a:p>
            <a:pPr lvl="1">
              <a:lnSpc>
                <a:spcPct val="120000"/>
              </a:lnSpc>
            </a:pPr>
            <a:r>
              <a:rPr lang="en-US" sz="2400" dirty="0" smtClean="0">
                <a:solidFill>
                  <a:srgbClr val="0000CC"/>
                </a:solidFill>
              </a:rPr>
              <a:t>     </a:t>
            </a:r>
            <a:r>
              <a:rPr lang="en-US" sz="2000" dirty="0" smtClean="0">
                <a:solidFill>
                  <a:srgbClr val="0000CC"/>
                </a:solidFill>
              </a:rPr>
              <a:t> --</a:t>
            </a:r>
            <a:r>
              <a:rPr lang="en-US" sz="2000" dirty="0">
                <a:solidFill>
                  <a:srgbClr val="0000CC"/>
                </a:solidFill>
              </a:rPr>
              <a:t> CNSSI-4009</a:t>
            </a:r>
            <a:endParaRPr lang="en-US" sz="2400" dirty="0" smtClean="0"/>
          </a:p>
        </p:txBody>
      </p:sp>
    </p:spTree>
    <p:extLst>
      <p:ext uri="{BB962C8B-B14F-4D97-AF65-F5344CB8AC3E}">
        <p14:creationId xmlns:p14="http://schemas.microsoft.com/office/powerpoint/2010/main" val="357302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Cryptography</a:t>
            </a:r>
            <a:endParaRPr lang="en-US" dirty="0"/>
          </a:p>
        </p:txBody>
      </p:sp>
      <p:sp>
        <p:nvSpPr>
          <p:cNvPr id="28" name="TextBox 27"/>
          <p:cNvSpPr txBox="1"/>
          <p:nvPr/>
        </p:nvSpPr>
        <p:spPr>
          <a:xfrm>
            <a:off x="0" y="1219200"/>
            <a:ext cx="9144000" cy="5410712"/>
          </a:xfrm>
          <a:prstGeom prst="rect">
            <a:avLst/>
          </a:prstGeom>
          <a:noFill/>
        </p:spPr>
        <p:txBody>
          <a:bodyPr wrap="square" rtlCol="0">
            <a:spAutoFit/>
          </a:bodyPr>
          <a:lstStyle/>
          <a:p>
            <a:pPr marL="800100" lvl="1" indent="-342900">
              <a:lnSpc>
                <a:spcPct val="120000"/>
              </a:lnSpc>
              <a:buFont typeface="Arial" pitchFamily="34" charset="0"/>
              <a:buChar char="•"/>
            </a:pPr>
            <a:r>
              <a:rPr lang="en-US" sz="2400" dirty="0" smtClean="0"/>
              <a:t>The study of </a:t>
            </a:r>
            <a:r>
              <a:rPr lang="en-US" sz="2400" b="1" dirty="0" smtClean="0"/>
              <a:t>mathematical techniques </a:t>
            </a:r>
            <a:r>
              <a:rPr lang="en-US" sz="2400" dirty="0" smtClean="0"/>
              <a:t>for securing digital information, systems, and distributed computations against </a:t>
            </a:r>
            <a:r>
              <a:rPr lang="en-US" sz="2400" b="1" dirty="0" smtClean="0"/>
              <a:t>adversarial attacks </a:t>
            </a:r>
          </a:p>
          <a:p>
            <a:pPr lvl="1">
              <a:lnSpc>
                <a:spcPct val="120000"/>
              </a:lnSpc>
            </a:pPr>
            <a:r>
              <a:rPr lang="en-US" sz="2400" b="1" dirty="0">
                <a:solidFill>
                  <a:srgbClr val="0000CC"/>
                </a:solidFill>
              </a:rPr>
              <a:t> </a:t>
            </a:r>
            <a:r>
              <a:rPr lang="en-US" sz="2400" b="1" dirty="0" smtClean="0">
                <a:solidFill>
                  <a:srgbClr val="0000CC"/>
                </a:solidFill>
              </a:rPr>
              <a:t>    </a:t>
            </a:r>
            <a:r>
              <a:rPr lang="en-US" b="1" dirty="0" smtClean="0">
                <a:solidFill>
                  <a:srgbClr val="0000CC"/>
                </a:solidFill>
              </a:rPr>
              <a:t>--“</a:t>
            </a:r>
            <a:r>
              <a:rPr lang="en-US" dirty="0" smtClean="0">
                <a:solidFill>
                  <a:srgbClr val="0000CC"/>
                </a:solidFill>
              </a:rPr>
              <a:t>Introduction </a:t>
            </a:r>
            <a:r>
              <a:rPr lang="en-US" dirty="0">
                <a:solidFill>
                  <a:srgbClr val="0000CC"/>
                </a:solidFill>
              </a:rPr>
              <a:t>to Modern </a:t>
            </a:r>
            <a:r>
              <a:rPr lang="en-US" dirty="0" smtClean="0">
                <a:solidFill>
                  <a:srgbClr val="0000CC"/>
                </a:solidFill>
              </a:rPr>
              <a:t>Cryptography”, Katz, Lindell, 2015</a:t>
            </a:r>
            <a:endParaRPr lang="en-US" b="1" dirty="0" smtClean="0">
              <a:solidFill>
                <a:srgbClr val="0000CC"/>
              </a:solidFill>
            </a:endParaRPr>
          </a:p>
          <a:p>
            <a:pPr marL="800100" lvl="1" indent="-342900">
              <a:lnSpc>
                <a:spcPct val="120000"/>
              </a:lnSpc>
              <a:buFont typeface="Arial" pitchFamily="34" charset="0"/>
              <a:buChar char="•"/>
            </a:pPr>
            <a:r>
              <a:rPr lang="en-US" sz="2400" dirty="0"/>
              <a:t>T</a:t>
            </a:r>
            <a:r>
              <a:rPr lang="en-US" sz="2400" dirty="0" smtClean="0"/>
              <a:t>he </a:t>
            </a:r>
            <a:r>
              <a:rPr lang="en-US" sz="2400" dirty="0"/>
              <a:t>study of </a:t>
            </a:r>
            <a:r>
              <a:rPr lang="en-US" sz="2400" b="1" dirty="0"/>
              <a:t>mathematical techniques </a:t>
            </a:r>
            <a:r>
              <a:rPr lang="en-US" sz="2400" dirty="0"/>
              <a:t>related to aspects of </a:t>
            </a:r>
            <a:r>
              <a:rPr lang="en-US" sz="2400" b="1" dirty="0" smtClean="0"/>
              <a:t>information security </a:t>
            </a:r>
            <a:r>
              <a:rPr lang="en-US" sz="2400" dirty="0"/>
              <a:t>such as </a:t>
            </a:r>
            <a:r>
              <a:rPr lang="en-US" sz="2400" b="1" dirty="0"/>
              <a:t>confidentiality</a:t>
            </a:r>
            <a:r>
              <a:rPr lang="en-US" sz="2400" dirty="0"/>
              <a:t>, </a:t>
            </a:r>
            <a:r>
              <a:rPr lang="en-US" sz="2400" b="1" dirty="0"/>
              <a:t>data</a:t>
            </a:r>
            <a:r>
              <a:rPr lang="en-US" sz="2400" dirty="0"/>
              <a:t> </a:t>
            </a:r>
            <a:r>
              <a:rPr lang="en-US" sz="2400" b="1" dirty="0"/>
              <a:t>integrity</a:t>
            </a:r>
            <a:r>
              <a:rPr lang="en-US" sz="2400" dirty="0"/>
              <a:t>, </a:t>
            </a:r>
            <a:r>
              <a:rPr lang="en-US" sz="2400" b="1" dirty="0"/>
              <a:t>entity</a:t>
            </a:r>
            <a:r>
              <a:rPr lang="en-US" sz="2400" dirty="0"/>
              <a:t> </a:t>
            </a:r>
            <a:r>
              <a:rPr lang="en-US" sz="2400" b="1" dirty="0"/>
              <a:t>authentication</a:t>
            </a:r>
            <a:r>
              <a:rPr lang="en-US" sz="2400" dirty="0"/>
              <a:t>, and </a:t>
            </a:r>
            <a:r>
              <a:rPr lang="en-US" sz="2400" b="1" dirty="0"/>
              <a:t>data </a:t>
            </a:r>
            <a:r>
              <a:rPr lang="en-US" sz="2400" b="1" dirty="0" smtClean="0"/>
              <a:t>origin authentication</a:t>
            </a:r>
          </a:p>
          <a:p>
            <a:pPr lvl="1">
              <a:lnSpc>
                <a:spcPct val="120000"/>
              </a:lnSpc>
            </a:pPr>
            <a:r>
              <a:rPr lang="en-US" sz="2400" b="1" dirty="0">
                <a:solidFill>
                  <a:srgbClr val="0000CC"/>
                </a:solidFill>
              </a:rPr>
              <a:t> </a:t>
            </a:r>
            <a:r>
              <a:rPr lang="en-US" sz="2400" b="1" dirty="0" smtClean="0">
                <a:solidFill>
                  <a:srgbClr val="0000CC"/>
                </a:solidFill>
              </a:rPr>
              <a:t>    </a:t>
            </a:r>
            <a:r>
              <a:rPr lang="en-US" dirty="0" smtClean="0">
                <a:solidFill>
                  <a:srgbClr val="0000CC"/>
                </a:solidFill>
              </a:rPr>
              <a:t>--“Handbook </a:t>
            </a:r>
            <a:r>
              <a:rPr lang="en-US" dirty="0">
                <a:solidFill>
                  <a:srgbClr val="0000CC"/>
                </a:solidFill>
              </a:rPr>
              <a:t>of Applied </a:t>
            </a:r>
            <a:r>
              <a:rPr lang="en-US" dirty="0" smtClean="0">
                <a:solidFill>
                  <a:srgbClr val="0000CC"/>
                </a:solidFill>
              </a:rPr>
              <a:t>Cryptography”,</a:t>
            </a:r>
            <a:r>
              <a:rPr lang="nl-NL" dirty="0" smtClean="0">
                <a:solidFill>
                  <a:srgbClr val="0000CC"/>
                </a:solidFill>
              </a:rPr>
              <a:t> </a:t>
            </a:r>
            <a:r>
              <a:rPr lang="nl-NL" dirty="0">
                <a:solidFill>
                  <a:srgbClr val="0000CC"/>
                </a:solidFill>
              </a:rPr>
              <a:t>Menezes, van Oorschot</a:t>
            </a:r>
            <a:r>
              <a:rPr lang="nl-NL" dirty="0" smtClean="0">
                <a:solidFill>
                  <a:srgbClr val="0000CC"/>
                </a:solidFill>
              </a:rPr>
              <a:t>, Vanstone, 1996</a:t>
            </a:r>
          </a:p>
          <a:p>
            <a:pPr marL="800100" lvl="1" indent="-342900">
              <a:lnSpc>
                <a:spcPct val="120000"/>
              </a:lnSpc>
              <a:buFont typeface="Arial" pitchFamily="34" charset="0"/>
              <a:buChar char="•"/>
            </a:pPr>
            <a:r>
              <a:rPr lang="en-US" sz="2400" dirty="0" smtClean="0"/>
              <a:t>The discipline that embodies the </a:t>
            </a:r>
            <a:r>
              <a:rPr lang="en-US" sz="2400" b="1" dirty="0" smtClean="0"/>
              <a:t>principles</a:t>
            </a:r>
            <a:r>
              <a:rPr lang="en-US" sz="2400" dirty="0" smtClean="0"/>
              <a:t>, </a:t>
            </a:r>
            <a:r>
              <a:rPr lang="en-US" sz="2400" b="1" dirty="0" smtClean="0"/>
              <a:t>means</a:t>
            </a:r>
            <a:r>
              <a:rPr lang="en-US" sz="2400" dirty="0" smtClean="0"/>
              <a:t>, and </a:t>
            </a:r>
            <a:r>
              <a:rPr lang="en-US" sz="2400" b="1" dirty="0" smtClean="0"/>
              <a:t>methods</a:t>
            </a:r>
            <a:r>
              <a:rPr lang="en-US" sz="2400" dirty="0" smtClean="0"/>
              <a:t> for the providing </a:t>
            </a:r>
            <a:r>
              <a:rPr lang="en-US" sz="2400" b="1" dirty="0" smtClean="0"/>
              <a:t>information security</a:t>
            </a:r>
            <a:r>
              <a:rPr lang="en-US" sz="2400" dirty="0" smtClean="0"/>
              <a:t>, including </a:t>
            </a:r>
            <a:r>
              <a:rPr lang="en-US" sz="2400" b="1" dirty="0" smtClean="0"/>
              <a:t>confidentiality</a:t>
            </a:r>
            <a:r>
              <a:rPr lang="en-US" sz="2400" dirty="0" smtClean="0"/>
              <a:t>, </a:t>
            </a:r>
            <a:r>
              <a:rPr lang="en-US" sz="2400" b="1" dirty="0" smtClean="0"/>
              <a:t>data integrity</a:t>
            </a:r>
            <a:r>
              <a:rPr lang="en-US" sz="2400" dirty="0" smtClean="0"/>
              <a:t>, </a:t>
            </a:r>
            <a:r>
              <a:rPr lang="en-US" sz="2400" b="1" dirty="0" smtClean="0"/>
              <a:t>non-repudiation</a:t>
            </a:r>
            <a:r>
              <a:rPr lang="en-US" sz="2400" dirty="0" smtClean="0"/>
              <a:t>, and </a:t>
            </a:r>
            <a:r>
              <a:rPr lang="en-US" sz="2400" b="1" dirty="0" smtClean="0"/>
              <a:t>authenticity</a:t>
            </a:r>
            <a:r>
              <a:rPr lang="en-US" sz="2400" dirty="0" smtClean="0"/>
              <a:t>. </a:t>
            </a:r>
          </a:p>
          <a:p>
            <a:pPr lvl="1">
              <a:lnSpc>
                <a:spcPct val="120000"/>
              </a:lnSpc>
            </a:pPr>
            <a:r>
              <a:rPr lang="en-US" sz="2400" dirty="0">
                <a:solidFill>
                  <a:srgbClr val="0000CC"/>
                </a:solidFill>
              </a:rPr>
              <a:t> </a:t>
            </a:r>
            <a:r>
              <a:rPr lang="en-US" sz="2400" dirty="0" smtClean="0">
                <a:solidFill>
                  <a:srgbClr val="0000CC"/>
                </a:solidFill>
              </a:rPr>
              <a:t>   </a:t>
            </a:r>
            <a:r>
              <a:rPr lang="en-US" sz="2000" dirty="0" smtClean="0">
                <a:solidFill>
                  <a:srgbClr val="0000CC"/>
                </a:solidFill>
              </a:rPr>
              <a:t>-- CNSSI-4009</a:t>
            </a:r>
            <a:endParaRPr lang="en-US" sz="2000" b="1" dirty="0" smtClean="0">
              <a:solidFill>
                <a:srgbClr val="0000CC"/>
              </a:solidFill>
            </a:endParaRPr>
          </a:p>
        </p:txBody>
      </p:sp>
    </p:spTree>
    <p:extLst>
      <p:ext uri="{BB962C8B-B14F-4D97-AF65-F5344CB8AC3E}">
        <p14:creationId xmlns:p14="http://schemas.microsoft.com/office/powerpoint/2010/main" val="275075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arn(inVertical)">
                                      <p:cBhvr>
                                        <p:cTn id="7" dur="500"/>
                                        <p:tgtEl>
                                          <p:spTgt spid="2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barn(inVertical)">
                                      <p:cBhvr>
                                        <p:cTn id="10" dur="5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animEffect transition="in" filter="barn(inVertical)">
                                      <p:cBhvr>
                                        <p:cTn id="15" dur="500"/>
                                        <p:tgtEl>
                                          <p:spTgt spid="28">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8">
                                            <p:txEl>
                                              <p:pRg st="3" end="3"/>
                                            </p:txEl>
                                          </p:spTgt>
                                        </p:tgtEl>
                                        <p:attrNameLst>
                                          <p:attrName>style.visibility</p:attrName>
                                        </p:attrNameLst>
                                      </p:cBhvr>
                                      <p:to>
                                        <p:strVal val="visible"/>
                                      </p:to>
                                    </p:set>
                                    <p:animEffect transition="in" filter="barn(inVertical)">
                                      <p:cBhvr>
                                        <p:cTn id="18"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18815</TotalTime>
  <Words>961</Words>
  <Application>Microsoft Office PowerPoint</Application>
  <PresentationFormat>On-screen Show (4:3)</PresentationFormat>
  <Paragraphs>178</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Cambria Math</vt:lpstr>
      <vt:lpstr>Tahoma</vt:lpstr>
      <vt:lpstr>Office Theme</vt:lpstr>
      <vt:lpstr>Foundations of Cryptography cryptography, confidentiality, integrity, authentication, non-repudiation, probabilistic algorithm</vt:lpstr>
      <vt:lpstr>Course Information</vt:lpstr>
      <vt:lpstr>Glossary</vt:lpstr>
      <vt:lpstr>Information</vt:lpstr>
      <vt:lpstr>Information System</vt:lpstr>
      <vt:lpstr>Information Security</vt:lpstr>
      <vt:lpstr>Cybersecurity</vt:lpstr>
      <vt:lpstr>Network Security</vt:lpstr>
      <vt:lpstr>Cryptography</vt:lpstr>
      <vt:lpstr>Confidentiality</vt:lpstr>
      <vt:lpstr>Integrity</vt:lpstr>
      <vt:lpstr>Integrity</vt:lpstr>
      <vt:lpstr>Integrity</vt:lpstr>
      <vt:lpstr>Authentication</vt:lpstr>
      <vt:lpstr>Non-Repudiation</vt:lpstr>
      <vt:lpstr>Overview</vt:lpstr>
      <vt:lpstr>History of Encryption</vt:lpstr>
      <vt:lpstr>History of Encryption</vt:lpstr>
      <vt:lpstr>PowerPoint Presentation</vt:lpstr>
      <vt:lpstr>Algorithm</vt:lpstr>
      <vt:lpstr>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Homomorphic MACs with Efficient Verification</dc:title>
  <dc:creator>Liangfeng Zhang</dc:creator>
  <cp:lastModifiedBy>zhanglf</cp:lastModifiedBy>
  <cp:revision>493</cp:revision>
  <cp:lastPrinted>2018-09-18T03:42:01Z</cp:lastPrinted>
  <dcterms:created xsi:type="dcterms:W3CDTF">2014-04-06T04:43:09Z</dcterms:created>
  <dcterms:modified xsi:type="dcterms:W3CDTF">2018-09-18T09:26:20Z</dcterms:modified>
</cp:coreProperties>
</file>