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4" r:id="rId2"/>
    <p:sldId id="414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116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8.2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7.5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/>
              <c:tx>
                <c:rich>
                  <a:bodyPr/>
                  <a:lstStyle/>
                  <a:p>
                    <a:r>
                      <a:rPr lang="en-US" smtClean="0"/>
                      <a:t>2.3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Sheet1!$A$2:$A$33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8.1999999999999993</c:v>
                </c:pt>
                <c:pt idx="1">
                  <c:v>1.5</c:v>
                </c:pt>
                <c:pt idx="2">
                  <c:v>2.8</c:v>
                </c:pt>
                <c:pt idx="3">
                  <c:v>4.3</c:v>
                </c:pt>
                <c:pt idx="4">
                  <c:v>12.7</c:v>
                </c:pt>
                <c:pt idx="5">
                  <c:v>2.2000000000000002</c:v>
                </c:pt>
                <c:pt idx="6">
                  <c:v>2</c:v>
                </c:pt>
                <c:pt idx="7">
                  <c:v>6.1</c:v>
                </c:pt>
                <c:pt idx="8">
                  <c:v>7</c:v>
                </c:pt>
                <c:pt idx="9">
                  <c:v>0.2</c:v>
                </c:pt>
                <c:pt idx="10">
                  <c:v>0.8</c:v>
                </c:pt>
                <c:pt idx="11">
                  <c:v>4</c:v>
                </c:pt>
                <c:pt idx="12">
                  <c:v>2.4</c:v>
                </c:pt>
                <c:pt idx="13">
                  <c:v>6.7</c:v>
                </c:pt>
                <c:pt idx="14">
                  <c:v>7.5</c:v>
                </c:pt>
                <c:pt idx="15">
                  <c:v>1.9</c:v>
                </c:pt>
                <c:pt idx="16">
                  <c:v>0.1</c:v>
                </c:pt>
                <c:pt idx="17">
                  <c:v>6</c:v>
                </c:pt>
                <c:pt idx="18">
                  <c:v>6.3</c:v>
                </c:pt>
                <c:pt idx="19">
                  <c:v>9.1</c:v>
                </c:pt>
                <c:pt idx="20">
                  <c:v>2.8</c:v>
                </c:pt>
                <c:pt idx="21">
                  <c:v>1</c:v>
                </c:pt>
                <c:pt idx="22">
                  <c:v>2.4</c:v>
                </c:pt>
                <c:pt idx="23">
                  <c:v>0.2</c:v>
                </c:pt>
                <c:pt idx="24">
                  <c:v>2</c:v>
                </c:pt>
                <c:pt idx="25">
                  <c:v>0.1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768832"/>
        <c:axId val="519772192"/>
      </c:barChart>
      <c:catAx>
        <c:axId val="51976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772192"/>
        <c:crosses val="autoZero"/>
        <c:auto val="1"/>
        <c:lblAlgn val="ctr"/>
        <c:lblOffset val="100"/>
        <c:noMultiLvlLbl val="0"/>
      </c:catAx>
      <c:valAx>
        <c:axId val="51977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768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0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2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40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9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39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28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4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3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sz="2000" dirty="0"/>
              <a:t>i</a:t>
            </a:r>
            <a:r>
              <a:rPr lang="en-US" sz="2000" dirty="0" smtClean="0"/>
              <a:t>mproved attack </a:t>
            </a:r>
            <a:r>
              <a:rPr lang="en-US" sz="2000" dirty="0"/>
              <a:t>of </a:t>
            </a:r>
            <a:r>
              <a:rPr lang="en-US" sz="2000" dirty="0" smtClean="0"/>
              <a:t>shift cipher, </a:t>
            </a:r>
            <a:r>
              <a:rPr lang="en-US" sz="2000" dirty="0" err="1" smtClean="0"/>
              <a:t>Vigenère</a:t>
            </a:r>
            <a:r>
              <a:rPr lang="en-US" sz="2000" dirty="0" smtClean="0"/>
              <a:t> cipher</a:t>
            </a:r>
            <a:r>
              <a:rPr lang="en-US" sz="2000" dirty="0"/>
              <a:t>, </a:t>
            </a:r>
            <a:r>
              <a:rPr lang="en-US" sz="2000" dirty="0" err="1"/>
              <a:t>Kasiski’s</a:t>
            </a:r>
            <a:r>
              <a:rPr lang="en-US" sz="2000" dirty="0"/>
              <a:t> </a:t>
            </a:r>
            <a:r>
              <a:rPr lang="en-US" sz="2000" dirty="0" smtClean="0"/>
              <a:t>method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index </a:t>
            </a:r>
            <a:r>
              <a:rPr lang="en-US" sz="2000" dirty="0"/>
              <a:t>of </a:t>
            </a:r>
            <a:r>
              <a:rPr lang="en-US" sz="2000" dirty="0" smtClean="0"/>
              <a:t>coincidence method 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Lessons and Modern Approach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95485"/>
            <a:ext cx="9144000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All historical ciphers are badly </a:t>
            </a:r>
            <a:r>
              <a:rPr lang="en-US" sz="2400" b="1" dirty="0" smtClean="0"/>
              <a:t>broken </a:t>
            </a:r>
            <a:endParaRPr lang="en-US" sz="2400" b="1" dirty="0"/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u="sng" dirty="0" smtClean="0"/>
              <a:t>ciphertext-only attack </a:t>
            </a:r>
            <a:r>
              <a:rPr lang="en-US" sz="2000" dirty="0" smtClean="0"/>
              <a:t> (COA): the adversary learns one ciphertext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Recover the secret key and the message </a:t>
            </a:r>
            <a:endParaRPr lang="en-US" sz="2000" b="1" dirty="0" smtClean="0"/>
          </a:p>
          <a:p>
            <a:pPr>
              <a:lnSpc>
                <a:spcPct val="120000"/>
              </a:lnSpc>
            </a:pPr>
            <a:r>
              <a:rPr lang="en-US" sz="2400" b="1" dirty="0" smtClean="0"/>
              <a:t>Classical </a:t>
            </a:r>
            <a:r>
              <a:rPr lang="en-US" sz="2400" b="1" dirty="0"/>
              <a:t>c</a:t>
            </a:r>
            <a:r>
              <a:rPr lang="en-US" sz="2400" b="1" dirty="0" smtClean="0"/>
              <a:t>ryptography is an art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Designing a secure cipher is difficult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Historical ciphers have no security proof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Modern cryptography is a science (Principles of Modern Cryptography)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000" dirty="0" smtClean="0"/>
              <a:t>Formal Definitions (of Security)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000" dirty="0" smtClean="0"/>
              <a:t>Precise Assumptions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000" dirty="0" smtClean="0"/>
              <a:t>Proofs of Security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0406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Letter Frequencies (English)</a:t>
            </a:r>
            <a:endParaRPr lang="en-US" dirty="0">
              <a:sym typeface="Wingdings" pitchFamily="2" charset="2"/>
            </a:endParaRPr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824366092"/>
              </p:ext>
            </p:extLst>
          </p:nvPr>
        </p:nvGraphicFramePr>
        <p:xfrm>
          <a:off x="685800" y="1371600"/>
          <a:ext cx="7543800" cy="2555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3962400"/>
                <a:ext cx="9144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has probability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0.127</m:t>
                    </m:r>
                  </m:oMath>
                </a14:m>
                <a:endParaRPr lang="en-US" sz="2400" dirty="0">
                  <a:sym typeface="Wingdings" pitchFamily="2" charset="2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a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o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n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s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h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r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400" dirty="0">
                    <a:sym typeface="Wingdings" pitchFamily="2" charset="2"/>
                  </a:rPr>
                  <a:t>have probability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Wingdings" pitchFamily="2" charset="2"/>
                      </a:rPr>
                      <m:t>[0.06,0.09]</m:t>
                    </m:r>
                  </m:oMath>
                </a14:m>
                <a:endParaRPr lang="en-US" sz="2400" dirty="0">
                  <a:sym typeface="Wingdings" pitchFamily="2" charset="2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d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l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400" dirty="0">
                    <a:sym typeface="Wingdings" pitchFamily="2" charset="2"/>
                  </a:rPr>
                  <a:t>have probability around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0.04</m:t>
                    </m:r>
                  </m:oMath>
                </a14:m>
                <a:endParaRPr lang="en-US" sz="2400" dirty="0">
                  <a:sym typeface="Wingdings" pitchFamily="2" charset="2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c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u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m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w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f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g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y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p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b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400" dirty="0">
                    <a:sym typeface="Wingdings" pitchFamily="2" charset="2"/>
                  </a:rPr>
                  <a:t>have probability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[0.015,0.028]</m:t>
                    </m:r>
                  </m:oMath>
                </a14:m>
                <a:endParaRPr lang="en-US" sz="2400" dirty="0">
                  <a:sym typeface="Wingdings" pitchFamily="2" charset="2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v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k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j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x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q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z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400" dirty="0">
                    <a:sym typeface="Wingdings" pitchFamily="2" charset="2"/>
                  </a:rPr>
                  <a:t>have probability less than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0.01</m:t>
                    </m:r>
                  </m:oMath>
                </a14:m>
                <a:endParaRPr lang="en-US" sz="24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2400"/>
                <a:ext cx="9144000" cy="2308324"/>
              </a:xfrm>
              <a:prstGeom prst="rect">
                <a:avLst/>
              </a:prstGeom>
              <a:blipFill rotWithShape="0">
                <a:blip r:embed="rId4"/>
                <a:stretch>
                  <a:fillRect t="-264" b="-3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00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ea typeface="Cambria Math" panose="02040503050406030204" pitchFamily="18" charset="0"/>
              </a:rPr>
              <a:t>Improved Attack of Shift Cipher</a:t>
            </a:r>
            <a:endParaRPr lang="en-US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0" y="1143000"/>
                <a:ext cx="9144000" cy="4813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ym typeface="Wingdings" pitchFamily="2" charset="2"/>
                  </a:rPr>
                  <a:t>Drawbacks of Brute-Force Attack (of Shift Cipher):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ym typeface="Wingdings" pitchFamily="2" charset="2"/>
                  </a:rPr>
                  <a:t>It is difficult to check whether a candidate plaintext makes sense or not using a computer program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ym typeface="Wingdings" pitchFamily="2" charset="2"/>
                  </a:rPr>
                  <a:t>26 is small? The shift cipher can be changed to use much larger key space, say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=10000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.</m:t>
                    </m:r>
                  </m:oMath>
                </a14:m>
                <a:endParaRPr lang="en-US" sz="2000" dirty="0" smtClean="0">
                  <a:sym typeface="Wingdings" pitchFamily="2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ym typeface="Wingdings" pitchFamily="2" charset="2"/>
                  </a:rPr>
                  <a:t>Improved Attack</a:t>
                </a:r>
                <a:r>
                  <a:rPr lang="en-US" sz="2400" b="1" dirty="0" smtClean="0">
                    <a:sym typeface="Wingdings" pitchFamily="2" charset="2"/>
                  </a:rPr>
                  <a:t>: needs </a:t>
                </a:r>
                <a:r>
                  <a:rPr lang="en-US" sz="2400" b="1" dirty="0" smtClean="0">
                    <a:sym typeface="Wingdings" pitchFamily="2" charset="2"/>
                  </a:rPr>
                  <a:t>sufficiently long </a:t>
                </a:r>
                <a:r>
                  <a:rPr lang="en-US" sz="2400" b="1" dirty="0" err="1" smtClean="0">
                    <a:sym typeface="Wingdings" pitchFamily="2" charset="2"/>
                  </a:rPr>
                  <a:t>ciphertext</a:t>
                </a:r>
                <a:endParaRPr lang="en-US" sz="2400" b="1" dirty="0" smtClean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: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the frequency of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th</a:t>
                </a:r>
                <a:r>
                  <a:rPr lang="en-US" sz="2000" dirty="0" smtClean="0">
                    <a:sym typeface="Wingdings" pitchFamily="2" charset="2"/>
                  </a:rPr>
                  <a:t> letter in English,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=0,1,…,25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(the previous slide)</a:t>
                </a:r>
                <a:endParaRPr lang="en-US" sz="2000" dirty="0" smtClean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ym typeface="Wingdings" pitchFamily="2" charset="2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≈0.065</m:t>
                    </m:r>
                  </m:oMath>
                </a14:m>
                <a:endParaRPr lang="en-US" sz="2000" dirty="0" smtClean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: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the frequency of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th</a:t>
                </a:r>
                <a:r>
                  <a:rPr lang="en-US" sz="2000" dirty="0" smtClean="0">
                    <a:sym typeface="Wingdings" pitchFamily="2" charset="2"/>
                  </a:rPr>
                  <a:t> letter in </a:t>
                </a:r>
                <a:r>
                  <a:rPr lang="en-US" sz="2000" dirty="0" err="1" smtClean="0">
                    <a:sym typeface="Wingdings" pitchFamily="2" charset="2"/>
                  </a:rPr>
                  <a:t>ciphertext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ym typeface="Wingdings" pitchFamily="2" charset="2"/>
                  </a:rPr>
                  <a:t>Secret key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⇒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25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≈0.065</m:t>
                        </m:r>
                      </m:e>
                    </m:nary>
                  </m:oMath>
                </a14:m>
                <a:endParaRPr lang="en-US" sz="2000" b="0" dirty="0" smtClean="0">
                  <a:sym typeface="Wingdings" pitchFamily="2" charset="2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compute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25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for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=0,1,…,25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output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the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such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that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𝐼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is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closest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to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0.065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81343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7" r="-800" b="-5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88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1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Vigenère</a:t>
            </a:r>
            <a:r>
              <a:rPr lang="en-US" dirty="0" smtClean="0"/>
              <a:t> </a:t>
            </a:r>
            <a:r>
              <a:rPr lang="en-US" dirty="0"/>
              <a:t>Cipher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283220"/>
                <a:ext cx="9144000" cy="5041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SCHEME: designed in 1600s, broken in 1860s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,  …, </m:t>
                            </m:r>
                            <m:r>
                              <m:rPr>
                                <m:sty m:val="p"/>
                              </m:rP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,  …,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0,1,…,25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↔{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say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the letter obtained by shifting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positions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Reverse the process.</a:t>
                </a:r>
              </a:p>
              <a:p>
                <a:r>
                  <a:rPr lang="en-US" sz="2400" b="1" dirty="0" smtClean="0">
                    <a:sym typeface="Wingdings" pitchFamily="2" charset="2"/>
                  </a:rPr>
                  <a:t>REMARKs:</a:t>
                </a:r>
                <a:endParaRPr lang="en-US" sz="2400" b="1" dirty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ym typeface="Wingdings" pitchFamily="2" charset="2"/>
                  </a:rPr>
                  <a:t>Large key space: infinite in theory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ym typeface="Wingdings" pitchFamily="2" charset="2"/>
                  </a:rPr>
                  <a:t>Same letter can be mapped to different ones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3220"/>
                <a:ext cx="9144000" cy="504138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40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371600"/>
                <a:ext cx="9144000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Idea:  </a:t>
                </a:r>
                <a:r>
                  <a:rPr lang="en-US" sz="2400" dirty="0" smtClean="0"/>
                  <a:t>If the length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is known, attack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 shift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ciphers/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=0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25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+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≈0.065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Question:  </a:t>
                </a:r>
                <a:r>
                  <a:rPr lang="en-US" sz="2400" dirty="0" smtClean="0"/>
                  <a:t>How to determine the key length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?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90486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30405"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4459474"/>
                <a:ext cx="9144000" cy="1865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Kasiski’s Method: in 1860s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 same bigram or trigram may appear many times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They may result in the same bigram or trigram in ciphertext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 distance </a:t>
                </a:r>
                <a:r>
                  <a:rPr lang="en-US" sz="2400" dirty="0" smtClean="0"/>
                  <a:t>between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them is a multiple of the key length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59474"/>
                <a:ext cx="9144000" cy="1865126"/>
              </a:xfrm>
              <a:prstGeom prst="rect">
                <a:avLst/>
              </a:prstGeom>
              <a:blipFill rotWithShape="0">
                <a:blip r:embed="rId4"/>
                <a:stretch>
                  <a:fillRect l="-1000" t="-327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49674"/>
            <a:ext cx="9143999" cy="2216880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1612900" y="2590800"/>
            <a:ext cx="457200" cy="1524000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2971800" y="2590800"/>
            <a:ext cx="457200" cy="1524000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5257800" y="2590800"/>
            <a:ext cx="457200" cy="1524000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7061200" y="2590800"/>
            <a:ext cx="457200" cy="1524000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35913" y="3505200"/>
            <a:ext cx="685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41149" y="3505200"/>
            <a:ext cx="6396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92427" y="3505200"/>
            <a:ext cx="57334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04214" y="3505200"/>
            <a:ext cx="65251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99222" y="3505200"/>
            <a:ext cx="51903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64434" y="3505200"/>
            <a:ext cx="6280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6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0" y="1981200"/>
                <a:ext cx="9144000" cy="3263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Index </a:t>
                </a:r>
                <a:r>
                  <a:rPr lang="en-US" altLang="zh-CN" sz="2400" b="1" dirty="0"/>
                  <a:t>of </a:t>
                </a:r>
                <a:r>
                  <a:rPr lang="en-US" altLang="zh-CN" sz="2400" b="1" dirty="0" smtClean="0"/>
                  <a:t>Coincidence Method: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If the key length is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400" dirty="0" smtClean="0"/>
                  <a:t> is a ciphertext of a shift cipher with secret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 smtClean="0"/>
                  <a:t> the observed </a:t>
                </a:r>
                <a:r>
                  <a:rPr lang="en-US" sz="2400" dirty="0" smtClean="0"/>
                  <a:t>frequency </a:t>
                </a:r>
                <a:r>
                  <a:rPr lang="en-US" sz="2400" dirty="0" smtClean="0"/>
                  <a:t>of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English letter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 smtClean="0"/>
                  <a:t> the frequency of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English letter in normal English text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We have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and hence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dirty="0" smtClean="0"/>
                  <a:t>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≈0.065</m:t>
                        </m:r>
                      </m:e>
                    </m:nary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1200"/>
                <a:ext cx="9144000" cy="326390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7" r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6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719341"/>
                <a:ext cx="9144000" cy="4148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Algorithm (index of coincidence method):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=1,2,…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consider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sequence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4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compute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frequencies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≈0.065,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1/26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≈0.038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 guess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 smtClean="0"/>
                  <a:t> can be validated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 attack requires </a:t>
                </a:r>
                <a:r>
                  <a:rPr lang="en-US" sz="2400" b="1" dirty="0" smtClean="0"/>
                  <a:t>long ciphertext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19341"/>
                <a:ext cx="9144000" cy="414805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7" b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76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33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19542</TotalTime>
  <Words>272</Words>
  <Application>Microsoft Office PowerPoint</Application>
  <PresentationFormat>On-screen Show (4:3)</PresentationFormat>
  <Paragraphs>80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Cambria Math</vt:lpstr>
      <vt:lpstr>Wingdings</vt:lpstr>
      <vt:lpstr>Office Theme</vt:lpstr>
      <vt:lpstr>Foundations of Cryptography improved attack of shift cipher, Vigenère cipher, Kasiski’s method,  index of coincidence method </vt:lpstr>
      <vt:lpstr>Letter Frequencies (English)</vt:lpstr>
      <vt:lpstr>Improved Attack of Shift Cipher</vt:lpstr>
      <vt:lpstr>PowerPoint Presentation</vt:lpstr>
      <vt:lpstr>Vigenère Cipher</vt:lpstr>
      <vt:lpstr>Attacks</vt:lpstr>
      <vt:lpstr>Attacks</vt:lpstr>
      <vt:lpstr>Attacks</vt:lpstr>
      <vt:lpstr>PowerPoint Presentation</vt:lpstr>
      <vt:lpstr>Lessons and Modern Approach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513</cp:revision>
  <cp:lastPrinted>2018-09-25T06:33:22Z</cp:lastPrinted>
  <dcterms:created xsi:type="dcterms:W3CDTF">2014-04-06T04:43:09Z</dcterms:created>
  <dcterms:modified xsi:type="dcterms:W3CDTF">2018-09-25T09:22:21Z</dcterms:modified>
</cp:coreProperties>
</file>