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14" r:id="rId2"/>
    <p:sldId id="389" r:id="rId3"/>
    <p:sldId id="390" r:id="rId4"/>
    <p:sldId id="391" r:id="rId5"/>
    <p:sldId id="392" r:id="rId6"/>
    <p:sldId id="393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7" r:id="rId17"/>
    <p:sldId id="408" r:id="rId18"/>
    <p:sldId id="409" r:id="rId19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1" d="100"/>
          <a:sy n="71" d="100"/>
        </p:scale>
        <p:origin x="116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73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5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81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66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21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53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32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40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33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0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48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75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83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81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81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1371600"/>
                <a:ext cx="9144000" cy="1470025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4900" dirty="0" smtClean="0"/>
                  <a:t>Foundations of Cryptography</a:t>
                </a:r>
                <a:br>
                  <a:rPr lang="en-US" sz="4900" dirty="0" smtClean="0"/>
                </a:br>
                <a:r>
                  <a:rPr lang="en-US" sz="2200" dirty="0" smtClean="0"/>
                  <a:t>s</a:t>
                </a:r>
                <a:r>
                  <a:rPr lang="en-US" sz="2200" dirty="0" smtClean="0"/>
                  <a:t>ecurity guarantee</a:t>
                </a:r>
                <a:r>
                  <a:rPr lang="en-US" sz="2200" dirty="0"/>
                  <a:t>, </a:t>
                </a:r>
                <a:r>
                  <a:rPr lang="en-US" sz="2200" dirty="0" smtClean="0"/>
                  <a:t>threat model</a:t>
                </a:r>
                <a:r>
                  <a:rPr lang="en-US" sz="2200" dirty="0"/>
                  <a:t>, </a:t>
                </a:r>
                <a:r>
                  <a:rPr lang="en-US" sz="2200" dirty="0" smtClean="0"/>
                  <a:t>assumption</a:t>
                </a:r>
                <a:r>
                  <a:rPr lang="en-US" sz="2200" dirty="0"/>
                  <a:t>, </a:t>
                </a:r>
                <a:r>
                  <a:rPr lang="en-US" sz="2200" dirty="0" smtClean="0"/>
                  <a:t>proof </a:t>
                </a:r>
                <a:r>
                  <a:rPr lang="en-US" sz="2200" dirty="0"/>
                  <a:t>of </a:t>
                </a:r>
                <a:r>
                  <a:rPr lang="en-US" sz="2200" dirty="0" smtClean="0"/>
                  <a:t>security</a:t>
                </a:r>
                <a:r>
                  <a:rPr lang="en-US" sz="2200" dirty="0"/>
                  <a:t>, </a:t>
                </a:r>
                <a:r>
                  <a:rPr lang="en-US" sz="2200" dirty="0" smtClean="0"/>
                  <a:t/>
                </a:r>
                <a:br>
                  <a:rPr lang="en-US" sz="2200" dirty="0" smtClean="0"/>
                </a:br>
                <a:r>
                  <a:rPr lang="en-US" sz="2200" dirty="0" smtClean="0"/>
                  <a:t>finite probability</a:t>
                </a:r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1371600"/>
                <a:ext cx="9144000" cy="1470025"/>
              </a:xfrm>
              <a:blipFill rotWithShape="0">
                <a:blip r:embed="rId2"/>
                <a:stretch>
                  <a:fillRect t="-4979" b="-4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0668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LiangFeng</a:t>
            </a:r>
            <a:r>
              <a:rPr lang="en-US" sz="28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Discrete 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643217"/>
                <a:ext cx="9144000" cy="4376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Discrete Probability: </a:t>
                </a:r>
                <a:r>
                  <a:rPr lang="en-US" sz="2400" dirty="0" smtClean="0"/>
                  <a:t>The sample space is </a:t>
                </a:r>
                <a:r>
                  <a:rPr lang="en-US" sz="2400" b="1" dirty="0" smtClean="0"/>
                  <a:t>finite</a:t>
                </a:r>
                <a:r>
                  <a:rPr lang="en-US" sz="2400" dirty="0" smtClean="0"/>
                  <a:t> or </a:t>
                </a:r>
                <a:r>
                  <a:rPr lang="en-US" sz="2400" b="1" dirty="0" smtClean="0"/>
                  <a:t>countable</a:t>
                </a:r>
                <a:endParaRPr lang="en-US" sz="2400" b="1" i="1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toss a coin until a head appears, sample space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={1,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01,001,…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Assigning Probabilities:</a:t>
                </a:r>
                <a:r>
                  <a:rPr lang="en-US" sz="2400" dirty="0" smtClean="0"/>
                  <a:t> generalization of finite probability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 is a sample space with a finite or countable number of outcomes.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 smtClean="0"/>
                  <a:t>: the probability of any outcome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Probability Distribution: </a:t>
                </a:r>
                <a:r>
                  <a:rPr lang="en-US" sz="2400" dirty="0" smtClean="0"/>
                  <a:t>a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Uniform distribution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Choose an element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at random</a:t>
                </a:r>
                <a:r>
                  <a:rPr lang="en-US" sz="2000" dirty="0" smtClean="0"/>
                  <a:t>: choose an element from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with the uniform distribution</a:t>
                </a:r>
                <a:endParaRPr lang="en-US" sz="20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43217"/>
                <a:ext cx="9144000" cy="4376583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9" b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84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Discrete 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600200"/>
                <a:ext cx="9144000" cy="4302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Probability of an Event: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is a sample space with a finite or countable number of outcomes.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 smtClean="0"/>
                  <a:t> is an event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 </a:t>
                </a:r>
                <a:r>
                  <a:rPr lang="en-US" sz="2000" dirty="0" smtClean="0"/>
                  <a:t> </a:t>
                </a: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be a </a:t>
                </a:r>
                <a:r>
                  <a:rPr lang="en-US" sz="2400" dirty="0" smtClean="0"/>
                  <a:t>finite or countable sample space.</a:t>
                </a:r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For any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]=1−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union bound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can be generalized to multiple </a:t>
                </a:r>
                <a:r>
                  <a:rPr lang="en-US" sz="2000" dirty="0" smtClean="0"/>
                  <a:t>events</a:t>
                </a:r>
                <a:endParaRPr lang="en-US" sz="2000" b="1" i="1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disjoint events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∪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for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000" dirty="0" smtClean="0"/>
                  <a:t> of pairwise disjoint events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9144000" cy="4302973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42" b="-15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96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922347"/>
                <a:ext cx="9144000" cy="4039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Question: motivation of defining conditional probability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Flip a coin 3 times and output the results. If the 1</a:t>
                </a:r>
                <a:r>
                  <a:rPr lang="en-US" sz="2000" baseline="30000" dirty="0" smtClean="0"/>
                  <a:t>st</a:t>
                </a:r>
                <a:r>
                  <a:rPr lang="en-US" sz="2000" dirty="0" smtClean="0"/>
                  <a:t> flip gives tail (0), what is the probability that an odd number of tails appears?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000,001,010,011</m:t>
                    </m:r>
                  </m:oMath>
                </a14:m>
                <a:r>
                  <a:rPr lang="en-US" sz="2000" dirty="0" smtClean="0"/>
                  <a:t>: the probability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2/4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Conditional Probability: </a:t>
                </a:r>
                <a:r>
                  <a:rPr lang="en-US" sz="2000" dirty="0" smtClean="0"/>
                  <a:t> </a:t>
                </a: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be </a:t>
                </a:r>
                <a:r>
                  <a:rPr lang="en-US" sz="2400" dirty="0" smtClean="0"/>
                  <a:t>events with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</a:t>
                </a:r>
                <a:r>
                  <a:rPr lang="en-US" sz="2000" b="1" dirty="0" smtClean="0"/>
                  <a:t>conditional probability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000" b="1" i="1" dirty="0" smtClean="0"/>
                  <a:t> </a:t>
                </a:r>
                <a:r>
                  <a:rPr lang="en-US" sz="2000" b="1" dirty="0" smtClean="0"/>
                  <a:t>given</a:t>
                </a:r>
                <a:r>
                  <a:rPr lang="en-US" sz="2000" b="1" i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 smtClean="0"/>
                  <a:t> denoted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 smtClean="0"/>
                  <a:t> is defined as 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Independence: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Two events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 smtClean="0"/>
                  <a:t> are said to be </a:t>
                </a:r>
                <a:r>
                  <a:rPr lang="en-US" sz="2000" b="1" dirty="0" smtClean="0"/>
                  <a:t>independent</a:t>
                </a:r>
                <a:r>
                  <a:rPr lang="en-US" sz="2000" dirty="0" smtClean="0"/>
                  <a:t>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22347"/>
                <a:ext cx="9144000" cy="403911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51" r="-867" b="-1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53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524000"/>
                <a:ext cx="9144000" cy="3966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Pairwise and Mutual Independence: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is a sequence of events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Pairwise independent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 smtClean="0"/>
                  <a:t> whenever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M</a:t>
                </a:r>
                <a:r>
                  <a:rPr lang="en-US" sz="2000" b="1" dirty="0" smtClean="0"/>
                  <a:t>utual independent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∩⋯∩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func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 smtClean="0"/>
                  <a:t> 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sz="2000" dirty="0" smtClean="0"/>
                  <a:t> and integers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 </a:t>
                </a:r>
                <a:r>
                  <a:rPr lang="en-US" sz="2400" dirty="0"/>
                  <a:t>Let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be a sample space,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]&gt;0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>
                  <a:solidFill>
                    <a:srgbClr val="0000CC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THEOREM: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⋃"/>
                                <m:limLoc m:val="subSup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⁡[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∩⋯∩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396602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54" r="-1133" b="-21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59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Random Variable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769947"/>
                <a:ext cx="9144000" cy="358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Random Variable: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 A function from the sample space to the set of real </a:t>
                </a:r>
                <a:r>
                  <a:rPr lang="en-US" sz="2000" dirty="0" smtClean="0"/>
                  <a:t>numbers (or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 smtClean="0"/>
                  <a:t> here)</a:t>
                </a:r>
                <a:endParaRPr lang="en-US" sz="2000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Example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: toss a coin-sample space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HEAD</m:t>
                    </m:r>
                    <m: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TAIL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. Define random variable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HEAD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↦1,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TAIL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↦0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Example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: throw a dice-sample space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1,2,3,4,5,6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. Define random variable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400" b="1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Distribution of Random Variable:</a:t>
                </a:r>
                <a:endParaRPr lang="en-US" sz="2400" b="1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 smtClean="0"/>
                  <a:t> is a sample space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 smtClean="0"/>
                  <a:t> is a random variable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distribution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 smtClean="0"/>
                  <a:t> is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69947"/>
                <a:ext cx="9144000" cy="358033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70" b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54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752600"/>
                <a:ext cx="9144000" cy="3941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Experiment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flip a coin 3 times and output the results.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Sample Space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Finite sample space, each outcome occurs equally likely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Random Variable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number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HHH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THH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HT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TTH</m:t>
                        </m:r>
                      </m:e>
                    </m:d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THT</m:t>
                        </m:r>
                      </m:e>
                    </m:d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HTT</m:t>
                        </m:r>
                      </m:e>
                    </m:d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TTT</m:t>
                        </m:r>
                      </m:e>
                    </m:d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=3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52600"/>
                <a:ext cx="9144000" cy="39411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62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448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Distributions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676400"/>
                <a:ext cx="9144000" cy="371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Secret Key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 smtClean="0"/>
                  <a:t>: the output of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𝐆𝐞𝐧</m:t>
                    </m:r>
                  </m:oMath>
                </a14:m>
                <a:r>
                  <a:rPr lang="en-US" sz="2400" b="1" dirty="0" smtClean="0"/>
                  <a:t>,</a:t>
                </a:r>
                <a:r>
                  <a:rPr lang="en-US" sz="2400" dirty="0" smtClean="0"/>
                  <a:t> a random variable over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/>
                  <a:t> the probability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is output by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𝐆𝐞𝐧</m:t>
                    </m:r>
                  </m:oMath>
                </a14:m>
                <a:endParaRPr lang="en-US" sz="2000" b="1" dirty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Plaintext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: </a:t>
                </a:r>
                <a:r>
                  <a:rPr lang="en-US" sz="2400" dirty="0" smtClean="0"/>
                  <a:t> the message being encrypted, a random variable over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sz="2400" b="1" dirty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/>
                  <a:t> the probability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will be encrypted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determined by the sender’s preference</a:t>
                </a:r>
                <a:endParaRPr lang="en-US" sz="2000" dirty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err="1" smtClean="0"/>
                  <a:t>Ciphertext</a:t>
                </a: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 smtClean="0"/>
                  <a:t>:  the output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 smtClean="0"/>
                  <a:t>, </a:t>
                </a:r>
                <a:r>
                  <a:rPr lang="en-US" sz="2400" dirty="0" smtClean="0"/>
                  <a:t>a random variable over </a:t>
                </a:r>
                <a14:m>
                  <m:oMath xmlns:m="http://schemas.openxmlformats.org/officeDocument/2006/math">
                    <m:r>
                      <a:rPr lang="en-US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/>
                  <a:t> the probability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is output by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𝐄𝐧𝐜</m:t>
                    </m:r>
                  </m:oMath>
                </a14:m>
                <a:endParaRPr lang="en-US" sz="2000" b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determined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𝐄𝐧𝐜</m:t>
                    </m:r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Fundamental Assumption: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 smtClean="0"/>
                  <a:t> are independent random variables.</a:t>
                </a:r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6400"/>
                <a:ext cx="9144000" cy="3711785"/>
              </a:xfrm>
              <a:prstGeom prst="rect">
                <a:avLst/>
              </a:prstGeom>
              <a:blipFill rotWithShape="0">
                <a:blip r:embed="rId4"/>
                <a:stretch>
                  <a:fillRect l="-1000" t="-164" b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5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Shift Cipher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374155"/>
                <a:ext cx="9144000" cy="4798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0,1,…,25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uniformly distributed over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∈{0,1,…,25}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sender’s message distribution, say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=0.4,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the distribution determined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</m:oMath>
                </a14:m>
                <a:endParaRPr lang="en-US" sz="20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=4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=3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</m:oMath>
                </a14:m>
                <a:endParaRPr lang="en-US" sz="20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endParaRPr lang="en-US" sz="20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26</m:t>
                            </m:r>
                          </m:den>
                        </m:f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⋅0.4</m:t>
                        </m:r>
                      </m:num>
                      <m:den>
                        <m:f>
                          <m:f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26</m:t>
                            </m:r>
                          </m:den>
                        </m:f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=0.4=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4155"/>
                <a:ext cx="9144000" cy="47980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5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Formal Definitions (of Security)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0" y="1165419"/>
                <a:ext cx="9144000" cy="4930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Security Guarantee</a:t>
                </a:r>
                <a:r>
                  <a:rPr lang="en-US" sz="2400" b="1" dirty="0"/>
                  <a:t>: </a:t>
                </a:r>
                <a:r>
                  <a:rPr lang="en-US" sz="2400" dirty="0"/>
                  <a:t>what the scheme is intended to prevent the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adversary </a:t>
                </a:r>
                <a:r>
                  <a:rPr lang="en-US" sz="2400" dirty="0"/>
                  <a:t>from </a:t>
                </a:r>
                <a:r>
                  <a:rPr lang="en-US" sz="2400" dirty="0" smtClean="0"/>
                  <a:t>doing?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What </a:t>
                </a:r>
                <a:r>
                  <a:rPr lang="en-US" sz="2000" dirty="0"/>
                  <a:t>is a successful attack? </a:t>
                </a:r>
                <a:r>
                  <a:rPr lang="en-US" sz="2000" dirty="0" smtClean="0"/>
                  <a:t>(from the adversary’s view)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EXAMPLE:</a:t>
                </a:r>
                <a:r>
                  <a:rPr lang="en-US" sz="2400" dirty="0" smtClean="0"/>
                  <a:t> Private-Key Encryption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The adversary cannot recover the key</a:t>
                </a: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The adversary cannot recover the entire plaintext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The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adversary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cannot recover any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character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of the plaintext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⊕⋯⊕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The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adversary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cannot learn any additional information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of the plaintext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This is the good security guarantee.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An encryption scheme should achieve this level of security.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65419"/>
                <a:ext cx="9144000" cy="493058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4" b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48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Formal Definitions (of Security)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0" y="1524000"/>
                <a:ext cx="9144000" cy="4302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Threat </a:t>
                </a:r>
                <a:r>
                  <a:rPr lang="en-US" sz="2400" b="1" dirty="0"/>
                  <a:t>M</a:t>
                </a:r>
                <a:r>
                  <a:rPr lang="en-US" sz="2400" b="1" dirty="0" smtClean="0"/>
                  <a:t>odel: </a:t>
                </a:r>
                <a:r>
                  <a:rPr lang="en-US" sz="2400" dirty="0" smtClean="0"/>
                  <a:t>defines the power </a:t>
                </a:r>
                <a:r>
                  <a:rPr lang="en-US" sz="2400" dirty="0"/>
                  <a:t>of </a:t>
                </a:r>
                <a:r>
                  <a:rPr lang="en-US" sz="2400" dirty="0" smtClean="0"/>
                  <a:t>the adversary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/>
                  <a:t>What is the computational power of the adversary?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A person with pencil and paper cannot break my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system (not meaningful)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A person with desktop PC cannot break my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system (far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from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enough)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A person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with any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supercomputer cannot break my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system (good)</a:t>
                </a:r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What </a:t>
                </a:r>
                <a:r>
                  <a:rPr lang="en-US" sz="2000" dirty="0"/>
                  <a:t>actions the </a:t>
                </a:r>
                <a:r>
                  <a:rPr lang="en-US" sz="2000" dirty="0" smtClean="0"/>
                  <a:t>adversary </a:t>
                </a:r>
                <a:r>
                  <a:rPr lang="en-US" sz="2000" dirty="0"/>
                  <a:t>is assumed able to carry out?</a:t>
                </a:r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u="sng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Ciphertext-Only Attack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 given ciphertexts, decrypt them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u="sng" dirty="0">
                    <a:solidFill>
                      <a:schemeClr val="accent1">
                        <a:lumMod val="50000"/>
                      </a:schemeClr>
                    </a:solidFill>
                  </a:rPr>
                  <a:t>Known-Plaintext Attack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pairs, decrypt new ciphertext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u="sng" dirty="0">
                    <a:solidFill>
                      <a:schemeClr val="accent1">
                        <a:lumMod val="50000"/>
                      </a:schemeClr>
                    </a:solidFill>
                  </a:rPr>
                  <a:t>Chosen-Plaintext Attack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 play with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decrypt new ciphertext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u="sng" dirty="0">
                    <a:solidFill>
                      <a:schemeClr val="accent1">
                        <a:lumMod val="50000"/>
                      </a:schemeClr>
                    </a:solidFill>
                  </a:rPr>
                  <a:t>Chosen-Ciphertext </a:t>
                </a:r>
                <a:r>
                  <a:rPr lang="en-US" sz="2000" u="sng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Attack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play with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decrypt new </a:t>
                </a:r>
                <a:r>
                  <a:rPr lang="en-US" sz="20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ciphertext</a:t>
                </a:r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REMARK: </a:t>
                </a:r>
                <a:r>
                  <a:rPr lang="en-US" altLang="zh-CN" sz="2400" dirty="0"/>
                  <a:t>All historical ciphers </a:t>
                </a:r>
                <a:r>
                  <a:rPr lang="en-US" altLang="zh-CN" sz="2400" dirty="0" smtClean="0"/>
                  <a:t>can be </a:t>
                </a:r>
                <a:r>
                  <a:rPr lang="en-US" altLang="zh-CN" sz="2400" dirty="0"/>
                  <a:t>easily broken under KPA</a:t>
                </a:r>
                <a:r>
                  <a:rPr lang="en-US" altLang="zh-CN" sz="2400" dirty="0" smtClean="0"/>
                  <a:t>.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430271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42" r="-133" b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7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marL="457200" lvl="1" algn="ctr">
              <a:lnSpc>
                <a:spcPct val="120000"/>
              </a:lnSpc>
            </a:pPr>
            <a:r>
              <a:rPr lang="en-US" altLang="zh-CN" sz="4400" dirty="0" smtClean="0">
                <a:latin typeface="+mj-lt"/>
              </a:rPr>
              <a:t>Precise Assumptions</a:t>
            </a:r>
            <a:endParaRPr lang="en-US" altLang="zh-CN" sz="4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981200"/>
            <a:ext cx="9144000" cy="2825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Assumption: </a:t>
            </a:r>
            <a:r>
              <a:rPr lang="en-US" sz="2400" dirty="0" smtClean="0"/>
              <a:t>Statements that are not proven but conjectured to be true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EXAMPLE</a:t>
            </a:r>
            <a:r>
              <a:rPr lang="en-US" sz="2000" dirty="0" smtClean="0"/>
              <a:t>: Integer factoring is hard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Modern cryptographic constructions are based on assumptions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/>
              <a:t>Why </a:t>
            </a:r>
            <a:r>
              <a:rPr lang="en-US" sz="2400" b="1" dirty="0" smtClean="0">
                <a:solidFill>
                  <a:srgbClr val="C00000"/>
                </a:solidFill>
              </a:rPr>
              <a:t>Precise</a:t>
            </a:r>
            <a:r>
              <a:rPr lang="en-US" sz="2400" b="1" dirty="0" smtClean="0"/>
              <a:t> Assumptions: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Not precise, cannot be studied well, cannot establish confidence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Facilitate the comparison of schemes with different assumptions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Understanding the necessary assumptions</a:t>
            </a:r>
          </a:p>
        </p:txBody>
      </p:sp>
    </p:spTree>
    <p:extLst>
      <p:ext uri="{BB962C8B-B14F-4D97-AF65-F5344CB8AC3E}">
        <p14:creationId xmlns:p14="http://schemas.microsoft.com/office/powerpoint/2010/main" val="11400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Proofs of Security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350085"/>
            <a:ext cx="914400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Provable Security: </a:t>
            </a:r>
            <a:r>
              <a:rPr lang="en-US" sz="2400" dirty="0" smtClean="0"/>
              <a:t>If the designed cryptographic scheme can be broken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  by an adversary, then the underlying assumption is false. </a:t>
            </a:r>
            <a:endParaRPr lang="en-US" sz="2000" dirty="0" smtClean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Proof is relative to the security definition and the assumption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smtClean="0"/>
              <a:t>How to Claim Security? </a:t>
            </a:r>
            <a:r>
              <a:rPr lang="en-US" altLang="zh-CN" sz="2400" dirty="0" smtClean="0"/>
              <a:t> Attack, Threat Model, Assumption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EXAMPLE:</a:t>
            </a:r>
            <a:r>
              <a:rPr lang="en-US" sz="2000" dirty="0" smtClean="0"/>
              <a:t> Any adversary that attacks RSA by </a:t>
            </a:r>
            <a:r>
              <a:rPr lang="en-US" sz="2000" dirty="0" smtClean="0">
                <a:solidFill>
                  <a:srgbClr val="C00000"/>
                </a:solidFill>
              </a:rPr>
              <a:t>running Tianhe-2 for 100 years</a:t>
            </a:r>
            <a:r>
              <a:rPr lang="en-US" sz="2000" dirty="0" smtClean="0"/>
              <a:t> in the </a:t>
            </a:r>
            <a:r>
              <a:rPr lang="en-US" sz="2000" dirty="0" smtClean="0">
                <a:solidFill>
                  <a:srgbClr val="C00000"/>
                </a:solidFill>
              </a:rPr>
              <a:t>COA model </a:t>
            </a:r>
            <a:r>
              <a:rPr lang="en-US" sz="2000" dirty="0" smtClean="0">
                <a:solidFill>
                  <a:srgbClr val="0000CC"/>
                </a:solidFill>
              </a:rPr>
              <a:t>cannot learn the </a:t>
            </a:r>
            <a:r>
              <a:rPr lang="en-US" sz="2000" dirty="0" err="1" smtClean="0">
                <a:solidFill>
                  <a:srgbClr val="0000CC"/>
                </a:solidFill>
              </a:rPr>
              <a:t>msb</a:t>
            </a:r>
            <a:r>
              <a:rPr lang="en-US" sz="2000" dirty="0" smtClean="0">
                <a:solidFill>
                  <a:srgbClr val="0000CC"/>
                </a:solidFill>
              </a:rPr>
              <a:t> of the plaintext from its ciphertext</a:t>
            </a:r>
            <a:r>
              <a:rPr lang="en-US" sz="2000" dirty="0" smtClean="0"/>
              <a:t>,     under the assumption that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integer factoring is hard</a:t>
            </a:r>
            <a:r>
              <a:rPr lang="en-US" sz="2000" dirty="0" smtClean="0"/>
              <a:t>. 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security guarantee: </a:t>
            </a:r>
            <a:r>
              <a:rPr lang="en-US" sz="2000" dirty="0"/>
              <a:t>cannot learn the </a:t>
            </a:r>
            <a:r>
              <a:rPr lang="en-US" sz="2000" dirty="0" err="1"/>
              <a:t>msb</a:t>
            </a:r>
            <a:r>
              <a:rPr lang="en-US" sz="2000" dirty="0"/>
              <a:t> </a:t>
            </a:r>
            <a:r>
              <a:rPr lang="en-US" sz="2000" dirty="0" smtClean="0"/>
              <a:t>of the plaintext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threat model:</a:t>
            </a:r>
          </a:p>
          <a:p>
            <a:pPr marL="1714500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computational power: running Tianhe-2 for 100 years </a:t>
            </a:r>
          </a:p>
          <a:p>
            <a:pPr marL="1714500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actions: </a:t>
            </a:r>
            <a:r>
              <a:rPr lang="en-US" sz="2000" dirty="0" smtClean="0"/>
              <a:t>COA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</a:t>
            </a:r>
            <a:r>
              <a:rPr lang="en-US" sz="2000" dirty="0" smtClean="0"/>
              <a:t>ssumption: </a:t>
            </a:r>
            <a:r>
              <a:rPr lang="en-US" sz="2000" dirty="0"/>
              <a:t>integer factoring is hard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7424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13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Finite 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143000"/>
                <a:ext cx="9144000" cy="5336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Experiment: </a:t>
                </a:r>
                <a:r>
                  <a:rPr lang="en-US" sz="2000" dirty="0" smtClean="0"/>
                  <a:t>A procedure that yields one of a given set of possible outcomes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Example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toss a coin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Sample Space: </a:t>
                </a:r>
                <a:r>
                  <a:rPr lang="en-US" sz="2000" dirty="0" smtClean="0"/>
                  <a:t>The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 smtClean="0"/>
                  <a:t> of all possible outcomes of an experiment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Example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toss a coin; there are 2 possible outcomes,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HEAD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TAIL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; the sample space is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HEAD</m:t>
                    </m:r>
                    <m:r>
                      <a:rPr lang="en-US" altLang="zh-CN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TAIL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Event: </a:t>
                </a:r>
                <a:r>
                  <a:rPr lang="en-US" sz="2000" dirty="0" smtClean="0"/>
                  <a:t>A subset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 smtClean="0"/>
                  <a:t> of the sample space</a:t>
                </a:r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Example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HEAD</m:t>
                    </m:r>
                    <m:r>
                      <a:rPr lang="en-US" sz="200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}, {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TAIL</m:t>
                    </m:r>
                    <m:r>
                      <a:rPr lang="en-US" sz="200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}, {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HEAD</m:t>
                    </m:r>
                    <m:r>
                      <a:rPr lang="en-US" sz="200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TAIL</m:t>
                    </m:r>
                    <m:r>
                      <a:rPr lang="en-US" sz="200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Finite Probability: </a:t>
                </a:r>
                <a:r>
                  <a:rPr lang="en-US" sz="2400" dirty="0"/>
                  <a:t>The sample space is finite and each outcome occurs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          equally likely</a:t>
                </a:r>
                <a:endParaRPr lang="en-US" sz="2000" dirty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Probability of an Event (in finite probability):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is a finite nonempty sample space of equally likely outcomes.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is an event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Define the </a:t>
                </a:r>
                <a:r>
                  <a:rPr lang="en-US" sz="2000" b="1" dirty="0"/>
                  <a:t>probability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000" b="1" i="1" dirty="0"/>
                  <a:t> </a:t>
                </a:r>
                <a:r>
                  <a:rPr lang="en-US" sz="2000" dirty="0"/>
                  <a:t>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/|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533684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4" b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36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752600"/>
                <a:ext cx="9144000" cy="3954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The probability </a:t>
                </a:r>
                <a:r>
                  <a:rPr lang="en-US" sz="2400" dirty="0"/>
                  <a:t>that a hand of </a:t>
                </a:r>
                <a:r>
                  <a:rPr lang="en-US" sz="2400" dirty="0" smtClean="0"/>
                  <a:t>5 poker cards contains 4 </a:t>
                </a:r>
                <a:r>
                  <a:rPr lang="en-US" sz="2400" dirty="0"/>
                  <a:t>cards of </a:t>
                </a:r>
                <a:r>
                  <a:rPr lang="en-US" sz="2400" dirty="0" smtClean="0"/>
                  <a:t>1 kind?</a:t>
                </a:r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Experiment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randomly choose 5 cards from 52 indistinguishable poker cards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Sample Space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hands</m:t>
                        </m:r>
                        <m: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5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poker</m:t>
                        </m:r>
                        <m: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cards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52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Finite sample space, each outcome occurs equally likely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Event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contains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4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cards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1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kind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48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Probability of the event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0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13×48</m:t>
                        </m:r>
                      </m:num>
                      <m:den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eqArr>
                          </m:e>
                        </m:d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≈0.00024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52600"/>
                <a:ext cx="9144000" cy="395422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81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Finite 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2286000"/>
                <a:ext cx="9144000" cy="2825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</a:t>
                </a: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be a finite sample space of equally likely </a:t>
                </a:r>
                <a:r>
                  <a:rPr lang="en-US" sz="2400" dirty="0" smtClean="0"/>
                  <a:t>outcomes.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</a:t>
                </a:r>
                <a:r>
                  <a:rPr lang="en-US" sz="2000" b="1" dirty="0" smtClean="0"/>
                  <a:t>complementary</a:t>
                </a:r>
                <a:r>
                  <a:rPr lang="en-US" sz="2000" dirty="0" smtClean="0"/>
                  <a:t> event of any event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 smtClean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endParaRPr lang="en-US" sz="2000" i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Union</a:t>
                </a:r>
                <a:r>
                  <a:rPr lang="en-US" sz="2000" dirty="0" smtClean="0"/>
                  <a:t> of events</a:t>
                </a:r>
                <a:r>
                  <a:rPr lang="en-US" sz="2000" i="1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i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Intersection</a:t>
                </a:r>
                <a:r>
                  <a:rPr lang="en-US" sz="2000" dirty="0" smtClean="0"/>
                  <a:t> of events</a:t>
                </a:r>
                <a:r>
                  <a:rPr lang="en-US" sz="2000" i="1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i="1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 </a:t>
                </a:r>
                <a:r>
                  <a:rPr lang="en-US" sz="2000" dirty="0" smtClean="0"/>
                  <a:t> </a:t>
                </a:r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 smtClean="0"/>
                  <a:t> be a finite sample space of equally likely outcomes.</a:t>
                </a:r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]=1−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86000"/>
                <a:ext cx="9144000" cy="282538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16" b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07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19851</TotalTime>
  <Words>784</Words>
  <Application>Microsoft Office PowerPoint</Application>
  <PresentationFormat>On-screen Show (4:3)</PresentationFormat>
  <Paragraphs>175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Cambria Math</vt:lpstr>
      <vt:lpstr>Office Theme</vt:lpstr>
      <vt:lpstr>Foundations of Cryptography security guarantee, threat model, assumption, proof of security,  finite probability, K, M, C</vt:lpstr>
      <vt:lpstr>Formal Definitions (of Security)</vt:lpstr>
      <vt:lpstr>Formal Definitions (of Security)</vt:lpstr>
      <vt:lpstr>Precise Assumptions</vt:lpstr>
      <vt:lpstr>Proofs of Security</vt:lpstr>
      <vt:lpstr>PowerPoint Presentation</vt:lpstr>
      <vt:lpstr>Finite Probability</vt:lpstr>
      <vt:lpstr>Example</vt:lpstr>
      <vt:lpstr>Finite Probability</vt:lpstr>
      <vt:lpstr>Discrete Probability</vt:lpstr>
      <vt:lpstr>Discrete Probability</vt:lpstr>
      <vt:lpstr>Conditional Probability</vt:lpstr>
      <vt:lpstr>Conditional Probability</vt:lpstr>
      <vt:lpstr>Random Variable</vt:lpstr>
      <vt:lpstr>Example</vt:lpstr>
      <vt:lpstr>PowerPoint Presentation</vt:lpstr>
      <vt:lpstr>Distributions on K,M,C</vt:lpstr>
      <vt:lpstr>Example: Shift Cipher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524</cp:revision>
  <cp:lastPrinted>2018-09-27T04:12:33Z</cp:lastPrinted>
  <dcterms:created xsi:type="dcterms:W3CDTF">2014-04-06T04:43:09Z</dcterms:created>
  <dcterms:modified xsi:type="dcterms:W3CDTF">2018-09-27T09:04:51Z</dcterms:modified>
</cp:coreProperties>
</file>