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314" r:id="rId2"/>
    <p:sldId id="343" r:id="rId3"/>
    <p:sldId id="338" r:id="rId4"/>
    <p:sldId id="339" r:id="rId5"/>
    <p:sldId id="344" r:id="rId6"/>
    <p:sldId id="345" r:id="rId7"/>
  </p:sldIdLst>
  <p:sldSz cx="9144000" cy="6858000" type="screen4x3"/>
  <p:notesSz cx="9296400" cy="701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00" autoAdjust="0"/>
    <p:restoredTop sz="94133" autoAdjust="0"/>
  </p:normalViewPr>
  <p:slideViewPr>
    <p:cSldViewPr>
      <p:cViewPr varScale="1">
        <p:scale>
          <a:sx n="66" d="100"/>
          <a:sy n="66" d="100"/>
        </p:scale>
        <p:origin x="1400" y="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82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028301" cy="350281"/>
          </a:xfrm>
          <a:prstGeom prst="rect">
            <a:avLst/>
          </a:prstGeom>
        </p:spPr>
        <p:txBody>
          <a:bodyPr vert="horz" lIns="91294" tIns="45647" rIns="91294" bIns="4564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6000" y="0"/>
            <a:ext cx="4028301" cy="350281"/>
          </a:xfrm>
          <a:prstGeom prst="rect">
            <a:avLst/>
          </a:prstGeom>
        </p:spPr>
        <p:txBody>
          <a:bodyPr vert="horz" lIns="91294" tIns="45647" rIns="91294" bIns="45647" rtlCol="0"/>
          <a:lstStyle>
            <a:lvl1pPr algn="r">
              <a:defRPr sz="1200"/>
            </a:lvl1pPr>
          </a:lstStyle>
          <a:p>
            <a:fld id="{967960C5-1CDB-4EF4-9176-4FAD832A9628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" y="6658925"/>
            <a:ext cx="4028301" cy="350281"/>
          </a:xfrm>
          <a:prstGeom prst="rect">
            <a:avLst/>
          </a:prstGeom>
        </p:spPr>
        <p:txBody>
          <a:bodyPr vert="horz" lIns="91294" tIns="45647" rIns="91294" bIns="4564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6000" y="6658925"/>
            <a:ext cx="4028301" cy="350281"/>
          </a:xfrm>
          <a:prstGeom prst="rect">
            <a:avLst/>
          </a:prstGeom>
        </p:spPr>
        <p:txBody>
          <a:bodyPr vert="horz" lIns="91294" tIns="45647" rIns="91294" bIns="45647" rtlCol="0" anchor="b"/>
          <a:lstStyle>
            <a:lvl1pPr algn="r">
              <a:defRPr sz="1200"/>
            </a:lvl1pPr>
          </a:lstStyle>
          <a:p>
            <a:fld id="{567B6F1C-D737-4C0E-97E2-C15B6C95D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2362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028440" cy="350520"/>
          </a:xfrm>
          <a:prstGeom prst="rect">
            <a:avLst/>
          </a:prstGeom>
        </p:spPr>
        <p:txBody>
          <a:bodyPr vert="horz" lIns="93175" tIns="46587" rIns="93175" bIns="4658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811" y="0"/>
            <a:ext cx="4028440" cy="350520"/>
          </a:xfrm>
          <a:prstGeom prst="rect">
            <a:avLst/>
          </a:prstGeom>
        </p:spPr>
        <p:txBody>
          <a:bodyPr vert="horz" lIns="93175" tIns="46587" rIns="93175" bIns="46587" rtlCol="0"/>
          <a:lstStyle>
            <a:lvl1pPr algn="r">
              <a:defRPr sz="1200"/>
            </a:lvl1pPr>
          </a:lstStyle>
          <a:p>
            <a:fld id="{32102203-0005-4F25-892A-D8BA64954F35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95600" y="525463"/>
            <a:ext cx="3505200" cy="2628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5" tIns="46587" rIns="93175" bIns="46587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9640" y="3329942"/>
            <a:ext cx="7437120" cy="3154680"/>
          </a:xfrm>
          <a:prstGeom prst="rect">
            <a:avLst/>
          </a:prstGeom>
        </p:spPr>
        <p:txBody>
          <a:bodyPr vert="horz" lIns="93175" tIns="46587" rIns="93175" bIns="46587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658664"/>
            <a:ext cx="4028440" cy="350520"/>
          </a:xfrm>
          <a:prstGeom prst="rect">
            <a:avLst/>
          </a:prstGeom>
        </p:spPr>
        <p:txBody>
          <a:bodyPr vert="horz" lIns="93175" tIns="46587" rIns="93175" bIns="4658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811" y="6658664"/>
            <a:ext cx="4028440" cy="350520"/>
          </a:xfrm>
          <a:prstGeom prst="rect">
            <a:avLst/>
          </a:prstGeom>
        </p:spPr>
        <p:txBody>
          <a:bodyPr vert="horz" lIns="93175" tIns="46587" rIns="93175" bIns="46587" rtlCol="0" anchor="b"/>
          <a:lstStyle>
            <a:lvl1pPr algn="r">
              <a:defRPr sz="1200"/>
            </a:lvl1pPr>
          </a:lstStyle>
          <a:p>
            <a:fld id="{CD056948-DAD1-439C-9E1C-23575F6A22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5532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7434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7648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339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6437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2178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965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223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136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027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583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378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30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312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453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23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191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16BE1-F6D1-4AFD-B993-C6824D21EFE1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004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371600"/>
            <a:ext cx="9144000" cy="1470025"/>
          </a:xfrm>
        </p:spPr>
        <p:txBody>
          <a:bodyPr>
            <a:normAutofit/>
          </a:bodyPr>
          <a:lstStyle/>
          <a:p>
            <a:r>
              <a:rPr lang="en-US" dirty="0"/>
              <a:t>Foundations of Cryptography</a:t>
            </a:r>
            <a:br>
              <a:rPr lang="en-US" dirty="0"/>
            </a:br>
            <a:r>
              <a:rPr lang="en-US" sz="2000" dirty="0" smtClean="0"/>
              <a:t>p</a:t>
            </a:r>
            <a:r>
              <a:rPr lang="en-US" sz="2000" dirty="0" smtClean="0"/>
              <a:t>erfect secrecy</a:t>
            </a:r>
            <a:r>
              <a:rPr lang="en-US" sz="2000" dirty="0"/>
              <a:t>, </a:t>
            </a:r>
            <a:r>
              <a:rPr lang="en-US" sz="2000" dirty="0" smtClean="0"/>
              <a:t>perfect </a:t>
            </a:r>
            <a:r>
              <a:rPr lang="en-US" sz="2000" dirty="0" err="1" smtClean="0"/>
              <a:t>indistinguishability</a:t>
            </a:r>
            <a:endParaRPr lang="en-US" sz="11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810000"/>
            <a:ext cx="9144000" cy="1066800"/>
          </a:xfrm>
        </p:spPr>
        <p:txBody>
          <a:bodyPr>
            <a:normAutofit/>
          </a:bodyPr>
          <a:lstStyle/>
          <a:p>
            <a:r>
              <a:rPr lang="en-US" sz="2800" dirty="0" err="1" smtClean="0">
                <a:solidFill>
                  <a:schemeClr val="tx1"/>
                </a:solidFill>
              </a:rPr>
              <a:t>LiangFeng</a:t>
            </a:r>
            <a:r>
              <a:rPr lang="en-US" sz="2800" dirty="0" smtClean="0">
                <a:solidFill>
                  <a:schemeClr val="tx1"/>
                </a:solidFill>
              </a:rPr>
              <a:t> Zhang </a:t>
            </a:r>
          </a:p>
          <a:p>
            <a:r>
              <a:rPr lang="en-US" altLang="zh-CN" sz="2400" dirty="0" smtClean="0">
                <a:solidFill>
                  <a:schemeClr val="tx1"/>
                </a:solidFill>
              </a:rPr>
              <a:t>zhanglf@shanghaitech.edu.cn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2148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Perfect Secrecy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/>
              <p:cNvSpPr txBox="1"/>
              <p:nvPr/>
            </p:nvSpPr>
            <p:spPr>
              <a:xfrm>
                <a:off x="0" y="1219200"/>
                <a:ext cx="9144000" cy="51152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Threat Model: </a:t>
                </a:r>
                <a:r>
                  <a:rPr lang="en-US" sz="2400" dirty="0" smtClean="0"/>
                  <a:t>The adversary is an </a:t>
                </a:r>
                <a:r>
                  <a:rPr lang="en-US" sz="2400" dirty="0"/>
                  <a:t>eavesdropper </a:t>
                </a:r>
                <a:r>
                  <a:rPr lang="en-US" sz="2400" dirty="0" smtClean="0"/>
                  <a:t>that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/>
                  <a:t>h</a:t>
                </a:r>
                <a:r>
                  <a:rPr lang="en-US" sz="2000" dirty="0" smtClean="0"/>
                  <a:t>as unlimited computational power   </a:t>
                </a:r>
                <a:endParaRPr lang="en-US" sz="2000" dirty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/>
                  <a:t>o</a:t>
                </a:r>
                <a:r>
                  <a:rPr lang="en-US" sz="2000" dirty="0" smtClean="0"/>
                  <a:t>bserves only one ciphertext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Security Guarantee</a:t>
                </a:r>
                <a:r>
                  <a:rPr lang="en-US" sz="2400" b="1" dirty="0" smtClean="0"/>
                  <a:t>: </a:t>
                </a:r>
                <a:endParaRPr lang="en-US" sz="2400" dirty="0" smtClean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/>
                  <a:t>The adversary learns no additional information about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000" dirty="0" smtClean="0"/>
                  <a:t> from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sz="2000" dirty="0" smtClean="0"/>
              </a:p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DEFINITION: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0" smtClean="0">
                            <a:latin typeface="Cambria Math" panose="02040503050406030204" pitchFamily="18" charset="0"/>
                          </a:rPr>
                          <m:t>𝐆𝐞𝐧</m:t>
                        </m:r>
                        <m:r>
                          <a:rPr lang="en-US" sz="2400" b="1" i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1" i="0" smtClean="0">
                            <a:latin typeface="Cambria Math" panose="02040503050406030204" pitchFamily="18" charset="0"/>
                          </a:rPr>
                          <m:t>𝐄𝐧𝐜</m:t>
                        </m:r>
                        <m:r>
                          <a:rPr lang="en-US" sz="2400" b="1" i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1" i="0" smtClean="0">
                            <a:latin typeface="Cambria Math" panose="02040503050406030204" pitchFamily="18" charset="0"/>
                          </a:rPr>
                          <m:t>𝐃𝐞𝐜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ℳ</m:t>
                    </m:r>
                  </m:oMath>
                </a14:m>
                <a:r>
                  <a:rPr lang="en-US" sz="2400" dirty="0" smtClean="0"/>
                  <a:t> is </a:t>
                </a:r>
                <a:r>
                  <a:rPr lang="en-US" sz="2400" b="1" dirty="0" smtClean="0"/>
                  <a:t>perfectly secret</a:t>
                </a:r>
                <a:r>
                  <a:rPr lang="en-US" sz="2400" dirty="0" smtClean="0"/>
                  <a:t> if f</a:t>
                </a:r>
                <a:r>
                  <a:rPr lang="en-US" sz="2400" b="0" dirty="0" smtClean="0"/>
                  <a:t>or any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dirty="0"/>
                  <a:t> </a:t>
                </a:r>
                <a:r>
                  <a:rPr lang="en-US" sz="2400" dirty="0" smtClean="0"/>
                  <a:t>      </a:t>
                </a:r>
                <a:r>
                  <a:rPr lang="en-US" sz="2400" b="0" dirty="0" smtClean="0"/>
                  <a:t>distribution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400" dirty="0" smtClean="0"/>
                  <a:t>, any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ℳ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 smtClean="0"/>
                  <a:t> and any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𝒞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 smtClean="0"/>
                  <a:t>with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</m:fun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en-US" sz="2400" dirty="0" smtClean="0"/>
              </a:p>
              <a:p>
                <a:pPr lvl="1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⁡[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400" b="1" dirty="0" smtClean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are independent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REMARKs: </a:t>
                </a:r>
                <a:r>
                  <a:rPr lang="en-US" sz="2400" dirty="0" smtClean="0"/>
                  <a:t>assume that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&gt;0</m:t>
                        </m:r>
                      </m:e>
                    </m:fun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∀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𝒞</m:t>
                    </m:r>
                  </m:oMath>
                </a14:m>
                <a:r>
                  <a:rPr lang="en-US" sz="2400" dirty="0" smtClean="0"/>
                  <a:t> (</a:t>
                </a:r>
                <a:r>
                  <a:rPr lang="en-US" sz="2400" dirty="0" err="1" smtClean="0"/>
                  <a:t>wlog</a:t>
                </a:r>
                <a:r>
                  <a:rPr lang="en-US" sz="2400" dirty="0" smtClean="0"/>
                  <a:t>)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If the shift cipher is restricted to encrypt single English symbols, then it is perfectly secret.</a:t>
                </a:r>
              </a:p>
            </p:txBody>
          </p:sp>
        </mc:Choice>
        <mc:Fallback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219200"/>
                <a:ext cx="9144000" cy="5115246"/>
              </a:xfrm>
              <a:prstGeom prst="rect">
                <a:avLst/>
              </a:prstGeom>
              <a:blipFill rotWithShape="0">
                <a:blip r:embed="rId3"/>
                <a:stretch>
                  <a:fillRect l="-1000" t="-1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5303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2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Perfect Secrecy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/>
              <p:cNvSpPr txBox="1"/>
              <p:nvPr/>
            </p:nvSpPr>
            <p:spPr>
              <a:xfrm>
                <a:off x="0" y="1524000"/>
                <a:ext cx="9144000" cy="43738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THEOREM: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0" smtClean="0">
                            <a:latin typeface="Cambria Math" panose="02040503050406030204" pitchFamily="18" charset="0"/>
                          </a:rPr>
                          <m:t>𝐆𝐞𝐧</m:t>
                        </m:r>
                        <m:r>
                          <a:rPr lang="en-US" sz="2400" b="1" i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1" i="0" smtClean="0">
                            <a:latin typeface="Cambria Math" panose="02040503050406030204" pitchFamily="18" charset="0"/>
                          </a:rPr>
                          <m:t>𝐄𝐧𝐜</m:t>
                        </m:r>
                        <m:r>
                          <a:rPr lang="en-US" sz="2400" b="1" i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1" i="0" smtClean="0">
                            <a:latin typeface="Cambria Math" panose="02040503050406030204" pitchFamily="18" charset="0"/>
                          </a:rPr>
                          <m:t>𝐃𝐞𝐜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ℳ</m:t>
                    </m:r>
                  </m:oMath>
                </a14:m>
                <a:r>
                  <a:rPr lang="en-US" sz="2400" dirty="0" smtClean="0"/>
                  <a:t> is perfectly secret if and only if</a:t>
                </a:r>
              </a:p>
              <a:p>
                <a:pPr lvl="1"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ℳ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𝒞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2400" b="1" i="0" smtClean="0">
                            <a:latin typeface="Cambria Math" panose="02040503050406030204" pitchFamily="18" charset="0"/>
                          </a:rPr>
                          <m:t>𝐄𝐧𝐜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fun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⁡[</m:t>
                    </m:r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𝐄𝐧𝐜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2400" b="1" dirty="0" smtClean="0"/>
              </a:p>
              <a:p>
                <a:pPr marL="800100" lvl="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⇐:∀ 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ℳ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𝒞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sz="2000" b="0" dirty="0" smtClean="0">
                    <a:solidFill>
                      <a:schemeClr val="accent1">
                        <a:lumMod val="50000"/>
                      </a:schemeClr>
                    </a:solidFill>
                    <a:ea typeface="Cambria Math" panose="02040503050406030204" pitchFamily="18" charset="0"/>
                  </a:rPr>
                  <a:t>denote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𝐄𝐧𝐜</m:t>
                            </m:r>
                            <m:d>
                              <m:dPr>
                                <m:ctrlP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  <m: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d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</m:func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Pr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⁡[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2000" b="0" i="1" dirty="0" smtClean="0">
                  <a:solidFill>
                    <a:schemeClr val="accent1">
                      <a:lumMod val="5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1257300" lvl="2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</m:func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ℳ</m:t>
                        </m:r>
                      </m:sub>
                      <m:sup/>
                      <m:e>
                        <m:func>
                          <m:funcPr>
                            <m:ctrlP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  <m: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func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⁡[</m:t>
                        </m:r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endParaRPr lang="en-US" sz="200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1257300" lvl="2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e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</m:func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  <m: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d>
                          </m:e>
                        </m:func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⁡[</m:t>
                        </m:r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⁡[</m:t>
                        </m:r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den>
                    </m:f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⁡[</m:t>
                        </m:r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⁡[</m:t>
                        </m:r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den>
                    </m:f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e>
                    </m:func>
                  </m:oMath>
                </a14:m>
                <a:endParaRPr lang="en-US" sz="2000" b="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800100" lvl="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:  </a:t>
                </a:r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Need </a:t>
                </a:r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to show that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1" i="0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𝐄𝐧𝐜</m:t>
                            </m:r>
                            <m:d>
                              <m:dPr>
                                <m:ctrlP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  <m: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d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</m:func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⁡[</m:t>
                    </m:r>
                    <m:r>
                      <a:rPr lang="en-US" sz="2000" b="1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𝐄𝐧𝐜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200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1257300" lvl="2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000" b="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Need to </a:t>
                </a:r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show that</a:t>
                </a:r>
                <a:r>
                  <a:rPr lang="en-US" sz="2000" b="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e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e>
                    </m:func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⁡[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′]</m:t>
                    </m:r>
                  </m:oMath>
                </a14:m>
                <a:endParaRPr lang="en-US" sz="200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1257300" lvl="2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  <m: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</m:d>
                          </m:e>
                        </m:func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⁡[</m:t>
                        </m:r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⁡[</m:t>
                        </m:r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den>
                    </m:f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</m:func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  <m: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sz="2000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p>
                                    <m:r>
                                      <a:rPr lang="en-US" sz="2000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</m:d>
                          </m:e>
                        </m:func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⁡[</m:t>
                        </m:r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⁡[</m:t>
                        </m:r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den>
                    </m:f>
                  </m:oMath>
                </a14:m>
                <a:endParaRPr lang="en-US" sz="200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524000"/>
                <a:ext cx="9144000" cy="4373826"/>
              </a:xfrm>
              <a:prstGeom prst="rect">
                <a:avLst/>
              </a:prstGeom>
              <a:blipFill rotWithShape="0">
                <a:blip r:embed="rId3"/>
                <a:stretch>
                  <a:fillRect l="-1000" t="-1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8056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Perfect Indistinguishability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0" y="1219200"/>
                <a:ext cx="9144000" cy="10107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0" dirty="0" smtClean="0"/>
                  <a:t>Let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0" smtClean="0">
                            <a:latin typeface="Cambria Math" panose="02040503050406030204" pitchFamily="18" charset="0"/>
                          </a:rPr>
                          <m:t>𝐆𝐞𝐧</m:t>
                        </m:r>
                        <m:r>
                          <a:rPr lang="en-US" sz="2400" b="1" i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1" i="0" smtClean="0">
                            <a:latin typeface="Cambria Math" panose="02040503050406030204" pitchFamily="18" charset="0"/>
                          </a:rPr>
                          <m:t>𝐄𝐧𝐜</m:t>
                        </m:r>
                        <m:r>
                          <a:rPr lang="en-US" sz="2400" b="1" i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1" i="0" smtClean="0">
                            <a:latin typeface="Cambria Math" panose="02040503050406030204" pitchFamily="18" charset="0"/>
                          </a:rPr>
                          <m:t>𝐃𝐞𝐜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ℳ</m:t>
                    </m:r>
                  </m:oMath>
                </a14:m>
                <a:r>
                  <a:rPr lang="en-US" sz="2400" dirty="0" smtClean="0"/>
                  <a:t> be a private-key encryption. Define an 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US" sz="2400" dirty="0" smtClean="0"/>
                  <a:t>        </a:t>
                </a:r>
                <a:r>
                  <a:rPr lang="en-US" sz="2400" b="1" dirty="0" smtClean="0"/>
                  <a:t>adversarial indistinguishability experiment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1">
                        <a:latin typeface="Cambria Math" panose="02040503050406030204" pitchFamily="18" charset="0"/>
                      </a:rPr>
                      <m:t>Priv</m:t>
                    </m:r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2400" b="0" i="1">
                            <a:latin typeface="Cambria Math" panose="02040503050406030204" pitchFamily="18" charset="0"/>
                          </a:rPr>
                          <m:t>K</m:t>
                        </m:r>
                      </m:e>
                      <m:sub>
                        <m:r>
                          <a:rPr lang="en-US" sz="2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𝒜</m:t>
                        </m:r>
                        <m:r>
                          <a:rPr lang="en-US" sz="2400" b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sz="2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Π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sz="2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eav</m:t>
                        </m:r>
                      </m:sup>
                    </m:sSubSup>
                  </m:oMath>
                </a14:m>
                <a:r>
                  <a:rPr lang="en-US" sz="2400" dirty="0"/>
                  <a:t> </a:t>
                </a:r>
                <a:endParaRPr lang="en-US" sz="2000" dirty="0" smtClean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219200"/>
                <a:ext cx="9144000" cy="1010790"/>
              </a:xfrm>
              <a:prstGeom prst="rect">
                <a:avLst/>
              </a:prstGeom>
              <a:blipFill rotWithShape="0">
                <a:blip r:embed="rId3"/>
                <a:stretch>
                  <a:fillRect l="-1000" t="-602" b="-84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>
          <a:xfrm>
            <a:off x="1170801" y="2247399"/>
            <a:ext cx="2415117" cy="29342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262319" y="2247399"/>
            <a:ext cx="2286000" cy="29342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542348" y="2247400"/>
                <a:ext cx="19929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dirty="0" smtClean="0"/>
                  <a:t>choose</a:t>
                </a:r>
                <a:r>
                  <a:rPr lang="en-US" b="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ℳ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2348" y="2247400"/>
                <a:ext cx="1992918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7034" t="-28889" r="-3058" b="-5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/>
          <p:cNvCxnSpPr/>
          <p:nvPr/>
        </p:nvCxnSpPr>
        <p:spPr>
          <a:xfrm flipH="1">
            <a:off x="3585919" y="2809009"/>
            <a:ext cx="1676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043119" y="2524991"/>
                <a:ext cx="7367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3119" y="2524991"/>
                <a:ext cx="736740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4132" r="-3306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657954" y="2863743"/>
                <a:ext cx="93006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𝐆𝐞𝐧</m:t>
                      </m:r>
                    </m:oMath>
                  </m:oMathPara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7954" y="2863743"/>
                <a:ext cx="930062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5882" r="-5229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657954" y="3242441"/>
                <a:ext cx="9893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←{0,1}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7954" y="3242441"/>
                <a:ext cx="989310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5556" t="-4444" r="-8642" b="-3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664881" y="3598810"/>
                <a:ext cx="159992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𝐄𝐧𝐜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4881" y="3598810"/>
                <a:ext cx="1599925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1901" t="-2174" r="-4943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/>
          <p:cNvCxnSpPr/>
          <p:nvPr/>
        </p:nvCxnSpPr>
        <p:spPr>
          <a:xfrm rot="10800000" flipH="1">
            <a:off x="3585919" y="3934599"/>
            <a:ext cx="1676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334313" y="3657600"/>
                <a:ext cx="16600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4313" y="3657600"/>
                <a:ext cx="166006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22222" r="-14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/>
          <p:cNvCxnSpPr/>
          <p:nvPr/>
        </p:nvCxnSpPr>
        <p:spPr>
          <a:xfrm flipH="1">
            <a:off x="3585919" y="4322618"/>
            <a:ext cx="1676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4271719" y="4038600"/>
                <a:ext cx="2372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1719" y="4038600"/>
                <a:ext cx="237244" cy="276999"/>
              </a:xfrm>
              <a:prstGeom prst="rect">
                <a:avLst/>
              </a:prstGeom>
              <a:blipFill rotWithShape="0">
                <a:blip r:embed="rId10"/>
                <a:stretch>
                  <a:fillRect l="-28205" t="-4444" r="-25641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1234929" y="4495800"/>
                <a:ext cx="2274790" cy="6178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Priv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b="0" i="1">
                              <a:latin typeface="Cambria Math" panose="02040503050406030204" pitchFamily="18" charset="0"/>
                            </a:rPr>
                            <m:t>K</m:t>
                          </m:r>
                        </m:e>
                        <m:sub>
                          <m:r>
                            <a:rPr lang="en-US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𝒜</m:t>
                          </m:r>
                          <m:r>
                            <a:rPr lang="en-US" b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m:rPr>
                              <m:sty m:val="p"/>
                            </m:rPr>
                            <a:rPr lang="en-US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Π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eav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0   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1   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4929" y="4495800"/>
                <a:ext cx="2274790" cy="617861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 rot="16200000">
                <a:off x="338143" y="3613311"/>
                <a:ext cx="12359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𝐂𝐡𝐚𝐥𝐥𝐞𝐧𝐠𝐞𝐫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38143" y="3613311"/>
                <a:ext cx="1235916" cy="276999"/>
              </a:xfrm>
              <a:prstGeom prst="rect">
                <a:avLst/>
              </a:prstGeom>
              <a:blipFill rotWithShape="0">
                <a:blip r:embed="rId12"/>
                <a:stretch>
                  <a:fillRect l="-4348" t="-6897" r="-34783" b="-64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 rot="5400000">
                <a:off x="6985030" y="3595970"/>
                <a:ext cx="145014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𝐀𝐝𝐯𝐞𝐫𝐬𝐚𝐫𝐲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𝒜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6985030" y="3595970"/>
                <a:ext cx="1450141" cy="276999"/>
              </a:xfrm>
              <a:prstGeom prst="rect">
                <a:avLst/>
              </a:prstGeom>
              <a:blipFill rotWithShape="0">
                <a:blip r:embed="rId13"/>
                <a:stretch>
                  <a:fillRect l="-34783" t="-5882" r="-4348" b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0" y="5334000"/>
                <a:ext cx="9144000" cy="88428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b="1" dirty="0" smtClean="0"/>
                  <a:t>DEFINITION:</a:t>
                </a:r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smtClean="0"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is </a:t>
                </a:r>
                <a:r>
                  <a:rPr lang="en-US" sz="2400" b="1" dirty="0"/>
                  <a:t>perfectly indistinguishable </a:t>
                </a:r>
                <a:r>
                  <a:rPr lang="en-US" sz="2400" dirty="0"/>
                  <a:t>if for </a:t>
                </a:r>
                <a:r>
                  <a:rPr lang="en-US" sz="2400" dirty="0" smtClean="0"/>
                  <a:t>every adversary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</m:oMath>
                </a14:m>
                <a:r>
                  <a:rPr lang="en-US" sz="2400" dirty="0" smtClean="0"/>
                  <a:t>, </a:t>
                </a:r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2400" i="1">
                                  <a:latin typeface="Cambria Math" panose="02040503050406030204" pitchFamily="18" charset="0"/>
                                </a:rPr>
                                <m:t>Priv</m:t>
                              </m:r>
                              <m:sSubSup>
                                <m:sSub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K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𝒜</m:t>
                                  </m:r>
                                  <m:r>
                                    <a:rPr lang="en-US" sz="24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Π</m:t>
                                  </m:r>
                                </m:sub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eav</m:t>
                                  </m:r>
                                </m:sup>
                              </m:sSubSup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</m:e>
                      </m:func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1/2</m:t>
                      </m:r>
                    </m:oMath>
                  </m:oMathPara>
                </a14:m>
                <a:endParaRPr lang="en-US" sz="2400" dirty="0" smtClean="0"/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334000"/>
                <a:ext cx="9144000" cy="884281"/>
              </a:xfrm>
              <a:prstGeom prst="rect">
                <a:avLst/>
              </a:prstGeom>
              <a:blipFill rotWithShape="0">
                <a:blip r:embed="rId14"/>
                <a:stretch>
                  <a:fillRect l="-1000" t="-55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4207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" grpId="0"/>
      <p:bldP spid="11" grpId="0"/>
      <p:bldP spid="12" grpId="0"/>
      <p:bldP spid="13" grpId="0"/>
      <p:bldP spid="14" grpId="0"/>
      <p:bldP spid="16" grpId="0"/>
      <p:bldP spid="1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Perfect Indistinguishability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Rectangle 23"/>
              <p:cNvSpPr/>
              <p:nvPr/>
            </p:nvSpPr>
            <p:spPr>
              <a:xfrm>
                <a:off x="0" y="1219200"/>
                <a:ext cx="9144000" cy="531780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THEOREM:</a:t>
                </a:r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smtClean="0"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 smtClean="0"/>
                  <a:t>is perfectly secret iff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Π</m:t>
                    </m:r>
                  </m:oMath>
                </a14:m>
                <a:r>
                  <a:rPr lang="en-US" sz="2400" dirty="0" smtClean="0"/>
                  <a:t> is perfectly indistinguishable.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⇒:</m:t>
                    </m:r>
                  </m:oMath>
                </a14:m>
                <a:r>
                  <a:rPr lang="en-US" sz="2000" b="0" i="1" dirty="0" smtClean="0">
                    <a:solidFill>
                      <a:schemeClr val="accent1">
                        <a:lumMod val="50000"/>
                      </a:schemeClr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sz="2000" b="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need to show that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Priv</m:t>
                            </m:r>
                            <m:sSubSup>
                              <m:sSubSupPr>
                                <m:ctrlP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K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𝒜</m:t>
                                </m:r>
                                <m:r>
                                  <a:rPr lang="en-US" sz="200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Π</m:t>
                                </m:r>
                              </m:sub>
                              <m:sup>
                                <m:r>
                                  <m:rPr>
                                    <m:sty m:val="p"/>
                                  </m:rP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eav</m:t>
                                </m:r>
                              </m:sup>
                            </m:sSubSup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</m:e>
                    </m:func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1/2</m:t>
                    </m:r>
                  </m:oMath>
                </a14:m>
                <a:r>
                  <a:rPr lang="en-US" sz="2000" b="0" i="1" dirty="0" smtClean="0">
                    <a:solidFill>
                      <a:schemeClr val="accent1">
                        <a:lumMod val="50000"/>
                      </a:schemeClr>
                    </a:solidFill>
                    <a:latin typeface="Cambria Math" panose="02040503050406030204" pitchFamily="18" charset="0"/>
                  </a:rPr>
                  <a:t>,</a:t>
                </a:r>
                <a:r>
                  <a:rPr lang="en-US" sz="2000" b="0" dirty="0" smtClean="0">
                    <a:solidFill>
                      <a:schemeClr val="accent1">
                        <a:lumMod val="50000"/>
                      </a:schemeClr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sz="2000" b="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i.e.,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</m:func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=1/2</m:t>
                    </m:r>
                  </m:oMath>
                </a14:m>
                <a:endParaRPr lang="en-US" sz="2000" b="0" i="1" dirty="0" smtClean="0">
                  <a:solidFill>
                    <a:schemeClr val="accent1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1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𝐄𝐧𝐜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sz="2000" b="1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𝐄𝐧𝐜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for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sz="2000" b="1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𝐆𝐞𝐧</m:t>
                    </m:r>
                  </m:oMath>
                </a14:m>
                <a:endParaRPr lang="en-US" sz="200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</m:func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func>
                      <m:func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  <m:e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d>
                      </m:e>
                    </m:func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func>
                      <m:func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  <m:e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</m:e>
                    </m:func>
                  </m:oMath>
                </a14:m>
                <a:endParaRPr lang="en-US" sz="2000" b="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lvl="2">
                  <a:lnSpc>
                    <a:spcPct val="120000"/>
                  </a:lnSpc>
                </a:pPr>
                <a:r>
                  <a:rPr lang="en-US" sz="2000" b="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                      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func>
                      <m:func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𝒜</m:t>
                            </m:r>
                            <m:d>
                              <m:dPr>
                                <m:ctrlP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000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2000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000" b="1" i="0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𝐄𝐧𝐜</m:t>
                                </m:r>
                                <m:d>
                                  <m:dPr>
                                    <m:ctrlPr>
                                      <a:rPr lang="en-US" sz="2000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sz="2000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sz="2000" b="0" i="1" smtClean="0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0" i="1" smtClean="0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=0</m:t>
                            </m:r>
                          </m:e>
                        </m:d>
                      </m:e>
                    </m:func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endParaRPr lang="en-US" sz="200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lvl="2">
                  <a:lnSpc>
                    <a:spcPct val="120000"/>
                  </a:lnSpc>
                </a:pPr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                        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func>
                      <m:funcPr>
                        <m:ctrlP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𝒜</m:t>
                            </m:r>
                            <m:d>
                              <m:dPr>
                                <m:ctrlP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000" b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𝐄𝐧𝐜</m:t>
                                </m:r>
                                <m:d>
                                  <m:dPr>
                                    <m:ctrlP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sz="2000" i="1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</m:e>
                    </m:func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sz="240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⇐:</m:t>
                    </m:r>
                  </m:oMath>
                </a14:m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need to </a:t>
                </a:r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show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e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e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∀ 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sz="200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b="0" dirty="0" err="1" smtClean="0">
                    <a:solidFill>
                      <a:schemeClr val="accent1">
                        <a:lumMod val="50000"/>
                      </a:schemeClr>
                    </a:solidFill>
                  </a:rPr>
                  <a:t>O.w</a:t>
                </a:r>
                <a:r>
                  <a:rPr lang="en-US" sz="2000" b="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.,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∃ 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s.t.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e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≠</m:t>
                    </m:r>
                    <m:func>
                      <m:funcPr>
                        <m:ctrlP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e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(*) </a:t>
                </a:r>
              </a:p>
              <a:p>
                <a:pPr marL="1828800" lvl="3" indent="-4572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err="1">
                    <a:solidFill>
                      <a:schemeClr val="accent1">
                        <a:lumMod val="50000"/>
                      </a:schemeClr>
                    </a:solidFill>
                  </a:rPr>
                  <a:t>W</a:t>
                </a:r>
                <a:r>
                  <a:rPr lang="en-US" sz="2000" dirty="0" err="1" smtClean="0">
                    <a:solidFill>
                      <a:schemeClr val="accent1">
                        <a:lumMod val="50000"/>
                      </a:schemeClr>
                    </a:solidFill>
                  </a:rPr>
                  <a:t>log</a:t>
                </a:r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, suppose that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e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&gt;</m:t>
                    </m:r>
                    <m:func>
                      <m:funcPr>
                        <m:ctrlP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e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endParaRPr lang="en-US" sz="200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1371600" lvl="2" indent="-4572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For every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𝒞</m:t>
                    </m:r>
                  </m:oMath>
                </a14:m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,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∈{0,1}</m:t>
                    </m:r>
                  </m:oMath>
                </a14:m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be such that </a:t>
                </a:r>
              </a:p>
              <a:p>
                <a:pPr lvl="2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sz="2000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000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e>
                              <m:r>
                                <a:rPr lang="en-US" sz="2000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en-US" sz="2000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solidFill>
                                            <a:schemeClr val="accent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accent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chemeClr val="accent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sz="2000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func>
                        <m:funcPr>
                          <m:ctrlPr>
                            <a:rPr lang="en-US" sz="20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sz="2000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000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e>
                              <m:r>
                                <a:rPr lang="en-US" sz="2000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en-US" sz="2000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solidFill>
                                            <a:schemeClr val="accent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accent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chemeClr val="accent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sz="200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1714500" lvl="3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Remark: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20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219200"/>
                <a:ext cx="9144000" cy="5317802"/>
              </a:xfrm>
              <a:prstGeom prst="rect">
                <a:avLst/>
              </a:prstGeom>
              <a:blipFill rotWithShape="0">
                <a:blip r:embed="rId3"/>
                <a:stretch>
                  <a:fillRect l="-1000" t="-115" b="-6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2851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2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4" name="Rectangle 23"/>
              <p:cNvSpPr/>
              <p:nvPr/>
            </p:nvSpPr>
            <p:spPr>
              <a:xfrm>
                <a:off x="0" y="416277"/>
                <a:ext cx="9144000" cy="59591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</m:oMath>
                </a14:m>
                <a:r>
                  <a:rPr lang="en-US" sz="2000" b="0" i="1" dirty="0" smtClean="0">
                    <a:solidFill>
                      <a:srgbClr val="C00000"/>
                    </a:solidFill>
                    <a:latin typeface="Cambria Math" panose="02040503050406030204" pitchFamily="18" charset="0"/>
                  </a:rPr>
                  <a:t>: </a:t>
                </a:r>
                <a:r>
                  <a:rPr lang="en-US" sz="2000" dirty="0" smtClean="0">
                    <a:solidFill>
                      <a:srgbClr val="C00000"/>
                    </a:solidFill>
                    <a:latin typeface="Cambria Math" panose="02040503050406030204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b="0" i="1" dirty="0" smtClean="0">
                    <a:solidFill>
                      <a:srgbClr val="C00000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sz="2000" b="0" dirty="0" smtClean="0">
                    <a:solidFill>
                      <a:srgbClr val="C00000"/>
                    </a:solidFill>
                    <a:latin typeface="Cambria Math" panose="02040503050406030204" pitchFamily="18" charset="0"/>
                  </a:rPr>
                  <a:t>is received from the </a:t>
                </a:r>
                <a:r>
                  <a:rPr lang="en-US" sz="2000" b="0" dirty="0" smtClean="0">
                    <a:solidFill>
                      <a:srgbClr val="C00000"/>
                    </a:solidFill>
                    <a:latin typeface="Cambria Math" panose="02040503050406030204" pitchFamily="18" charset="0"/>
                  </a:rPr>
                  <a:t>challenger (i.e.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b="0" dirty="0" smtClean="0">
                    <a:solidFill>
                      <a:srgbClr val="C00000"/>
                    </a:solidFill>
                    <a:latin typeface="Cambria Math" panose="02040503050406030204" pitchFamily="18" charset="0"/>
                  </a:rPr>
                  <a:t>)</a:t>
                </a:r>
                <a:r>
                  <a:rPr lang="en-US" sz="2000" b="0" i="1" dirty="0" smtClean="0">
                    <a:solidFill>
                      <a:srgbClr val="C00000"/>
                    </a:solidFill>
                    <a:latin typeface="Cambria Math" panose="02040503050406030204" pitchFamily="18" charset="0"/>
                  </a:rPr>
                  <a:t>, </a:t>
                </a:r>
                <a:r>
                  <a:rPr lang="en-US" sz="2000" b="0" dirty="0" smtClean="0">
                    <a:solidFill>
                      <a:srgbClr val="C00000"/>
                    </a:solidFill>
                    <a:latin typeface="Cambria Math" panose="02040503050406030204" pitchFamily="18" charset="0"/>
                  </a:rPr>
                  <a:t>outputs</a:t>
                </a:r>
                <a:r>
                  <a:rPr lang="en-US" sz="2000" b="0" i="1" dirty="0" smtClean="0">
                    <a:solidFill>
                      <a:srgbClr val="C00000"/>
                    </a:solidFill>
                    <a:latin typeface="Cambria Math" panose="02040503050406030204" pitchFamily="18" charset="0"/>
                  </a:rPr>
                  <a:t>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sz="2000" b="0" i="1" dirty="0" smtClean="0">
                    <a:solidFill>
                      <a:srgbClr val="C00000"/>
                    </a:solidFill>
                    <a:latin typeface="Cambria Math" panose="02040503050406030204" pitchFamily="18" charset="0"/>
                  </a:rPr>
                  <a:t> 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Priv</m:t>
                            </m:r>
                            <m:sSubSup>
                              <m:sSubSupPr>
                                <m:ctrlP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K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𝒜</m:t>
                                </m:r>
                                <m:r>
                                  <a:rPr lang="en-US" sz="200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Π</m:t>
                                </m:r>
                              </m:sub>
                              <m:sup>
                                <m:r>
                                  <m:rPr>
                                    <m:sty m:val="p"/>
                                  </m:rP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eav</m:t>
                                </m:r>
                              </m:sup>
                            </m:sSubSup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</m:e>
                    </m:func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</m:func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𝒞</m:t>
                        </m:r>
                      </m:sub>
                      <m:sup/>
                      <m:e>
                        <m:func>
                          <m:funcPr>
                            <m:ctrlP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2000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p>
                                    <m:r>
                                      <a:rPr lang="en-US" sz="2000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</m:e>
                        </m:func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⁡[</m:t>
                        </m:r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</m:oMath>
                </a14:m>
                <a:endParaRPr lang="en-US" sz="2000" b="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lvl="2">
                  <a:lnSpc>
                    <a:spcPct val="120000"/>
                  </a:lnSpc>
                </a:pPr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                                      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𝒞</m:t>
                        </m:r>
                      </m:sub>
                      <m:sup/>
                      <m:e>
                        <m:func>
                          <m:func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00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000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</m:e>
                        </m:func>
                        <m:r>
                          <m:rPr>
                            <m:sty m:val="p"/>
                          </m:rPr>
                          <a:rPr lang="en-US" altLang="zh-CN" sz="20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⁡[</m:t>
                        </m:r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</m:oMath>
                </a14:m>
                <a:endParaRPr lang="en-US" sz="2000" b="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1714500" lvl="3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e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func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000" b="0" i="0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zh-CN" sz="2000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d>
                            <m:func>
                              <m:funcPr>
                                <m:ctrlPr>
                                  <a:rPr lang="en-US" altLang="zh-CN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sz="2000" b="0" i="0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Pr</m:t>
                                </m:r>
                              </m:fName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zh-CN" sz="2000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r>
                                      <a:rPr lang="en-US" altLang="zh-CN" sz="2000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sSub>
                                      <m:sSubPr>
                                        <m:ctrlPr>
                                          <a:rPr lang="en-US" altLang="zh-CN" sz="2000" b="0" i="1" smtClean="0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b="0" i="1" smtClean="0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  <m:sub>
                                        <m:r>
                                          <a:rPr lang="en-US" altLang="zh-CN" sz="2000" b="0" i="1" smtClean="0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func>
                          </m:e>
                        </m:func>
                      </m:num>
                      <m:den>
                        <m:func>
                          <m:funcPr>
                            <m:ctrlP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000" b="0" i="0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</m:e>
                        </m:func>
                      </m:den>
                    </m:f>
                  </m:oMath>
                </a14:m>
                <a:endParaRPr lang="en-US" altLang="zh-CN" sz="2000" b="0" i="1" dirty="0" smtClean="0">
                  <a:solidFill>
                    <a:schemeClr val="accent1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lvl="3">
                  <a:lnSpc>
                    <a:spcPct val="120000"/>
                  </a:lnSpc>
                </a:pPr>
                <a:r>
                  <a:rPr lang="en-US" altLang="zh-CN" sz="2000" b="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                                     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00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</m:num>
                      <m:den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func>
                          <m:func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00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</m:e>
                        </m:func>
                      </m:den>
                    </m:f>
                  </m:oMath>
                </a14:m>
                <a:endParaRPr lang="en-US" sz="2000" b="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lvl="3">
                  <a:lnSpc>
                    <a:spcPct val="120000"/>
                  </a:lnSpc>
                </a:pPr>
                <a:r>
                  <a:rPr lang="en-US" sz="2000" b="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                                  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00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zh-CN" sz="2000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2000" b="0" i="1" smtClean="0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b="0" i="1" smtClean="0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  <m:sub>
                                        <m:r>
                                          <a:rPr lang="en-US" altLang="zh-CN" sz="2000" b="0" i="1" smtClean="0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</m:d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func>
                      </m:num>
                      <m:den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func>
                          <m:func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00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</m:e>
                        </m:func>
                      </m:den>
                    </m:f>
                  </m:oMath>
                </a14:m>
                <a:r>
                  <a:rPr lang="en-US" altLang="zh-CN" sz="2000" i="1" dirty="0" smtClean="0">
                    <a:solidFill>
                      <a:schemeClr val="accent1">
                        <a:lumMod val="50000"/>
                      </a:schemeClr>
                    </a:solidFill>
                    <a:latin typeface="Cambria Math" panose="02040503050406030204" pitchFamily="18" charset="0"/>
                  </a:rPr>
                  <a:t> </a:t>
                </a:r>
              </a:p>
              <a:p>
                <a:pPr lvl="3">
                  <a:lnSpc>
                    <a:spcPct val="120000"/>
                  </a:lnSpc>
                </a:pPr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                                    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sz="200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00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≥</m:t>
                            </m:r>
                            <m:f>
                              <m:fPr>
                                <m:ctrlP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func>
                                  <m:funcPr>
                                    <m:ctrlPr>
                                      <a:rPr lang="en-US" altLang="zh-CN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CN" sz="200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Pr</m:t>
                                    </m:r>
                                  </m:fName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altLang="zh-CN" sz="2000" i="1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2000" i="1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  <m:r>
                                          <a:rPr lang="en-US" altLang="zh-CN" sz="2000" i="1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=</m:t>
                                        </m:r>
                                        <m:r>
                                          <a:rPr lang="en-US" altLang="zh-CN" sz="2000" i="1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e>
                                        <m:r>
                                          <a:rPr lang="en-US" altLang="zh-CN" sz="2000" i="1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  <m:r>
                                          <a:rPr lang="en-US" altLang="zh-CN" sz="2000" i="1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=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CN" sz="2000" i="1">
                                                <a:solidFill>
                                                  <a:schemeClr val="accent1">
                                                    <a:lumMod val="5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2000" b="0" i="1" smtClean="0">
                                                <a:solidFill>
                                                  <a:schemeClr val="accent1">
                                                    <a:lumMod val="5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𝑚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2000" b="0" i="1" smtClean="0">
                                                <a:solidFill>
                                                  <a:schemeClr val="accent1">
                                                    <a:lumMod val="5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  <m:r>
                                      <a:rPr lang="en-US" altLang="zh-CN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func>
                                <m:r>
                                  <a:rPr lang="en-US" altLang="zh-CN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num>
                              <m:den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func>
                                  <m:funcPr>
                                    <m:ctrlPr>
                                      <a:rPr lang="en-US" altLang="zh-CN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CN" sz="200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Pr</m:t>
                                    </m:r>
                                  </m:fName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altLang="zh-CN" sz="2000" i="1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2000" i="1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  <m:r>
                                          <a:rPr lang="en-US" altLang="zh-CN" sz="2000" i="1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=</m:t>
                                        </m:r>
                                        <m:r>
                                          <a:rPr lang="en-US" altLang="zh-CN" sz="2000" i="1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d>
                                  </m:e>
                                </m:func>
                              </m:den>
                            </m:f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       </m:t>
                            </m:r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≠</m:t>
                            </m:r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e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&gt;</m:t>
                            </m:r>
                            <m:f>
                              <m:fPr>
                                <m:ctrlP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func>
                                  <m:funcPr>
                                    <m:ctrlPr>
                                      <a:rPr lang="en-US" altLang="zh-CN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CN" sz="200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Pr</m:t>
                                    </m:r>
                                  </m:fName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altLang="zh-CN" sz="2000" i="1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2000" i="1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  <m:r>
                                          <a:rPr lang="en-US" altLang="zh-CN" sz="2000" i="1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=</m:t>
                                        </m:r>
                                        <m:r>
                                          <a:rPr lang="en-US" altLang="zh-CN" sz="2000" b="0" i="1" smtClean="0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e>
                                        <m:r>
                                          <a:rPr lang="en-US" altLang="zh-CN" sz="2000" i="1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  <m:r>
                                          <a:rPr lang="en-US" altLang="zh-CN" sz="2000" i="1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=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CN" sz="2000" i="1">
                                                <a:solidFill>
                                                  <a:schemeClr val="accent1">
                                                    <a:lumMod val="5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2000" b="0" i="1" smtClean="0">
                                                <a:solidFill>
                                                  <a:schemeClr val="accent1">
                                                    <a:lumMod val="5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𝑚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2000" b="0" i="1" smtClean="0">
                                                <a:solidFill>
                                                  <a:schemeClr val="accent1">
                                                    <a:lumMod val="5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  <m:r>
                                      <a:rPr lang="en-US" altLang="zh-CN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func>
                              </m:num>
                              <m:den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func>
                                  <m:funcPr>
                                    <m:ctrlPr>
                                      <a:rPr lang="en-US" altLang="zh-CN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CN" sz="200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Pr</m:t>
                                    </m:r>
                                  </m:fName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altLang="zh-CN" sz="2000" i="1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2000" i="1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  <m:r>
                                          <a:rPr lang="en-US" altLang="zh-CN" sz="2000" i="1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=</m:t>
                                        </m:r>
                                        <m:r>
                                          <a:rPr lang="en-US" altLang="zh-CN" sz="2000" b="0" i="1" smtClean="0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d>
                                  </m:e>
                                </m:func>
                              </m:den>
                            </m:f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       </m:t>
                            </m:r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eqArr>
                      </m:e>
                    </m:d>
                  </m:oMath>
                </a14:m>
                <a:endParaRPr lang="en-US" sz="2000" b="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1714500" lvl="3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Priv</m:t>
                            </m:r>
                            <m:sSubSup>
                              <m:sSubSupPr>
                                <m:ctrlP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K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𝒜</m:t>
                                </m:r>
                                <m:r>
                                  <a:rPr lang="en-US" altLang="zh-CN" sz="200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Π</m:t>
                                </m:r>
                              </m:sub>
                              <m:sup>
                                <m:r>
                                  <m:rPr>
                                    <m:sty m:val="p"/>
                                  </m:rP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eav</m:t>
                                </m:r>
                              </m:sup>
                            </m:sSubSup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</m:e>
                    </m:func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𝒞</m:t>
                        </m:r>
                      </m:sub>
                      <m:sup/>
                      <m:e>
                        <m:f>
                          <m:f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sz="200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Pr</m:t>
                                </m:r>
                              </m:fName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zh-CN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  <m:r>
                                      <a:rPr lang="en-US" altLang="zh-CN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altLang="zh-CN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  <m:r>
                                      <a:rPr lang="en-US" altLang="zh-CN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sSub>
                                      <m:sSubPr>
                                        <m:ctrlPr>
                                          <a:rPr lang="en-US" altLang="zh-CN" sz="2000" i="1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i="1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altLang="zh-CN" sz="2000" i="1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func>
                          </m:num>
                          <m:den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func>
                              <m:funcPr>
                                <m:ctrlP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sz="200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Pr</m:t>
                                </m:r>
                              </m:fName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zh-CN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  <m:r>
                                      <a:rPr lang="en-US" altLang="zh-CN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altLang="zh-CN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d>
                              </m:e>
                            </m:func>
                          </m:den>
                        </m:f>
                        <m:r>
                          <m:rPr>
                            <m:sty m:val="p"/>
                          </m:rPr>
                          <a:rPr lang="en-US" altLang="zh-CN" sz="20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⁡[</m:t>
                        </m:r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sz="2000" b="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2171700" lvl="4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Π</m:t>
                    </m:r>
                  </m:oMath>
                </a14:m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is</a:t>
                </a:r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not perfectly </a:t>
                </a:r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indistinguishable</a:t>
                </a:r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. (</a:t>
                </a:r>
                <a:r>
                  <a:rPr lang="en-US" sz="2000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contradiction</a:t>
                </a:r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)</a:t>
                </a:r>
                <a:endParaRPr lang="en-US" sz="2000" b="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16277"/>
                <a:ext cx="9144000" cy="5959132"/>
              </a:xfrm>
              <a:prstGeom prst="rect">
                <a:avLst/>
              </a:prstGeom>
              <a:blipFill rotWithShape="0">
                <a:blip r:embed="rId3"/>
                <a:stretch>
                  <a:fillRect t="-307" b="-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607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19713</TotalTime>
  <Words>149</Words>
  <Application>Microsoft Office PowerPoint</Application>
  <PresentationFormat>On-screen Show (4:3)</PresentationFormat>
  <Paragraphs>66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宋体</vt:lpstr>
      <vt:lpstr>Arial</vt:lpstr>
      <vt:lpstr>Calibri</vt:lpstr>
      <vt:lpstr>Cambria Math</vt:lpstr>
      <vt:lpstr>Office Theme</vt:lpstr>
      <vt:lpstr>Foundations of Cryptography perfect secrecy, perfect indistinguishability</vt:lpstr>
      <vt:lpstr>Perfect Secrecy</vt:lpstr>
      <vt:lpstr>Perfect Secrecy</vt:lpstr>
      <vt:lpstr>Perfect Indistinguishability</vt:lpstr>
      <vt:lpstr>Perfect Indistinguishability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Generalized Homomorphic MACs with Efficient Verification</dc:title>
  <dc:creator>Liangfeng Zhang</dc:creator>
  <cp:lastModifiedBy>zhanglf</cp:lastModifiedBy>
  <cp:revision>599</cp:revision>
  <cp:lastPrinted>2018-10-09T06:27:00Z</cp:lastPrinted>
  <dcterms:created xsi:type="dcterms:W3CDTF">2014-04-06T04:43:09Z</dcterms:created>
  <dcterms:modified xsi:type="dcterms:W3CDTF">2018-10-09T09:17:33Z</dcterms:modified>
</cp:coreProperties>
</file>