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14" r:id="rId2"/>
    <p:sldId id="340" r:id="rId3"/>
    <p:sldId id="315" r:id="rId4"/>
    <p:sldId id="341" r:id="rId5"/>
    <p:sldId id="316" r:id="rId6"/>
    <p:sldId id="317" r:id="rId7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2607" autoAdjust="0"/>
  </p:normalViewPr>
  <p:slideViewPr>
    <p:cSldViewPr>
      <p:cViewPr varScale="1">
        <p:scale>
          <a:sx n="65" d="100"/>
          <a:sy n="65" d="100"/>
        </p:scale>
        <p:origin x="144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73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9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94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27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15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/>
              <a:t>Foundations of Cryptography</a:t>
            </a:r>
            <a:br>
              <a:rPr lang="en-US" dirty="0"/>
            </a:br>
            <a:r>
              <a:rPr lang="en-US" sz="2000" dirty="0" smtClean="0"/>
              <a:t>one-time pad and its limitations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0668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LiangFeng</a:t>
            </a:r>
            <a:r>
              <a:rPr lang="en-US" sz="28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dirty="0" err="1" smtClean="0"/>
              <a:t>Vigenère</a:t>
            </a:r>
            <a:r>
              <a:rPr lang="en-US" dirty="0" smtClean="0"/>
              <a:t> Cipher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1066800"/>
                <a:ext cx="9144000" cy="54839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z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z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Z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the key length is 1 or 2 with equal probability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2⋅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∈{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2⋅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26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Adversary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xx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xy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=0; </m:t>
                    </m:r>
                  </m:oMath>
                </a14:m>
                <a:r>
                  <a:rPr lang="en-US" sz="2000" dirty="0" err="1" smtClean="0">
                    <a:solidFill>
                      <a:srgbClr val="C00000"/>
                    </a:solidFill>
                  </a:rPr>
                  <a:t>o.w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.,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=1]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∈{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∧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000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26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2⋅26</m:t>
                        </m:r>
                      </m:den>
                    </m:f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26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2⋅26</m:t>
                        </m:r>
                      </m:den>
                    </m:f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 smtClean="0"/>
                  <a:t>          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54839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246971" y="5991128"/>
            <a:ext cx="398262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/>
              <a:t>not perfectly </a:t>
            </a:r>
            <a:r>
              <a:rPr lang="en-US" sz="2400" b="1" dirty="0" smtClean="0"/>
              <a:t>indistinguishable!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9834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75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One-Time Pad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0" y="1219200"/>
                <a:ext cx="9144000" cy="5090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SCHEME: 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400" b="0" dirty="0" smtClean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𝐆𝐞𝐧</m:t>
                    </m:r>
                  </m:oMath>
                </a14:m>
                <a:r>
                  <a:rPr lang="en-US" altLang="zh-CN" sz="2000" b="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:  </a:t>
                </a:r>
                <a:r>
                  <a:rPr lang="en-US" altLang="zh-CN" sz="200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000" b="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2000" b="0" dirty="0" smtClean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𝐄𝐧𝐜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: output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sz="2000" b="0" dirty="0" smtClean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𝐃𝐞𝐜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:  </a:t>
                </a:r>
                <a:r>
                  <a:rPr lang="en-US" altLang="zh-CN" sz="200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sz="2000" b="0" dirty="0" smtClean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⊕:</m:t>
                    </m:r>
                  </m:oMath>
                </a14:m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the XOR operator-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0⊕0=1⊕1=0;0⊕1=1⊕0=1</m:t>
                    </m:r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same as the operation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2</m:t>
                    </m:r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⋯(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EXAMPLE: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=111,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=101</m:t>
                    </m:r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encryption: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=010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decryption: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=101</m:t>
                    </m:r>
                  </m:oMath>
                </a14:m>
                <a:endParaRPr lang="en-US" altLang="zh-CN" sz="2400" b="1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REMARKs: </a:t>
                </a:r>
                <a:r>
                  <a:rPr lang="en-US" altLang="zh-CN" sz="2400" dirty="0" smtClean="0"/>
                  <a:t>proposed </a:t>
                </a:r>
                <a:r>
                  <a:rPr lang="en-US" altLang="zh-CN" sz="2400" dirty="0"/>
                  <a:t>by </a:t>
                </a:r>
                <a:r>
                  <a:rPr lang="en-US" altLang="zh-CN" sz="2400" dirty="0" err="1"/>
                  <a:t>Vernam</a:t>
                </a:r>
                <a:r>
                  <a:rPr lang="en-US" altLang="zh-CN" sz="2400" dirty="0"/>
                  <a:t> in 1917 (</a:t>
                </a:r>
                <a:r>
                  <a:rPr lang="en-US" altLang="zh-CN" sz="2400" dirty="0" smtClean="0"/>
                  <a:t>a.k.a. </a:t>
                </a:r>
                <a:r>
                  <a:rPr lang="en-US" altLang="zh-CN" sz="2400" dirty="0" err="1" smtClean="0"/>
                  <a:t>Vernam’s</a:t>
                </a:r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Cipher)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perfectly secret (proved by Shannon in 1942)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the Red phone between </a:t>
                </a:r>
                <a:r>
                  <a:rPr lang="en-US" altLang="zh-CN" sz="2000" dirty="0"/>
                  <a:t>White house and </a:t>
                </a:r>
                <a:r>
                  <a:rPr lang="en-US" altLang="zh-CN" sz="2000" dirty="0" smtClean="0"/>
                  <a:t>Kremlin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509062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0" b="-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04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One-Time Pad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0" y="1219200"/>
                <a:ext cx="9144000" cy="467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THEOREM: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One-time pad is perfectly secret.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⁡[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m:rPr>
                        <m:lit/>
                      </m:rP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⁡[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dirty="0" smtClean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2000" dirty="0" smtClean="0"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REMARKs: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the one-time pad has many drawbacks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ea typeface="Cambria Math" panose="02040503050406030204" pitchFamily="18" charset="0"/>
                  </a:rPr>
                  <a:t>long secret key: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 the secret key is as long as the message, i.e.,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sz="2000" b="0" dirty="0" smtClean="0"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u="sng" dirty="0" err="1" smtClean="0">
                    <a:ea typeface="Cambria Math" panose="02040503050406030204" pitchFamily="18" charset="0"/>
                  </a:rPr>
                  <a:t>Kerckhoffs</a:t>
                </a:r>
                <a:r>
                  <a:rPr lang="en-US" altLang="zh-CN" sz="2000" u="sng" dirty="0" smtClean="0">
                    <a:ea typeface="Cambria Math" panose="02040503050406030204" pitchFamily="18" charset="0"/>
                  </a:rPr>
                  <a:t>: </a:t>
                </a:r>
                <a:r>
                  <a:rPr lang="en-US" altLang="zh-CN" sz="2000" u="sng" dirty="0">
                    <a:ea typeface="Cambria Math" panose="02040503050406030204" pitchFamily="18" charset="0"/>
                  </a:rPr>
                  <a:t>It must be possible to communicate and remember the </a:t>
                </a:r>
                <a:endParaRPr lang="en-US" altLang="zh-CN" sz="2000" u="sng" dirty="0" smtClean="0"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     </a:t>
                </a:r>
                <a:r>
                  <a:rPr lang="en-US" altLang="zh-CN" sz="2000" u="sng" dirty="0" smtClean="0">
                    <a:ea typeface="Cambria Math" panose="02040503050406030204" pitchFamily="18" charset="0"/>
                  </a:rPr>
                  <a:t>key </a:t>
                </a:r>
                <a:r>
                  <a:rPr lang="en-US" altLang="zh-CN" sz="2000" u="sng" dirty="0">
                    <a:ea typeface="Cambria Math" panose="02040503050406030204" pitchFamily="18" charset="0"/>
                  </a:rPr>
                  <a:t>without using written notes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, and correspondents must be able </a:t>
                </a:r>
                <a:endParaRPr lang="en-US" altLang="zh-CN" sz="2000" dirty="0" smtClean="0"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     to change 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or modify it at 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will.</a:t>
                </a:r>
                <a:endParaRPr lang="en-US" altLang="zh-CN" sz="2000" dirty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ea typeface="Cambria Math" panose="02040503050406030204" pitchFamily="18" charset="0"/>
                  </a:rPr>
                  <a:t>one-time security: 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the same secret key cannot be used more than once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sz="2000" dirty="0" smtClean="0"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ea typeface="Cambria Math" panose="02040503050406030204" pitchFamily="18" charset="0"/>
                  </a:rPr>
                  <a:t>VENONA project: Soviet Union’s repeated use of OTP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4672048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1" b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0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0" y="1696081"/>
                <a:ext cx="9144000" cy="3698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THEOREM: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𝐆𝐞𝐧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𝐄𝐧𝐜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 is a perfectly secret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:endParaRPr lang="en-US" altLang="zh-CN" sz="2400" dirty="0" smtClean="0"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      encryption 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scheme with key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space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, then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|≥|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Suppose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𝒦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.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We deduce a contradiction.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𝐄𝐧𝐜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zh-CN" alt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</m:t>
                    </m:r>
                    <m:r>
                      <a:rPr lang="zh-CN" alt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𝐃𝐞𝐜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𝒦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ℳ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𝒦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⇒∃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// e.g.,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is uniform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REMARKs: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sz="240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96081"/>
                <a:ext cx="9144000" cy="3698385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65" b="-1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56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20037</TotalTime>
  <Words>54</Words>
  <Application>Microsoft Office PowerPoint</Application>
  <PresentationFormat>On-screen Show (4:3)</PresentationFormat>
  <Paragraphs>59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Cambria Math</vt:lpstr>
      <vt:lpstr>Office Theme</vt:lpstr>
      <vt:lpstr>Foundations of Cryptography one-time pad and its limitations</vt:lpstr>
      <vt:lpstr>Example: Vigenère Cipher</vt:lpstr>
      <vt:lpstr>PowerPoint Presentation</vt:lpstr>
      <vt:lpstr>One-Time Pad</vt:lpstr>
      <vt:lpstr>One-Time Pad</vt:lpstr>
      <vt:lpstr>Limitations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608</cp:revision>
  <cp:lastPrinted>2018-10-11T06:44:02Z</cp:lastPrinted>
  <dcterms:created xsi:type="dcterms:W3CDTF">2014-04-06T04:43:09Z</dcterms:created>
  <dcterms:modified xsi:type="dcterms:W3CDTF">2018-10-11T09:09:25Z</dcterms:modified>
</cp:coreProperties>
</file>