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19" r:id="rId3"/>
    <p:sldId id="320" r:id="rId4"/>
    <p:sldId id="321" r:id="rId5"/>
    <p:sldId id="322" r:id="rId6"/>
    <p:sldId id="323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4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101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:r>
                  <a:rPr lang="en-US" sz="2000" dirty="0" smtClean="0">
                    <a:solidFill>
                      <a:schemeClr val="tx1"/>
                    </a:solidFill>
                  </a:rPr>
                  <a:t>computational security, concrete approach, asymptotic approach, negligible, </a:t>
                </a:r>
                <a:br>
                  <a:rPr lang="en-US" sz="20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IND-EAV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 t="-5809" b="-3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/>
              <a:t>Ind</a:t>
            </a:r>
            <a:r>
              <a:rPr lang="en-US" dirty="0" err="1" smtClean="0"/>
              <a:t>istinguishability</a:t>
            </a:r>
            <a:r>
              <a:rPr lang="en-US" dirty="0" smtClean="0"/>
              <a:t> </a:t>
            </a:r>
            <a:r>
              <a:rPr lang="en-US" dirty="0"/>
              <a:t>in the presence of an </a:t>
            </a:r>
            <a:r>
              <a:rPr lang="en-US" u="sng" dirty="0" smtClean="0"/>
              <a:t>eav</a:t>
            </a:r>
            <a:r>
              <a:rPr lang="en-US" dirty="0" smtClean="0"/>
              <a:t>esdropper (IND-EAV)</a:t>
            </a: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-6927" y="1981200"/>
            <a:ext cx="91440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Threat </a:t>
            </a:r>
            <a:r>
              <a:rPr lang="en-US" sz="2400" b="1" dirty="0"/>
              <a:t>Model:  </a:t>
            </a:r>
            <a:r>
              <a:rPr lang="en-US" sz="2400" dirty="0" smtClean="0"/>
              <a:t>the </a:t>
            </a:r>
            <a:r>
              <a:rPr lang="en-US" sz="2400" dirty="0"/>
              <a:t>power of </a:t>
            </a:r>
            <a:r>
              <a:rPr lang="en-US" sz="2400" dirty="0" smtClean="0"/>
              <a:t>adversaries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</a:t>
            </a:r>
            <a:r>
              <a:rPr lang="en-US" sz="2000" b="1" dirty="0" smtClean="0"/>
              <a:t>omputational power</a:t>
            </a:r>
            <a:r>
              <a:rPr lang="en-US" sz="2000" dirty="0" smtClean="0"/>
              <a:t>: probabilistic polynomial-time algorithms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</a:t>
            </a:r>
            <a:r>
              <a:rPr lang="en-US" sz="2000" b="1" dirty="0" smtClean="0"/>
              <a:t>ctions</a:t>
            </a:r>
            <a:r>
              <a:rPr lang="en-US" sz="2000" dirty="0" smtClean="0"/>
              <a:t>: choose two plaintexts and observe one ciphertext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Security </a:t>
            </a:r>
            <a:r>
              <a:rPr lang="en-US" sz="2400" b="1" dirty="0"/>
              <a:t>Guarantee: </a:t>
            </a:r>
            <a:r>
              <a:rPr lang="en-US" sz="2400" dirty="0" smtClean="0"/>
              <a:t>what </a:t>
            </a:r>
            <a:r>
              <a:rPr lang="en-US" sz="2400" dirty="0"/>
              <a:t>is a </a:t>
            </a:r>
            <a:r>
              <a:rPr lang="en-US" sz="2400" dirty="0" smtClean="0"/>
              <a:t>break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Given the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, the adversary  should be unable to learn any partial information of the plaintext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called </a:t>
            </a:r>
            <a:r>
              <a:rPr lang="en-US" sz="2000" b="1" dirty="0" smtClean="0"/>
              <a:t>semantic security </a:t>
            </a:r>
            <a:r>
              <a:rPr lang="en-US" sz="2000" dirty="0" smtClean="0"/>
              <a:t>(Goldwasser and Micali, 1985)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quivalent definition: </a:t>
            </a:r>
            <a:r>
              <a:rPr lang="en-US" sz="2000" b="1" dirty="0" smtClean="0"/>
              <a:t>indistinguishability </a:t>
            </a:r>
            <a:r>
              <a:rPr lang="en-US" sz="2000" dirty="0" smtClean="0"/>
              <a:t>(proved, ref. </a:t>
            </a:r>
            <a:r>
              <a:rPr lang="en-US" sz="2000" dirty="0" err="1" smtClean="0"/>
              <a:t>Goldreich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8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828800"/>
                <a:ext cx="9144000" cy="348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eavesdropper (IND-EAV)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348993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9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2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62590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62590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7362" t="-14286" r="-3067" b="-25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24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78934"/>
                <a:ext cx="138121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78934"/>
                <a:ext cx="1381212" cy="312650"/>
              </a:xfrm>
              <a:prstGeom prst="rect">
                <a:avLst/>
              </a:prstGeom>
              <a:blipFill rotWithShape="0">
                <a:blip r:embed="rId7"/>
                <a:stretch>
                  <a:fillRect l="-3965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43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76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  <a:blipFill rotWithShape="0">
                <a:blip r:embed="rId13"/>
                <a:stretch>
                  <a:fillRect l="-2712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  <a:blipFill rotWithShape="0"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PPT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probabilities are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 random coins used in the experiment.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24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53479"/>
                <a:ext cx="9144000" cy="435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Pros of Perfect Secrecy: </a:t>
                </a:r>
                <a:r>
                  <a:rPr lang="en-US" sz="2400" dirty="0" smtClean="0"/>
                  <a:t> </a:t>
                </a:r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The adversary has </a:t>
                </a:r>
                <a:r>
                  <a:rPr lang="en-US" altLang="zh-CN" sz="2000" b="1" dirty="0"/>
                  <a:t>unlimited computational power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The adversary learns </a:t>
                </a:r>
                <a:r>
                  <a:rPr lang="en-US" altLang="zh-CN" sz="2000" b="1" dirty="0"/>
                  <a:t>absolutely no additional </a:t>
                </a:r>
                <a:r>
                  <a:rPr lang="en-US" altLang="zh-CN" sz="2000" b="1" dirty="0" smtClean="0"/>
                  <a:t>information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 of </a:t>
                </a:r>
                <a:r>
                  <a:rPr lang="en-US" altLang="zh-CN" sz="2400" b="1" dirty="0"/>
                  <a:t>Perfect Secrecy</a:t>
                </a:r>
                <a:r>
                  <a:rPr lang="en-US" altLang="zh-CN" sz="2400" b="1" dirty="0" smtClean="0"/>
                  <a:t>: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for a perfectly secret private-key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Secret key cannot be reused (e.g. one-time pad)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Directions: </a:t>
                </a:r>
                <a:r>
                  <a:rPr lang="en-US" altLang="zh-CN" sz="2400" dirty="0" smtClean="0"/>
                  <a:t> construct a scheme such that 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and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each secret key can be safely used more than once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3479"/>
                <a:ext cx="9144000" cy="435196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Bypass Impossibility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7800"/>
                <a:ext cx="9144000" cy="464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Consequences: you have to give up the advantages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altLang="zh-CN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/>
                  <a:t>: the adversary can no longer be computationally unbounded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Brute-force attack: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a ciphertext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OUTPUT: partial information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u="sng" dirty="0" smtClean="0"/>
                  <a:t>Reuse secret key</a:t>
                </a:r>
                <a:r>
                  <a:rPr lang="en-US" altLang="zh-CN" sz="2000" dirty="0" smtClean="0"/>
                  <a:t>: the adversary can always succeed with a small probability</a:t>
                </a:r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Random guess attack: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𝐄𝐧𝐜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OUTPUT: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partial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info.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believe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decrypt any new ciphertext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6457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1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Bypass Impossibility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Compromise: relax the security definition of perfect secrecy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adversary’s computational power should be bounded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 is allowed to break the scheme with a very small probability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Computational </a:t>
            </a:r>
            <a:r>
              <a:rPr lang="en-US" sz="2400" b="1" dirty="0"/>
              <a:t>Security (Idea)</a:t>
            </a:r>
            <a:r>
              <a:rPr lang="en-US" sz="2400" dirty="0"/>
              <a:t>: a private-key encryption is secure if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 </a:t>
            </a:r>
            <a:r>
              <a:rPr lang="en-US" sz="2000" dirty="0"/>
              <a:t>is computationally </a:t>
            </a:r>
            <a:r>
              <a:rPr lang="en-US" sz="2000" b="1" dirty="0"/>
              <a:t>bounded (efficient)</a:t>
            </a:r>
            <a:r>
              <a:rPr lang="en-US" sz="2000" dirty="0"/>
              <a:t> and runs for some feasible amount of time</a:t>
            </a:r>
            <a:endParaRPr lang="en-US" sz="2000" b="1" i="1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adversary </a:t>
            </a:r>
            <a:r>
              <a:rPr lang="en-US" sz="2000" dirty="0"/>
              <a:t>can potentially succeed with </a:t>
            </a:r>
            <a:r>
              <a:rPr lang="en-US" sz="2000" b="1" dirty="0"/>
              <a:t>very small </a:t>
            </a:r>
            <a:r>
              <a:rPr lang="en-US" sz="2000" dirty="0" smtClean="0"/>
              <a:t>probability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Principle of </a:t>
            </a:r>
            <a:r>
              <a:rPr lang="en-US" altLang="zh-CN" sz="2400" b="1" dirty="0"/>
              <a:t>Computational Security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 smtClean="0"/>
              <a:t>Kerckhoff</a:t>
            </a:r>
            <a:r>
              <a:rPr lang="en-US" altLang="zh-CN" sz="2000" dirty="0" smtClean="0"/>
              <a:t>: </a:t>
            </a:r>
            <a:r>
              <a:rPr lang="en-US" altLang="zh-CN" sz="2000" u="sng" dirty="0" smtClean="0"/>
              <a:t>A </a:t>
            </a:r>
            <a:r>
              <a:rPr lang="en-US" altLang="zh-CN" sz="2000" u="sng" dirty="0"/>
              <a:t>cipher must be practically, if not mathematically, </a:t>
            </a:r>
            <a:r>
              <a:rPr lang="en-US" altLang="zh-CN" sz="2000" u="sng" dirty="0" smtClean="0"/>
              <a:t>indecipherable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How to Define Computational Security</a:t>
            </a:r>
            <a:r>
              <a:rPr lang="en-US" altLang="zh-CN" sz="2400" dirty="0" smtClean="0"/>
              <a:t>?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Concrete Approach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Asymptotic Approach</a:t>
            </a:r>
          </a:p>
        </p:txBody>
      </p:sp>
    </p:spTree>
    <p:extLst>
      <p:ext uri="{BB962C8B-B14F-4D97-AF65-F5344CB8AC3E}">
        <p14:creationId xmlns:p14="http://schemas.microsoft.com/office/powerpoint/2010/main" val="5815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Concrete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578685"/>
                <a:ext cx="9144000" cy="4228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private-key encryption that cannot be </a:t>
                </a:r>
                <a:r>
                  <a:rPr lang="en-US" sz="2400" dirty="0" smtClean="0"/>
                  <a:t>broken with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attacks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     of some type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with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years using the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fastest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     computer available today </a:t>
                </a:r>
                <a:r>
                  <a:rPr lang="en-US" sz="2400" dirty="0" smtClean="0"/>
                  <a:t>is </a:t>
                </a:r>
                <a:r>
                  <a:rPr lang="en-US" sz="2400" dirty="0"/>
                  <a:t>considered as </a:t>
                </a:r>
                <a:r>
                  <a:rPr lang="en-US" sz="2400" dirty="0" smtClean="0"/>
                  <a:t>secure.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Explicitly bound the </a:t>
                </a:r>
                <a:r>
                  <a:rPr lang="en-US" sz="2000" b="1" dirty="0" smtClean="0"/>
                  <a:t>power</a:t>
                </a:r>
                <a:r>
                  <a:rPr lang="en-US" sz="2000" dirty="0" smtClean="0"/>
                  <a:t> (</a:t>
                </a: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) of the adversary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Explicitly bound the </a:t>
                </a:r>
                <a:r>
                  <a:rPr lang="en-US" sz="2000" b="1" dirty="0" smtClean="0"/>
                  <a:t>success probability </a:t>
                </a:r>
                <a:r>
                  <a:rPr lang="en-US" sz="2000" dirty="0" smtClean="0"/>
                  <a:t>of the adversary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Approach</a:t>
                </a:r>
                <a:r>
                  <a:rPr lang="en-US" sz="2400" dirty="0" smtClean="0"/>
                  <a:t>: A scheme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-secure </a:t>
                </a:r>
                <a:r>
                  <a:rPr lang="en-US" sz="2400" dirty="0" smtClean="0"/>
                  <a:t>if any adversary with running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can succeed in breaking the scheme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important </a:t>
                </a:r>
                <a:r>
                  <a:rPr lang="en-US" sz="2000" dirty="0"/>
                  <a:t>in practice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difficult to work </a:t>
                </a:r>
                <a:r>
                  <a:rPr lang="en-US" sz="2000" dirty="0" smtClean="0"/>
                  <a:t>with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8685"/>
                <a:ext cx="9144000" cy="422885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4" b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PPT and Negligible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1524000"/>
                <a:ext cx="9144000" cy="4506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Polynomial-Time Algorithms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polynomial-time algorithm </a:t>
                </a:r>
                <a:r>
                  <a:rPr lang="en-US" sz="2400" dirty="0" smtClean="0"/>
                  <a:t>if there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is a polynomial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the running time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PPT</a:t>
                </a:r>
                <a:r>
                  <a:rPr lang="en-US" sz="2000" dirty="0" smtClean="0"/>
                  <a:t>: probabilistic polynomial-time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negligible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 polynomial function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there exists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 are all negligible functions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non-negligible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be negligible and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polynomial</a:t>
                </a:r>
                <a:r>
                  <a:rPr lang="en-US" sz="2400" dirty="0" smtClean="0"/>
                  <a:t>.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are both negligible.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50610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r="-400" b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Asymptotic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447800"/>
                <a:ext cx="9144000" cy="4450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 how to define security in asymptotic approach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</a:t>
                </a:r>
                <a:r>
                  <a:rPr lang="en-US" sz="2000" dirty="0" smtClean="0"/>
                  <a:t>ntroduce a </a:t>
                </a:r>
                <a:r>
                  <a:rPr lang="en-US" sz="2000" b="1" dirty="0" smtClean="0"/>
                  <a:t>security parameter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(e.g., bit length of secret key)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Adversary: </a:t>
                </a:r>
                <a:r>
                  <a:rPr lang="en-US" sz="2000" b="1" dirty="0" smtClean="0"/>
                  <a:t>probabilistic polynomial time</a:t>
                </a:r>
                <a:r>
                  <a:rPr lang="en-US" sz="2000" dirty="0" smtClean="0"/>
                  <a:t> algorithm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Success probability: </a:t>
                </a:r>
                <a:r>
                  <a:rPr lang="en-US" sz="2000" b="1" dirty="0" smtClean="0"/>
                  <a:t>negligible</a:t>
                </a:r>
                <a:r>
                  <a:rPr lang="en-US" sz="2000" dirty="0" smtClean="0"/>
                  <a:t> function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 Approach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scheme is </a:t>
                </a:r>
                <a:r>
                  <a:rPr lang="en-US" sz="2400" dirty="0" smtClean="0"/>
                  <a:t>secure </a:t>
                </a:r>
                <a:r>
                  <a:rPr lang="en-US" sz="2400" dirty="0"/>
                  <a:t>if any </a:t>
                </a:r>
                <a:r>
                  <a:rPr lang="en-US" sz="2400" b="1" dirty="0" smtClean="0"/>
                  <a:t>PPT</a:t>
                </a:r>
                <a:r>
                  <a:rPr lang="en-US" sz="2400" dirty="0" smtClean="0"/>
                  <a:t> adversary can </a:t>
                </a:r>
                <a:r>
                  <a:rPr lang="en-US" sz="2400" dirty="0"/>
                  <a:t>succeed in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breaking </a:t>
                </a:r>
                <a:r>
                  <a:rPr lang="en-US" sz="2400" dirty="0"/>
                  <a:t>the scheme with </a:t>
                </a:r>
                <a:r>
                  <a:rPr lang="en-US" sz="2400" dirty="0" smtClean="0"/>
                  <a:t>at most </a:t>
                </a: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 probability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define the security of an encryption scheme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scheme is secure if for any </a:t>
                </a:r>
                <a:r>
                  <a:rPr lang="en-US" sz="2000" b="1" dirty="0"/>
                  <a:t>PPT</a:t>
                </a:r>
                <a:r>
                  <a:rPr lang="en-US" sz="2000" dirty="0"/>
                  <a:t> adversary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carrying out some an attack of some formally </a:t>
                </a:r>
                <a:r>
                  <a:rPr lang="en-US" sz="2000" b="1" dirty="0"/>
                  <a:t>specified type</a:t>
                </a:r>
                <a:r>
                  <a:rPr lang="en-US" sz="2000" dirty="0"/>
                  <a:t>,</a:t>
                </a:r>
                <a:r>
                  <a:rPr lang="en-US" sz="2000" i="1" dirty="0"/>
                  <a:t>  </a:t>
                </a:r>
                <a:r>
                  <a:rPr lang="en-US" sz="2000" dirty="0"/>
                  <a:t>the probability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succeeds in the attack is</a:t>
                </a:r>
                <a:r>
                  <a:rPr lang="en-US" sz="2000" i="1" dirty="0"/>
                  <a:t> </a:t>
                </a:r>
                <a:r>
                  <a:rPr lang="en-US" sz="2000" b="1" dirty="0"/>
                  <a:t>negligible. </a:t>
                </a:r>
                <a:r>
                  <a:rPr lang="en-US" sz="2000" dirty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Specified type</a:t>
                </a:r>
                <a:r>
                  <a:rPr lang="en-US" sz="2000" dirty="0" smtClean="0"/>
                  <a:t>: COA, KPA, CPA, CCA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45044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7" b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5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2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19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3431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8513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3431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8478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8478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takes the security parameter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as input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: plaintext (message), ciphertext,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blipFill rotWithShape="0">
                <a:blip r:embed="rId11"/>
                <a:stretch>
                  <a:fillRect t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942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1907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20296</TotalTime>
  <Words>553</Words>
  <Application>Microsoft Office PowerPoint</Application>
  <PresentationFormat>On-screen Show (4:3)</PresentationFormat>
  <Paragraphs>152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Tahoma</vt:lpstr>
      <vt:lpstr>Office Theme</vt:lpstr>
      <vt:lpstr>Foundations of Cryptography computational security, concrete approach, asymptotic approach, negligible,  PrivK_(A, Π)^eav (n), PrivK_(A, Π)^eav (n,0), PrivK_(A, Π)^eav (n,1), IND-EAV </vt:lpstr>
      <vt:lpstr>Pros and Cons</vt:lpstr>
      <vt:lpstr>Bypass Impossibility</vt:lpstr>
      <vt:lpstr>Bypass Impossibility</vt:lpstr>
      <vt:lpstr>Concrete Approach</vt:lpstr>
      <vt:lpstr>PPT and Negligible</vt:lpstr>
      <vt:lpstr>Asymptotic Approach</vt:lpstr>
      <vt:lpstr>PowerPoint Presentation</vt:lpstr>
      <vt:lpstr>Private-Key Encryption</vt:lpstr>
      <vt:lpstr>Indistinguishability in the presence of an eavesdropper (IND-EAV)</vt:lpstr>
      <vt:lpstr>PrivK_(A, Π)^eav (n)</vt:lpstr>
      <vt:lpstr>IND-EAV</vt:lpstr>
      <vt:lpstr>PrivK_(A, Π)^eav (n,b)</vt:lpstr>
      <vt:lpstr>IND-EAV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622</cp:revision>
  <cp:lastPrinted>2018-10-16T06:47:38Z</cp:lastPrinted>
  <dcterms:created xsi:type="dcterms:W3CDTF">2014-04-06T04:43:09Z</dcterms:created>
  <dcterms:modified xsi:type="dcterms:W3CDTF">2018-10-18T12:27:08Z</dcterms:modified>
</cp:coreProperties>
</file>