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14" r:id="rId2"/>
    <p:sldId id="346" r:id="rId3"/>
    <p:sldId id="347" r:id="rId4"/>
    <p:sldId id="348" r:id="rId5"/>
    <p:sldId id="349" r:id="rId6"/>
    <p:sldId id="350" r:id="rId7"/>
    <p:sldId id="351" r:id="rId8"/>
    <p:sldId id="352" r:id="rId9"/>
    <p:sldId id="358" r:id="rId10"/>
    <p:sldId id="359" r:id="rId11"/>
    <p:sldId id="360" r:id="rId12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92607" autoAdjust="0"/>
  </p:normalViewPr>
  <p:slideViewPr>
    <p:cSldViewPr>
      <p:cViewPr varScale="1">
        <p:scale>
          <a:sx n="65" d="100"/>
          <a:sy n="65" d="100"/>
        </p:scale>
        <p:origin x="144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6000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r">
              <a:defRPr sz="1200"/>
            </a:lvl1pPr>
          </a:lstStyle>
          <a:p>
            <a:fld id="{967960C5-1CDB-4EF4-9176-4FAD832A9628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6000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r">
              <a:defRPr sz="1200"/>
            </a:lvl1pPr>
          </a:lstStyle>
          <a:p>
            <a:fld id="{567B6F1C-D737-4C0E-97E2-C15B6C95D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36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r">
              <a:defRPr sz="1200"/>
            </a:lvl1pPr>
          </a:lstStyle>
          <a:p>
            <a:fld id="{32102203-0005-4F25-892A-D8BA64954F35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5" tIns="46587" rIns="93175" bIns="4658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2"/>
            <a:ext cx="7437120" cy="3154680"/>
          </a:xfrm>
          <a:prstGeom prst="rect">
            <a:avLst/>
          </a:prstGeom>
        </p:spPr>
        <p:txBody>
          <a:bodyPr vert="horz" lIns="93175" tIns="46587" rIns="93175" bIns="4658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r">
              <a:defRPr sz="1200"/>
            </a:lvl1pPr>
          </a:lstStyle>
          <a:p>
            <a:fld id="{CD056948-DAD1-439C-9E1C-23575F6A2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5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572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58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70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39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059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09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793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37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266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177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6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2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3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2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8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7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1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5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9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16BE1-F6D1-4AFD-B993-C6824D21EFE1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18" Type="http://schemas.openxmlformats.org/officeDocument/2006/relationships/image" Target="../media/image6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17" Type="http://schemas.openxmlformats.org/officeDocument/2006/relationships/image" Target="../media/image6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5" Type="http://schemas.openxmlformats.org/officeDocument/2006/relationships/image" Target="../media/image61.png"/><Relationship Id="rId10" Type="http://schemas.openxmlformats.org/officeDocument/2006/relationships/image" Target="../media/image56.png"/><Relationship Id="rId19" Type="http://schemas.openxmlformats.org/officeDocument/2006/relationships/image" Target="../media/image65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93.png"/><Relationship Id="rId18" Type="http://schemas.openxmlformats.org/officeDocument/2006/relationships/image" Target="../media/image98.png"/><Relationship Id="rId3" Type="http://schemas.openxmlformats.org/officeDocument/2006/relationships/image" Target="../media/image20.png"/><Relationship Id="rId7" Type="http://schemas.openxmlformats.org/officeDocument/2006/relationships/image" Target="../media/image87.png"/><Relationship Id="rId12" Type="http://schemas.openxmlformats.org/officeDocument/2006/relationships/image" Target="../media/image92.png"/><Relationship Id="rId17" Type="http://schemas.openxmlformats.org/officeDocument/2006/relationships/image" Target="../media/image97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4.png"/><Relationship Id="rId20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23.png"/><Relationship Id="rId5" Type="http://schemas.openxmlformats.org/officeDocument/2006/relationships/image" Target="../media/image21.png"/><Relationship Id="rId15" Type="http://schemas.openxmlformats.org/officeDocument/2006/relationships/image" Target="../media/image95.png"/><Relationship Id="rId10" Type="http://schemas.openxmlformats.org/officeDocument/2006/relationships/image" Target="../media/image90.png"/><Relationship Id="rId19" Type="http://schemas.openxmlformats.org/officeDocument/2006/relationships/image" Target="../media/image99.png"/><Relationship Id="rId4" Type="http://schemas.openxmlformats.org/officeDocument/2006/relationships/image" Target="../media/image84.png"/><Relationship Id="rId9" Type="http://schemas.openxmlformats.org/officeDocument/2006/relationships/image" Target="../media/image22.png"/><Relationship Id="rId14" Type="http://schemas.openxmlformats.org/officeDocument/2006/relationships/image" Target="../media/image9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71600"/>
            <a:ext cx="9144000" cy="1470025"/>
          </a:xfrm>
        </p:spPr>
        <p:txBody>
          <a:bodyPr>
            <a:normAutofit/>
          </a:bodyPr>
          <a:lstStyle/>
          <a:p>
            <a:r>
              <a:rPr lang="en-US" dirty="0"/>
              <a:t>Foundations of Cryptography</a:t>
            </a:r>
            <a:br>
              <a:rPr lang="en-US" dirty="0"/>
            </a:br>
            <a:r>
              <a:rPr lang="en-US" sz="2000" dirty="0" smtClean="0"/>
              <a:t>equivalence between IND-EAV definitions,  statistical distance</a:t>
            </a:r>
            <a:endParaRPr lang="en-US" sz="2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10000"/>
            <a:ext cx="9144000" cy="1066800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</a:rPr>
              <a:t>LiangFeng</a:t>
            </a:r>
            <a:r>
              <a:rPr lang="en-US" sz="2800" dirty="0" smtClean="0">
                <a:solidFill>
                  <a:schemeClr val="tx1"/>
                </a:solidFill>
              </a:rPr>
              <a:t> Zhang </a:t>
            </a: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zhanglf@shanghaitech.edu.cn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14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3458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Statistical Distance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0" y="1143000"/>
                <a:ext cx="9144000" cy="5338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DEFINITION: </a:t>
                </a:r>
                <a:r>
                  <a:rPr lang="en-US" altLang="zh-CN" sz="2400" dirty="0" smtClean="0"/>
                  <a:t>Let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2400" dirty="0"/>
                  <a:t> be a sample </a:t>
                </a:r>
                <a:r>
                  <a:rPr lang="en-US" altLang="zh-CN" sz="2400" dirty="0" smtClean="0"/>
                  <a:t>space (finite or countable).  Let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be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two random variables over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2400" dirty="0" smtClean="0"/>
                  <a:t>. The </a:t>
                </a:r>
                <a:r>
                  <a:rPr lang="en-US" altLang="zh-CN" sz="2400" b="1" dirty="0" smtClean="0"/>
                  <a:t>statistical distance </a:t>
                </a:r>
                <a:r>
                  <a:rPr lang="en-US" altLang="zh-CN" sz="2400" dirty="0" smtClean="0"/>
                  <a:t>between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altLang="zh-CN" sz="2400" dirty="0" smtClean="0"/>
                  <a:t>and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0" dirty="0"/>
                  <a:t> </a:t>
                </a:r>
                <a:r>
                  <a:rPr lang="en-US" altLang="zh-CN" sz="2400" b="0" dirty="0" smtClean="0"/>
                  <a:t>   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sz="2400" b="0" dirty="0" smtClean="0">
                    <a:latin typeface="Cambria Math" panose="02040503050406030204" pitchFamily="18" charset="0"/>
                  </a:rPr>
                  <a:t>is  defined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SD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sz="2400" dirty="0" smtClean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/>
                  <a:t>EXAMPLE: </a:t>
                </a:r>
                <a:r>
                  <a:rPr lang="en-US" sz="2400" dirty="0"/>
                  <a:t>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SD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for the random variables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 smtClean="0"/>
                  <a:t>, which are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over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i="1" dirty="0">
                    <a:latin typeface="Cambria Math" panose="02040503050406030204" pitchFamily="18" charset="0"/>
                  </a:rPr>
                  <a:t> </a:t>
                </a:r>
                <a:r>
                  <a:rPr lang="en-US" sz="2400" dirty="0"/>
                  <a:t>and defined as below: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2400" i="1" dirty="0">
                        <a:latin typeface="Cambria Math" panose="02040503050406030204" pitchFamily="18" charset="0"/>
                      </a:rPr>
                      <m:t>=0,</m:t>
                    </m:r>
                    <m:func>
                      <m:func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func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sz="2400" dirty="0"/>
                  <a:t> for all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\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func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/>
                  <a:t> for every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/>
                  <a:t>      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𝐒𝐃</m:t>
                    </m:r>
                    <m:d>
                      <m:d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sub>
                      <m:sup/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func>
                          <m:func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</m:func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⁡[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]|</m:t>
                        </m:r>
                      </m:e>
                    </m:nary>
                  </m:oMath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                      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0−</m:t>
                            </m:r>
                            <m:f>
                              <m:f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den>
                            </m:f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d>
                  </m:oMath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                      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43000"/>
                <a:ext cx="9144000" cy="5338641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14" r="-1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859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Equivalence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219200"/>
                <a:ext cx="9144000" cy="48594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THEOREM: </a:t>
                </a:r>
                <a:r>
                  <a:rPr lang="en-US" altLang="zh-CN" sz="2400" dirty="0" smtClean="0"/>
                  <a:t>A private-key encryption scheme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𝐆𝐞𝐧</m:t>
                        </m:r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𝐄𝐧𝐜</m:t>
                        </m:r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𝐃𝐞𝐜</m:t>
                        </m:r>
                      </m:e>
                    </m:d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altLang="zh-CN" sz="2400" dirty="0" smtClean="0"/>
                  <a:t>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 is IND-EAV1 if and only if it is IND-EAV2.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tx1"/>
                    </a:solidFill>
                  </a:rPr>
                  <a:t>IND-EAV1: IND-EAV w.r.t.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Priv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altLang="zh-CN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  <m:r>
                          <a:rPr lang="en-US" altLang="zh-CN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eav</m:t>
                        </m:r>
                      </m:sup>
                    </m:sSubSup>
                    <m:d>
                      <m:d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sz="2000" dirty="0" smtClean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tx1"/>
                    </a:solidFill>
                  </a:rPr>
                  <a:t>IND-EAV2: IND-EAV w.r.t.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Priv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altLang="zh-CN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  <m:r>
                          <a:rPr lang="en-US" altLang="zh-CN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eav</m:t>
                        </m:r>
                      </m:sup>
                    </m:sSubSup>
                    <m:d>
                      <m:d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Priv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altLang="zh-CN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  <m:r>
                          <a:rPr lang="en-US" altLang="zh-CN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eav</m:t>
                        </m:r>
                      </m:sup>
                    </m:sSubSup>
                    <m:d>
                      <m:d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,1</m:t>
                        </m:r>
                      </m:e>
                    </m:d>
                  </m:oMath>
                </a14:m>
                <a:endParaRPr lang="en-US" altLang="zh-CN" sz="2400" dirty="0"/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is IND-EAV1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is IND-EAV2:  </a:t>
                </a:r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S</a:t>
                </a:r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uppose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is not IND-EAV2. Then</a:t>
                </a:r>
              </a:p>
              <a:p>
                <a:pPr marL="1714500" lvl="3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out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</m:sub>
                                </m:sSub>
                                <m: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Priv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eav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,0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)=1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out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</m:sub>
                                </m:sSub>
                                <m: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Priv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eav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)=1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e>
                    </m:d>
                  </m:oMath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lvl="3">
                  <a:lnSpc>
                    <a:spcPct val="150000"/>
                  </a:lnSpc>
                </a:pPr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is non-negligible for some PPT </a:t>
                </a:r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adversary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.</a:t>
                </a:r>
              </a:p>
              <a:p>
                <a:pPr marL="1714500" lvl="3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400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Wlog</a:t>
                </a:r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out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</m:sub>
                            </m:sSub>
                            <m:r>
                              <a:rPr lang="en-US" altLang="zh-CN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Priv</m:t>
                            </m:r>
                            <m:sSubSup>
                              <m:sSubSupPr>
                                <m:ctrlP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altLang="zh-CN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eav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,0</m:t>
                                </m:r>
                              </m:e>
                            </m:d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)=1</m:t>
                            </m:r>
                          </m:e>
                        </m:d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func>
                      <m:func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out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</m:sub>
                            </m:sSub>
                            <m:r>
                              <a:rPr lang="en-US" altLang="zh-CN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Priv</m:t>
                            </m:r>
                            <m:sSubSup>
                              <m:sSubSupPr>
                                <m:ctrlP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altLang="zh-CN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eav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,1</m:t>
                                </m:r>
                              </m:e>
                            </m:d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)=1</m:t>
                            </m:r>
                          </m:e>
                        </m:d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en-US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We show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is not IND-EAV1 (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gives a contradiction</a:t>
                </a:r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), i.e., </a:t>
                </a:r>
              </a:p>
              <a:p>
                <a:pPr marL="1714500" lvl="3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Priv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ℬ</m:t>
                                    </m:r>
                                    <m:r>
                                      <a:rPr lang="en-US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eav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1/2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is non-negligible for some PPT </a:t>
                </a:r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adversary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</m:oMath>
                </a14:m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.</a:t>
                </a:r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19200"/>
                <a:ext cx="9144000" cy="4859472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2738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3720" y="1295400"/>
            <a:ext cx="2491317" cy="3505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78360" y="1295400"/>
            <a:ext cx="1553959" cy="3505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806804" y="1857010"/>
            <a:ext cx="12595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222238" y="1572992"/>
                <a:ext cx="736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2238" y="1572992"/>
                <a:ext cx="736740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4167" r="-3333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37073" y="1911744"/>
                <a:ext cx="13713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𝐆𝐞𝐧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073" y="1911744"/>
                <a:ext cx="1371337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4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37073" y="2290442"/>
                <a:ext cx="9893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←{0,1}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073" y="2290442"/>
                <a:ext cx="989310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5521" t="-4444" r="-8589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44000" y="2646811"/>
                <a:ext cx="15999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𝐄𝐧𝐜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000" y="2646811"/>
                <a:ext cx="1599925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901" t="-2174" r="-494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 rot="10800000" flipH="1">
            <a:off x="2836720" y="3076210"/>
            <a:ext cx="12595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513432" y="2799211"/>
                <a:ext cx="1660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432" y="2799211"/>
                <a:ext cx="166006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1429" r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H="1">
            <a:off x="2836719" y="4267200"/>
            <a:ext cx="12595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450838" y="3983182"/>
                <a:ext cx="2965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0838" y="3983182"/>
                <a:ext cx="296556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2449" t="-2174" r="-20408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28600" y="4182739"/>
                <a:ext cx="2560894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Priv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ℬ</m:t>
                          </m:r>
                          <m:r>
                            <a:rPr lang="en-US" b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eav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4182739"/>
                <a:ext cx="2560894" cy="61786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6799119" y="1295400"/>
            <a:ext cx="2057400" cy="3505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823364" y="1295401"/>
                <a:ext cx="199291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 smtClean="0"/>
                  <a:t>choose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endParaRPr lang="en-US" dirty="0" smtClean="0"/>
              </a:p>
              <a:p>
                <a:r>
                  <a:rPr lang="en-US" dirty="0"/>
                  <a:t>w</a:t>
                </a:r>
                <a:r>
                  <a:rPr lang="en-US" dirty="0" smtClean="0"/>
                  <a:t>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3364" y="1295401"/>
                <a:ext cx="1992918" cy="553998"/>
              </a:xfrm>
              <a:prstGeom prst="rect">
                <a:avLst/>
              </a:prstGeom>
              <a:blipFill rotWithShape="0">
                <a:blip r:embed="rId10"/>
                <a:stretch>
                  <a:fillRect l="-7034" t="-14444" r="-3058" b="-2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 flipH="1">
            <a:off x="5736959" y="1859973"/>
            <a:ext cx="1040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960919" y="1575955"/>
                <a:ext cx="736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919" y="1575955"/>
                <a:ext cx="736740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4132" r="-2479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/>
          <p:nvPr/>
        </p:nvCxnSpPr>
        <p:spPr>
          <a:xfrm rot="10800000" flipH="1">
            <a:off x="5753191" y="3075617"/>
            <a:ext cx="1040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252113" y="2798618"/>
                <a:ext cx="1660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2113" y="2798618"/>
                <a:ext cx="166006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22222" r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/>
          <p:nvPr/>
        </p:nvCxnSpPr>
        <p:spPr>
          <a:xfrm flipH="1">
            <a:off x="5732319" y="3602182"/>
            <a:ext cx="1040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189519" y="3318164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9519" y="3318164"/>
                <a:ext cx="237244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28205" t="-2174" r="-2564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042065" y="3550090"/>
                <a:ext cx="1769651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2065" y="3550090"/>
                <a:ext cx="1769651" cy="710194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28069" y="4949389"/>
                <a:ext cx="12359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𝐂𝐡𝐚𝐥𝐥𝐞𝐧𝐠𝐞𝐫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069" y="4949389"/>
                <a:ext cx="1235916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6404" t="-6667" r="-689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899901" y="4953000"/>
                <a:ext cx="2228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𝓑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901" y="4953000"/>
                <a:ext cx="222818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27778" r="-27778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7672815" y="4953000"/>
                <a:ext cx="2693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𝓐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2815" y="4953000"/>
                <a:ext cx="269304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22727" r="-2045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5"/>
              <p:cNvSpPr/>
              <p:nvPr/>
            </p:nvSpPr>
            <p:spPr>
              <a:xfrm>
                <a:off x="5257800" y="5334000"/>
                <a:ext cx="2160848" cy="488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Priv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  <m:r>
                            <a:rPr lang="en-US" sz="240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eav</m:t>
                          </m:r>
                        </m:sup>
                      </m:sSubSup>
                      <m:d>
                        <m:dPr>
                          <m:ctrlPr>
                            <a:rPr lang="en-US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5334000"/>
                <a:ext cx="2160848" cy="488532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5"/>
              <p:cNvSpPr/>
              <p:nvPr/>
            </p:nvSpPr>
            <p:spPr>
              <a:xfrm>
                <a:off x="2286000" y="5334000"/>
                <a:ext cx="1898468" cy="488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Priv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𝓑</m:t>
                          </m:r>
                          <m:r>
                            <m:rPr>
                              <m:nor/>
                            </m:rPr>
                            <a:rPr lang="en-US" altLang="zh-CN" sz="2400" b="1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m:t> </m:t>
                          </m:r>
                          <m:r>
                            <a:rPr lang="en-US" sz="240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eav</m:t>
                          </m:r>
                        </m:sup>
                      </m:sSubSup>
                      <m:d>
                        <m:dPr>
                          <m:ctrlPr>
                            <a:rPr lang="en-US" sz="2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5334000"/>
                <a:ext cx="1898468" cy="488916"/>
              </a:xfrm>
              <a:prstGeom prst="rect">
                <a:avLst/>
              </a:prstGeom>
              <a:blipFill rotWithShape="0">
                <a:blip r:embed="rId19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图文框 17"/>
          <p:cNvSpPr/>
          <p:nvPr/>
        </p:nvSpPr>
        <p:spPr>
          <a:xfrm>
            <a:off x="4114800" y="1219200"/>
            <a:ext cx="4800600" cy="3962400"/>
          </a:xfrm>
          <a:prstGeom prst="frame">
            <a:avLst>
              <a:gd name="adj1" fmla="val 0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图文框 34"/>
          <p:cNvSpPr/>
          <p:nvPr/>
        </p:nvSpPr>
        <p:spPr>
          <a:xfrm>
            <a:off x="173129" y="1157990"/>
            <a:ext cx="5694271" cy="4082464"/>
          </a:xfrm>
          <a:prstGeom prst="frame">
            <a:avLst>
              <a:gd name="adj1" fmla="val 0"/>
            </a:avLst>
          </a:prstGeom>
          <a:ln>
            <a:prstDash val="lgDashDot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387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3" grpId="0"/>
      <p:bldP spid="15" grpId="0"/>
      <p:bldP spid="16" grpId="0"/>
      <p:bldP spid="20" grpId="0"/>
      <p:bldP spid="22" grpId="0"/>
      <p:bldP spid="25" grpId="0"/>
      <p:bldP spid="27" grpId="0"/>
      <p:bldP spid="3" grpId="0"/>
      <p:bldP spid="31" grpId="0"/>
      <p:bldP spid="32" grpId="0"/>
      <p:bldP spid="18" grpId="0" animBg="1"/>
      <p:bldP spid="3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609600"/>
                <a:ext cx="9144000" cy="55506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Priv</m:t>
                            </m:r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ℬ</m:t>
                                </m:r>
                                <m: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eav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′′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</m:oMath>
                </a14:m>
                <a:r>
                  <a:rPr lang="en-US" b="0" i="1" dirty="0" smtClean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          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′′</m:t>
                                </m:r>
                              </m:sup>
                            </m:sSup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⁡[</m:t>
                    </m:r>
                    <m:sSup>
                      <m:sSup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=1]</m:t>
                    </m:r>
                  </m:oMath>
                </a14:m>
                <a:endParaRPr lang="en-US" b="0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lvl="2">
                  <a:lnSpc>
                    <a:spcPct val="150000"/>
                  </a:lnSpc>
                </a:pPr>
                <a:r>
                  <a:rPr lang="en-US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        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′′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⁡[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=1|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=1]</m:t>
                    </m:r>
                  </m:oMath>
                </a14:m>
                <a:endParaRPr lang="en-US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lvl="2">
                  <a:lnSpc>
                    <a:spcPct val="150000"/>
                  </a:lnSpc>
                </a:pPr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          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⁡[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=1]</m:t>
                    </m:r>
                  </m:oMath>
                </a14:m>
                <a:endParaRPr lang="en-US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714500" lvl="3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′=1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out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</m:sub>
                            </m:sSub>
                            <m: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Priv</m:t>
                            </m:r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eav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,0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)=1</m:t>
                            </m:r>
                          </m:e>
                        </m:d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en-US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714500" lvl="3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out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</m:sub>
                            </m:sSub>
                            <m: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Priv</m:t>
                            </m:r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eav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,1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)=</m:t>
                            </m:r>
                            <m: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en-US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Priv</m:t>
                            </m:r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ℬ</m:t>
                                </m:r>
                                <m: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eav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out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Priv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K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𝒜</m:t>
                                        </m:r>
                                        <m:r>
                                          <a:rPr lang="en-US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Π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eav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,0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+1−</m:t>
                        </m:r>
                        <m:func>
                          <m:funcPr>
                            <m:ctrlPr>
                              <a:rPr lang="en-US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out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Priv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K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𝒜</m:t>
                                        </m:r>
                                        <m:r>
                                          <a:rPr lang="en-US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Π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eav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,1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e>
                    </m:d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Priv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ℬ</m:t>
                                    </m:r>
                                    <m:r>
                                      <a:rPr lang="en-US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eav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, non-negligible.</a:t>
                </a:r>
              </a:p>
              <a:p>
                <a:pPr marL="1714500" lvl="3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is not IND-EAV1 (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this is the contradiction</a:t>
                </a:r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)</a:t>
                </a:r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09600"/>
                <a:ext cx="9144000" cy="5550622"/>
              </a:xfrm>
              <a:prstGeom prst="rect">
                <a:avLst/>
              </a:prstGeom>
              <a:blipFill rotWithShape="0">
                <a:blip r:embed="rId3"/>
                <a:stretch>
                  <a:fillRect b="-3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8616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447800"/>
                <a:ext cx="9144000" cy="34356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 is IND-EAV</a:t>
                </a:r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2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 is </a:t>
                </a:r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IND-EAV1:  </a:t>
                </a:r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Suppose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is not IND-EAV1. Then</a:t>
                </a:r>
              </a:p>
              <a:p>
                <a:pPr marL="1714500" lvl="3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Priv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eav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is non-negligible for some PPT adversary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endParaRPr lang="en-US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714500" lvl="3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400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Wlog</a:t>
                </a:r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Priv</m:t>
                            </m:r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eav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.</a:t>
                </a:r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We show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 is not </a:t>
                </a:r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IND-EAV2 </a:t>
                </a:r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(</a:t>
                </a:r>
                <a:r>
                  <a:rPr lang="en-US" dirty="0">
                    <a:solidFill>
                      <a:srgbClr val="C00000"/>
                    </a:solidFill>
                  </a:rPr>
                  <a:t>gives a contradiction</a:t>
                </a:r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), i.e., </a:t>
                </a:r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714500" lvl="3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out</m:t>
                                    </m:r>
                                  </m:e>
                                  <m:sub>
                                    <m:r>
                                      <a:rPr lang="en-US" altLang="zh-CN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ℬ</m:t>
                                    </m:r>
                                  </m:sub>
                                </m:sSub>
                                <m: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Priv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ℬ</m:t>
                                    </m:r>
                                    <m:r>
                                      <a:rPr lang="en-US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eav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,0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)=1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out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ℬ</m:t>
                                    </m:r>
                                  </m:sub>
                                </m:sSub>
                                <m: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Priv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ℬ</m:t>
                                    </m:r>
                                    <m:r>
                                      <a:rPr lang="en-US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eav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)=1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is non-negligible for some </a:t>
                </a:r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PPT adversary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.</a:t>
                </a:r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47800"/>
                <a:ext cx="9144000" cy="3435621"/>
              </a:xfrm>
              <a:prstGeom prst="rect">
                <a:avLst/>
              </a:prstGeom>
              <a:blipFill rotWithShape="0">
                <a:blip r:embed="rId3"/>
                <a:stretch>
                  <a:fillRect b="-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824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3720" y="1325380"/>
            <a:ext cx="2491317" cy="3505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78360" y="1325380"/>
            <a:ext cx="1553959" cy="3505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806804" y="1886990"/>
            <a:ext cx="12595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222238" y="1602972"/>
                <a:ext cx="736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2238" y="1602972"/>
                <a:ext cx="736740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4167" r="-333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37073" y="1941724"/>
                <a:ext cx="13713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𝐆𝐞𝐧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073" y="1941724"/>
                <a:ext cx="1371337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4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44000" y="2676791"/>
                <a:ext cx="15999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𝐄𝐧𝐜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000" y="2676791"/>
                <a:ext cx="1599925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901" t="-2174" r="-494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 rot="10800000" flipH="1">
            <a:off x="2836720" y="3106190"/>
            <a:ext cx="12595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513432" y="2829191"/>
                <a:ext cx="1660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432" y="2829191"/>
                <a:ext cx="166006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1429" r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H="1">
            <a:off x="2836719" y="4297180"/>
            <a:ext cx="12595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450838" y="4013162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0838" y="4013162"/>
                <a:ext cx="237244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8205" t="-2174" r="-2564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6799119" y="1325380"/>
            <a:ext cx="2057400" cy="3505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879333" y="1325381"/>
                <a:ext cx="1977186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 smtClean="0"/>
                  <a:t>choose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endParaRPr lang="en-US" dirty="0" smtClean="0"/>
              </a:p>
              <a:p>
                <a:r>
                  <a:rPr lang="en-US" dirty="0"/>
                  <a:t>w</a:t>
                </a:r>
                <a:r>
                  <a:rPr lang="en-US" dirty="0" smtClean="0"/>
                  <a:t>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9333" y="1325381"/>
                <a:ext cx="1977186" cy="553998"/>
              </a:xfrm>
              <a:prstGeom prst="rect">
                <a:avLst/>
              </a:prstGeom>
              <a:blipFill rotWithShape="0">
                <a:blip r:embed="rId8"/>
                <a:stretch>
                  <a:fillRect l="-7077" t="-14286" r="-3692" b="-25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 flipH="1">
            <a:off x="5736959" y="1889953"/>
            <a:ext cx="1040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960919" y="1605935"/>
                <a:ext cx="736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919" y="1605935"/>
                <a:ext cx="736740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4132" r="-2479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/>
          <p:nvPr/>
        </p:nvCxnSpPr>
        <p:spPr>
          <a:xfrm rot="10800000" flipH="1">
            <a:off x="5753191" y="3105597"/>
            <a:ext cx="1040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252113" y="2828598"/>
                <a:ext cx="1660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2113" y="2828598"/>
                <a:ext cx="166006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22222" r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/>
          <p:nvPr/>
        </p:nvCxnSpPr>
        <p:spPr>
          <a:xfrm flipH="1">
            <a:off x="5732319" y="3632162"/>
            <a:ext cx="1040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189519" y="3348144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9519" y="3348144"/>
                <a:ext cx="237244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8205" t="-4348" r="-2564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28069" y="4979369"/>
                <a:ext cx="12359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𝐂𝐡𝐚𝐥𝐥𝐞𝐧𝐠𝐞𝐫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069" y="4979369"/>
                <a:ext cx="1235916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6404" t="-6667" r="-689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899901" y="4982980"/>
                <a:ext cx="2228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𝓑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901" y="4982980"/>
                <a:ext cx="222818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27778" r="-27778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7672815" y="4982980"/>
                <a:ext cx="2693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𝓐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2815" y="4982980"/>
                <a:ext cx="269304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22727" r="-20455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5"/>
              <p:cNvSpPr/>
              <p:nvPr/>
            </p:nvSpPr>
            <p:spPr>
              <a:xfrm>
                <a:off x="5441610" y="5378484"/>
                <a:ext cx="1873590" cy="488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Priv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  <m:r>
                            <a:rPr lang="en-US" sz="240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eav</m:t>
                          </m:r>
                        </m:sup>
                      </m:sSubSup>
                      <m:d>
                        <m:dPr>
                          <m:ctrlPr>
                            <a:rPr lang="en-US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1610" y="5378484"/>
                <a:ext cx="1873590" cy="488532"/>
              </a:xfrm>
              <a:prstGeom prst="rect">
                <a:avLst/>
              </a:prstGeom>
              <a:blipFill rotWithShape="0">
                <a:blip r:embed="rId15"/>
                <a:stretch>
                  <a:fillRect b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5"/>
              <p:cNvSpPr/>
              <p:nvPr/>
            </p:nvSpPr>
            <p:spPr>
              <a:xfrm>
                <a:off x="2310073" y="5378484"/>
                <a:ext cx="2185727" cy="488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Priv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𝓑</m:t>
                          </m:r>
                          <m:r>
                            <m:rPr>
                              <m:nor/>
                            </m:rPr>
                            <a:rPr lang="en-US" altLang="zh-CN" sz="2400" b="1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m:t> </m:t>
                          </m:r>
                          <m:r>
                            <a:rPr lang="en-US" sz="240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eav</m:t>
                          </m:r>
                        </m:sup>
                      </m:sSubSup>
                      <m:d>
                        <m:dPr>
                          <m:ctrlPr>
                            <a:rPr lang="en-US" sz="2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0073" y="5378484"/>
                <a:ext cx="2185727" cy="488916"/>
              </a:xfrm>
              <a:prstGeom prst="rect">
                <a:avLst/>
              </a:prstGeom>
              <a:blipFill rotWithShape="0">
                <a:blip r:embed="rId16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图文框 36"/>
          <p:cNvSpPr/>
          <p:nvPr/>
        </p:nvSpPr>
        <p:spPr>
          <a:xfrm>
            <a:off x="4114800" y="1263684"/>
            <a:ext cx="4800600" cy="3962400"/>
          </a:xfrm>
          <a:prstGeom prst="frame">
            <a:avLst>
              <a:gd name="adj1" fmla="val 0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图文框 37"/>
          <p:cNvSpPr/>
          <p:nvPr/>
        </p:nvSpPr>
        <p:spPr>
          <a:xfrm>
            <a:off x="173129" y="1202474"/>
            <a:ext cx="5694271" cy="4082464"/>
          </a:xfrm>
          <a:prstGeom prst="frame">
            <a:avLst>
              <a:gd name="adj1" fmla="val 0"/>
            </a:avLst>
          </a:prstGeom>
          <a:ln>
            <a:prstDash val="lgDashDot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76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3" grpId="0"/>
      <p:bldP spid="15" grpId="0"/>
      <p:bldP spid="20" grpId="0"/>
      <p:bldP spid="22" grpId="0"/>
      <p:bldP spid="25" grpId="0"/>
      <p:bldP spid="27" grpId="0"/>
      <p:bldP spid="35" grpId="0"/>
      <p:bldP spid="36" grpId="0"/>
      <p:bldP spid="37" grpId="0" animBg="1"/>
      <p:bldP spid="3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219200"/>
                <a:ext cx="9144000" cy="42920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out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ℬ</m:t>
                                </m:r>
                              </m:sub>
                            </m:sSub>
                            <m: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Priv</m:t>
                            </m:r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ℬ</m:t>
                                </m:r>
                                <m: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eav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,0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)=1</m:t>
                            </m:r>
                          </m:e>
                        </m:d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Priv</m:t>
                            </m:r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eav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0|</m:t>
                            </m:r>
                            <m: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en-US" dirty="0" smtClean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out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ℬ</m:t>
                                </m:r>
                              </m:sub>
                            </m:sSub>
                            <m: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Priv</m:t>
                            </m:r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ℬ</m:t>
                                </m:r>
                                <m: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eav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,1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)=1</m:t>
                            </m:r>
                          </m:e>
                        </m:d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Priv</m:t>
                            </m:r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eav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Priv</m:t>
                            </m:r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eav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en-US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b="0" dirty="0" smtClean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Priv</m:t>
                            </m:r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eav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  <m: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Priv</m:t>
                            </m:r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eav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  <m: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</m:oMath>
                </a14:m>
                <a:endParaRPr lang="en-US" b="0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b="0" dirty="0" smtClean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func>
                          <m:funcPr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out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ℬ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Priv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K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ℬ</m:t>
                                        </m:r>
                                        <m:r>
                                          <a:rPr lang="en-US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Π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eav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,0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out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ℬ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Priv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K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ℬ</m:t>
                                        </m:r>
                                        <m:r>
                                          <a:rPr lang="en-US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Π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eav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,1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e>
                    </m:d>
                  </m:oMath>
                </a14:m>
                <a:endParaRPr lang="en-US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out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ℬ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Priv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K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ℬ</m:t>
                                        </m:r>
                                        <m:r>
                                          <a:rPr lang="en-US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Π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eav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,0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out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ℬ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Priv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K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ℬ</m:t>
                                        </m:r>
                                        <m:r>
                                          <a:rPr lang="en-US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Π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eav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,1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e>
                    </m:d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is non-negligible</a:t>
                </a:r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is not IND-EAV2 (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this is the contradiction</a:t>
                </a:r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19200"/>
                <a:ext cx="9144000" cy="4292072"/>
              </a:xfrm>
              <a:prstGeom prst="rect">
                <a:avLst/>
              </a:prstGeom>
              <a:blipFill rotWithShape="0">
                <a:blip r:embed="rId3"/>
                <a:stretch>
                  <a:fillRect b="-2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6757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OTP is IND-EAV</a:t>
            </a:r>
            <a:endParaRPr lang="en-US" sz="3100" dirty="0"/>
          </a:p>
        </p:txBody>
      </p:sp>
      <p:sp>
        <p:nvSpPr>
          <p:cNvPr id="31" name="Rectangle 30"/>
          <p:cNvSpPr/>
          <p:nvPr/>
        </p:nvSpPr>
        <p:spPr>
          <a:xfrm>
            <a:off x="1524000" y="1143000"/>
            <a:ext cx="2099188" cy="20856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299589" y="1143000"/>
            <a:ext cx="2278783" cy="2085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342695" y="1143000"/>
                <a:ext cx="22824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choose</a:t>
                </a:r>
                <a:r>
                  <a:rPr lang="en-US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2695" y="1143000"/>
                <a:ext cx="2282484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6133" t="-28889" r="-800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/>
          <p:nvPr/>
        </p:nvCxnSpPr>
        <p:spPr>
          <a:xfrm flipH="1">
            <a:off x="3623189" y="1455227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080389" y="1171209"/>
                <a:ext cx="736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0389" y="1171209"/>
                <a:ext cx="736740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4132" r="-3306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2178912" y="1580419"/>
                <a:ext cx="11132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912" y="1580419"/>
                <a:ext cx="1113253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4918" r="-546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2185839" y="1906685"/>
                <a:ext cx="12431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5839" y="1906685"/>
                <a:ext cx="1243161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941" t="-2222" r="-1961" b="-2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/>
          <p:cNvCxnSpPr/>
          <p:nvPr/>
        </p:nvCxnSpPr>
        <p:spPr>
          <a:xfrm rot="10800000" flipH="1">
            <a:off x="3623189" y="2362608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371583" y="2085609"/>
                <a:ext cx="1660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1583" y="2085609"/>
                <a:ext cx="166006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2222" r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/>
          <p:nvPr/>
        </p:nvCxnSpPr>
        <p:spPr>
          <a:xfrm flipH="1">
            <a:off x="3623189" y="2896008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355161" y="2611990"/>
                <a:ext cx="2541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161" y="2611990"/>
                <a:ext cx="254109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3810" r="-238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/>
          <p:cNvSpPr/>
          <p:nvPr/>
        </p:nvSpPr>
        <p:spPr>
          <a:xfrm>
            <a:off x="1524000" y="3533409"/>
            <a:ext cx="2081778" cy="20856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282179" y="3533409"/>
            <a:ext cx="2296193" cy="2085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5325285" y="3533409"/>
                <a:ext cx="22824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choose</a:t>
                </a:r>
                <a:r>
                  <a:rPr lang="en-US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285" y="3533409"/>
                <a:ext cx="2282484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6417" t="-28889" r="-802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/>
          <p:cNvCxnSpPr/>
          <p:nvPr/>
        </p:nvCxnSpPr>
        <p:spPr>
          <a:xfrm flipH="1">
            <a:off x="3605779" y="3845636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4062979" y="3561618"/>
                <a:ext cx="736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2979" y="3561618"/>
                <a:ext cx="736740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3306" r="-3306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2161502" y="3970828"/>
                <a:ext cx="11132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1502" y="3970828"/>
                <a:ext cx="1113253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4945" r="-54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2168429" y="4297094"/>
                <a:ext cx="12431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429" y="4297094"/>
                <a:ext cx="1243161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2451" t="-2222" r="-1471" b="-2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/>
          <p:cNvCxnSpPr/>
          <p:nvPr/>
        </p:nvCxnSpPr>
        <p:spPr>
          <a:xfrm rot="10800000" flipH="1">
            <a:off x="3605779" y="4753017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4354173" y="4476018"/>
                <a:ext cx="1660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173" y="4476018"/>
                <a:ext cx="166006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22222" r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/>
          <p:nvPr/>
        </p:nvCxnSpPr>
        <p:spPr>
          <a:xfrm flipH="1">
            <a:off x="3605779" y="5286417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4337751" y="5002399"/>
                <a:ext cx="2541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751" y="5002399"/>
                <a:ext cx="254109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24390" r="-2439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3452075" y="5791200"/>
                <a:ext cx="18819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CN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2075" y="5791200"/>
                <a:ext cx="1881925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2589" r="-971" b="-2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1447800" y="6160054"/>
                <a:ext cx="6785704" cy="3177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out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𝒜</m:t>
                                  </m:r>
                                </m:sub>
                              </m:sSub>
                              <m:r>
                                <a:rPr lang="en-US" altLang="zh-CN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Priv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𝒜</m:t>
                                  </m:r>
                                  <m:r>
                                    <a:rPr lang="en-US" altLang="zh-CN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OTP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eav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,0</m:t>
                                  </m:r>
                                </m:e>
                              </m:d>
                              <m:r>
                                <a:rPr lang="en-US" altLang="zh-CN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)=1</m:t>
                              </m:r>
                            </m:e>
                          </m:d>
                          <m:r>
                            <a:rPr lang="en-US" altLang="zh-CN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a:rPr lang="en-US" altLang="zh-CN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out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𝒜</m:t>
                                  </m:r>
                                </m:sub>
                              </m:sSub>
                              <m:r>
                                <a:rPr lang="en-US" altLang="zh-CN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Priv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𝒜</m:t>
                                  </m:r>
                                  <m:r>
                                    <a:rPr lang="en-US" altLang="zh-CN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OTP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eav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,1</m:t>
                                  </m:r>
                                </m:e>
                              </m:d>
                              <m:r>
                                <a:rPr lang="en-US" altLang="zh-CN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)=1</m:t>
                              </m:r>
                            </m:e>
                          </m:d>
                          <m:r>
                            <a:rPr lang="en-US" altLang="zh-CN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zh-CN" alt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6160054"/>
                <a:ext cx="6785704" cy="317716"/>
              </a:xfrm>
              <a:prstGeom prst="rect">
                <a:avLst/>
              </a:prstGeom>
              <a:blipFill rotWithShape="0">
                <a:blip r:embed="rId16"/>
                <a:stretch>
                  <a:fillRect l="-44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18"/>
              <p:cNvSpPr txBox="1"/>
              <p:nvPr/>
            </p:nvSpPr>
            <p:spPr>
              <a:xfrm rot="16200000">
                <a:off x="767542" y="2049371"/>
                <a:ext cx="12359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𝐂𝐡𝐚𝐥𝐥𝐞𝐧𝐠𝐞𝐫</m:t>
                      </m:r>
                    </m:oMath>
                  </m:oMathPara>
                </a14:m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67542" y="2049371"/>
                <a:ext cx="1235916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6667" t="-6931" r="-35556" b="-6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19"/>
              <p:cNvSpPr txBox="1"/>
              <p:nvPr/>
            </p:nvSpPr>
            <p:spPr>
              <a:xfrm rot="5400000">
                <a:off x="7036802" y="2032030"/>
                <a:ext cx="14501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𝐀𝐝𝐯𝐞𝐫𝐬𝐚𝐫𝐲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036802" y="2032030"/>
                <a:ext cx="1450141" cy="276999"/>
              </a:xfrm>
              <a:prstGeom prst="rect">
                <a:avLst/>
              </a:prstGeom>
              <a:blipFill rotWithShape="0">
                <a:blip r:embed="rId18"/>
                <a:stretch>
                  <a:fillRect l="-37778" t="-5462" r="-4444" b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18"/>
              <p:cNvSpPr txBox="1"/>
              <p:nvPr/>
            </p:nvSpPr>
            <p:spPr>
              <a:xfrm rot="16200000">
                <a:off x="770972" y="4413912"/>
                <a:ext cx="12359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𝐂𝐡𝐚𝐥𝐥𝐞𝐧𝐠𝐞𝐫</m:t>
                      </m:r>
                    </m:oMath>
                  </m:oMathPara>
                </a14:m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70972" y="4413912"/>
                <a:ext cx="1235916" cy="276999"/>
              </a:xfrm>
              <a:prstGeom prst="rect">
                <a:avLst/>
              </a:prstGeom>
              <a:blipFill rotWithShape="0">
                <a:blip r:embed="rId19"/>
                <a:stretch>
                  <a:fillRect l="-4348" t="-6404" r="-34783"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19"/>
              <p:cNvSpPr txBox="1"/>
              <p:nvPr/>
            </p:nvSpPr>
            <p:spPr>
              <a:xfrm rot="5400000">
                <a:off x="7040232" y="4396571"/>
                <a:ext cx="14501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𝐀𝐝𝐯𝐞𝐫𝐬𝐚𝐫𝐲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040232" y="4396571"/>
                <a:ext cx="1450141" cy="276999"/>
              </a:xfrm>
              <a:prstGeom prst="rect">
                <a:avLst/>
              </a:prstGeom>
              <a:blipFill rotWithShape="0">
                <a:blip r:embed="rId20"/>
                <a:stretch>
                  <a:fillRect l="-34783" t="-5462" r="-4348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533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40" grpId="0"/>
      <p:bldP spid="42" grpId="0"/>
      <p:bldP spid="43" grpId="0"/>
      <p:bldP spid="45" grpId="0"/>
      <p:bldP spid="47" grpId="0"/>
      <p:bldP spid="53" grpId="0"/>
      <p:bldP spid="55" grpId="0"/>
      <p:bldP spid="56" grpId="0"/>
      <p:bldP spid="57" grpId="0"/>
      <p:bldP spid="59" grpId="0"/>
      <p:bldP spid="61" grpId="0"/>
      <p:bldP spid="3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374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OTP </a:t>
            </a:r>
            <a:r>
              <a:rPr lang="en-US" dirty="0"/>
              <a:t>is IND-EAV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1600200"/>
                <a:ext cx="9143999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Why OTP is IND-EAV?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 smtClean="0"/>
                  <a:t>The conditional distribution of the ciphertexts are </a:t>
                </a:r>
                <a:r>
                  <a:rPr lang="en-US" sz="2000" b="1" dirty="0" smtClean="0"/>
                  <a:t>identical</a:t>
                </a:r>
                <a:r>
                  <a:rPr lang="en-US" sz="2000" dirty="0" smtClean="0"/>
                  <a:t>.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 smtClean="0"/>
                  <a:t> is </a:t>
                </a:r>
                <a:r>
                  <a:rPr lang="en-US" sz="2000" b="1" dirty="0" smtClean="0"/>
                  <a:t>uniformly distributed</a:t>
                </a:r>
              </a:p>
              <a:p>
                <a:pPr marL="1714500" lvl="3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 smtClean="0"/>
                  <a:t> and uniform distribution are</a:t>
                </a:r>
                <a:r>
                  <a:rPr lang="en-US" sz="2000" b="1" dirty="0" smtClean="0"/>
                  <a:t> perfectly indistinguishable</a:t>
                </a:r>
              </a:p>
              <a:p>
                <a:pPr marL="2171700" lvl="4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1600" dirty="0"/>
                  <a:t>i</a:t>
                </a:r>
                <a:r>
                  <a:rPr lang="en-US" sz="1600" dirty="0" smtClean="0"/>
                  <a:t>ndistinguishable by computationally unbounded adversaries</a:t>
                </a:r>
              </a:p>
              <a:p>
                <a:pPr marL="2171700" lvl="4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1600" dirty="0" smtClean="0"/>
                  <a:t>The uniformly distributed key is too long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IND-EAV with Shorter Keys: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What happens 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 smtClean="0"/>
                  <a:t> is indistinguishable from the uniform distribution, not perfectly (absolutely) but </a:t>
                </a: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w.r.t. </a:t>
                </a:r>
                <a:r>
                  <a:rPr lang="en-US" altLang="zh-CN" sz="2000" b="1" dirty="0" smtClean="0"/>
                  <a:t>computationally bounded adversaries</a:t>
                </a:r>
                <a:r>
                  <a:rPr lang="en-US" altLang="zh-CN" sz="2000" dirty="0" smtClean="0"/>
                  <a:t>. </a:t>
                </a:r>
                <a:endParaRPr lang="en-US" sz="2000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Such a distribution is good enough w.r.t. a computationally bounded adversary and therefore probably suffice.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00200"/>
                <a:ext cx="9143999" cy="4154984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47" b="-10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5025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20593</TotalTime>
  <Words>176</Words>
  <Application>Microsoft Office PowerPoint</Application>
  <PresentationFormat>On-screen Show (4:3)</PresentationFormat>
  <Paragraphs>121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宋体</vt:lpstr>
      <vt:lpstr>Arial</vt:lpstr>
      <vt:lpstr>Calibri</vt:lpstr>
      <vt:lpstr>Cambria Math</vt:lpstr>
      <vt:lpstr>Office Theme</vt:lpstr>
      <vt:lpstr>Foundations of Cryptography equivalence between IND-EAV definitions,  statistical distance</vt:lpstr>
      <vt:lpstr>Equivalence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OTP is IND-EAV</vt:lpstr>
      <vt:lpstr>OTP is IND-EAV</vt:lpstr>
      <vt:lpstr>PowerPoint Presentation</vt:lpstr>
      <vt:lpstr>Statistical Distance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Homomorphic MACs with Efficient Verification</dc:title>
  <dc:creator>Liangfeng Zhang</dc:creator>
  <cp:lastModifiedBy>zhanglf</cp:lastModifiedBy>
  <cp:revision>635</cp:revision>
  <cp:lastPrinted>2018-10-18T06:47:24Z</cp:lastPrinted>
  <dcterms:created xsi:type="dcterms:W3CDTF">2014-04-06T04:43:09Z</dcterms:created>
  <dcterms:modified xsi:type="dcterms:W3CDTF">2018-10-18T08:59:45Z</dcterms:modified>
</cp:coreProperties>
</file>