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4" r:id="rId2"/>
    <p:sldId id="362" r:id="rId3"/>
    <p:sldId id="363" r:id="rId4"/>
    <p:sldId id="382" r:id="rId5"/>
    <p:sldId id="367" r:id="rId6"/>
    <p:sldId id="365" r:id="rId7"/>
    <p:sldId id="366" r:id="rId8"/>
    <p:sldId id="370" r:id="rId9"/>
    <p:sldId id="371" r:id="rId10"/>
    <p:sldId id="372" r:id="rId1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133" autoAdjust="0"/>
  </p:normalViewPr>
  <p:slideViewPr>
    <p:cSldViewPr>
      <p:cViewPr varScale="1">
        <p:scale>
          <a:sx n="71" d="100"/>
          <a:sy n="71" d="100"/>
        </p:scale>
        <p:origin x="126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0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61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4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0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3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6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70.png"/><Relationship Id="rId3" Type="http://schemas.openxmlformats.org/officeDocument/2006/relationships/image" Target="../media/image4.png"/><Relationship Id="rId21" Type="http://schemas.openxmlformats.org/officeDocument/2006/relationships/image" Target="../media/image5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31" Type="http://schemas.openxmlformats.org/officeDocument/2006/relationships/image" Target="../media/image7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8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Foundations of Cryptography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.,</m:t>
                    </m:r>
                  </m:oMath>
                </a14:m>
                <a:r>
                  <a:rPr lang="en-US" sz="2000" dirty="0" smtClean="0"/>
                  <a:t> pseudorandomness, PRG</a:t>
                </a:r>
                <a:endParaRPr lang="en-US" sz="1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Understanding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43000"/>
                <a:ext cx="9143999" cy="573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/>
                  <a:t>The output distribution of a PRG </a:t>
                </a:r>
                <a:r>
                  <a:rPr lang="en-US" sz="2400" dirty="0" smtClean="0"/>
                  <a:t>looks uniform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b="0" dirty="0" smtClean="0"/>
                  <a:t>: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defined by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is not a PRG.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Design a PPT algorithm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to distinguish between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//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otherwise, output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Analysis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]|=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non-negligible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pseudorandom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a PRG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3999" cy="573439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6" b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53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Computational Indistinguishability</a:t>
            </a:r>
            <a:endParaRPr lang="en-US" sz="3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0" y="1371600"/>
                <a:ext cx="9143999" cy="4750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Let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be random variables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r>
                  <a:rPr lang="en-US" sz="2400" dirty="0" smtClean="0"/>
                  <a:t>   We call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b="1" dirty="0" smtClean="0"/>
                  <a:t>probability ensembles.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 smtClean="0"/>
                  <a:t> are said to be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computationally indistinguishable (c.i.)</a:t>
                </a:r>
                <a:r>
                  <a:rPr lang="en-US" sz="2400" b="1" i="1" dirty="0" smtClean="0"/>
                  <a:t> </a:t>
                </a:r>
                <a:r>
                  <a:rPr lang="en-US" sz="2400" dirty="0" smtClean="0"/>
                  <a:t>if for any PPT </a:t>
                </a:r>
                <a:r>
                  <a:rPr lang="en-US" sz="2400" dirty="0" smtClean="0"/>
                  <a:t>distinguisher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Lucida Calligraphy" pitchFamily="66" charset="0"/>
                  </a:rPr>
                  <a:t> </a:t>
                </a:r>
                <a:r>
                  <a:rPr lang="en-US" sz="2400" dirty="0" smtClean="0">
                    <a:latin typeface="Lucida Calligraphy" pitchFamily="66" charset="0"/>
                  </a:rPr>
                  <a:t>  D, </a:t>
                </a:r>
                <a:r>
                  <a:rPr lang="en-US" sz="2400" dirty="0" smtClean="0"/>
                  <a:t>there is a negligible function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s.t.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  <a:latin typeface="Lucida Calligraphy" pitchFamily="66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 usually </a:t>
                </a:r>
                <a:r>
                  <a:rPr lang="en-US" sz="2000" dirty="0" smtClean="0"/>
                  <a:t>omitted</a:t>
                </a:r>
                <a:endParaRPr lang="en-US" sz="2000" dirty="0" smtClean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Notation: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Are the following probability ensembles c.i.?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=0,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uniformly random variable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3999" cy="475040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8" b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57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Computational Indistinguishability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19200"/>
                <a:ext cx="9143999" cy="5016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Analysis: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  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  <m:sup/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2⋅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are computationally indistinguishable probability ensembles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/>
                  <a:t> are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computationally indistinguishable.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are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statistically indistinguishable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are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perfectly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indistinguishable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Notation: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3999" cy="501650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2" b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59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Computational Indistinguishability</a:t>
            </a:r>
            <a:endParaRPr lang="en-US" sz="3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0" y="1143000"/>
                <a:ext cx="9143999" cy="4979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negl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We say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 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 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 smtClean="0"/>
                  <a:t> (from strong to weak)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negl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negl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|≤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negl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negl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weak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where </a:t>
                </a:r>
              </a:p>
              <a:p>
                <a:r>
                  <a:rPr lang="en-US" sz="2400" b="0" dirty="0" smtClean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weak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for all</a:t>
                </a:r>
                <a:r>
                  <a:rPr lang="en-US" sz="2400" i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3999" cy="4979055"/>
              </a:xfrm>
              <a:prstGeom prst="rect">
                <a:avLst/>
              </a:prstGeom>
              <a:blipFill rotWithShape="0"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36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9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Pseudorandomness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74408"/>
                <a:ext cx="9143999" cy="5150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be a probability ensemble, where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distributed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be uniformly distributed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The probability ensemble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is said to be </a:t>
                </a:r>
                <a:r>
                  <a:rPr lang="en-US" sz="2400" b="1" dirty="0" smtClean="0"/>
                  <a:t>pseudorandom</a:t>
                </a:r>
                <a:r>
                  <a:rPr lang="en-US" sz="2400" dirty="0" smtClean="0"/>
                  <a:t> if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/>
                  <a:t> are computationally indistinguishable.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be a random variable over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such that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dirty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sz="2400" b="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. </a:t>
                </a: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//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the uniform distribution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are computationally indistinguishable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pseudorandom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OTP?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denote the new scheme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OT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OT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IND-EAV secure?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4408"/>
                <a:ext cx="9143999" cy="515019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8" b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7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89231" y="5722203"/>
                <a:ext cx="361156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IND-EAV secure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bits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231" y="5722203"/>
                <a:ext cx="3611569" cy="830997"/>
              </a:xfrm>
              <a:prstGeom prst="rect">
                <a:avLst/>
              </a:prstGeom>
              <a:blipFill rotWithShape="0">
                <a:blip r:embed="rId3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 from Pseudorandomness</a:t>
            </a:r>
            <a:endParaRPr lang="en-US" sz="3100" dirty="0"/>
          </a:p>
        </p:txBody>
      </p:sp>
      <p:sp>
        <p:nvSpPr>
          <p:cNvPr id="31" name="Rectangle 30"/>
          <p:cNvSpPr/>
          <p:nvPr/>
        </p:nvSpPr>
        <p:spPr>
          <a:xfrm>
            <a:off x="381000" y="1235321"/>
            <a:ext cx="1489589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905001" y="1503218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006460" y="12192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460" y="1219200"/>
                <a:ext cx="7367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26313" y="1499162"/>
                <a:ext cx="768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13" y="1499162"/>
                <a:ext cx="7688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143" r="-79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3240" y="1825428"/>
                <a:ext cx="1322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40" y="1825428"/>
                <a:ext cx="132292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304" r="-184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1905001" y="21330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297654" y="1856008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654" y="1856008"/>
                <a:ext cx="2550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1905001" y="26664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281272" y="2382389"/>
                <a:ext cx="25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72" y="2382389"/>
                <a:ext cx="25410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3810" r="-23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30"/>
          <p:cNvSpPr/>
          <p:nvPr/>
        </p:nvSpPr>
        <p:spPr>
          <a:xfrm>
            <a:off x="2895601" y="1235321"/>
            <a:ext cx="1011380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Rectangle 30"/>
          <p:cNvSpPr/>
          <p:nvPr/>
        </p:nvSpPr>
        <p:spPr>
          <a:xfrm>
            <a:off x="387701" y="3749921"/>
            <a:ext cx="1489589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7" name="Straight Arrow Connector 36"/>
          <p:cNvCxnSpPr/>
          <p:nvPr/>
        </p:nvCxnSpPr>
        <p:spPr>
          <a:xfrm flipH="1">
            <a:off x="1911702" y="4017818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39"/>
              <p:cNvSpPr txBox="1"/>
              <p:nvPr/>
            </p:nvSpPr>
            <p:spPr>
              <a:xfrm>
                <a:off x="2013161" y="37338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161" y="3733800"/>
                <a:ext cx="73674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41"/>
              <p:cNvSpPr txBox="1"/>
              <p:nvPr/>
            </p:nvSpPr>
            <p:spPr>
              <a:xfrm>
                <a:off x="433014" y="4013762"/>
                <a:ext cx="768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14" y="4013762"/>
                <a:ext cx="76886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143" r="-158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42"/>
              <p:cNvSpPr txBox="1"/>
              <p:nvPr/>
            </p:nvSpPr>
            <p:spPr>
              <a:xfrm>
                <a:off x="439941" y="4340028"/>
                <a:ext cx="1322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1" y="4340028"/>
                <a:ext cx="132292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04" t="-2222" r="-1843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43"/>
          <p:cNvCxnSpPr/>
          <p:nvPr/>
        </p:nvCxnSpPr>
        <p:spPr>
          <a:xfrm rot="10800000" flipH="1">
            <a:off x="1911702" y="46476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44"/>
              <p:cNvSpPr txBox="1"/>
              <p:nvPr/>
            </p:nvSpPr>
            <p:spPr>
              <a:xfrm>
                <a:off x="2304355" y="437060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355" y="4370608"/>
                <a:ext cx="26039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45"/>
          <p:cNvCxnSpPr/>
          <p:nvPr/>
        </p:nvCxnSpPr>
        <p:spPr>
          <a:xfrm flipH="1">
            <a:off x="1911702" y="51810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46"/>
              <p:cNvSpPr txBox="1"/>
              <p:nvPr/>
            </p:nvSpPr>
            <p:spPr>
              <a:xfrm>
                <a:off x="2281272" y="4896989"/>
                <a:ext cx="25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72" y="4896989"/>
                <a:ext cx="25410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3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30"/>
          <p:cNvSpPr/>
          <p:nvPr/>
        </p:nvSpPr>
        <p:spPr>
          <a:xfrm>
            <a:off x="5285510" y="1235321"/>
            <a:ext cx="1489589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7" name="Straight Arrow Connector 36"/>
          <p:cNvCxnSpPr/>
          <p:nvPr/>
        </p:nvCxnSpPr>
        <p:spPr>
          <a:xfrm flipH="1">
            <a:off x="6809511" y="1503218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39"/>
              <p:cNvSpPr txBox="1"/>
              <p:nvPr/>
            </p:nvSpPr>
            <p:spPr>
              <a:xfrm>
                <a:off x="6910970" y="12192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70" y="1219200"/>
                <a:ext cx="73674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41"/>
              <p:cNvSpPr txBox="1"/>
              <p:nvPr/>
            </p:nvSpPr>
            <p:spPr>
              <a:xfrm>
                <a:off x="5330823" y="1499162"/>
                <a:ext cx="111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23" y="1499162"/>
                <a:ext cx="111325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918" r="-5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42"/>
              <p:cNvSpPr txBox="1"/>
              <p:nvPr/>
            </p:nvSpPr>
            <p:spPr>
              <a:xfrm>
                <a:off x="5337750" y="1825428"/>
                <a:ext cx="13282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750" y="1825428"/>
                <a:ext cx="132824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294" r="-137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43"/>
          <p:cNvCxnSpPr/>
          <p:nvPr/>
        </p:nvCxnSpPr>
        <p:spPr>
          <a:xfrm rot="10800000" flipH="1">
            <a:off x="6809511" y="21330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44"/>
              <p:cNvSpPr txBox="1"/>
              <p:nvPr/>
            </p:nvSpPr>
            <p:spPr>
              <a:xfrm>
                <a:off x="7202164" y="185600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164" y="1856008"/>
                <a:ext cx="26039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45"/>
          <p:cNvCxnSpPr/>
          <p:nvPr/>
        </p:nvCxnSpPr>
        <p:spPr>
          <a:xfrm flipH="1">
            <a:off x="6809511" y="26664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46"/>
              <p:cNvSpPr txBox="1"/>
              <p:nvPr/>
            </p:nvSpPr>
            <p:spPr>
              <a:xfrm>
                <a:off x="7183580" y="2382389"/>
                <a:ext cx="25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580" y="2382389"/>
                <a:ext cx="25410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3810" r="-23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30"/>
          <p:cNvSpPr/>
          <p:nvPr/>
        </p:nvSpPr>
        <p:spPr>
          <a:xfrm>
            <a:off x="5292211" y="3749921"/>
            <a:ext cx="1489589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7" name="Straight Arrow Connector 36"/>
          <p:cNvCxnSpPr/>
          <p:nvPr/>
        </p:nvCxnSpPr>
        <p:spPr>
          <a:xfrm flipH="1">
            <a:off x="6816212" y="4017818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39"/>
              <p:cNvSpPr txBox="1"/>
              <p:nvPr/>
            </p:nvSpPr>
            <p:spPr>
              <a:xfrm>
                <a:off x="6917671" y="37338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71" y="3733800"/>
                <a:ext cx="73674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41"/>
              <p:cNvSpPr txBox="1"/>
              <p:nvPr/>
            </p:nvSpPr>
            <p:spPr>
              <a:xfrm>
                <a:off x="5337524" y="4013762"/>
                <a:ext cx="111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524" y="4013762"/>
                <a:ext cx="1113253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4945" r="-5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42"/>
              <p:cNvSpPr txBox="1"/>
              <p:nvPr/>
            </p:nvSpPr>
            <p:spPr>
              <a:xfrm>
                <a:off x="5344451" y="4340028"/>
                <a:ext cx="1322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451" y="4340028"/>
                <a:ext cx="1322926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304" t="-2222" r="-138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43"/>
          <p:cNvCxnSpPr/>
          <p:nvPr/>
        </p:nvCxnSpPr>
        <p:spPr>
          <a:xfrm rot="10800000" flipH="1">
            <a:off x="6816212" y="46476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44"/>
              <p:cNvSpPr txBox="1"/>
              <p:nvPr/>
            </p:nvSpPr>
            <p:spPr>
              <a:xfrm>
                <a:off x="7208865" y="437060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865" y="4370608"/>
                <a:ext cx="260391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45"/>
          <p:cNvCxnSpPr/>
          <p:nvPr/>
        </p:nvCxnSpPr>
        <p:spPr>
          <a:xfrm flipH="1">
            <a:off x="6816212" y="51810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46"/>
              <p:cNvSpPr txBox="1"/>
              <p:nvPr/>
            </p:nvSpPr>
            <p:spPr>
              <a:xfrm>
                <a:off x="7183580" y="4896989"/>
                <a:ext cx="25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580" y="4896989"/>
                <a:ext cx="254108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23810" r="-23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961681" y="1905000"/>
                <a:ext cx="1309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81" y="1905000"/>
                <a:ext cx="1309782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2791" r="-139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781800" y="3154663"/>
                <a:ext cx="1340367" cy="40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154663"/>
                <a:ext cx="1340367" cy="402226"/>
              </a:xfrm>
              <a:prstGeom prst="rect">
                <a:avLst/>
              </a:prstGeom>
              <a:blipFill rotWithShape="0">
                <a:blip r:embed="rId25"/>
                <a:stretch>
                  <a:fillRect l="-2740" r="-137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1461744" y="3099578"/>
                <a:ext cx="1814856" cy="541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0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44" y="3099578"/>
                <a:ext cx="1814856" cy="541687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30"/>
          <p:cNvSpPr/>
          <p:nvPr/>
        </p:nvSpPr>
        <p:spPr>
          <a:xfrm>
            <a:off x="7793180" y="1235321"/>
            <a:ext cx="1011380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9" name="Rectangle 30"/>
          <p:cNvSpPr/>
          <p:nvPr/>
        </p:nvSpPr>
        <p:spPr>
          <a:xfrm>
            <a:off x="7793180" y="3749921"/>
            <a:ext cx="1011380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0" name="Rectangle 30"/>
          <p:cNvSpPr/>
          <p:nvPr/>
        </p:nvSpPr>
        <p:spPr>
          <a:xfrm>
            <a:off x="2895601" y="3749921"/>
            <a:ext cx="1011380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/>
              <p:cNvSpPr txBox="1"/>
              <p:nvPr/>
            </p:nvSpPr>
            <p:spPr>
              <a:xfrm>
                <a:off x="3961681" y="4396921"/>
                <a:ext cx="13168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81" y="4396921"/>
                <a:ext cx="1316899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2778" r="-138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71600" y="5927607"/>
                <a:ext cx="1769394" cy="320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OT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927607"/>
                <a:ext cx="1769394" cy="320793"/>
              </a:xfrm>
              <a:prstGeom prst="rect">
                <a:avLst/>
              </a:prstGeom>
              <a:blipFill rotWithShape="0">
                <a:blip r:embed="rId28"/>
                <a:stretch>
                  <a:fillRect l="-2414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/>
              <p:cNvSpPr txBox="1"/>
              <p:nvPr/>
            </p:nvSpPr>
            <p:spPr>
              <a:xfrm>
                <a:off x="6444150" y="5927607"/>
                <a:ext cx="1709250" cy="297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OTP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150" y="5927607"/>
                <a:ext cx="1709250" cy="297967"/>
              </a:xfrm>
              <a:prstGeom prst="rect">
                <a:avLst/>
              </a:prstGeom>
              <a:blipFill rotWithShape="0">
                <a:blip r:embed="rId29"/>
                <a:stretch>
                  <a:fillRect l="-249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200400" y="2937165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937165"/>
                <a:ext cx="355097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18966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3200400" y="5469568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69568"/>
                <a:ext cx="355097" cy="369332"/>
              </a:xfrm>
              <a:prstGeom prst="rect">
                <a:avLst/>
              </a:prstGeom>
              <a:blipFill rotWithShape="0">
                <a:blip r:embed="rId31"/>
                <a:stretch>
                  <a:fillRect l="-18966" r="-1724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8103103" y="2937165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103" y="2937165"/>
                <a:ext cx="355097" cy="369332"/>
              </a:xfrm>
              <a:prstGeom prst="rect">
                <a:avLst/>
              </a:prstGeom>
              <a:blipFill rotWithShape="0">
                <a:blip r:embed="rId32"/>
                <a:stretch>
                  <a:fillRect l="-18644"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8103103" y="5469568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103" y="5469568"/>
                <a:ext cx="355097" cy="369332"/>
              </a:xfrm>
              <a:prstGeom prst="rect">
                <a:avLst/>
              </a:prstGeom>
              <a:blipFill rotWithShape="0">
                <a:blip r:embed="rId33"/>
                <a:stretch>
                  <a:fillRect l="-18644" r="-1694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552441" y="2982678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552441" y="5515081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5455212" y="2999510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5455212" y="5531913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3061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40" grpId="0"/>
      <p:bldP spid="42" grpId="0"/>
      <p:bldP spid="43" grpId="0"/>
      <p:bldP spid="45" grpId="0"/>
      <p:bldP spid="47" grpId="0"/>
      <p:bldP spid="55" grpId="0" animBg="1"/>
      <p:bldP spid="56" grpId="0" animBg="1"/>
      <p:bldP spid="58" grpId="0"/>
      <p:bldP spid="59" grpId="0"/>
      <p:bldP spid="60" grpId="0"/>
      <p:bldP spid="62" grpId="0"/>
      <p:bldP spid="64" grpId="0"/>
      <p:bldP spid="66" grpId="0" animBg="1"/>
      <p:bldP spid="68" grpId="0"/>
      <p:bldP spid="69" grpId="0"/>
      <p:bldP spid="70" grpId="0"/>
      <p:bldP spid="72" grpId="0"/>
      <p:bldP spid="74" grpId="0"/>
      <p:bldP spid="76" grpId="0" animBg="1"/>
      <p:bldP spid="78" grpId="0"/>
      <p:bldP spid="79" grpId="0"/>
      <p:bldP spid="80" grpId="0"/>
      <p:bldP spid="82" grpId="0"/>
      <p:bldP spid="84" grpId="0"/>
      <p:bldP spid="5" grpId="0"/>
      <p:bldP spid="6" grpId="0"/>
      <p:bldP spid="87" grpId="0"/>
      <p:bldP spid="88" grpId="0" animBg="1"/>
      <p:bldP spid="89" grpId="0" animBg="1"/>
      <p:bldP spid="90" grpId="0" animBg="1"/>
      <p:bldP spid="91" grpId="0"/>
      <p:bldP spid="92" grpId="0"/>
      <p:bldP spid="3" grpId="0"/>
      <p:bldP spid="50" grpId="0"/>
      <p:bldP spid="51" grpId="0"/>
      <p:bldP spid="52" grpId="0"/>
      <p:bldP spid="53" grpId="0"/>
      <p:bldP spid="85" grpId="0"/>
      <p:bldP spid="86" grpId="0"/>
      <p:bldP spid="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27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Pseudorandom Generator (PRG)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49432"/>
                <a:ext cx="9143999" cy="436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 is called a </a:t>
                </a:r>
                <a:r>
                  <a:rPr lang="en-US" sz="2400" b="1" dirty="0" smtClean="0"/>
                  <a:t>pseudorandom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generator </a:t>
                </a:r>
                <a:r>
                  <a:rPr lang="en-US" sz="2400" dirty="0" smtClean="0"/>
                  <a:t>(PRG) if it satisfies the following conditions: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e</a:t>
                </a:r>
                <a:r>
                  <a:rPr lang="en-US" sz="2400" b="1" dirty="0" smtClean="0"/>
                  <a:t>fficiently computable</a:t>
                </a:r>
                <a:r>
                  <a:rPr lang="en-US" sz="2400" dirty="0" smtClean="0"/>
                  <a:t>:  there is a deterministic polynomial-time algorithm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i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expansion</a:t>
                </a:r>
                <a:r>
                  <a:rPr lang="en-US" sz="2400" dirty="0"/>
                  <a:t>: </a:t>
                </a:r>
                <a:r>
                  <a:rPr lang="en-US" sz="2400" dirty="0" smtClean="0">
                    <a:latin typeface="Brush Script MT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is called the </a:t>
                </a:r>
                <a:r>
                  <a:rPr lang="en-US" sz="2000" b="1" dirty="0" smtClean="0"/>
                  <a:t>expansion factor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</a:t>
                </a:r>
                <a:r>
                  <a:rPr lang="en-US" sz="2400" b="1" dirty="0" smtClean="0"/>
                  <a:t>seudorandomness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pseudorandom,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uniformly distributed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000" dirty="0" smtClean="0"/>
                  <a:t> PPT algorithm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000" i="0" dirty="0" smtClean="0"/>
                  <a:t>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000" dirty="0" smtClean="0"/>
                  <a:t> s.t. </a:t>
                </a:r>
              </a:p>
              <a:p>
                <a:pPr lvl="2"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9432"/>
                <a:ext cx="9143999" cy="4365169"/>
              </a:xfrm>
              <a:prstGeom prst="rect">
                <a:avLst/>
              </a:prstGeom>
              <a:blipFill rotWithShape="0">
                <a:blip r:embed="rId3"/>
                <a:stretch>
                  <a:fillRect l="-1000" r="-1067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6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20843</TotalTime>
  <Words>92</Words>
  <Application>Microsoft Office PowerPoint</Application>
  <PresentationFormat>On-screen Show (4:3)</PresentationFormat>
  <Paragraphs>121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宋体</vt:lpstr>
      <vt:lpstr>Arial</vt:lpstr>
      <vt:lpstr>Brush Script MT</vt:lpstr>
      <vt:lpstr>Calibri</vt:lpstr>
      <vt:lpstr>Cambria Math</vt:lpstr>
      <vt:lpstr>Lucida Calligraphy</vt:lpstr>
      <vt:lpstr>Office Theme</vt:lpstr>
      <vt:lpstr>Foundations of Cryptography p.i., s.i., c.i., pseudorandomness, PRG</vt:lpstr>
      <vt:lpstr>Computational Indistinguishability</vt:lpstr>
      <vt:lpstr>Computational Indistinguishability</vt:lpstr>
      <vt:lpstr>Computational Indistinguishability</vt:lpstr>
      <vt:lpstr>PowerPoint Presentation</vt:lpstr>
      <vt:lpstr>Pseudorandomness</vt:lpstr>
      <vt:lpstr>IND-EAV from Pseudorandomness</vt:lpstr>
      <vt:lpstr>PowerPoint Presentation</vt:lpstr>
      <vt:lpstr>Pseudorandom Generator (PRG)</vt:lpstr>
      <vt:lpstr>Understanding PRG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649</cp:revision>
  <cp:lastPrinted>2018-10-23T06:44:55Z</cp:lastPrinted>
  <dcterms:created xsi:type="dcterms:W3CDTF">2014-04-06T04:43:09Z</dcterms:created>
  <dcterms:modified xsi:type="dcterms:W3CDTF">2018-10-23T09:20:03Z</dcterms:modified>
</cp:coreProperties>
</file>