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14" r:id="rId2"/>
    <p:sldId id="373" r:id="rId3"/>
    <p:sldId id="374" r:id="rId4"/>
    <p:sldId id="375" r:id="rId5"/>
    <p:sldId id="376" r:id="rId6"/>
    <p:sldId id="377" r:id="rId7"/>
    <p:sldId id="378" r:id="rId8"/>
    <p:sldId id="379" r:id="rId9"/>
    <p:sldId id="380" r:id="rId10"/>
    <p:sldId id="392" r:id="rId11"/>
    <p:sldId id="382" r:id="rId12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0" autoAdjust="0"/>
    <p:restoredTop sz="92607" autoAdjust="0"/>
  </p:normalViewPr>
  <p:slideViewPr>
    <p:cSldViewPr>
      <p:cViewPr varScale="1">
        <p:scale>
          <a:sx n="65" d="100"/>
          <a:sy n="65" d="100"/>
        </p:scale>
        <p:origin x="144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41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32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03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31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80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61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84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01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19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90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6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26.png"/><Relationship Id="rId5" Type="http://schemas.openxmlformats.org/officeDocument/2006/relationships/image" Target="../media/image9.png"/><Relationship Id="rId10" Type="http://schemas.openxmlformats.org/officeDocument/2006/relationships/image" Target="../media/image25.png"/><Relationship Id="rId4" Type="http://schemas.openxmlformats.org/officeDocument/2006/relationships/image" Target="../media/image7.png"/><Relationship Id="rId9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0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470025"/>
          </a:xfrm>
        </p:spPr>
        <p:txBody>
          <a:bodyPr>
            <a:normAutofit/>
          </a:bodyPr>
          <a:lstStyle/>
          <a:p>
            <a:r>
              <a:rPr lang="en-US" dirty="0"/>
              <a:t>Foundations of Cryptography</a:t>
            </a:r>
            <a:br>
              <a:rPr lang="en-US" dirty="0"/>
            </a:br>
            <a:r>
              <a:rPr lang="en-US" sz="2000" dirty="0" smtClean="0"/>
              <a:t>fi</a:t>
            </a:r>
            <a:r>
              <a:rPr lang="en-US" sz="2000" dirty="0" smtClean="0"/>
              <a:t>xed-length encryption </a:t>
            </a:r>
            <a:r>
              <a:rPr lang="en-US" sz="2000" dirty="0"/>
              <a:t>from </a:t>
            </a:r>
            <a:r>
              <a:rPr lang="en-US" sz="2000" dirty="0" smtClean="0"/>
              <a:t>PRG, OWF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0"/>
            <a:ext cx="9144000" cy="106680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LiangFeng</a:t>
            </a:r>
            <a:r>
              <a:rPr lang="en-US" sz="2800" dirty="0" smtClean="0">
                <a:solidFill>
                  <a:schemeClr val="tx1"/>
                </a:solidFill>
              </a:rPr>
              <a:t> Zhang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zhanglf@shanghaitech.edu.cn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409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One-Way Function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219200"/>
                <a:ext cx="9143999" cy="571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 Inverting Experiment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Inver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 smtClean="0"/>
                  <a:t> for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 smtClean="0"/>
                  <a:t>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3999" cy="571054"/>
              </a:xfrm>
              <a:prstGeom prst="rect">
                <a:avLst/>
              </a:prstGeom>
              <a:blipFill rotWithShape="0">
                <a:blip r:embed="rId3"/>
                <a:stretch>
                  <a:fillRect l="-1000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237051" y="1905001"/>
            <a:ext cx="1833868" cy="2122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09401" y="1905000"/>
            <a:ext cx="1526005" cy="2122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75097" y="1943601"/>
                <a:ext cx="1110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097" y="1943601"/>
                <a:ext cx="1110304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732" r="-54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582024" y="2297668"/>
                <a:ext cx="9442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024" y="2297668"/>
                <a:ext cx="944233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5844" t="-2222" r="-909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rot="10800000" flipH="1">
            <a:off x="4066401" y="2619010"/>
            <a:ext cx="114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463823" y="2342011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823" y="2342011"/>
                <a:ext cx="186718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2258" r="-25806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H="1">
            <a:off x="4066401" y="3152410"/>
            <a:ext cx="114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447401" y="2868392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401" y="2868392"/>
                <a:ext cx="235642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8947" t="-4444" r="-28947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 rot="16200000">
                <a:off x="1404943" y="2915781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404943" y="2915781"/>
                <a:ext cx="1235916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4348" t="-6931" r="-34783" b="-6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 rot="5400000">
                <a:off x="6223030" y="289844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223030" y="2898440"/>
                <a:ext cx="145014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34783" t="-5462" r="-4348"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334490" y="3074937"/>
                <a:ext cx="1725349" cy="917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Inver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b="0" dirty="0" smtClean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490" y="3074937"/>
                <a:ext cx="1725349" cy="91711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0" y="4229546"/>
                <a:ext cx="9143999" cy="193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 smtClean="0"/>
                  <a:t> is a </a:t>
                </a:r>
                <a:r>
                  <a:rPr lang="en-US" sz="2400" b="1" dirty="0" smtClean="0"/>
                  <a:t>one-way function</a:t>
                </a:r>
                <a:r>
                  <a:rPr lang="en-US" sz="2400" dirty="0" smtClean="0"/>
                  <a:t> </a:t>
                </a:r>
                <a:r>
                  <a:rPr lang="en-US" sz="2400" b="1" dirty="0" smtClean="0"/>
                  <a:t>(OWF)</a:t>
                </a:r>
                <a:r>
                  <a:rPr lang="en-US" sz="2400" dirty="0" smtClean="0"/>
                  <a:t> if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e</a:t>
                </a:r>
                <a:r>
                  <a:rPr lang="en-US" sz="2400" b="1" dirty="0" smtClean="0"/>
                  <a:t>asy to compute</a:t>
                </a:r>
                <a:r>
                  <a:rPr lang="en-US" sz="2400" dirty="0" smtClean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400" dirty="0" smtClean="0"/>
                  <a:t> DPT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 smtClean="0"/>
                  <a:t> s.t.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 smtClean="0"/>
                  <a:t>hard to invert</a:t>
                </a:r>
                <a:r>
                  <a:rPr lang="en-US" sz="2400" dirty="0" smtClean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2400" dirty="0" smtClean="0"/>
                  <a:t> PPT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∃ </m:t>
                    </m:r>
                  </m:oMath>
                </a14:m>
                <a:r>
                  <a:rPr lang="en-US" sz="2400" dirty="0" smtClean="0"/>
                  <a:t>a negligible function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400" dirty="0" smtClean="0"/>
                  <a:t> s.t.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Inver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𝒜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𝐧𝐞𝐠𝐥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29546"/>
                <a:ext cx="9143999" cy="1932388"/>
              </a:xfrm>
              <a:prstGeom prst="rect">
                <a:avLst/>
              </a:prstGeom>
              <a:blipFill rotWithShape="0">
                <a:blip r:embed="rId11"/>
                <a:stretch>
                  <a:fillRect l="-1000" t="-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476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4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Understanding PRG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295400"/>
                <a:ext cx="9143999" cy="4718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REMARK: </a:t>
                </a:r>
                <a:r>
                  <a:rPr lang="en-US" sz="2400" dirty="0" smtClean="0"/>
                  <a:t>The output distribution of a PRG may be far from uniform.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The statistical distance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SD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b>
                        </m:sSub>
                      </m:e>
                    </m:d>
                  </m:oMath>
                </a14:m>
                <a:r>
                  <a:rPr lang="en-US" sz="2000" dirty="0" smtClean="0"/>
                  <a:t> is large.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EXAMPLE: </a:t>
                </a:r>
                <a:r>
                  <a:rPr lang="en-US" sz="24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be a PRG.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 smtClean="0"/>
                  <a:t> is far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from uniform.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𝐈𝐦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, far less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=|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SD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sz="200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b>
                      <m:sup/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func>
                          <m:func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func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⁡[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]|</m:t>
                        </m:r>
                      </m:e>
                    </m:nary>
                  </m:oMath>
                </a14:m>
                <a:endParaRPr lang="en-US" sz="2000" b="1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Im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func>
                          <m:func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func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⁡[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]|</m:t>
                        </m:r>
                      </m:e>
                    </m:nary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0−</m:t>
                        </m:r>
                        <m:f>
                          <m:fPr>
                            <m:ctrlPr>
                              <a:rPr lang="en-US" sz="200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⋅(</m:t>
                    </m:r>
                    <m:sSup>
                      <m:sSupPr>
                        <m:ctrlPr>
                          <a:rPr lang="en-US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are far from each other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5400"/>
                <a:ext cx="9143999" cy="4718536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29" b="-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417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Understanding PRG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990600"/>
                <a:ext cx="9143999" cy="5509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REMARK: </a:t>
                </a:r>
                <a:r>
                  <a:rPr lang="en-US" sz="2400" dirty="0" smtClean="0"/>
                  <a:t>Breaking PRG is trivial given unlimited computational power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EXAMPLE</a:t>
                </a:r>
                <a:r>
                  <a:rPr lang="en-US" sz="2400" b="0" dirty="0" smtClean="0"/>
                  <a:t>: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be a PRG. Distinguish between </a:t>
                </a:r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400" i="1" dirty="0" smtClean="0">
                    <a:latin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/>
                  <a:t> with unlimited computational power.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The distinguisher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INPUT: </a:t>
                </a:r>
                <a14:m>
                  <m:oMath xmlns:m="http://schemas.openxmlformats.org/officeDocument/2006/math">
                    <m:r>
                      <a:rPr lang="en-US" sz="20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For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do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If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sz="20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1;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sz="20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0.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Analysis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  <m:d>
                              <m:dPr>
                                <m:ctrlPr>
                                  <a:rPr lang="en-US" altLang="zh-CN" sz="20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  <m:r>
                                  <a:rPr lang="en-US" altLang="zh-CN" sz="2000" b="0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2000" b="0" i="1" dirty="0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dirty="0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altLang="zh-CN" sz="2000" b="0" i="1" dirty="0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2000" b="0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←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  <m:d>
                              <m:dPr>
                                <m:ctrlPr>
                                  <a:rPr lang="en-US" altLang="zh-CN" sz="20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  <m:d>
                              <m:dPr>
                                <m:ctrlPr>
                                  <a:rPr lang="en-US" altLang="zh-CN" sz="20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b="0" i="1" dirty="0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dirty="0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altLang="zh-CN" sz="2000" b="0" i="1" dirty="0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000" b="0" i="1" dirty="0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←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  <m:d>
                              <m:dPr>
                                <m:ctrlPr>
                                  <a:rPr lang="en-US" altLang="zh-CN" sz="20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e>
                      <m:lim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lim>
                    </m:limLow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𝐈𝐦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]|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≥1−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distinguishes with  non-negligible (very large) probability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90600"/>
                <a:ext cx="9143999" cy="5509906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11" b="-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914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Understanding PRG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2133600"/>
                <a:ext cx="9143999" cy="3230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REMARK: </a:t>
                </a:r>
                <a:r>
                  <a:rPr lang="en-US" altLang="zh-CN" sz="2400" dirty="0"/>
                  <a:t>The seed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2400" dirty="0"/>
                  <a:t> must be long enough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2000" dirty="0"/>
                  <a:t> any distinguisher can run a brute-force attack as below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do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US" altLang="zh-CN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Usually we choose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/>
                  <a:t> to be the security parameter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REMARK: </a:t>
                </a:r>
                <a:r>
                  <a:rPr lang="en-US" sz="2400" dirty="0" smtClean="0"/>
                  <a:t>The seed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 smtClean="0"/>
                  <a:t> must be chosen uniformly and kept secret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If the seed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 smtClean="0"/>
                  <a:t> is not uniform, no guarantee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If the seed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 smtClean="0"/>
                  <a:t> is public,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is public and not useful.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33600"/>
                <a:ext cx="9143999" cy="3230180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89" b="-1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697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369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Fixed-Length Encryption from PRG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295400"/>
                <a:ext cx="9143999" cy="4801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Idea: </a:t>
                </a:r>
                <a:r>
                  <a:rPr lang="en-US" sz="2400" dirty="0" smtClean="0"/>
                  <a:t>How to construct an IND-EAV encryption scheme using PRG?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OTP</a:t>
                </a:r>
                <a:r>
                  <a:rPr lang="en-US" sz="2000" dirty="0" smtClean="0"/>
                  <a:t>: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 smtClean="0"/>
                  <a:t>, where the key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 smtClean="0"/>
                  <a:t> is uniform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Limitation</a:t>
                </a:r>
                <a:r>
                  <a:rPr lang="en-US" sz="2000" dirty="0" smtClean="0"/>
                  <a:t>: the pad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 smtClean="0"/>
                  <a:t> is as long as the message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PRG</a:t>
                </a:r>
                <a:r>
                  <a:rPr lang="en-US" sz="2000" dirty="0" smtClean="0"/>
                  <a:t>: generate a pad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, which is pseudorandom but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≪|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SCHEME: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𝐆𝐞𝐧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𝐄𝐧𝐜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𝐃𝐞𝐜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is a PRG.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 choose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and 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Correctness: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20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𝐃𝐞𝐜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𝐄𝐧𝐜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5400"/>
                <a:ext cx="9143999" cy="4801699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27" b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45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Fixed-Length Encryption from PRG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258264"/>
                <a:ext cx="9143999" cy="4750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THEOREM</a:t>
                </a:r>
                <a:r>
                  <a:rPr lang="en-US" sz="2400" dirty="0" smtClean="0"/>
                  <a:t>: 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is a </a:t>
                </a:r>
                <a:r>
                  <a:rPr lang="en-US" sz="2400" dirty="0" smtClean="0"/>
                  <a:t>PRG, then the scheme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400" dirty="0" smtClean="0"/>
                  <a:t> is IND-EAV secure.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Suppose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not IND-EAV secure.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PPT adversary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such that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zh-CN" sz="200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0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Priv</m:t>
                                  </m:r>
                                  <m:sSubSup>
                                    <m:sSubSupPr>
                                      <m:ctrlPr>
                                        <a:rPr lang="en-US" altLang="zh-CN" sz="20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𝒜</m:t>
                                      </m:r>
                                      <m:r>
                                        <a:rPr lang="en-US" altLang="zh-CN" sz="2000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Π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eav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altLang="zh-CN" sz="20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a:rPr lang="en-US" altLang="zh-CN" sz="20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en-US" altLang="zh-CN" sz="20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  <m:r>
                            <a:rPr lang="en-US" altLang="zh-CN" sz="2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1/2</m:t>
                          </m:r>
                        </m:e>
                      </m:d>
                    </m:oMath>
                  </m:oMathPara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is non-negligible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Without loss of generality, suppose that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1/2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We construct a PPT distinguisher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that distinguishes between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with non-negligible probability. (</a:t>
                </a:r>
                <a:r>
                  <a:rPr lang="en-US" sz="2000" b="0" dirty="0" smtClean="0">
                    <a:solidFill>
                      <a:srgbClr val="0000CC"/>
                    </a:solidFill>
                  </a:rPr>
                  <a:t>gives a contradiction</a:t>
                </a: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)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INPUT: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uses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as the pad in the adversarial </a:t>
                </a:r>
                <a:r>
                  <a:rPr lang="en-US" sz="2000" dirty="0" err="1" smtClean="0">
                    <a:solidFill>
                      <a:srgbClr val="C00000"/>
                    </a:solidFill>
                  </a:rPr>
                  <a:t>indistinguishability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 experiment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’s guess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, output 1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therwise, output 0.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58264"/>
                <a:ext cx="9143999" cy="4750916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28" b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47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Distinguisher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3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3092226" y="1957812"/>
            <a:ext cx="1752599" cy="26952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21226" y="1957811"/>
            <a:ext cx="2546574" cy="269521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579170" y="1968203"/>
                <a:ext cx="248863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choose</a:t>
                </a:r>
                <a:r>
                  <a:rPr lang="en-US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170" y="1968203"/>
                <a:ext cx="2488630" cy="288477"/>
              </a:xfrm>
              <a:prstGeom prst="rect">
                <a:avLst/>
              </a:prstGeom>
              <a:blipFill rotWithShape="0">
                <a:blip r:embed="rId4"/>
                <a:stretch>
                  <a:fillRect l="-5623" t="-23404" r="-2200" b="-48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>
            <a:off x="4844826" y="251942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302026" y="2235403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026" y="2235403"/>
                <a:ext cx="73674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132" r="-247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360299" y="2702994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b="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299" y="2702994"/>
                <a:ext cx="98931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5521" t="-2174" r="-8589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377617" y="3007794"/>
                <a:ext cx="12386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617" y="3007794"/>
                <a:ext cx="1238609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463" r="-1970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rot="10800000" flipH="1">
            <a:off x="4844826" y="343382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593220" y="3129021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220" y="3129021"/>
                <a:ext cx="166006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4844826" y="396722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576798" y="3683203"/>
                <a:ext cx="2541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798" y="3683203"/>
                <a:ext cx="254109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381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 rot="10800000" flipH="1">
            <a:off x="1832721" y="2214621"/>
            <a:ext cx="12595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330227" y="1937622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227" y="1937622"/>
                <a:ext cx="183319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549502" y="4684787"/>
                <a:ext cx="267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502" y="4684787"/>
                <a:ext cx="267124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0455" r="-1818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814958" y="4684787"/>
                <a:ext cx="2275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𝒟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958" y="4684787"/>
                <a:ext cx="227562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7027" r="-2162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16"/>
          <p:cNvCxnSpPr/>
          <p:nvPr/>
        </p:nvCxnSpPr>
        <p:spPr>
          <a:xfrm flipH="1">
            <a:off x="1802349" y="3978982"/>
            <a:ext cx="1259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15"/>
              <p:cNvSpPr txBox="1"/>
              <p:nvPr/>
            </p:nvSpPr>
            <p:spPr>
              <a:xfrm>
                <a:off x="2260491" y="3694964"/>
                <a:ext cx="2965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491" y="3694964"/>
                <a:ext cx="296556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2917" t="-4348" r="-2291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/>
          <p:nvPr/>
        </p:nvSpPr>
        <p:spPr>
          <a:xfrm>
            <a:off x="62346" y="1956219"/>
            <a:ext cx="1752599" cy="26952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5"/>
              <p:cNvSpPr/>
              <p:nvPr/>
            </p:nvSpPr>
            <p:spPr>
              <a:xfrm>
                <a:off x="4876800" y="5124444"/>
                <a:ext cx="18962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Experiment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𝐄</m:t>
                    </m:r>
                  </m:oMath>
                </a14:m>
                <a:endParaRPr lang="en-US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5124444"/>
                <a:ext cx="1896225" cy="461665"/>
              </a:xfrm>
              <a:prstGeom prst="rect">
                <a:avLst/>
              </a:prstGeom>
              <a:blipFill rotWithShape="0">
                <a:blip r:embed="rId14"/>
                <a:stretch>
                  <a:fillRect l="-4823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5"/>
          <p:cNvSpPr/>
          <p:nvPr/>
        </p:nvSpPr>
        <p:spPr>
          <a:xfrm>
            <a:off x="1234558" y="5124444"/>
            <a:ext cx="22082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Experiment PRG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图文框 28"/>
          <p:cNvSpPr/>
          <p:nvPr/>
        </p:nvSpPr>
        <p:spPr>
          <a:xfrm>
            <a:off x="3036806" y="1819661"/>
            <a:ext cx="6079484" cy="3128867"/>
          </a:xfrm>
          <a:prstGeom prst="frame">
            <a:avLst>
              <a:gd name="adj1" fmla="val 0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图文框 29"/>
          <p:cNvSpPr/>
          <p:nvPr/>
        </p:nvSpPr>
        <p:spPr>
          <a:xfrm>
            <a:off x="20980" y="1752600"/>
            <a:ext cx="4876600" cy="3255912"/>
          </a:xfrm>
          <a:prstGeom prst="frame">
            <a:avLst>
              <a:gd name="adj1" fmla="val 0"/>
            </a:avLst>
          </a:prstGeom>
          <a:ln>
            <a:prstDash val="lgDashDot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TextBox 11"/>
          <p:cNvSpPr txBox="1"/>
          <p:nvPr/>
        </p:nvSpPr>
        <p:spPr>
          <a:xfrm>
            <a:off x="207820" y="4684787"/>
            <a:ext cx="144187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PRG Challenger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17"/>
              <p:cNvSpPr txBox="1"/>
              <p:nvPr/>
            </p:nvSpPr>
            <p:spPr>
              <a:xfrm>
                <a:off x="3200400" y="3962400"/>
                <a:ext cx="1541961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3962400"/>
                <a:ext cx="1541961" cy="617861"/>
              </a:xfrm>
              <a:prstGeom prst="rect">
                <a:avLst/>
              </a:prstGeom>
              <a:blipFill rotWithShape="0">
                <a:blip r:embed="rId15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746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  <p:bldP spid="13" grpId="0"/>
      <p:bldP spid="14" grpId="0"/>
      <p:bldP spid="16" grpId="0"/>
      <p:bldP spid="23" grpId="0"/>
      <p:bldP spid="24" grpId="0"/>
      <p:bldP spid="27" grpId="0"/>
      <p:bldP spid="28" grpId="0"/>
      <p:bldP spid="29" grpId="0" animBg="1"/>
      <p:bldP spid="30" grpId="0" animBg="1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Distinguisher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endParaRPr lang="en-US" sz="31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3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238952"/>
                <a:ext cx="9143999" cy="5009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the experiment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𝐄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Priv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eav</m:t>
                        </m:r>
                      </m:sup>
                    </m:sSubSup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the experiment 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𝐄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Priv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OTP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eav</m:t>
                        </m:r>
                      </m:sup>
                    </m:sSubSup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OTP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 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𝒟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solidFill>
                                                  <a:schemeClr val="accent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solidFill>
                                                  <a:schemeClr val="accent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solidFill>
                                                  <a:schemeClr val="accent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𝒟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d>
                                          <m:dPr>
                                            <m:ctrlPr>
                                              <a:rPr lang="en-US" sz="2000" b="0" i="1" smtClean="0">
                                                <a:solidFill>
                                                  <a:schemeClr val="accent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b="0" i="1" smtClean="0">
                                                <a:solidFill>
                                                  <a:schemeClr val="accent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d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, which is non-negligible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cannot be a PRG, contradiction.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REMARKs: </a:t>
                </a:r>
                <a:r>
                  <a:rPr lang="en-US" sz="2400" dirty="0" smtClean="0"/>
                  <a:t>Comparisons with One-Time Pad (Efficiency and Security)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Shorter secret key</a:t>
                </a:r>
                <a:r>
                  <a:rPr lang="en-US" sz="2000" dirty="0" smtClean="0"/>
                  <a:t>: encrypt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-bit message using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/>
                  <a:t> truly random bits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EXAMPLE: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=128,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This is much better that OTP.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The secret key cannot be reused.</a:t>
                </a:r>
                <a:endParaRPr lang="en-US" altLang="zh-CN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Security</a:t>
                </a:r>
                <a:r>
                  <a:rPr lang="en-US" sz="2000" dirty="0" smtClean="0"/>
                  <a:t>: IND-EAV, weaker than perfectly secret.</a:t>
                </a:r>
                <a:endParaRPr lang="en-US" sz="2400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38952"/>
                <a:ext cx="9143999" cy="5009448"/>
              </a:xfrm>
              <a:prstGeom prst="rect">
                <a:avLst/>
              </a:prstGeom>
              <a:blipFill rotWithShape="0">
                <a:blip r:embed="rId4"/>
                <a:stretch>
                  <a:fillRect l="-1000" b="-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783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21178</TotalTime>
  <Words>189</Words>
  <Application>Microsoft Office PowerPoint</Application>
  <PresentationFormat>On-screen Show (4:3)</PresentationFormat>
  <Paragraphs>114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宋体</vt:lpstr>
      <vt:lpstr>Arial</vt:lpstr>
      <vt:lpstr>Calibri</vt:lpstr>
      <vt:lpstr>Cambria Math</vt:lpstr>
      <vt:lpstr>Office Theme</vt:lpstr>
      <vt:lpstr>Foundations of Cryptography fixed-length encryption from PRG, OWF</vt:lpstr>
      <vt:lpstr>Understanding PRG</vt:lpstr>
      <vt:lpstr>Understanding PRG</vt:lpstr>
      <vt:lpstr>Understanding PRG</vt:lpstr>
      <vt:lpstr>PowerPoint Presentation</vt:lpstr>
      <vt:lpstr>Fixed-Length Encryption from PRG</vt:lpstr>
      <vt:lpstr>Fixed-Length Encryption from PRG</vt:lpstr>
      <vt:lpstr>Distinguisher D</vt:lpstr>
      <vt:lpstr>Distinguisher D</vt:lpstr>
      <vt:lpstr>PowerPoint Presentation</vt:lpstr>
      <vt:lpstr>One-Way Function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657</cp:revision>
  <cp:lastPrinted>2018-10-25T06:01:55Z</cp:lastPrinted>
  <dcterms:created xsi:type="dcterms:W3CDTF">2014-04-06T04:43:09Z</dcterms:created>
  <dcterms:modified xsi:type="dcterms:W3CDTF">2018-10-26T02:36:28Z</dcterms:modified>
</cp:coreProperties>
</file>