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14" r:id="rId2"/>
    <p:sldId id="387" r:id="rId3"/>
    <p:sldId id="393" r:id="rId4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2607" autoAdjust="0"/>
  </p:normalViewPr>
  <p:slideViewPr>
    <p:cSldViewPr>
      <p:cViewPr varScale="1">
        <p:scale>
          <a:sx n="65" d="100"/>
          <a:sy n="65" d="100"/>
        </p:scale>
        <p:origin x="14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32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70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2.png"/><Relationship Id="rId21" Type="http://schemas.openxmlformats.org/officeDocument/2006/relationships/image" Target="../media/image32.png"/><Relationship Id="rId7" Type="http://schemas.openxmlformats.org/officeDocument/2006/relationships/image" Target="../media/image1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23" Type="http://schemas.openxmlformats.org/officeDocument/2006/relationships/image" Target="../media/image34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30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Relationship Id="rId22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/>
              <a:t>Foundations of Cryptography</a:t>
            </a:r>
            <a:br>
              <a:rPr lang="en-US" dirty="0"/>
            </a:br>
            <a:r>
              <a:rPr lang="en-US" sz="2000" dirty="0"/>
              <a:t>PRG with </a:t>
            </a:r>
            <a:r>
              <a:rPr lang="en-US" sz="2000" dirty="0" smtClean="0"/>
              <a:t>arbitrary expansion</a:t>
            </a:r>
            <a:r>
              <a:rPr lang="en-US" sz="2000" dirty="0"/>
              <a:t>, s</a:t>
            </a:r>
            <a:r>
              <a:rPr lang="en-US" sz="2000" dirty="0" smtClean="0"/>
              <a:t>tream cipher</a:t>
            </a:r>
            <a:endParaRPr lang="en-US" sz="1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0668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LiangFeng</a:t>
            </a:r>
            <a:r>
              <a:rPr lang="en-US" sz="28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PRG with Arbitrary Expansion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0" y="1018990"/>
                <a:ext cx="9143999" cy="1895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CONSTRUCTION: </a:t>
                </a:r>
                <a:r>
                  <a:rPr lang="en-US" altLang="zh-CN" sz="2400" dirty="0" smtClean="0"/>
                  <a:t>repeatedly apply the HCP-PRG on the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 smtClean="0"/>
                  <a:t>-bit prefix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 is a OWP;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𝐡𝐜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en-US" sz="2400" dirty="0" smtClean="0"/>
                  <a:t> is a HCP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𝐡𝐜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2400" dirty="0" smtClean="0"/>
                  <a:t>is a PRG with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sz="2400" i="1" dirty="0" smtClean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8990"/>
                <a:ext cx="9143999" cy="189513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90536" y="3526173"/>
                <a:ext cx="1905000" cy="228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536" y="3526173"/>
                <a:ext cx="1905000" cy="2286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928606" y="3526173"/>
            <a:ext cx="280356" cy="2286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990536" y="2916573"/>
                <a:ext cx="1905000" cy="228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536" y="2916573"/>
                <a:ext cx="1905000" cy="2286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90536" y="4135773"/>
                <a:ext cx="1905000" cy="228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536" y="4135773"/>
                <a:ext cx="1905000" cy="2286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990536" y="5278773"/>
                <a:ext cx="1905000" cy="228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536" y="5278773"/>
                <a:ext cx="1905000" cy="2286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930040" y="4135773"/>
            <a:ext cx="280356" cy="2286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43466" y="4135773"/>
            <a:ext cx="280356" cy="2286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30040" y="5278773"/>
            <a:ext cx="280356" cy="2286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52092" y="5278773"/>
            <a:ext cx="280356" cy="2286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82180" y="5278773"/>
            <a:ext cx="280356" cy="2286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65432" y="2942451"/>
                <a:ext cx="263104" cy="25271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2" y="2942451"/>
                <a:ext cx="263104" cy="2527167"/>
              </a:xfrm>
              <a:prstGeom prst="rect">
                <a:avLst/>
              </a:prstGeom>
              <a:blipFill rotWithShape="0">
                <a:blip r:embed="rId8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533336" y="3200400"/>
                <a:ext cx="3804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36" y="3200400"/>
                <a:ext cx="38042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4516" r="-1612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533336" y="3830876"/>
                <a:ext cx="3804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36" y="3830876"/>
                <a:ext cx="380425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4516" r="-161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880519" y="4555123"/>
                <a:ext cx="12503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519" y="4555123"/>
                <a:ext cx="125034" cy="553998"/>
              </a:xfrm>
              <a:prstGeom prst="rect">
                <a:avLst/>
              </a:prstGeom>
              <a:blipFill rotWithShape="0">
                <a:blip r:embed="rId11"/>
                <a:stretch>
                  <a:fillRect l="-45000" r="-45000"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 rot="10800000">
                <a:off x="1995721" y="5413920"/>
                <a:ext cx="1899815" cy="38100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1995721" y="5413920"/>
                <a:ext cx="1899815" cy="38100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0800000">
                <a:off x="3895537" y="5431172"/>
                <a:ext cx="2711833" cy="38100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895537" y="5431172"/>
                <a:ext cx="2711833" cy="38100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685599" y="5764361"/>
                <a:ext cx="5313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bits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599" y="5764361"/>
                <a:ext cx="53136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1494" t="-28889" r="-27586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09936" y="5770477"/>
                <a:ext cx="8547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bits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936" y="5770477"/>
                <a:ext cx="854786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0000" t="-28889" r="-17857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972888" y="2895600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888" y="2895600"/>
                <a:ext cx="183320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774116" y="5262955"/>
                <a:ext cx="5808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116" y="5262955"/>
                <a:ext cx="580865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0417" t="-2174" r="-1354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3" idx="2"/>
            <a:endCxn id="24" idx="0"/>
          </p:cNvCxnSpPr>
          <p:nvPr/>
        </p:nvCxnSpPr>
        <p:spPr>
          <a:xfrm>
            <a:off x="8064548" y="3172599"/>
            <a:ext cx="1" cy="2090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114736" y="5230374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36" y="5230374"/>
                <a:ext cx="485710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2500" r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-1" y="6048190"/>
                <a:ext cx="9143999" cy="505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THEOREM: </a:t>
                </a:r>
                <a:r>
                  <a:rPr lang="en-US" altLang="zh-CN" sz="2400" dirty="0"/>
                  <a:t>The function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400" dirty="0"/>
                  <a:t> is a </a:t>
                </a:r>
                <a:r>
                  <a:rPr lang="en-US" altLang="zh-CN" sz="2400" dirty="0" smtClean="0"/>
                  <a:t>PRG with expansion factor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6048190"/>
                <a:ext cx="9143999" cy="505010"/>
              </a:xfrm>
              <a:prstGeom prst="rect">
                <a:avLst/>
              </a:prstGeom>
              <a:blipFill rotWithShape="0">
                <a:blip r:embed="rId19"/>
                <a:stretch>
                  <a:fillRect l="-1000" t="-1205" b="-26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urved Connector 27"/>
          <p:cNvCxnSpPr>
            <a:stCxn id="5" idx="0"/>
            <a:endCxn id="29" idx="1"/>
          </p:cNvCxnSpPr>
          <p:nvPr/>
        </p:nvCxnSpPr>
        <p:spPr>
          <a:xfrm rot="5400000" flipH="1" flipV="1">
            <a:off x="4361132" y="2754043"/>
            <a:ext cx="479783" cy="10644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133263" y="2907890"/>
                <a:ext cx="6289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𝐡𝐜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263" y="2907890"/>
                <a:ext cx="628955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8738" t="-2222" r="-1359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urved Connector 30"/>
          <p:cNvCxnSpPr>
            <a:stCxn id="9" idx="0"/>
            <a:endCxn id="32" idx="1"/>
          </p:cNvCxnSpPr>
          <p:nvPr/>
        </p:nvCxnSpPr>
        <p:spPr>
          <a:xfrm rot="5400000" flipH="1" flipV="1">
            <a:off x="4351362" y="3353873"/>
            <a:ext cx="500757" cy="10630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33263" y="3496516"/>
                <a:ext cx="9546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𝐡𝐜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263" y="3496516"/>
                <a:ext cx="954685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5732" t="-4444" r="-828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urved Connector 33"/>
          <p:cNvCxnSpPr>
            <a:stCxn id="10" idx="0"/>
            <a:endCxn id="35" idx="2"/>
          </p:cNvCxnSpPr>
          <p:nvPr/>
        </p:nvCxnSpPr>
        <p:spPr>
          <a:xfrm rot="5400000" flipH="1" flipV="1">
            <a:off x="5348189" y="2808970"/>
            <a:ext cx="362258" cy="22913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360515" y="3496516"/>
                <a:ext cx="6289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𝐡𝐜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515" y="3496516"/>
                <a:ext cx="628955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8654" t="-4444" r="-1250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urved Connector 38"/>
          <p:cNvCxnSpPr>
            <a:stCxn id="11" idx="0"/>
            <a:endCxn id="40" idx="1"/>
          </p:cNvCxnSpPr>
          <p:nvPr/>
        </p:nvCxnSpPr>
        <p:spPr>
          <a:xfrm rot="5400000" flipH="1" flipV="1">
            <a:off x="4345523" y="4491034"/>
            <a:ext cx="512434" cy="10630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133263" y="4618542"/>
                <a:ext cx="1691873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𝐡𝐜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263" y="4618542"/>
                <a:ext cx="1691873" cy="295594"/>
              </a:xfrm>
              <a:prstGeom prst="rect">
                <a:avLst/>
              </a:prstGeom>
              <a:blipFill rotWithShape="0">
                <a:blip r:embed="rId23"/>
                <a:stretch>
                  <a:fillRect l="-2878" t="-6250" r="-467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29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6" grpId="0"/>
      <p:bldP spid="29" grpId="0"/>
      <p:bldP spid="32" grpId="0"/>
      <p:bldP spid="35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Stream Cipher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066800"/>
                <a:ext cx="9143999" cy="5410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A </a:t>
                </a:r>
                <a:r>
                  <a:rPr lang="en-US" sz="2400" b="1" dirty="0" smtClean="0"/>
                  <a:t>stream cipher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𝐈𝐧𝐢𝐭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𝐆𝐞𝐭𝐁𝐢𝐭𝐬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 smtClean="0"/>
                  <a:t> </a:t>
                </a:r>
                <a:r>
                  <a:rPr lang="en-US" sz="2400" dirty="0" smtClean="0"/>
                  <a:t>works as follows: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INPUT</a:t>
                </a:r>
                <a:r>
                  <a:rPr lang="en-US" sz="2000" dirty="0" smtClean="0"/>
                  <a:t>: a seed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and an optional </a:t>
                </a:r>
                <a:r>
                  <a:rPr lang="en-US" sz="2000" dirty="0"/>
                  <a:t>initialization</a:t>
                </a:r>
                <a:r>
                  <a:rPr lang="en-US" sz="2000" dirty="0" smtClean="0"/>
                  <a:t> vector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OUTPUT</a:t>
                </a:r>
                <a:r>
                  <a:rPr lang="en-US" sz="2000" dirty="0" smtClean="0"/>
                  <a:t>: pseudorandom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𝐈𝐧𝐢𝐭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do</m:t>
                    </m:r>
                  </m:oMath>
                </a14:m>
                <a:endParaRPr lang="en-US" sz="2000" b="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𝐆𝐞𝐭𝐁𝐢𝐭𝐬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lvl="2">
                  <a:lnSpc>
                    <a:spcPct val="120000"/>
                  </a:lnSpc>
                </a:pPr>
                <a:endParaRPr lang="en-US" sz="2000" dirty="0" smtClean="0"/>
              </a:p>
              <a:p>
                <a:pPr lvl="2">
                  <a:lnSpc>
                    <a:spcPct val="120000"/>
                  </a:lnSpc>
                </a:pPr>
                <a:endParaRPr lang="en-US" sz="2000" dirty="0"/>
              </a:p>
              <a:p>
                <a:pPr lvl="2">
                  <a:lnSpc>
                    <a:spcPct val="120000"/>
                  </a:lnSpc>
                </a:pPr>
                <a:endParaRPr lang="en-US" sz="2000" dirty="0" smtClean="0"/>
              </a:p>
              <a:p>
                <a:pPr lvl="2">
                  <a:lnSpc>
                    <a:spcPct val="120000"/>
                  </a:lnSpc>
                </a:pPr>
                <a:endParaRPr lang="en-US" sz="2000" dirty="0"/>
              </a:p>
              <a:p>
                <a:pPr lvl="2">
                  <a:lnSpc>
                    <a:spcPct val="120000"/>
                  </a:lnSpc>
                </a:pPr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Application: </a:t>
                </a:r>
                <a:r>
                  <a:rPr lang="en-US" sz="2400" dirty="0" smtClean="0"/>
                  <a:t>constructing IND-EAV encryption scheme</a:t>
                </a:r>
                <a:r>
                  <a:rPr lang="en-US" sz="2400" b="1" dirty="0" smtClean="0"/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Use the generated pseudorandom bits as pad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3999" cy="5410712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3" b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67790" y="3996904"/>
                <a:ext cx="922020" cy="609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𝐈𝐧𝐢𝐭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790" y="3996904"/>
                <a:ext cx="922020" cy="6096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040380" y="3996904"/>
                <a:ext cx="922020" cy="6096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𝐆𝐞𝐭𝐁𝐢𝐭𝐬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380" y="3996904"/>
                <a:ext cx="922020" cy="6096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716780" y="3996904"/>
                <a:ext cx="922020" cy="6096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dirty="0">
                          <a:latin typeface="Cambria Math" panose="02040503050406030204" pitchFamily="18" charset="0"/>
                        </a:rPr>
                        <m:t>𝐆𝐞𝐭𝐁𝐢𝐭𝐬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780" y="3996904"/>
                <a:ext cx="922020" cy="6096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393180" y="3996904"/>
                <a:ext cx="922020" cy="6096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dirty="0">
                          <a:latin typeface="Cambria Math" panose="02040503050406030204" pitchFamily="18" charset="0"/>
                        </a:rPr>
                        <m:t>𝐆𝐞𝐭𝐁𝐢𝐭𝐬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180" y="3996904"/>
                <a:ext cx="922020" cy="6096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982528" y="4140678"/>
            <a:ext cx="389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82528" y="4445478"/>
            <a:ext cx="389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2000" y="3996904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996904"/>
                <a:ext cx="16504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5800" y="4253305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253305"/>
                <a:ext cx="29264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0833" r="-1458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289810" y="4301704"/>
            <a:ext cx="750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</p:cNvCxnSpPr>
          <p:nvPr/>
        </p:nvCxnSpPr>
        <p:spPr>
          <a:xfrm>
            <a:off x="3501390" y="4606504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3962400" y="4301704"/>
            <a:ext cx="754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1"/>
          </p:cNvCxnSpPr>
          <p:nvPr/>
        </p:nvCxnSpPr>
        <p:spPr>
          <a:xfrm>
            <a:off x="5638800" y="4301704"/>
            <a:ext cx="754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</p:cNvCxnSpPr>
          <p:nvPr/>
        </p:nvCxnSpPr>
        <p:spPr>
          <a:xfrm>
            <a:off x="7315200" y="4301704"/>
            <a:ext cx="754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</p:cNvCxnSpPr>
          <p:nvPr/>
        </p:nvCxnSpPr>
        <p:spPr>
          <a:xfrm>
            <a:off x="5177790" y="4606504"/>
            <a:ext cx="381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</p:cNvCxnSpPr>
          <p:nvPr/>
        </p:nvCxnSpPr>
        <p:spPr>
          <a:xfrm>
            <a:off x="6854190" y="4606504"/>
            <a:ext cx="381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397010" y="5114026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010" y="5114026"/>
                <a:ext cx="27776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056232" y="5108757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232" y="5108757"/>
                <a:ext cx="28309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1277" r="-638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732632" y="5108757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632" y="5108757"/>
                <a:ext cx="28309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1277" r="-638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120812" y="4165124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812" y="4165124"/>
                <a:ext cx="250068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131932" y="5133201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932" y="5133201"/>
                <a:ext cx="250068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459045" y="4024705"/>
                <a:ext cx="3603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045" y="4024705"/>
                <a:ext cx="360355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0000" r="-50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91000" y="4024705"/>
                <a:ext cx="3603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024705"/>
                <a:ext cx="360355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8475" r="-339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811845" y="4024705"/>
                <a:ext cx="3603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845" y="4024705"/>
                <a:ext cx="360355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0000" r="-50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467600" y="4024705"/>
                <a:ext cx="3603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4024705"/>
                <a:ext cx="360355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0169" r="-508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57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/>
      <p:bldP spid="11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21500</TotalTime>
  <Words>140</Words>
  <Application>Microsoft Office PowerPoint</Application>
  <PresentationFormat>On-screen Show (4:3)</PresentationFormat>
  <Paragraphs>61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Cambria Math</vt:lpstr>
      <vt:lpstr>Office Theme</vt:lpstr>
      <vt:lpstr>Foundations of Cryptography PRG with arbitrary expansion, stream cipher</vt:lpstr>
      <vt:lpstr>PRG with Arbitrary Expansion</vt:lpstr>
      <vt:lpstr>Stream Cipher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673</cp:revision>
  <cp:lastPrinted>2018-10-30T06:47:49Z</cp:lastPrinted>
  <dcterms:created xsi:type="dcterms:W3CDTF">2014-04-06T04:43:09Z</dcterms:created>
  <dcterms:modified xsi:type="dcterms:W3CDTF">2018-11-01T09:00:12Z</dcterms:modified>
</cp:coreProperties>
</file>