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4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2607" autoAdjust="0"/>
  </p:normalViewPr>
  <p:slideViewPr>
    <p:cSldViewPr>
      <p:cViewPr varScale="1">
        <p:scale>
          <a:sx n="65" d="100"/>
          <a:sy n="65" d="100"/>
        </p:scale>
        <p:origin x="14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16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60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57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3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98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16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12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14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19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5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18" Type="http://schemas.openxmlformats.org/officeDocument/2006/relationships/image" Target="../media/image15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14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8.png"/><Relationship Id="rId20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10" Type="http://schemas.openxmlformats.org/officeDocument/2006/relationships/image" Target="../media/image142.png"/><Relationship Id="rId19" Type="http://schemas.openxmlformats.org/officeDocument/2006/relationships/image" Target="../media/image151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63.png"/><Relationship Id="rId18" Type="http://schemas.openxmlformats.org/officeDocument/2006/relationships/image" Target="../media/image168.png"/><Relationship Id="rId3" Type="http://schemas.openxmlformats.org/officeDocument/2006/relationships/image" Target="../media/image153.png"/><Relationship Id="rId21" Type="http://schemas.openxmlformats.org/officeDocument/2006/relationships/image" Target="../media/image171.png"/><Relationship Id="rId7" Type="http://schemas.openxmlformats.org/officeDocument/2006/relationships/image" Target="../media/image157.png"/><Relationship Id="rId12" Type="http://schemas.openxmlformats.org/officeDocument/2006/relationships/image" Target="../media/image162.png"/><Relationship Id="rId17" Type="http://schemas.openxmlformats.org/officeDocument/2006/relationships/image" Target="../media/image16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66.png"/><Relationship Id="rId20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image" Target="../media/image161.png"/><Relationship Id="rId24" Type="http://schemas.openxmlformats.org/officeDocument/2006/relationships/image" Target="../media/image174.png"/><Relationship Id="rId5" Type="http://schemas.openxmlformats.org/officeDocument/2006/relationships/image" Target="../media/image155.png"/><Relationship Id="rId15" Type="http://schemas.openxmlformats.org/officeDocument/2006/relationships/image" Target="../media/image165.png"/><Relationship Id="rId23" Type="http://schemas.openxmlformats.org/officeDocument/2006/relationships/image" Target="../media/image173.png"/><Relationship Id="rId10" Type="http://schemas.openxmlformats.org/officeDocument/2006/relationships/image" Target="../media/image160.png"/><Relationship Id="rId19" Type="http://schemas.openxmlformats.org/officeDocument/2006/relationships/image" Target="../media/image169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Relationship Id="rId14" Type="http://schemas.openxmlformats.org/officeDocument/2006/relationships/image" Target="../media/image164.png"/><Relationship Id="rId22" Type="http://schemas.openxmlformats.org/officeDocument/2006/relationships/image" Target="../media/image17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06.png"/><Relationship Id="rId3" Type="http://schemas.openxmlformats.org/officeDocument/2006/relationships/image" Target="../media/image39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40.png"/><Relationship Id="rId9" Type="http://schemas.openxmlformats.org/officeDocument/2006/relationships/image" Target="../media/image10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2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66.png"/><Relationship Id="rId5" Type="http://schemas.openxmlformats.org/officeDocument/2006/relationships/image" Target="../media/image46.png"/><Relationship Id="rId10" Type="http://schemas.openxmlformats.org/officeDocument/2006/relationships/image" Target="../media/image65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/>
              <a:t>Foundations of Cryptography</a:t>
            </a:r>
            <a:br>
              <a:rPr lang="en-US" dirty="0"/>
            </a:br>
            <a:r>
              <a:rPr lang="en-US" sz="2000" dirty="0"/>
              <a:t>IND-m-EAV, IND-CPA, IND-m-CPA </a:t>
            </a:r>
            <a:endParaRPr lang="en-US" sz="1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0668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LiangFeng</a:t>
            </a:r>
            <a:r>
              <a:rPr lang="en-US" sz="28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IND-m-CPA Security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0" y="1210175"/>
                <a:ext cx="9144000" cy="4885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has</a:t>
                </a:r>
                <a:r>
                  <a:rPr lang="en-US" sz="2400" b="1" dirty="0" smtClean="0"/>
                  <a:t> indistinguishable multiple encryptions under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chosen-plaintext attack (IND-m-CPA)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there is a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LR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LR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u="sng" dirty="0" smtClean="0"/>
                  <a:t>IND-m-CPA secure </a:t>
                </a:r>
                <a14:m>
                  <m:oMath xmlns:m="http://schemas.openxmlformats.org/officeDocument/2006/math">
                    <m:r>
                      <a:rPr lang="en-US" sz="2000" b="0" i="1" u="sng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000" u="sng" dirty="0" smtClean="0"/>
                  <a:t>IND-CPA secure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u="sng" dirty="0" smtClean="0"/>
                  <a:t>IND-m-CPA secure </a:t>
                </a:r>
                <a14:m>
                  <m:oMath xmlns:m="http://schemas.openxmlformats.org/officeDocument/2006/math">
                    <m:r>
                      <a:rPr lang="en-US" altLang="zh-CN" sz="2000" i="1" u="sng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u="sng" dirty="0" smtClean="0"/>
                  <a:t> IND-m-EAV secure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u="sng" dirty="0"/>
                      <m:t>IND</m:t>
                    </m:r>
                    <m:r>
                      <m:rPr>
                        <m:nor/>
                      </m:rPr>
                      <a:rPr lang="en-US" sz="2000" u="sng" dirty="0"/>
                      <m:t>−</m:t>
                    </m:r>
                    <m:r>
                      <m:rPr>
                        <m:nor/>
                      </m:rPr>
                      <a:rPr lang="en-US" sz="2000" u="sng" dirty="0"/>
                      <m:t>CPA</m:t>
                    </m:r>
                    <m:r>
                      <m:rPr>
                        <m:nor/>
                      </m:rPr>
                      <a:rPr lang="en-US" sz="2000" u="sng" dirty="0"/>
                      <m:t> </m:t>
                    </m:r>
                    <m:r>
                      <m:rPr>
                        <m:nor/>
                      </m:rPr>
                      <a:rPr lang="en-US" sz="2000" u="sng" dirty="0"/>
                      <m:t>secure</m:t>
                    </m:r>
                    <m:r>
                      <m:rPr>
                        <m:nor/>
                      </m:rPr>
                      <a:rPr lang="en-US" sz="2000" u="sng" dirty="0"/>
                      <m:t> </m:t>
                    </m:r>
                    <m:r>
                      <a:rPr lang="en-US" sz="2000" i="1" u="sng">
                        <a:latin typeface="Cambria Math" panose="02040503050406030204" pitchFamily="18" charset="0"/>
                      </a:rPr>
                      <m:t>⇒ </m:t>
                    </m:r>
                    <m:r>
                      <m:rPr>
                        <m:nor/>
                      </m:rPr>
                      <a:rPr lang="en-US" sz="2000" u="sng" dirty="0"/>
                      <m:t>IND</m:t>
                    </m:r>
                    <m:r>
                      <m:rPr>
                        <m:nor/>
                      </m:rPr>
                      <a:rPr lang="en-US" sz="2000" u="sng" dirty="0"/>
                      <m:t>−</m:t>
                    </m:r>
                    <m:r>
                      <m:rPr>
                        <m:nor/>
                      </m:rPr>
                      <a:rPr lang="en-US" sz="2000" b="0" i="0" u="sng" dirty="0" smtClean="0"/>
                      <m:t>m</m:t>
                    </m:r>
                    <m:r>
                      <m:rPr>
                        <m:nor/>
                      </m:rPr>
                      <a:rPr lang="en-US" sz="2000" b="0" i="0" u="sng" dirty="0" smtClean="0"/>
                      <m:t>−</m:t>
                    </m:r>
                    <m:r>
                      <m:rPr>
                        <m:nor/>
                      </m:rPr>
                      <a:rPr lang="en-US" sz="2000" u="sng" dirty="0"/>
                      <m:t>CPA</m:t>
                    </m:r>
                    <m:r>
                      <m:rPr>
                        <m:nor/>
                      </m:rPr>
                      <a:rPr lang="en-US" sz="2000" u="sng" dirty="0"/>
                      <m:t> </m:t>
                    </m:r>
                    <m:r>
                      <m:rPr>
                        <m:nor/>
                      </m:rPr>
                      <a:rPr lang="en-US" sz="2000" u="sng" dirty="0"/>
                      <m:t>secure</m:t>
                    </m:r>
                    <m:r>
                      <m:rPr>
                        <m:nor/>
                      </m:rPr>
                      <a:rPr lang="en-US" sz="2000" u="sng" dirty="0"/>
                      <m:t> </m:t>
                    </m:r>
                  </m:oMath>
                </a14:m>
                <a:r>
                  <a:rPr lang="en-US" sz="2000" dirty="0" smtClean="0"/>
                  <a:t>/ </a:t>
                </a:r>
                <a:r>
                  <a:rPr lang="en-US" sz="2000" b="1" dirty="0" smtClean="0"/>
                  <a:t>proof omitted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IND-CPA is the minimal notion of security nowadays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0175"/>
                <a:ext cx="9144000" cy="4885825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5" b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22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170801" y="181738"/>
            <a:ext cx="2491317" cy="3552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38518" y="181736"/>
            <a:ext cx="2787081" cy="3552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44391" y="181738"/>
                <a:ext cx="2781208" cy="914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391" y="181738"/>
                <a:ext cx="2781208" cy="914481"/>
              </a:xfrm>
              <a:prstGeom prst="rect">
                <a:avLst/>
              </a:prstGeom>
              <a:blipFill rotWithShape="0">
                <a:blip r:embed="rId3"/>
                <a:stretch>
                  <a:fillRect l="-5263" t="-8000" r="-1754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3662119" y="113473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19319" y="85072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19" y="850720"/>
                <a:ext cx="73674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785" r="-82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34154" y="121093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154" y="1210938"/>
                <a:ext cx="137133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734154" y="1589636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154" y="1589636"/>
                <a:ext cx="98931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41081" y="1946005"/>
                <a:ext cx="1762662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081" y="1946005"/>
                <a:ext cx="1762662" cy="289182"/>
              </a:xfrm>
              <a:prstGeom prst="rect">
                <a:avLst/>
              </a:prstGeom>
              <a:blipFill rotWithShape="0">
                <a:blip r:embed="rId7"/>
                <a:stretch>
                  <a:fillRect l="-1384" r="-4498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rot="10800000" flipH="1">
            <a:off x="3662119" y="247853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34245" y="2191147"/>
                <a:ext cx="1469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245" y="2191147"/>
                <a:ext cx="146944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734" t="-2174" r="-539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>
            <a:off x="3662119" y="301193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347919" y="272791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919" y="2727919"/>
                <a:ext cx="23724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77636" y="3115938"/>
                <a:ext cx="25015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36" y="3115938"/>
                <a:ext cx="2501582" cy="617861"/>
              </a:xfrm>
              <a:prstGeom prst="rect">
                <a:avLst/>
              </a:prstGeom>
              <a:blipFill rotWithShape="0">
                <a:blip r:embed="rId10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16200000">
                <a:off x="383170" y="154764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3170" y="1547649"/>
                <a:ext cx="123591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6667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rot="5400000">
                <a:off x="7594630" y="1530308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594630" y="1530308"/>
                <a:ext cx="145014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4783" t="-5882" r="-434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1177636" y="4114800"/>
            <a:ext cx="2498063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52099" y="4114800"/>
            <a:ext cx="2773499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759162" y="41394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162" y="4139458"/>
                <a:ext cx="137133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767400" y="4409209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400" y="4409209"/>
                <a:ext cx="98931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5556" t="-2174" r="-8642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H="1">
            <a:off x="3675700" y="60198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361500" y="573578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500" y="5735782"/>
                <a:ext cx="237244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175999" y="5962286"/>
                <a:ext cx="2490938" cy="549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LR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999" y="5962286"/>
                <a:ext cx="2490938" cy="549253"/>
              </a:xfrm>
              <a:prstGeom prst="rect">
                <a:avLst/>
              </a:prstGeom>
              <a:blipFill rotWithShape="0">
                <a:blip r:embed="rId16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6200000">
                <a:off x="358742" y="52800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8742" y="5280059"/>
                <a:ext cx="1235916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6667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 rot="5400000">
                <a:off x="7566829" y="52324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566829" y="5232430"/>
                <a:ext cx="1450141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37778" t="-5462" r="-4444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3685218" y="491623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713082" y="4625429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82" y="4625429"/>
                <a:ext cx="1638269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334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076609" y="5020237"/>
                <a:ext cx="86478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09" y="5020237"/>
                <a:ext cx="864788" cy="289182"/>
              </a:xfrm>
              <a:prstGeom prst="rect">
                <a:avLst/>
              </a:prstGeom>
              <a:blipFill rotWithShape="0">
                <a:blip r:embed="rId20"/>
                <a:stretch>
                  <a:fillRect l="-6338" t="-2128" r="-9859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rot="10800000" flipH="1">
            <a:off x="3685219" y="49820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20156717">
            <a:off x="3802845" y="5182078"/>
            <a:ext cx="5410200" cy="4400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IND-m-CPA is stronger than IND-m-EAV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 rot="20156717">
            <a:off x="14761" y="4239440"/>
            <a:ext cx="1725267" cy="4400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IND-m-CPA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 rot="20156717">
            <a:off x="14761" y="408712"/>
            <a:ext cx="1725267" cy="4400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IND-m-EAV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/>
      <p:bldP spid="36" grpId="0"/>
      <p:bldP spid="38" grpId="0"/>
      <p:bldP spid="39" grpId="0"/>
      <p:bldP spid="40" grpId="0"/>
      <p:bldP spid="41" grpId="0"/>
      <p:bldP spid="43" grpId="0"/>
      <p:bldP spid="44" grpId="0"/>
      <p:bldP spid="46" grpId="0" animBg="1"/>
      <p:bldP spid="48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1732002" y="152400"/>
            <a:ext cx="2491317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899720" y="152400"/>
            <a:ext cx="1330868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295355" y="1770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355" y="177058"/>
                <a:ext cx="137133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01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293202" y="1654917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02" y="1654917"/>
                <a:ext cx="98931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556" t="-2174" r="-9259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02282" y="1972921"/>
                <a:ext cx="1600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82" y="1972921"/>
                <a:ext cx="160063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27" t="-4444" r="-53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rot="10800000" flipH="1">
            <a:off x="4223320" y="22098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981231" y="198120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231" y="1981200"/>
                <a:ext cx="16600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 flipH="1">
            <a:off x="4223320" y="33320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909120" y="30480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120" y="3048000"/>
                <a:ext cx="2372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721585" y="3344539"/>
                <a:ext cx="2219069" cy="549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16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85" y="3344539"/>
                <a:ext cx="2219069" cy="5492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 rot="16200000">
                <a:off x="954762" y="15462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54762" y="1546259"/>
                <a:ext cx="123591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348" t="-6897" r="-34783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 rot="5400000">
                <a:off x="6680230" y="1574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80230" y="1574830"/>
                <a:ext cx="145014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4783" t="-5462" r="-434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 flipH="1">
            <a:off x="4232838" y="628254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260702" y="337447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702" y="337447"/>
                <a:ext cx="1638269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34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624229" y="732255"/>
                <a:ext cx="88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29" y="732255"/>
                <a:ext cx="88280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625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/>
          <p:nvPr/>
        </p:nvCxnSpPr>
        <p:spPr>
          <a:xfrm rot="10800000" flipH="1">
            <a:off x="4232839" y="69406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4222447" y="13244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665793" y="1040427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93" y="1040427"/>
                <a:ext cx="736740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446817" y="1307035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17" y="1307035"/>
                <a:ext cx="1245084" cy="276999"/>
              </a:xfrm>
              <a:prstGeom prst="rect">
                <a:avLst/>
              </a:prstGeom>
              <a:blipFill rotWithShape="0">
                <a:blip r:embed="rId14"/>
                <a:stretch>
                  <a:fillRect t="-2174" r="-634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/>
          <p:nvPr/>
        </p:nvCxnSpPr>
        <p:spPr>
          <a:xfrm flipH="1">
            <a:off x="4232838" y="26530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260702" y="236220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702" y="2362200"/>
                <a:ext cx="1638269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334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624229" y="2757008"/>
                <a:ext cx="88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29" y="2757008"/>
                <a:ext cx="88280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625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/>
          <p:nvPr/>
        </p:nvCxnSpPr>
        <p:spPr>
          <a:xfrm rot="10800000" flipH="1">
            <a:off x="4232839" y="27188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732002" y="4114800"/>
            <a:ext cx="2480769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5889172" y="4114800"/>
            <a:ext cx="1330868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296234" y="41394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234" y="4139458"/>
                <a:ext cx="1371337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304472" y="4409209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472" y="4409209"/>
                <a:ext cx="989310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5556" t="-2174" r="-9259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/>
          <p:nvPr/>
        </p:nvCxnSpPr>
        <p:spPr>
          <a:xfrm flipH="1">
            <a:off x="4212772" y="60198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898572" y="573578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572" y="5735782"/>
                <a:ext cx="237244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8947" t="-4444" r="-2894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 rot="16200000">
                <a:off x="906362" y="52800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6362" y="5280059"/>
                <a:ext cx="1235916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4348" t="-6931" r="-34783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 rot="5400000">
                <a:off x="6669682" y="52324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669682" y="5232430"/>
                <a:ext cx="1450141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34783" t="-5462" r="-434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 flipH="1">
            <a:off x="4222290" y="491623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250154" y="4625429"/>
                <a:ext cx="1575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54" y="4625429"/>
                <a:ext cx="1575751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193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613681" y="5020237"/>
                <a:ext cx="86478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681" y="5020237"/>
                <a:ext cx="864788" cy="289182"/>
              </a:xfrm>
              <a:prstGeom prst="rect">
                <a:avLst/>
              </a:prstGeom>
              <a:blipFill rotWithShape="0">
                <a:blip r:embed="rId23"/>
                <a:stretch>
                  <a:fillRect l="-6338" t="-2128" r="-9859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/>
          <p:nvPr/>
        </p:nvCxnSpPr>
        <p:spPr>
          <a:xfrm rot="10800000" flipH="1">
            <a:off x="4222291" y="49820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 rot="20156717">
            <a:off x="14761" y="4239440"/>
            <a:ext cx="1725267" cy="4400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IND-m-CPA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 rot="20156717">
            <a:off x="14761" y="408712"/>
            <a:ext cx="1725267" cy="4400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IND-CPA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734566" y="5962286"/>
                <a:ext cx="2490938" cy="549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LR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566" y="5962286"/>
                <a:ext cx="2490938" cy="549253"/>
              </a:xfrm>
              <a:prstGeom prst="rect">
                <a:avLst/>
              </a:prstGeom>
              <a:blipFill rotWithShape="0">
                <a:blip r:embed="rId24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/>
          <p:cNvSpPr/>
          <p:nvPr/>
        </p:nvSpPr>
        <p:spPr>
          <a:xfrm rot="20156717">
            <a:off x="3802845" y="5182078"/>
            <a:ext cx="5410200" cy="4400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IND-m-CPA is stronger than IND-CPA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1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/>
      <p:bldP spid="50" grpId="0"/>
      <p:bldP spid="51" grpId="0"/>
      <p:bldP spid="53" grpId="0"/>
      <p:bldP spid="55" grpId="0"/>
      <p:bldP spid="56" grpId="0"/>
      <p:bldP spid="57" grpId="0"/>
      <p:bldP spid="58" grpId="0"/>
      <p:bldP spid="60" grpId="0"/>
      <p:bldP spid="61" grpId="0"/>
      <p:bldP spid="64" grpId="0"/>
      <p:bldP spid="65" grpId="0"/>
      <p:bldP spid="67" grpId="0"/>
      <p:bldP spid="68" grpId="0"/>
      <p:bldP spid="84" grpId="0" animBg="1"/>
      <p:bldP spid="8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IND-m-EAV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219200"/>
                <a:ext cx="9144000" cy="1053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private-key encryption. Define an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   </a:t>
                </a:r>
                <a:r>
                  <a:rPr lang="en-US" sz="2400" b="1" dirty="0" smtClean="0"/>
                  <a:t>multiple-message eavesdropping experiment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𝐏𝐫𝐢𝐯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𝓐</m:t>
                        </m:r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𝚷</m:t>
                        </m:r>
                      </m:sub>
                      <m:sup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𝐦𝐮𝐥𝐭</m:t>
                        </m:r>
                      </m:sup>
                    </m:sSubSup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endParaRPr lang="en-US" sz="2000" b="1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105362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578" b="-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942201" y="2315338"/>
            <a:ext cx="2491317" cy="3552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09918" y="2315336"/>
            <a:ext cx="2787081" cy="3552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29646" y="2315338"/>
                <a:ext cx="2781208" cy="914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646" y="2315338"/>
                <a:ext cx="2781208" cy="914481"/>
              </a:xfrm>
              <a:prstGeom prst="rect">
                <a:avLst/>
              </a:prstGeom>
              <a:blipFill rotWithShape="0">
                <a:blip r:embed="rId4"/>
                <a:stretch>
                  <a:fillRect l="-5033" t="-8000" r="-1532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433519" y="326833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90719" y="2984320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719" y="2984320"/>
                <a:ext cx="7367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959" r="-165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05554" y="334453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54" y="3344538"/>
                <a:ext cx="137133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05554" y="3723236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54" y="3723236"/>
                <a:ext cx="98931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12481" y="4079605"/>
                <a:ext cx="1762662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481" y="4079605"/>
                <a:ext cx="1762662" cy="289182"/>
              </a:xfrm>
              <a:prstGeom prst="rect">
                <a:avLst/>
              </a:prstGeom>
              <a:blipFill rotWithShape="0">
                <a:blip r:embed="rId8"/>
                <a:stretch>
                  <a:fillRect l="-1384" r="-4498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433519" y="461213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05645" y="4324747"/>
                <a:ext cx="1469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645" y="4324747"/>
                <a:ext cx="146944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306" t="-2174" r="-495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433519" y="514553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19319" y="486151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19" y="4861519"/>
                <a:ext cx="2372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98236" y="5249538"/>
                <a:ext cx="257455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mult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36" y="5249538"/>
                <a:ext cx="2574551" cy="617861"/>
              </a:xfrm>
              <a:prstGeom prst="rect">
                <a:avLst/>
              </a:prstGeom>
              <a:blipFill rotWithShape="0">
                <a:blip r:embed="rId11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154570" y="368124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4570" y="3681249"/>
                <a:ext cx="123591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4444" t="-6897" r="-37778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7366030" y="3663908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366030" y="3663908"/>
                <a:ext cx="145014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5556" t="-5882" r="-4444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64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IND-m-EAV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0" y="1524000"/>
                <a:ext cx="9144000" cy="44879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has </a:t>
                </a:r>
                <a:r>
                  <a:rPr lang="en-US" sz="2400" b="1" dirty="0" smtClean="0"/>
                  <a:t>indistinguishable multiple encryptions in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presence of an eavesdropper (IND-m-EAV)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mult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mult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equivalent definition</a:t>
                </a:r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u="sng" dirty="0" smtClean="0"/>
                  <a:t>IND-m-EAV secure implies IND-EAV secure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case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u="sng" dirty="0" smtClean="0"/>
                  <a:t>conversely, not</a:t>
                </a:r>
                <a:endParaRPr lang="en-US" sz="2000" u="sng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448796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6" b="-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1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IND-m-EAV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1454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</a:t>
                </a:r>
                <a:r>
                  <a:rPr lang="en-US" sz="2400" dirty="0" smtClean="0"/>
                  <a:t> OTP is 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IND-EAV secure but not IND-m-EAV secure.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Construct a PPT adversary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s.t.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OTP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mult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non-negligible.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145495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418" b="-4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02780" y="2667001"/>
            <a:ext cx="1564603" cy="27431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6118" y="2667000"/>
            <a:ext cx="1817543" cy="27431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91991" y="2667001"/>
                <a:ext cx="1513609" cy="563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991" y="2667001"/>
                <a:ext cx="1513609" cy="563872"/>
              </a:xfrm>
              <a:prstGeom prst="rect">
                <a:avLst/>
              </a:prstGeom>
              <a:blipFill rotWithShape="0">
                <a:blip r:embed="rId4"/>
                <a:stretch>
                  <a:fillRect l="-403" t="-2174" r="-2419" b="-14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3509719" y="3304400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6919" y="3020382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919" y="3020382"/>
                <a:ext cx="7367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785" r="-82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59710" y="3380600"/>
                <a:ext cx="1113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10" y="3380600"/>
                <a:ext cx="111325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918" r="-54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59710" y="3759298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10" y="3759298"/>
                <a:ext cx="98931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10987" y="4115667"/>
                <a:ext cx="1271309" cy="558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987" y="4115667"/>
                <a:ext cx="1271309" cy="558936"/>
              </a:xfrm>
              <a:prstGeom prst="rect">
                <a:avLst/>
              </a:prstGeom>
              <a:blipFill rotWithShape="0">
                <a:blip r:embed="rId8"/>
                <a:stretch>
                  <a:fillRect l="-2871" r="-478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0800000" flipH="1">
            <a:off x="3509719" y="4648199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81845" y="4360809"/>
                <a:ext cx="11908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845" y="4360809"/>
                <a:ext cx="119083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615" t="-2174" r="-717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3509719" y="5181599"/>
            <a:ext cx="167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95519" y="489758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519" y="4897581"/>
                <a:ext cx="23724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16200000">
                <a:off x="1148542" y="3908458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48542" y="3908458"/>
                <a:ext cx="123591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444" t="-6931" r="-37778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5400000">
                <a:off x="6437774" y="4015571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437774" y="4015571"/>
                <a:ext cx="145014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4783" t="-5907" r="-4348" b="-3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57800" y="4828400"/>
                <a:ext cx="17025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828400"/>
                <a:ext cx="170251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867" r="-71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1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  <p:bldP spid="9" grpId="0"/>
      <p:bldP spid="10" grpId="0"/>
      <p:bldP spid="11" grpId="0"/>
      <p:bldP spid="13" grpId="0"/>
      <p:bldP spid="15" grpId="0"/>
      <p:bldP spid="17" grpId="0"/>
      <p:bldP spid="18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IND-m-EAV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822384"/>
                <a:ext cx="9144000" cy="3753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mult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⋅1+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⋅1=1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mult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non-negligible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not IND-m-EAV secure</a:t>
                </a: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</a:t>
                </a:r>
                <a:r>
                  <a:rPr lang="en-US" sz="2000" dirty="0" smtClean="0"/>
                  <a:t>: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stateless and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r>
                  <a:rPr lang="en-US" sz="2400" dirty="0" smtClean="0"/>
                  <a:t> is deterministic,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cannot be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IND-m-EAV secure.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 smtClean="0"/>
                  <a:t> must be either </a:t>
                </a:r>
                <a:r>
                  <a:rPr lang="en-US" sz="2000" u="sng" dirty="0" smtClean="0"/>
                  <a:t>stateful</a:t>
                </a:r>
                <a:r>
                  <a:rPr lang="en-US" sz="2000" dirty="0" smtClean="0"/>
                  <a:t> or </a:t>
                </a:r>
                <a:r>
                  <a:rPr lang="en-US" sz="2000" u="sng" dirty="0" smtClean="0"/>
                  <a:t>probabilistic</a:t>
                </a:r>
                <a:r>
                  <a:rPr lang="en-US" sz="2000" dirty="0" smtClean="0"/>
                  <a:t>. 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2384"/>
                <a:ext cx="9144000" cy="3753785"/>
              </a:xfrm>
              <a:prstGeom prst="rect">
                <a:avLst/>
              </a:prstGeom>
              <a:blipFill rotWithShape="0"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42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04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Chosen</m:t>
                      </m:r>
                      <m:r>
                        <m:rPr>
                          <m:nor/>
                        </m:rPr>
                        <a:rPr lang="en-US" b="0" i="0" dirty="0" smtClean="0"/>
                        <m:t>−</m:t>
                      </m:r>
                      <m:r>
                        <m:rPr>
                          <m:nor/>
                        </m:rPr>
                        <a:rPr lang="en-US" dirty="0"/>
                        <m:t>Plaintext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Attack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295400"/>
                <a:ext cx="9144000" cy="1069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an message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IND-CPA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1069780"/>
              </a:xfrm>
              <a:prstGeom prst="rect">
                <a:avLst/>
              </a:prstGeom>
              <a:blipFill rotWithShape="0">
                <a:blip r:embed="rId4"/>
                <a:stretch>
                  <a:fillRect t="-571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821782" y="2438400"/>
            <a:ext cx="2491317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89500" y="2438400"/>
            <a:ext cx="1330868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85135" y="24630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135" y="2463058"/>
                <a:ext cx="137133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82982" y="3940917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82" y="3940917"/>
                <a:ext cx="98931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556" t="-2174" r="-8642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92062" y="4258921"/>
                <a:ext cx="1600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062" y="4258921"/>
                <a:ext cx="160063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521" t="-4444" r="-49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313100" y="44958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71011" y="4267200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1" y="4267200"/>
                <a:ext cx="16600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313100" y="561801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8900" y="5334000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900" y="5334000"/>
                <a:ext cx="23724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76861" y="5630539"/>
                <a:ext cx="257839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861" y="5630539"/>
                <a:ext cx="2578398" cy="61786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1044542" y="38322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44542" y="3832259"/>
                <a:ext cx="123591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444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770010" y="38608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70010" y="3860830"/>
                <a:ext cx="145014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5556" t="-5462" r="-6667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322618" y="2914254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50482" y="2623447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82" y="2623447"/>
                <a:ext cx="163826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35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714009" y="3018255"/>
                <a:ext cx="88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009" y="3018255"/>
                <a:ext cx="882806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551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322619" y="2980063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312227" y="36104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55573" y="3326427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573" y="3326427"/>
                <a:ext cx="736740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36597" y="3593035"/>
                <a:ext cx="1245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97" y="3593035"/>
                <a:ext cx="1245084" cy="276999"/>
              </a:xfrm>
              <a:prstGeom prst="rect">
                <a:avLst/>
              </a:prstGeom>
              <a:blipFill rotWithShape="0">
                <a:blip r:embed="rId16"/>
                <a:stretch>
                  <a:fillRect t="-2174" r="-68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322618" y="493900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50482" y="4648200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82" y="4648200"/>
                <a:ext cx="1638269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33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14009" y="5043008"/>
                <a:ext cx="88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𝐄𝐧𝐜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009" y="5043008"/>
                <a:ext cx="882806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551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10800000" flipH="1">
            <a:off x="4322619" y="500481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17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18" grpId="0"/>
      <p:bldP spid="5" grpId="0"/>
      <p:bldP spid="22" grpId="0"/>
      <p:bldP spid="25" grpId="0"/>
      <p:bldP spid="6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IND-CPA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0" y="1981200"/>
                <a:ext cx="9144000" cy="3379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has</a:t>
                </a:r>
                <a:r>
                  <a:rPr lang="en-US" sz="2400" b="1" dirty="0" smtClean="0"/>
                  <a:t> indistinguishable encryptions under a chosen-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plaintext attack (IND-CPA)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cpa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cpa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equivalent definition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1200"/>
                <a:ext cx="9144000" cy="337996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0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IND-m-CPA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752600"/>
                <a:ext cx="9144000" cy="1134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/>
                  <a:t>, 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LR-Oracle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LR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cpa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52600"/>
                <a:ext cx="9144000" cy="1134478"/>
              </a:xfrm>
              <a:prstGeom prst="rect">
                <a:avLst/>
              </a:prstGeom>
              <a:blipFill rotWithShape="0"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729594" y="2971800"/>
            <a:ext cx="2843253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49248" y="2971800"/>
            <a:ext cx="1330868" cy="243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78136" y="2996458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136" y="2996458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86374" y="3266209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374" y="3266209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572848" y="48768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58648" y="459278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648" y="4592782"/>
                <a:ext cx="2372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29594" y="4800600"/>
                <a:ext cx="280365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LR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cpa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94" y="4800600"/>
                <a:ext cx="2803652" cy="6178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968342" y="413705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68342" y="4137059"/>
                <a:ext cx="123591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6667" t="-6897" r="-35556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7029758" y="40894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029758" y="4089430"/>
                <a:ext cx="145014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4783" t="-5882" r="-434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4582366" y="377323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10230" y="3482429"/>
                <a:ext cx="1638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oracle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access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230" y="3482429"/>
                <a:ext cx="163826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34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73757" y="3877237"/>
                <a:ext cx="86478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757" y="3877237"/>
                <a:ext cx="864788" cy="289182"/>
              </a:xfrm>
              <a:prstGeom prst="rect">
                <a:avLst/>
              </a:prstGeom>
              <a:blipFill rotWithShape="0">
                <a:blip r:embed="rId11"/>
                <a:stretch>
                  <a:fillRect l="-6338" r="-9859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4582367" y="3839045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54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8" grpId="0"/>
      <p:bldP spid="5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21716</TotalTime>
  <Words>343</Words>
  <Application>Microsoft Office PowerPoint</Application>
  <PresentationFormat>On-screen Show (4:3)</PresentationFormat>
  <Paragraphs>161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Cambria Math</vt:lpstr>
      <vt:lpstr>Office Theme</vt:lpstr>
      <vt:lpstr>Foundations of Cryptography IND-m-EAV, IND-CPA, IND-m-CPA </vt:lpstr>
      <vt:lpstr>IND-m-EAV</vt:lpstr>
      <vt:lpstr>IND-m-EAV</vt:lpstr>
      <vt:lpstr>IND-m-EAV</vt:lpstr>
      <vt:lpstr>IND-m-EAV</vt:lpstr>
      <vt:lpstr>PowerPoint Presentation</vt:lpstr>
      <vt:lpstr>"Chosen-Plaintext Attack"</vt:lpstr>
      <vt:lpstr>IND-CPA</vt:lpstr>
      <vt:lpstr>IND-m-CPA</vt:lpstr>
      <vt:lpstr>IND-m-CPA Security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681</cp:revision>
  <cp:lastPrinted>2018-11-08T06:49:06Z</cp:lastPrinted>
  <dcterms:created xsi:type="dcterms:W3CDTF">2014-04-06T04:43:09Z</dcterms:created>
  <dcterms:modified xsi:type="dcterms:W3CDTF">2018-11-08T09:26:27Z</dcterms:modified>
</cp:coreProperties>
</file>