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4" r:id="rId2"/>
    <p:sldId id="422" r:id="rId3"/>
    <p:sldId id="423" r:id="rId4"/>
    <p:sldId id="424" r:id="rId5"/>
    <p:sldId id="425" r:id="rId6"/>
    <p:sldId id="426" r:id="rId7"/>
    <p:sldId id="427" r:id="rId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5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1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Foundations of Cryptography</a:t>
                </a:r>
                <a:br>
                  <a:rPr lang="en-US" dirty="0" smtClean="0"/>
                </a:br>
                <a:r>
                  <a:rPr lang="en-US" sz="2000" dirty="0"/>
                  <a:t>security definitions, </a:t>
                </a:r>
                <a:r>
                  <a:rPr lang="en-US" sz="2000" dirty="0" smtClean="0"/>
                  <a:t>arbitrary-Length encryption,  </a:t>
                </a:r>
                <a:br>
                  <a:rPr lang="en-US" sz="2000" dirty="0" smtClean="0"/>
                </a:br>
                <a:r>
                  <a:rPr lang="en-US" sz="2000" dirty="0" smtClean="0"/>
                  <a:t>keyed function,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 t="-4979" b="-4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Definitions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524000" y="13716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Secrecy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86400" y="13716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Indistinguishability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" y="33909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IND-EAV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0800" y="33909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IND-m-EAV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4000" y="5410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IND-CPA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86400" y="5410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IND-m-CPA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05200" y="175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505200" y="19050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981200" y="2286000"/>
            <a:ext cx="48768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590800" y="3934690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086600" y="4305300"/>
            <a:ext cx="9144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219200" y="2286000"/>
            <a:ext cx="48768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90800" y="3747655"/>
            <a:ext cx="381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162800" y="22860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7391400" y="22860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315200" y="43053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1219200" y="4305300"/>
            <a:ext cx="48768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981200" y="4305300"/>
            <a:ext cx="48768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505200" y="579120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3505200" y="5943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" idx="0"/>
            <a:endCxn id="10" idx="2"/>
          </p:cNvCxnSpPr>
          <p:nvPr/>
        </p:nvCxnSpPr>
        <p:spPr>
          <a:xfrm rot="16200000" flipH="1">
            <a:off x="4000500" y="3848100"/>
            <a:ext cx="4953000" cy="12700"/>
          </a:xfrm>
          <a:prstGeom prst="curvedConnector5">
            <a:avLst>
              <a:gd name="adj1" fmla="val -4615"/>
              <a:gd name="adj2" fmla="val 19309094"/>
              <a:gd name="adj3" fmla="val 10461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0" idx="3"/>
            <a:endCxn id="6" idx="3"/>
          </p:cNvCxnSpPr>
          <p:nvPr/>
        </p:nvCxnSpPr>
        <p:spPr>
          <a:xfrm flipV="1">
            <a:off x="7467600" y="1828800"/>
            <a:ext cx="12700" cy="4038600"/>
          </a:xfrm>
          <a:prstGeom prst="curvedConnector3">
            <a:avLst>
              <a:gd name="adj1" fmla="val 8781819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Fixed-Length </a:t>
            </a:r>
            <a:r>
              <a:rPr lang="en-US" dirty="0"/>
              <a:t>to Arbitrary-Length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37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Building Block</a:t>
                </a:r>
                <a:r>
                  <a:rPr lang="en-US" sz="20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 smtClean="0"/>
                  <a:t> is IND-CPA secure.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IND-CPA secure,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 is also IND-CPA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IND-m-CPA </a:t>
                </a:r>
                <a:r>
                  <a:rPr lang="en-US" sz="2000" dirty="0"/>
                  <a:t>secure,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also </a:t>
                </a:r>
                <a:r>
                  <a:rPr lang="en-US" sz="2000" dirty="0" smtClean="0"/>
                  <a:t>IND-m-CPA </a:t>
                </a:r>
                <a:r>
                  <a:rPr lang="en-US" sz="2000" dirty="0"/>
                  <a:t>secure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828800"/>
            <a:ext cx="2013519" cy="3321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7120" y="1828801"/>
            <a:ext cx="1580814" cy="3321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1741" y="1828801"/>
            <a:ext cx="1330868" cy="3321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16156" y="5202501"/>
                <a:ext cx="2372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56" y="5202501"/>
                <a:ext cx="237244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0513" r="-1282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6800" y="5202501"/>
                <a:ext cx="1921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202501"/>
                <a:ext cx="192167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1875" r="-1562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48591" y="5202501"/>
                <a:ext cx="9874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Challenger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91" y="5202501"/>
                <a:ext cx="987450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6173" r="-679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5715000" y="474537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7000" y="446830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6830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47" t="-4444" r="-2631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>
            <a:off x="2438400" y="474191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00400" y="446483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64839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9917" y="4800903"/>
                <a:ext cx="1836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7" y="4800903"/>
                <a:ext cx="18365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22" r="-232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5171723"/>
                <a:ext cx="124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IND-m-CPA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171723"/>
                <a:ext cx="12413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823" t="-28261" r="-59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43600" y="5171723"/>
                <a:ext cx="1300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IND-m-CPA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171723"/>
                <a:ext cx="13006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798" t="-28261" r="-657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5791199" y="292865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819063" y="263784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63" y="2637849"/>
                <a:ext cx="157575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43600" y="3032657"/>
                <a:ext cx="130721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032657"/>
                <a:ext cx="1307217" cy="289182"/>
              </a:xfrm>
              <a:prstGeom prst="rect">
                <a:avLst/>
              </a:prstGeom>
              <a:blipFill rotWithShape="0">
                <a:blip r:embed="rId12"/>
                <a:stretch>
                  <a:fillRect l="-6075" t="-25000" r="-7009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rot="10800000" flipH="1">
            <a:off x="5791200" y="299446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4700" y="1861339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861339"/>
                <a:ext cx="137133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82938" y="213109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8" y="2131090"/>
                <a:ext cx="9893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2451100" y="323164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478964" y="294083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64" y="2940839"/>
                <a:ext cx="157575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9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03501" y="3335647"/>
                <a:ext cx="12479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1" y="3335647"/>
                <a:ext cx="1247906" cy="289182"/>
              </a:xfrm>
              <a:prstGeom prst="rect">
                <a:avLst/>
              </a:prstGeom>
              <a:blipFill rotWithShape="0">
                <a:blip r:embed="rId16"/>
                <a:stretch>
                  <a:fillRect l="-6341" t="-25000" r="-6341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rot="10800000" flipH="1">
            <a:off x="2451101" y="329745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Fixed-Length </a:t>
            </a:r>
            <a:r>
              <a:rPr lang="en-US" dirty="0"/>
              <a:t>to Arbitrary-Length</a:t>
            </a:r>
          </a:p>
        </p:txBody>
      </p:sp>
    </p:spTree>
    <p:extLst>
      <p:ext uri="{BB962C8B-B14F-4D97-AF65-F5344CB8AC3E}">
        <p14:creationId xmlns:p14="http://schemas.microsoft.com/office/powerpoint/2010/main" val="420668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/>
      <p:bldP spid="55" grpId="0"/>
      <p:bldP spid="58" grpId="0"/>
      <p:bldP spid="59" grpId="0"/>
      <p:bldP spid="61" grpId="0"/>
      <p:bldP spid="62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5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Function (PRF)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5552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altLang="zh-CN" sz="2400" b="1" dirty="0" smtClean="0"/>
                  <a:t>keyed function </a:t>
                </a:r>
                <a:r>
                  <a:rPr lang="en-US" altLang="zh-CN" sz="2400" dirty="0" smtClean="0"/>
                  <a:t>is a</a:t>
                </a:r>
                <a:r>
                  <a:rPr lang="en-US" sz="2400" dirty="0" smtClean="0"/>
                  <a:t> two-input function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where the first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called </a:t>
                </a:r>
                <a:r>
                  <a:rPr lang="en-US" sz="2400" b="1" dirty="0" smtClean="0"/>
                  <a:t>key</a:t>
                </a:r>
                <a:r>
                  <a:rPr lang="en-US" sz="2400" b="1" i="1" dirty="0" smtClean="0"/>
                  <a:t> 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notation:</a:t>
                </a:r>
                <a:r>
                  <a:rPr lang="en-US" sz="2000" b="1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efficient</a:t>
                </a:r>
                <a:r>
                  <a:rPr lang="en-US" sz="2000" dirty="0" smtClean="0"/>
                  <a:t> if there exists DPT algorithm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key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l</a:t>
                </a:r>
                <a:r>
                  <a:rPr lang="en-US" sz="2000" b="1" dirty="0" smtClean="0"/>
                  <a:t>ength-preserving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key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be a length preserving </a:t>
                </a:r>
                <a:r>
                  <a:rPr lang="en-US" altLang="zh-CN" sz="2400" dirty="0"/>
                  <a:t>keyed </a:t>
                </a:r>
                <a:r>
                  <a:rPr lang="en-US" altLang="zh-CN" sz="2400" dirty="0" smtClean="0"/>
                  <a:t>function</a:t>
                </a:r>
                <a:r>
                  <a:rPr lang="en-US" sz="2400" dirty="0" smtClean="0"/>
                  <a:t>. For every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u="sng" dirty="0" smtClean="0"/>
                  <a:t>induces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over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the set of all functions that map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input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output: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random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Truly Random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PRF (informal):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said to be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pseudorandom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computationally indistinguishable.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5522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0" b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0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74243"/>
                <a:ext cx="9144000" cy="5050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Let the </a:t>
                </a:r>
                <a:r>
                  <a:rPr lang="en-US" sz="2400" dirty="0" smtClean="0"/>
                  <a:t>keyed </a:t>
                </a:r>
                <a:r>
                  <a:rPr lang="en-US" sz="2400" b="0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defined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pseudorandom function?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that 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a truly random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an oracle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learns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then output 1; o.w., output 0.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negligibe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4243"/>
                <a:ext cx="9144000" cy="505035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0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21807</TotalTime>
  <Words>95</Words>
  <Application>Microsoft Office PowerPoint</Application>
  <PresentationFormat>On-screen Show (4:3)</PresentationFormat>
  <Paragraphs>68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Cambria Math</vt:lpstr>
      <vt:lpstr>Office Theme</vt:lpstr>
      <vt:lpstr>Foundations of Cryptography security definitions, arbitrary-Length encryption,   keyed function, {F_k }, {f}</vt:lpstr>
      <vt:lpstr>Security Definitions</vt:lpstr>
      <vt:lpstr>From Fixed-Length to Arbitrary-Length</vt:lpstr>
      <vt:lpstr>From Fixed-Length to Arbitrary-Length</vt:lpstr>
      <vt:lpstr>PowerPoint Presentation</vt:lpstr>
      <vt:lpstr>Pseudorandom Function (PRF)</vt:lpstr>
      <vt:lpstr>PRF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690</cp:revision>
  <cp:lastPrinted>2018-11-08T06:49:06Z</cp:lastPrinted>
  <dcterms:created xsi:type="dcterms:W3CDTF">2014-04-06T04:43:09Z</dcterms:created>
  <dcterms:modified xsi:type="dcterms:W3CDTF">2018-11-11T08:57:12Z</dcterms:modified>
</cp:coreProperties>
</file>