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14" r:id="rId2"/>
    <p:sldId id="436" r:id="rId3"/>
    <p:sldId id="437" r:id="rId4"/>
    <p:sldId id="444" r:id="rId5"/>
    <p:sldId id="439" r:id="rId6"/>
    <p:sldId id="440" r:id="rId7"/>
    <p:sldId id="441" r:id="rId8"/>
    <p:sldId id="442" r:id="rId9"/>
    <p:sldId id="443" r:id="rId10"/>
    <p:sldId id="445" r:id="rId11"/>
    <p:sldId id="459" r:id="rId12"/>
    <p:sldId id="450" r:id="rId13"/>
    <p:sldId id="460" r:id="rId14"/>
    <p:sldId id="451" r:id="rId15"/>
    <p:sldId id="452" r:id="rId16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92607" autoAdjust="0"/>
  </p:normalViewPr>
  <p:slideViewPr>
    <p:cSldViewPr>
      <p:cViewPr varScale="1">
        <p:scale>
          <a:sx n="65" d="100"/>
          <a:sy n="65" d="100"/>
        </p:scale>
        <p:origin x="144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6000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/>
            </a:lvl1pPr>
          </a:lstStyle>
          <a:p>
            <a:fld id="{967960C5-1CDB-4EF4-9176-4FAD832A9628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6000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/>
            </a:lvl1pPr>
          </a:lstStyle>
          <a:p>
            <a:fld id="{567B6F1C-D737-4C0E-97E2-C15B6C95D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3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r">
              <a:defRPr sz="1200"/>
            </a:lvl1pPr>
          </a:lstStyle>
          <a:p>
            <a:fld id="{32102203-0005-4F25-892A-D8BA64954F35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5" tIns="46587" rIns="93175" bIns="465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2"/>
            <a:ext cx="7437120" cy="3154680"/>
          </a:xfrm>
          <a:prstGeom prst="rect">
            <a:avLst/>
          </a:prstGeom>
        </p:spPr>
        <p:txBody>
          <a:bodyPr vert="horz" lIns="93175" tIns="46587" rIns="93175" bIns="4658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r">
              <a:defRPr sz="1200"/>
            </a:lvl1pPr>
          </a:lstStyle>
          <a:p>
            <a:fld id="{CD056948-DAD1-439C-9E1C-23575F6A2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5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441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271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42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9769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6232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77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72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400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78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39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7527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862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5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61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6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2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3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2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8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7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1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5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9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16BE1-F6D1-4AFD-B993-C6824D21EFE1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2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12" Type="http://schemas.openxmlformats.org/officeDocument/2006/relationships/image" Target="../media/image51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54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13" Type="http://schemas.openxmlformats.org/officeDocument/2006/relationships/image" Target="../media/image110.png"/><Relationship Id="rId18" Type="http://schemas.openxmlformats.org/officeDocument/2006/relationships/image" Target="../media/image115.png"/><Relationship Id="rId26" Type="http://schemas.openxmlformats.org/officeDocument/2006/relationships/image" Target="../media/image123.png"/><Relationship Id="rId3" Type="http://schemas.openxmlformats.org/officeDocument/2006/relationships/image" Target="../media/image16.png"/><Relationship Id="rId21" Type="http://schemas.openxmlformats.org/officeDocument/2006/relationships/image" Target="../media/image118.png"/><Relationship Id="rId7" Type="http://schemas.openxmlformats.org/officeDocument/2006/relationships/image" Target="../media/image104.png"/><Relationship Id="rId12" Type="http://schemas.openxmlformats.org/officeDocument/2006/relationships/image" Target="../media/image109.png"/><Relationship Id="rId17" Type="http://schemas.openxmlformats.org/officeDocument/2006/relationships/image" Target="../media/image114.png"/><Relationship Id="rId25" Type="http://schemas.openxmlformats.org/officeDocument/2006/relationships/image" Target="../media/image12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3.png"/><Relationship Id="rId20" Type="http://schemas.openxmlformats.org/officeDocument/2006/relationships/image" Target="../media/image117.png"/><Relationship Id="rId29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11" Type="http://schemas.openxmlformats.org/officeDocument/2006/relationships/image" Target="../media/image108.png"/><Relationship Id="rId24" Type="http://schemas.openxmlformats.org/officeDocument/2006/relationships/image" Target="../media/image121.png"/><Relationship Id="rId5" Type="http://schemas.openxmlformats.org/officeDocument/2006/relationships/image" Target="../media/image102.png"/><Relationship Id="rId15" Type="http://schemas.openxmlformats.org/officeDocument/2006/relationships/image" Target="../media/image112.png"/><Relationship Id="rId23" Type="http://schemas.openxmlformats.org/officeDocument/2006/relationships/image" Target="../media/image120.png"/><Relationship Id="rId28" Type="http://schemas.openxmlformats.org/officeDocument/2006/relationships/image" Target="../media/image125.png"/><Relationship Id="rId10" Type="http://schemas.openxmlformats.org/officeDocument/2006/relationships/image" Target="../media/image107.png"/><Relationship Id="rId19" Type="http://schemas.openxmlformats.org/officeDocument/2006/relationships/image" Target="../media/image116.png"/><Relationship Id="rId4" Type="http://schemas.openxmlformats.org/officeDocument/2006/relationships/image" Target="../media/image101.png"/><Relationship Id="rId9" Type="http://schemas.openxmlformats.org/officeDocument/2006/relationships/image" Target="../media/image106.png"/><Relationship Id="rId14" Type="http://schemas.openxmlformats.org/officeDocument/2006/relationships/image" Target="../media/image111.png"/><Relationship Id="rId22" Type="http://schemas.openxmlformats.org/officeDocument/2006/relationships/image" Target="../media/image119.png"/><Relationship Id="rId27" Type="http://schemas.openxmlformats.org/officeDocument/2006/relationships/image" Target="../media/image1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62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8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80.png"/><Relationship Id="rId18" Type="http://schemas.openxmlformats.org/officeDocument/2006/relationships/image" Target="../media/image129.png"/><Relationship Id="rId3" Type="http://schemas.openxmlformats.org/officeDocument/2006/relationships/image" Target="../media/image63.png"/><Relationship Id="rId21" Type="http://schemas.openxmlformats.org/officeDocument/2006/relationships/image" Target="../media/image132.png"/><Relationship Id="rId7" Type="http://schemas.openxmlformats.org/officeDocument/2006/relationships/image" Target="../media/image72.png"/><Relationship Id="rId12" Type="http://schemas.openxmlformats.org/officeDocument/2006/relationships/image" Target="../media/image79.png"/><Relationship Id="rId17" Type="http://schemas.openxmlformats.org/officeDocument/2006/relationships/image" Target="../media/image128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27.png"/><Relationship Id="rId20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6.png"/><Relationship Id="rId5" Type="http://schemas.openxmlformats.org/officeDocument/2006/relationships/image" Target="../media/image68.png"/><Relationship Id="rId15" Type="http://schemas.openxmlformats.org/officeDocument/2006/relationships/image" Target="../media/image126.png"/><Relationship Id="rId10" Type="http://schemas.openxmlformats.org/officeDocument/2006/relationships/image" Target="../media/image75.png"/><Relationship Id="rId19" Type="http://schemas.openxmlformats.org/officeDocument/2006/relationships/image" Target="../media/image130.png"/><Relationship Id="rId4" Type="http://schemas.openxmlformats.org/officeDocument/2006/relationships/image" Target="../media/image67.png"/><Relationship Id="rId9" Type="http://schemas.openxmlformats.org/officeDocument/2006/relationships/image" Target="../media/image74.png"/><Relationship Id="rId14" Type="http://schemas.openxmlformats.org/officeDocument/2006/relationships/image" Target="../media/image1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ctrTitle"/>
              </p:nvPr>
            </p:nvSpPr>
            <p:spPr>
              <a:xfrm>
                <a:off x="0" y="1371600"/>
                <a:ext cx="9144000" cy="147002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Foundations of Cryptography</a:t>
                </a:r>
                <a:br>
                  <a:rPr lang="en-US" dirty="0"/>
                </a:br>
                <a:r>
                  <a:rPr lang="en-US" sz="2000" dirty="0"/>
                  <a:t>PRF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sz="2000" dirty="0"/>
                  <a:t>PRG, </a:t>
                </a:r>
                <a:r>
                  <a:rPr lang="en-US" sz="2000" dirty="0" smtClean="0"/>
                  <a:t>PRP, strong PRP, </a:t>
                </a:r>
                <a:r>
                  <a:rPr lang="en-US" sz="2000" dirty="0"/>
                  <a:t>PRF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sz="2000" dirty="0" smtClean="0"/>
                  <a:t>PRP, padding, ECB, CBC</a:t>
                </a:r>
                <a:endParaRPr lang="en-US" sz="20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0" y="1371600"/>
                <a:ext cx="9144000" cy="1470025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10000"/>
            <a:ext cx="9144000" cy="1066800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LiangFeng</a:t>
            </a:r>
            <a:r>
              <a:rPr lang="en-US" sz="2800" dirty="0" smtClean="0">
                <a:solidFill>
                  <a:schemeClr val="tx1"/>
                </a:solidFill>
              </a:rPr>
              <a:t> Zhang </a:t>
            </a: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zhanglf@shanghaitech.edu.cn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14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969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Encrypting More Efficiently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292554"/>
                <a:ext cx="9144000" cy="53368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QUESTION: </a:t>
                </a:r>
                <a:r>
                  <a:rPr lang="en-US" sz="2400" dirty="0" smtClean="0"/>
                  <a:t>How to encrypt arbitrarily long messages in an IND-CPA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secure scheme?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IND-CPA requires the encryption algorithm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𝐄𝐧𝐜</m:t>
                    </m:r>
                  </m:oMath>
                </a14:m>
                <a:r>
                  <a:rPr lang="en-US" sz="2000" dirty="0" smtClean="0"/>
                  <a:t> to be either </a:t>
                </a:r>
                <a:r>
                  <a:rPr lang="en-US" sz="2000" dirty="0" err="1" smtClean="0"/>
                  <a:t>stateful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or probabilistic.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EXISITING SOLUTION: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>
                            <a:latin typeface="Cambria Math" panose="02040503050406030204" pitchFamily="18" charset="0"/>
                          </a:rPr>
                          <m:t>𝐆𝐞𝐧</m:t>
                        </m:r>
                        <m:r>
                          <a:rPr lang="en-US" sz="2400" b="1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0">
                            <a:latin typeface="Cambria Math" panose="02040503050406030204" pitchFamily="18" charset="0"/>
                          </a:rPr>
                          <m:t>𝐄𝐧𝐜</m:t>
                        </m:r>
                        <m:r>
                          <a:rPr lang="en-US" sz="2400" b="1" i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0">
                            <a:latin typeface="Cambria Math" panose="02040503050406030204" pitchFamily="18" charset="0"/>
                          </a:rPr>
                          <m:t>𝐃𝐞𝐜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/>
                  <a:t>Building block</a:t>
                </a:r>
                <a:r>
                  <a:rPr lang="en-US" sz="2000" dirty="0" smtClean="0"/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 smtClean="0"/>
                  <a:t>- a length-preserving PRF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 smtClean="0"/>
                  <a:t> for a security parameter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:  choose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and output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d>
                      <m:d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; choose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and output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𝐃𝐞𝐜</m:t>
                    </m:r>
                    <m:d>
                      <m:d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; output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REMARK: 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en-US" sz="2400" dirty="0" smtClean="0"/>
                  <a:t> Too expensive.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Stream cipher: internal state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Block cipher: modes of encryption</a:t>
                </a:r>
                <a:endParaRPr lang="en-US" sz="20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92554"/>
                <a:ext cx="9144000" cy="5336846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863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Modes of Operation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338417"/>
                <a:ext cx="9144000" cy="43765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Padding Technique:</a:t>
                </a:r>
                <a:r>
                  <a:rPr lang="en-US" sz="24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 smtClean="0"/>
                  <a:t> is a block cipher with block length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 smtClean="0"/>
                  <a:t>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in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 smtClean="0"/>
                  <a:t>)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0" dirty="0" smtClean="0"/>
                  <a:t>The length of the message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b="0" dirty="0" smtClean="0"/>
                  <a:t> is not a multiple of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 smtClean="0"/>
                  <a:t>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Append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10⋯0</m:t>
                    </m:r>
                  </m:oMath>
                </a14:m>
                <a:r>
                  <a:rPr lang="en-US" sz="2000" dirty="0" smtClean="0"/>
                  <a:t> at the end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 smtClean="0"/>
                  <a:t> such that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divides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|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10⋯0|</m:t>
                    </m:r>
                  </m:oMath>
                </a14:m>
                <a:endParaRPr lang="en-US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length of the message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is </a:t>
                </a:r>
                <a:r>
                  <a:rPr lang="en-US" sz="2000" dirty="0" smtClean="0"/>
                  <a:t>a </a:t>
                </a:r>
                <a:r>
                  <a:rPr lang="en-US" sz="2000" dirty="0"/>
                  <a:t>multiple of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Append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10⋯0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 smtClean="0"/>
                  <a:t> bits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REMARK</a:t>
                </a:r>
                <a:r>
                  <a:rPr lang="en-US" sz="2400" dirty="0" smtClean="0"/>
                  <a:t>: </a:t>
                </a:r>
                <a:r>
                  <a:rPr lang="en-US" sz="2400" dirty="0" err="1" smtClean="0"/>
                  <a:t>Wlog</a:t>
                </a:r>
                <a:r>
                  <a:rPr lang="en-US" sz="2400" dirty="0" smtClean="0"/>
                  <a:t>, the length of the message is a multiple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Modes of Operation for Block Ciphers: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/>
                  <a:t>ECB</a:t>
                </a:r>
                <a:r>
                  <a:rPr lang="en-US" sz="2000" dirty="0" smtClean="0"/>
                  <a:t>: Electronic Code Book mode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/>
                  <a:t>CBC</a:t>
                </a:r>
                <a:r>
                  <a:rPr lang="en-US" sz="2000" dirty="0" smtClean="0"/>
                  <a:t>: Cipher Block Chaining mode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/>
                  <a:t>OFB</a:t>
                </a:r>
                <a:r>
                  <a:rPr lang="en-US" sz="2000" dirty="0" smtClean="0"/>
                  <a:t>: Output Feedback mode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/>
                  <a:t>CTR</a:t>
                </a:r>
                <a:r>
                  <a:rPr lang="en-US" sz="2000" dirty="0" smtClean="0"/>
                  <a:t>: Counter mode</a:t>
                </a: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38417"/>
                <a:ext cx="9144000" cy="4376583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39" b="-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359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6419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 ECB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524000"/>
                <a:ext cx="9144000" cy="39472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CONSTRUCTION:</a:t>
                </a:r>
                <a:r>
                  <a:rPr lang="en-US" sz="24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 smtClean="0"/>
                  <a:t> is a block cipher with block length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: choose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and output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𝑡𝑛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m:rPr>
                        <m:lit/>
                      </m:rP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m:rPr>
                        <m:lit/>
                      </m:rP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r>
                      <m:rPr>
                        <m:lit/>
                      </m:rP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𝐃𝐞𝐜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𝑡𝑛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0" dirty="0" smtClean="0">
                    <a:solidFill>
                      <a:srgbClr val="C00000"/>
                    </a:solidFill>
                  </a:rPr>
                  <a:t>output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d>
                      <m:d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m:rPr>
                        <m:lit/>
                      </m:rP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||</m:t>
                    </m:r>
                    <m:sSubSup>
                      <m:sSub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d>
                      <m:d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m:rPr>
                        <m:lit/>
                      </m:rP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r>
                      <m:rPr>
                        <m:lit/>
                      </m:rP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||</m:t>
                    </m:r>
                    <m:sSubSup>
                      <m:sSub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Analysis: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Deterministic and thus not IND-CPA secure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Not IND-EAV secure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/>
                  <a:t>Should never be used in practice</a:t>
                </a: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24000"/>
                <a:ext cx="9144000" cy="3947234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54" b="-1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400800" y="3373120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3373120"/>
                <a:ext cx="685800" cy="6858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391400" y="3373120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3373120"/>
                <a:ext cx="685800" cy="6858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8382000" y="3373120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0" y="3373120"/>
                <a:ext cx="685800" cy="6858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569710" y="2590800"/>
                <a:ext cx="3488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9710" y="2590800"/>
                <a:ext cx="348878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0526" r="-526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558142" y="2593201"/>
                <a:ext cx="354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8142" y="2593201"/>
                <a:ext cx="354200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8621" r="-689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544297" y="2590800"/>
                <a:ext cx="354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4297" y="2590800"/>
                <a:ext cx="354200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8621" r="-689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600104" y="4551680"/>
                <a:ext cx="2550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104" y="4551680"/>
                <a:ext cx="255070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4286" r="-476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612667" y="4554081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667" y="4554081"/>
                <a:ext cx="260391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1628" r="-697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8618507" y="4551680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507" y="4551680"/>
                <a:ext cx="260391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1628" r="-697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>
            <a:stCxn id="5" idx="2"/>
            <a:endCxn id="4" idx="0"/>
          </p:cNvCxnSpPr>
          <p:nvPr/>
        </p:nvCxnSpPr>
        <p:spPr>
          <a:xfrm flipH="1">
            <a:off x="6743700" y="2867799"/>
            <a:ext cx="449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2"/>
            <a:endCxn id="8" idx="0"/>
          </p:cNvCxnSpPr>
          <p:nvPr/>
        </p:nvCxnSpPr>
        <p:spPr>
          <a:xfrm flipH="1">
            <a:off x="7734300" y="2870200"/>
            <a:ext cx="942" cy="50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2"/>
            <a:endCxn id="9" idx="0"/>
          </p:cNvCxnSpPr>
          <p:nvPr/>
        </p:nvCxnSpPr>
        <p:spPr>
          <a:xfrm>
            <a:off x="8721397" y="2867799"/>
            <a:ext cx="3503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743700" y="4084320"/>
            <a:ext cx="449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7734300" y="4086721"/>
            <a:ext cx="942" cy="50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8721397" y="4084320"/>
            <a:ext cx="3503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806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CBC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524000"/>
                <a:ext cx="9144000" cy="42173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CONSTRUCTION:</a:t>
                </a:r>
                <a:r>
                  <a:rPr lang="en-US" sz="24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 smtClean="0"/>
                  <a:t> is a block cipher with block length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: choose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and output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𝑡𝑛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𝐼𝑉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𝐼𝑉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000" b="0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do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b="0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b="0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𝐃𝐞𝐜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𝑡𝑛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do</m:t>
                    </m:r>
                  </m:oMath>
                </a14:m>
                <a:endParaRPr lang="en-US" sz="2000" b="0" dirty="0" smtClean="0">
                  <a:solidFill>
                    <a:srgbClr val="C00000"/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24000"/>
                <a:ext cx="9144000" cy="4217308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45" b="-10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400800" y="3373120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3373120"/>
                <a:ext cx="685800" cy="6858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391400" y="3373120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3373120"/>
                <a:ext cx="685800" cy="6858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8382000" y="3373120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0" y="3373120"/>
                <a:ext cx="685800" cy="6858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569710" y="2426517"/>
                <a:ext cx="3488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9710" y="2426517"/>
                <a:ext cx="348878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0526" r="-526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558142" y="2428918"/>
                <a:ext cx="354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8142" y="2428918"/>
                <a:ext cx="354200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8621" r="-689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544297" y="2426517"/>
                <a:ext cx="354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4297" y="2426517"/>
                <a:ext cx="354200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8621" r="-6897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600104" y="4551680"/>
                <a:ext cx="2550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104" y="4551680"/>
                <a:ext cx="255070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4286" r="-476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612667" y="4554081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667" y="4554081"/>
                <a:ext cx="260391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1628" r="-697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618507" y="4551680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507" y="4551680"/>
                <a:ext cx="260391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1628" r="-697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H="1">
            <a:off x="6743739" y="2769288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6743700" y="4084320"/>
            <a:ext cx="449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734300" y="4086721"/>
            <a:ext cx="942" cy="50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721397" y="4084320"/>
            <a:ext cx="3503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590607" y="4612639"/>
                <a:ext cx="292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607" y="4612639"/>
                <a:ext cx="292644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8750" r="-1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93080" y="2903081"/>
                <a:ext cx="292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080" y="2903081"/>
                <a:ext cx="292644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0833" r="-1458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>
            <a:stCxn id="21" idx="2"/>
            <a:endCxn id="3" idx="0"/>
          </p:cNvCxnSpPr>
          <p:nvPr/>
        </p:nvCxnSpPr>
        <p:spPr>
          <a:xfrm flipH="1">
            <a:off x="5736929" y="3180080"/>
            <a:ext cx="2473" cy="1432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625046" y="2906961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046" y="2906961"/>
                <a:ext cx="253274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26829" r="-26829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 flipH="1">
            <a:off x="6746240" y="3145208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848758" y="3049201"/>
            <a:ext cx="813254" cy="3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7714019" y="2766350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595326" y="2904023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5326" y="2904023"/>
                <a:ext cx="253274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26190" r="-2381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/>
          <p:nvPr/>
        </p:nvCxnSpPr>
        <p:spPr>
          <a:xfrm flipH="1">
            <a:off x="7716520" y="3142270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8704619" y="2766350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8585926" y="2904023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5926" y="2904023"/>
                <a:ext cx="253274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26190" r="-2381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/>
          <p:nvPr/>
        </p:nvCxnSpPr>
        <p:spPr>
          <a:xfrm flipH="1">
            <a:off x="8707120" y="3142270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7228105" y="3053473"/>
            <a:ext cx="417328" cy="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7228105" y="3053473"/>
            <a:ext cx="0" cy="12061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741979" y="4259580"/>
            <a:ext cx="4925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8231372" y="3055620"/>
            <a:ext cx="417328" cy="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8231372" y="3055620"/>
            <a:ext cx="0" cy="12061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7745246" y="4261727"/>
            <a:ext cx="4925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532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PRF from PRG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262764"/>
                <a:ext cx="9144000" cy="21040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CONSTRUCTION: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),   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 smtClean="0"/>
                  <a:t> is a PRG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⋯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sz="20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⋯</m:t>
                            </m:r>
                          </m:e>
                        </m:d>
                      </m:e>
                    </m:d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62764"/>
                <a:ext cx="9144000" cy="2104038"/>
              </a:xfrm>
              <a:prstGeom prst="rect">
                <a:avLst/>
              </a:prstGeom>
              <a:blipFill rotWithShape="0">
                <a:blip r:embed="rId3"/>
                <a:stretch>
                  <a:fillRect l="-1000" t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477225" y="3505200"/>
                <a:ext cx="457200" cy="22860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7225" y="3505200"/>
                <a:ext cx="457200" cy="2286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800825" y="4123426"/>
                <a:ext cx="457200" cy="22860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0825" y="4123426"/>
                <a:ext cx="457200" cy="2286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229825" y="4123426"/>
                <a:ext cx="457200" cy="22860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9825" y="4123426"/>
                <a:ext cx="457200" cy="22860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1962625" y="4800600"/>
            <a:ext cx="457200" cy="2286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562825" y="4800600"/>
            <a:ext cx="457200" cy="2286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467825" y="4800600"/>
            <a:ext cx="457200" cy="2286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068025" y="4800600"/>
            <a:ext cx="457200" cy="2286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572999" y="5732252"/>
            <a:ext cx="457200" cy="2286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411199" y="5732252"/>
            <a:ext cx="457200" cy="2286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181825" y="5732252"/>
            <a:ext cx="457200" cy="2286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020025" y="5732252"/>
            <a:ext cx="457200" cy="2286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078199" y="5732252"/>
            <a:ext cx="457200" cy="2286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916399" y="5732252"/>
            <a:ext cx="457200" cy="2286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687025" y="5732252"/>
            <a:ext cx="457200" cy="2286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525225" y="5732252"/>
            <a:ext cx="457200" cy="2286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/>
          <p:cNvCxnSpPr>
            <a:stCxn id="5" idx="2"/>
            <a:endCxn id="12" idx="0"/>
          </p:cNvCxnSpPr>
          <p:nvPr/>
        </p:nvCxnSpPr>
        <p:spPr>
          <a:xfrm flipH="1">
            <a:off x="3029425" y="3733800"/>
            <a:ext cx="1676400" cy="389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" idx="2"/>
            <a:endCxn id="13" idx="0"/>
          </p:cNvCxnSpPr>
          <p:nvPr/>
        </p:nvCxnSpPr>
        <p:spPr>
          <a:xfrm>
            <a:off x="4705825" y="3733800"/>
            <a:ext cx="1752600" cy="389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2" idx="2"/>
            <a:endCxn id="14" idx="0"/>
          </p:cNvCxnSpPr>
          <p:nvPr/>
        </p:nvCxnSpPr>
        <p:spPr>
          <a:xfrm flipH="1">
            <a:off x="2191225" y="4352026"/>
            <a:ext cx="838200" cy="448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2" idx="2"/>
            <a:endCxn id="15" idx="0"/>
          </p:cNvCxnSpPr>
          <p:nvPr/>
        </p:nvCxnSpPr>
        <p:spPr>
          <a:xfrm>
            <a:off x="3029425" y="4352026"/>
            <a:ext cx="762000" cy="448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3" idx="2"/>
            <a:endCxn id="16" idx="0"/>
          </p:cNvCxnSpPr>
          <p:nvPr/>
        </p:nvCxnSpPr>
        <p:spPr>
          <a:xfrm flipH="1">
            <a:off x="5696425" y="4352026"/>
            <a:ext cx="762000" cy="448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3" idx="2"/>
            <a:endCxn id="17" idx="0"/>
          </p:cNvCxnSpPr>
          <p:nvPr/>
        </p:nvCxnSpPr>
        <p:spPr>
          <a:xfrm>
            <a:off x="6458425" y="4352026"/>
            <a:ext cx="838200" cy="448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4" idx="2"/>
            <a:endCxn id="18" idx="0"/>
          </p:cNvCxnSpPr>
          <p:nvPr/>
        </p:nvCxnSpPr>
        <p:spPr>
          <a:xfrm flipH="1">
            <a:off x="1801599" y="5029200"/>
            <a:ext cx="389626" cy="703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4" idx="2"/>
            <a:endCxn id="19" idx="0"/>
          </p:cNvCxnSpPr>
          <p:nvPr/>
        </p:nvCxnSpPr>
        <p:spPr>
          <a:xfrm>
            <a:off x="2191225" y="5029200"/>
            <a:ext cx="448574" cy="703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5" idx="2"/>
            <a:endCxn id="20" idx="0"/>
          </p:cNvCxnSpPr>
          <p:nvPr/>
        </p:nvCxnSpPr>
        <p:spPr>
          <a:xfrm flipH="1">
            <a:off x="3410425" y="5029200"/>
            <a:ext cx="381000" cy="703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5" idx="2"/>
            <a:endCxn id="21" idx="0"/>
          </p:cNvCxnSpPr>
          <p:nvPr/>
        </p:nvCxnSpPr>
        <p:spPr>
          <a:xfrm>
            <a:off x="3791425" y="5029200"/>
            <a:ext cx="457200" cy="703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6" idx="2"/>
            <a:endCxn id="22" idx="0"/>
          </p:cNvCxnSpPr>
          <p:nvPr/>
        </p:nvCxnSpPr>
        <p:spPr>
          <a:xfrm flipH="1">
            <a:off x="5306799" y="5029200"/>
            <a:ext cx="389626" cy="703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6" idx="2"/>
            <a:endCxn id="23" idx="0"/>
          </p:cNvCxnSpPr>
          <p:nvPr/>
        </p:nvCxnSpPr>
        <p:spPr>
          <a:xfrm>
            <a:off x="5696425" y="5029200"/>
            <a:ext cx="448574" cy="703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7" idx="2"/>
            <a:endCxn id="25" idx="0"/>
          </p:cNvCxnSpPr>
          <p:nvPr/>
        </p:nvCxnSpPr>
        <p:spPr>
          <a:xfrm flipH="1">
            <a:off x="6915625" y="5029200"/>
            <a:ext cx="381000" cy="703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7" idx="2"/>
            <a:endCxn id="26" idx="0"/>
          </p:cNvCxnSpPr>
          <p:nvPr/>
        </p:nvCxnSpPr>
        <p:spPr>
          <a:xfrm>
            <a:off x="7296625" y="5029200"/>
            <a:ext cx="457200" cy="703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447800" y="6070020"/>
                <a:ext cx="66492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(000)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6070020"/>
                <a:ext cx="664926" cy="215444"/>
              </a:xfrm>
              <a:prstGeom prst="rect">
                <a:avLst/>
              </a:prstGeom>
              <a:blipFill rotWithShape="0">
                <a:blip r:embed="rId7"/>
                <a:stretch>
                  <a:fillRect l="-5505" r="-9174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2276051" y="6070122"/>
                <a:ext cx="66492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(001)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6051" y="6070122"/>
                <a:ext cx="664926" cy="215444"/>
              </a:xfrm>
              <a:prstGeom prst="rect">
                <a:avLst/>
              </a:prstGeom>
              <a:blipFill rotWithShape="0">
                <a:blip r:embed="rId8"/>
                <a:stretch>
                  <a:fillRect l="-5505" r="-10092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3051622" y="6070122"/>
                <a:ext cx="66492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(010)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622" y="6070122"/>
                <a:ext cx="664926" cy="215444"/>
              </a:xfrm>
              <a:prstGeom prst="rect">
                <a:avLst/>
              </a:prstGeom>
              <a:blipFill rotWithShape="0">
                <a:blip r:embed="rId9"/>
                <a:stretch>
                  <a:fillRect l="-5505" r="-9174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3879873" y="6070224"/>
                <a:ext cx="66492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(011)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9873" y="6070224"/>
                <a:ext cx="664926" cy="215444"/>
              </a:xfrm>
              <a:prstGeom prst="rect">
                <a:avLst/>
              </a:prstGeom>
              <a:blipFill rotWithShape="0">
                <a:blip r:embed="rId10"/>
                <a:stretch>
                  <a:fillRect l="-5455" r="-9091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003322" y="6074448"/>
                <a:ext cx="66492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(100)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3322" y="6074448"/>
                <a:ext cx="664926" cy="215444"/>
              </a:xfrm>
              <a:prstGeom prst="rect">
                <a:avLst/>
              </a:prstGeom>
              <a:blipFill rotWithShape="0">
                <a:blip r:embed="rId11"/>
                <a:stretch>
                  <a:fillRect l="-5505" r="-9174" b="-30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5831573" y="6074550"/>
                <a:ext cx="66492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(101)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1573" y="6074550"/>
                <a:ext cx="664926" cy="215444"/>
              </a:xfrm>
              <a:prstGeom prst="rect">
                <a:avLst/>
              </a:prstGeom>
              <a:blipFill rotWithShape="0">
                <a:blip r:embed="rId12"/>
                <a:stretch>
                  <a:fillRect l="-5505" r="-9174" b="-30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6607144" y="6074550"/>
                <a:ext cx="66492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(110)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144" y="6074550"/>
                <a:ext cx="664926" cy="215444"/>
              </a:xfrm>
              <a:prstGeom prst="rect">
                <a:avLst/>
              </a:prstGeom>
              <a:blipFill rotWithShape="0">
                <a:blip r:embed="rId13"/>
                <a:stretch>
                  <a:fillRect l="-5505" r="-9174" b="-30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7435395" y="6074652"/>
                <a:ext cx="66492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(111)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5395" y="6074652"/>
                <a:ext cx="664926" cy="215444"/>
              </a:xfrm>
              <a:prstGeom prst="rect">
                <a:avLst/>
              </a:prstGeom>
              <a:blipFill rotWithShape="0">
                <a:blip r:embed="rId14"/>
                <a:stretch>
                  <a:fillRect l="-5505" r="-9174" b="-30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3673416" y="3647492"/>
                <a:ext cx="26539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416" y="3647492"/>
                <a:ext cx="265393" cy="246221"/>
              </a:xfrm>
              <a:prstGeom prst="rect">
                <a:avLst/>
              </a:prstGeom>
              <a:blipFill rotWithShape="0">
                <a:blip r:embed="rId15"/>
                <a:stretch>
                  <a:fillRect l="-18605" r="-6977"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5611599" y="3650897"/>
                <a:ext cx="26064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1599" y="3650897"/>
                <a:ext cx="260649" cy="246221"/>
              </a:xfrm>
              <a:prstGeom prst="rect">
                <a:avLst/>
              </a:prstGeom>
              <a:blipFill rotWithShape="0">
                <a:blip r:embed="rId16"/>
                <a:stretch>
                  <a:fillRect l="-19048" r="-7143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2393947" y="4371201"/>
                <a:ext cx="26539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947" y="4371201"/>
                <a:ext cx="265393" cy="246221"/>
              </a:xfrm>
              <a:prstGeom prst="rect">
                <a:avLst/>
              </a:prstGeom>
              <a:blipFill rotWithShape="0">
                <a:blip r:embed="rId17"/>
                <a:stretch>
                  <a:fillRect l="-18605" r="-6977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3441206" y="4369278"/>
                <a:ext cx="26539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206" y="4369278"/>
                <a:ext cx="265393" cy="246221"/>
              </a:xfrm>
              <a:prstGeom prst="rect">
                <a:avLst/>
              </a:prstGeom>
              <a:blipFill rotWithShape="0">
                <a:blip r:embed="rId18"/>
                <a:stretch>
                  <a:fillRect l="-18605" r="-4651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5822947" y="4371201"/>
                <a:ext cx="26539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2947" y="4371201"/>
                <a:ext cx="265393" cy="246221"/>
              </a:xfrm>
              <a:prstGeom prst="rect">
                <a:avLst/>
              </a:prstGeom>
              <a:blipFill rotWithShape="0">
                <a:blip r:embed="rId19"/>
                <a:stretch>
                  <a:fillRect l="-15909" r="-4545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6870206" y="4369278"/>
                <a:ext cx="26539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206" y="4369278"/>
                <a:ext cx="265393" cy="246221"/>
              </a:xfrm>
              <a:prstGeom prst="rect">
                <a:avLst/>
              </a:prstGeom>
              <a:blipFill rotWithShape="0">
                <a:blip r:embed="rId20"/>
                <a:stretch>
                  <a:fillRect l="-15909" r="-2273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1725399" y="5163979"/>
                <a:ext cx="26539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399" y="5163979"/>
                <a:ext cx="265393" cy="246221"/>
              </a:xfrm>
              <a:prstGeom prst="rect">
                <a:avLst/>
              </a:prstGeom>
              <a:blipFill rotWithShape="0">
                <a:blip r:embed="rId21"/>
                <a:stretch>
                  <a:fillRect l="-15909" r="-4545"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2411199" y="5164348"/>
                <a:ext cx="26539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199" y="5164348"/>
                <a:ext cx="265393" cy="246221"/>
              </a:xfrm>
              <a:prstGeom prst="rect">
                <a:avLst/>
              </a:prstGeom>
              <a:blipFill rotWithShape="0">
                <a:blip r:embed="rId22"/>
                <a:stretch>
                  <a:fillRect l="-18605" r="-4651"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3325599" y="5164348"/>
                <a:ext cx="26539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599" y="5164348"/>
                <a:ext cx="265393" cy="246221"/>
              </a:xfrm>
              <a:prstGeom prst="rect">
                <a:avLst/>
              </a:prstGeom>
              <a:blipFill rotWithShape="0">
                <a:blip r:embed="rId23"/>
                <a:stretch>
                  <a:fillRect l="-18605" r="-6977"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4011399" y="5164717"/>
                <a:ext cx="26539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1399" y="5164717"/>
                <a:ext cx="265393" cy="246221"/>
              </a:xfrm>
              <a:prstGeom prst="rect">
                <a:avLst/>
              </a:prstGeom>
              <a:blipFill rotWithShape="0">
                <a:blip r:embed="rId24"/>
                <a:stretch>
                  <a:fillRect l="-15909" r="-2273"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5211058" y="5164348"/>
                <a:ext cx="26539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1058" y="5164348"/>
                <a:ext cx="265393" cy="246221"/>
              </a:xfrm>
              <a:prstGeom prst="rect">
                <a:avLst/>
              </a:prstGeom>
              <a:blipFill rotWithShape="0">
                <a:blip r:embed="rId25"/>
                <a:stretch>
                  <a:fillRect l="-18605" r="-6977"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5896858" y="5164717"/>
                <a:ext cx="26539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6858" y="5164717"/>
                <a:ext cx="265393" cy="246221"/>
              </a:xfrm>
              <a:prstGeom prst="rect">
                <a:avLst/>
              </a:prstGeom>
              <a:blipFill rotWithShape="0">
                <a:blip r:embed="rId26"/>
                <a:stretch>
                  <a:fillRect l="-15909" r="-2273"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6828510" y="5164348"/>
                <a:ext cx="26539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510" y="5164348"/>
                <a:ext cx="265393" cy="246221"/>
              </a:xfrm>
              <a:prstGeom prst="rect">
                <a:avLst/>
              </a:prstGeom>
              <a:blipFill rotWithShape="0">
                <a:blip r:embed="rId27"/>
                <a:stretch>
                  <a:fillRect l="-15909" r="-4545"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7514310" y="5164717"/>
                <a:ext cx="26539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4310" y="5164717"/>
                <a:ext cx="265393" cy="246221"/>
              </a:xfrm>
              <a:prstGeom prst="rect">
                <a:avLst/>
              </a:prstGeom>
              <a:blipFill rotWithShape="0">
                <a:blip r:embed="rId28"/>
                <a:stretch>
                  <a:fillRect l="-18605" r="-4651"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590271" y="3505200"/>
                <a:ext cx="6195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271" y="3505200"/>
                <a:ext cx="619529" cy="276999"/>
              </a:xfrm>
              <a:prstGeom prst="rect">
                <a:avLst/>
              </a:prstGeom>
              <a:blipFill rotWithShape="0">
                <a:blip r:embed="rId29"/>
                <a:stretch>
                  <a:fillRect l="-4902" r="-784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7444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PRG from PRF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447800"/>
                <a:ext cx="9144000" cy="47196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CONSTRUCTION: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is a length preserving PRF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Define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𝑙𝑛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m:rPr>
                        <m:lit/>
                      </m:rP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(2)</m:t>
                    </m:r>
                    <m:r>
                      <m:rPr>
                        <m:lit/>
                      </m:rP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⋯||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endParaRPr lang="en-US" sz="20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The function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 smtClean="0"/>
                  <a:t> define above is a PRG with expansion factor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𝑙𝑛</m:t>
                    </m:r>
                  </m:oMath>
                </a14:m>
                <a:endParaRPr lang="en-US" sz="20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Stream Cipher from PRF: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 is a length preserving </a:t>
                </a:r>
                <a:r>
                  <a:rPr lang="en-US" sz="2000" dirty="0" smtClean="0"/>
                  <a:t>PRF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𝐈𝐧𝐢𝐭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𝐆𝐞𝐭𝐁𝐢𝐭𝐬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b="1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𝐈𝐧𝐢𝐭</m:t>
                    </m:r>
                    <m:d>
                      <m:d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𝐼𝑉</m:t>
                        </m:r>
                      </m:e>
                    </m:d>
                    <m: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𝐼𝑉</m:t>
                        </m:r>
                      </m:e>
                    </m:d>
                    <m: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  //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𝐼𝑉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𝐆𝐞𝐭𝐁𝐢𝐭𝐬</m:t>
                    </m:r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utput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47800"/>
                <a:ext cx="9144000" cy="4719625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1484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535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Pseudorandom Permutation (PRP)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219200"/>
                <a:ext cx="9144000" cy="47981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DEFINITION:</a:t>
                </a:r>
                <a:r>
                  <a:rPr lang="en-US" sz="2400" dirty="0" smtClean="0"/>
                  <a:t> A </a:t>
                </a:r>
                <a:r>
                  <a:rPr lang="en-US" altLang="zh-CN" sz="2400" b="1" dirty="0" smtClean="0"/>
                  <a:t>keyed permutation </a:t>
                </a:r>
                <a:r>
                  <a:rPr lang="en-US" altLang="zh-CN" sz="2400" dirty="0" smtClean="0"/>
                  <a:t>is a</a:t>
                </a:r>
                <a:r>
                  <a:rPr lang="en-US" sz="2400" dirty="0" smtClean="0"/>
                  <a:t> two-input function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0" dirty="0" smtClean="0">
                    <a:solidFill>
                      <a:schemeClr val="tx1"/>
                    </a:solidFill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, </a:t>
                </a:r>
                <a:r>
                  <a:rPr lang="en-US" sz="2400" dirty="0">
                    <a:solidFill>
                      <a:schemeClr val="tx1"/>
                    </a:solidFill>
                  </a:rPr>
                  <a:t>such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that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in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out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endParaRPr lang="en-US" sz="2400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     is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bijective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for </a:t>
                </a:r>
                <a:r>
                  <a:rPr lang="en-US" sz="2400" dirty="0">
                    <a:solidFill>
                      <a:schemeClr val="tx1"/>
                    </a:solidFill>
                  </a:rPr>
                  <a:t>every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in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out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sz="2400" dirty="0" smtClean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efficiently computable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 is polynomial-time computable</a:t>
                </a:r>
                <a:endParaRPr lang="en-US" sz="20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efficiently invertible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 is polynomial-time computable</a:t>
                </a:r>
                <a:endParaRPr lang="en-US" sz="20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length-preserving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key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in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out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1">
                        <a:latin typeface="Cambria Math" panose="02040503050406030204" pitchFamily="18" charset="0"/>
                      </a:rPr>
                      <m:t>𝐏𝐞𝐫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>
                            <a:latin typeface="Cambria Math" panose="02040503050406030204" pitchFamily="18" charset="0"/>
                          </a:rPr>
                          <m:t>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sz="2400" dirty="0"/>
                  <a:t> the set of all </a:t>
                </a:r>
                <a:r>
                  <a:rPr lang="en-US" altLang="zh-CN" sz="2400" dirty="0" err="1"/>
                  <a:t>bijective</a:t>
                </a: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functions </a:t>
                </a:r>
                <a:r>
                  <a:rPr lang="en-US" altLang="zh-CN" sz="2400" dirty="0"/>
                  <a:t>that map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 smtClean="0"/>
                  <a:t> bits </a:t>
                </a:r>
                <a:r>
                  <a:rPr lang="en-US" altLang="zh-CN" sz="2400" dirty="0"/>
                  <a:t>to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 smtClean="0"/>
                  <a:t> bits.</a:t>
                </a:r>
                <a:endParaRPr lang="en-US" sz="2400" b="1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The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 smtClean="0"/>
                  <a:t>:</a:t>
                </a:r>
                <a:r>
                  <a:rPr lang="en-US" sz="2400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choose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uniformly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output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 smtClean="0"/>
                  <a:t>: a length-preserving </a:t>
                </a:r>
                <a:r>
                  <a:rPr lang="en-US" altLang="zh-CN" sz="2400" dirty="0"/>
                  <a:t>keyed </a:t>
                </a:r>
                <a:r>
                  <a:rPr lang="en-US" altLang="zh-CN" sz="2400" dirty="0" smtClean="0"/>
                  <a:t>permutation</a:t>
                </a:r>
                <a:r>
                  <a:rPr lang="en-US" sz="2400" dirty="0" smtClean="0"/>
                  <a:t>. </a:t>
                </a:r>
                <a:endParaRPr lang="en-US" sz="2000" b="0" i="0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Truly </a:t>
                </a:r>
                <a:r>
                  <a:rPr lang="en-US" altLang="zh-CN" sz="2400" b="1" dirty="0"/>
                  <a:t>Random </a:t>
                </a:r>
                <a:r>
                  <a:rPr lang="en-US" altLang="zh-CN" sz="2400" b="1" dirty="0" smtClean="0"/>
                  <a:t>Permutation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sz="2400" b="1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sz="24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𝐏𝐞𝐫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PRP (informal):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sz="2400" dirty="0"/>
                  <a:t> is said to be </a:t>
                </a:r>
                <a:r>
                  <a:rPr lang="en-US" altLang="zh-CN" sz="2400" b="1" dirty="0"/>
                  <a:t>pseudorandom</a:t>
                </a:r>
                <a:r>
                  <a:rPr lang="en-US" altLang="zh-CN" sz="2400" dirty="0"/>
                  <a:t> if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400" dirty="0"/>
                  <a:t> </a:t>
                </a:r>
                <a:endParaRPr lang="en-US" sz="2400" dirty="0" smtClean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19200"/>
                <a:ext cx="9144000" cy="4798173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27" b="-12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697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smtClean="0"/>
              <a:t>PRP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219200"/>
                <a:ext cx="9144000" cy="27177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DEFINITION:</a:t>
                </a:r>
                <a:r>
                  <a:rPr lang="en-US" sz="2400" dirty="0" smtClean="0"/>
                  <a:t> The keyed permutation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 smtClean="0"/>
                  <a:t> is said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to be a </a:t>
                </a:r>
                <a:r>
                  <a:rPr lang="en-US" sz="2400" b="1" dirty="0" smtClean="0"/>
                  <a:t>PRP</a:t>
                </a:r>
                <a:r>
                  <a:rPr lang="en-US" sz="2400" dirty="0" smtClean="0"/>
                  <a:t> if it satisfies the following requirements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efficient computable, efficiently invertible</a:t>
                </a:r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</a:rPr>
                  <a:t>, length-preserving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for all PPT algorithm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en-US" sz="2400" dirty="0" smtClean="0"/>
                  <a:t>,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2400" dirty="0" smtClean="0"/>
                  <a:t> a negligible function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𝐧𝐞𝐠𝐥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sz="2400" dirty="0" smtClean="0"/>
                  <a:t> such that 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𝒟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⋅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𝒟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⋅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𝐧𝐞𝐠𝐥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The probabilities are taken over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 smtClean="0"/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𝐏𝐞𝐫</m:t>
                    </m:r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en-US" sz="2000" dirty="0"/>
                  <a:t>’s </a:t>
                </a:r>
                <a:r>
                  <a:rPr lang="en-US" sz="2000" dirty="0" smtClean="0"/>
                  <a:t>coins</a:t>
                </a: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19200"/>
                <a:ext cx="9144000" cy="2717795"/>
              </a:xfrm>
              <a:prstGeom prst="rect">
                <a:avLst/>
              </a:prstGeom>
              <a:blipFill rotWithShape="0">
                <a:blip r:embed="rId3"/>
                <a:stretch>
                  <a:fillRect l="-1000" t="-224" r="-67" b="-3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266528" y="4089396"/>
                <a:ext cx="1564603" cy="129539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𝒪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6528" y="4089396"/>
                <a:ext cx="1564603" cy="12953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549867" y="4089395"/>
                <a:ext cx="1367082" cy="12953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9867" y="4089395"/>
                <a:ext cx="1367082" cy="129539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 flipH="1">
            <a:off x="3873467" y="4602012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107939" y="4317994"/>
                <a:ext cx="1212704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7939" y="4317994"/>
                <a:ext cx="1212704" cy="298415"/>
              </a:xfrm>
              <a:prstGeom prst="rect">
                <a:avLst/>
              </a:prstGeom>
              <a:blipFill rotWithShape="0">
                <a:blip r:embed="rId6"/>
                <a:stretch>
                  <a:fillRect l="-2513" r="-1508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/>
          <p:nvPr/>
        </p:nvCxnSpPr>
        <p:spPr>
          <a:xfrm rot="10800000" flipH="1">
            <a:off x="3868948" y="4754412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107939" y="4737002"/>
                <a:ext cx="1212704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7939" y="4737002"/>
                <a:ext cx="1212704" cy="298415"/>
              </a:xfrm>
              <a:prstGeom prst="rect">
                <a:avLst/>
              </a:prstGeom>
              <a:blipFill rotWithShape="0">
                <a:blip r:embed="rId7"/>
                <a:stretch>
                  <a:fillRect l="-4020" r="-1005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>
            <a:off x="6927339" y="4754411"/>
            <a:ext cx="9040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145548" y="4470394"/>
                <a:ext cx="182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5548" y="4470394"/>
                <a:ext cx="182999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90600" y="4597699"/>
                <a:ext cx="11365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4597699"/>
                <a:ext cx="1136530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7527" t="-28261" r="-8065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0" y="5460995"/>
                <a:ext cx="9144000" cy="5355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>
                    <a:solidFill>
                      <a:schemeClr val="tx1"/>
                    </a:solidFill>
                  </a:rPr>
                  <a:t>THEOREM: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is a PRP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in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is also a PRF.</a:t>
                </a: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460995"/>
                <a:ext cx="9144000" cy="535531"/>
              </a:xfrm>
              <a:prstGeom prst="rect">
                <a:avLst/>
              </a:prstGeom>
              <a:blipFill rotWithShape="0">
                <a:blip r:embed="rId10"/>
                <a:stretch>
                  <a:fillRect l="-1000" t="-1136" b="-19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5590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/>
      <p:bldP spid="20" grpId="0"/>
      <p:bldP spid="21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Strong PRP (Block Cipher)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143000"/>
                <a:ext cx="9144000" cy="28945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DEFINITION:</a:t>
                </a:r>
                <a:r>
                  <a:rPr lang="en-US" sz="2400" dirty="0" smtClean="0"/>
                  <a:t> The keyed permutation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 smtClean="0"/>
                  <a:t> is said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to be a </a:t>
                </a:r>
                <a:r>
                  <a:rPr lang="en-US" sz="2400" b="1" dirty="0" smtClean="0"/>
                  <a:t>strong PRP</a:t>
                </a:r>
                <a:r>
                  <a:rPr lang="en-US" sz="2400" dirty="0" smtClean="0"/>
                  <a:t> if</a:t>
                </a:r>
                <a:r>
                  <a:rPr lang="en-US" altLang="zh-CN" sz="2400" dirty="0" smtClean="0"/>
                  <a:t> </a:t>
                </a:r>
                <a:r>
                  <a:rPr lang="en-US" altLang="zh-CN" sz="2400" dirty="0"/>
                  <a:t>it satisfies the following requirements</a:t>
                </a:r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efficient computable, efficiently invertible</a:t>
                </a:r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</a:rPr>
                  <a:t>, length-preserving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for all PPT algorithm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en-US" sz="2400" dirty="0" smtClean="0"/>
                  <a:t>,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2400" dirty="0" smtClean="0"/>
                  <a:t> a negligible function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𝐧𝐞𝐠𝐥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sz="2400" dirty="0" smtClean="0"/>
                  <a:t> such that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2400" b="0" dirty="0" smtClean="0"/>
                  <a:t>      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𝒟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⋅</m:t>
                                        </m:r>
                                      </m:e>
                                    </m:d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lang="en-US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en-US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bSup>
                                    <m:r>
                                      <a:rPr lang="en-US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(⋅)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e>
                        </m:fun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𝒟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⋅</m:t>
                                        </m:r>
                                      </m:e>
                                    </m:d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p>
                                        <m:r>
                                          <a:rPr lang="en-US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r>
                                      <a:rPr lang="en-US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(⋅)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𝐧𝐞𝐠𝐥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The probabilities are taken over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 smtClean="0"/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𝐏𝐞𝐫</m:t>
                    </m:r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en-US" sz="2000" dirty="0"/>
                  <a:t>’s </a:t>
                </a:r>
                <a:r>
                  <a:rPr lang="en-US" sz="2000" dirty="0" smtClean="0"/>
                  <a:t>coins</a:t>
                </a: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43000"/>
                <a:ext cx="9144000" cy="2894510"/>
              </a:xfrm>
              <a:prstGeom prst="rect">
                <a:avLst/>
              </a:prstGeom>
              <a:blipFill rotWithShape="0">
                <a:blip r:embed="rId3"/>
                <a:stretch>
                  <a:fillRect l="-1000" t="-211" r="-67" b="-1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2266528" y="4191000"/>
                <a:ext cx="1564603" cy="79362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𝒪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6528" y="4191000"/>
                <a:ext cx="1564603" cy="79362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5549867" y="4038600"/>
                <a:ext cx="1367082" cy="2438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9867" y="4038600"/>
                <a:ext cx="1367082" cy="24384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 flipH="1">
            <a:off x="3873467" y="4551217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107939" y="4267199"/>
                <a:ext cx="1212704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7939" y="4267199"/>
                <a:ext cx="1212704" cy="298415"/>
              </a:xfrm>
              <a:prstGeom prst="rect">
                <a:avLst/>
              </a:prstGeom>
              <a:blipFill rotWithShape="0">
                <a:blip r:embed="rId6"/>
                <a:stretch>
                  <a:fillRect l="-2513" r="-1508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>
          <a:xfrm rot="10800000" flipH="1">
            <a:off x="3868948" y="4703617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107939" y="4686207"/>
                <a:ext cx="1212704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7939" y="4686207"/>
                <a:ext cx="1212704" cy="298415"/>
              </a:xfrm>
              <a:prstGeom prst="rect">
                <a:avLst/>
              </a:prstGeom>
              <a:blipFill rotWithShape="0">
                <a:blip r:embed="rId7"/>
                <a:stretch>
                  <a:fillRect l="-4020" r="-1005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/>
          <p:nvPr/>
        </p:nvCxnSpPr>
        <p:spPr>
          <a:xfrm>
            <a:off x="6927339" y="5257799"/>
            <a:ext cx="9040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7145548" y="4973782"/>
                <a:ext cx="182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5548" y="4973782"/>
                <a:ext cx="182999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33333" r="-2666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990600" y="5057001"/>
                <a:ext cx="11365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057001"/>
                <a:ext cx="1136530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7527" t="-28889" r="-8065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2266528" y="5486400"/>
                <a:ext cx="1564603" cy="79362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𝒪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6528" y="5486400"/>
                <a:ext cx="1564603" cy="79362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/>
          <p:nvPr/>
        </p:nvCxnSpPr>
        <p:spPr>
          <a:xfrm flipH="1">
            <a:off x="3870960" y="5814995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105432" y="5530977"/>
                <a:ext cx="1284006" cy="3317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432" y="5530977"/>
                <a:ext cx="1284006" cy="331757"/>
              </a:xfrm>
              <a:prstGeom prst="rect">
                <a:avLst/>
              </a:prstGeom>
              <a:blipFill rotWithShape="0">
                <a:blip r:embed="rId11"/>
                <a:stretch>
                  <a:fillRect l="-4265" r="-474" b="-1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/>
          <p:nvPr/>
        </p:nvCxnSpPr>
        <p:spPr>
          <a:xfrm rot="10800000" flipH="1">
            <a:off x="3866441" y="5967395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105432" y="5949985"/>
                <a:ext cx="1279004" cy="3317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432" y="5949985"/>
                <a:ext cx="1279004" cy="331757"/>
              </a:xfrm>
              <a:prstGeom prst="rect">
                <a:avLst/>
              </a:prstGeom>
              <a:blipFill rotWithShape="0">
                <a:blip r:embed="rId12"/>
                <a:stretch>
                  <a:fillRect l="-2381" r="-476"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9962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/>
      <p:bldP spid="23" grpId="0"/>
      <p:bldP spid="26" grpId="0"/>
      <p:bldP spid="27" grpId="0"/>
      <p:bldP spid="28" grpId="0" animBg="1"/>
      <p:bldP spid="30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PRP from PRF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295400"/>
                <a:ext cx="9144000" cy="47008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2400" b="1" dirty="0" smtClean="0"/>
                  <a:t>CONSTRUCTION: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 smtClean="0"/>
                  <a:t>- a length-preserving PRF  </a:t>
                </a:r>
              </a:p>
              <a:p>
                <a:pPr marL="800100" lvl="1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1257300" lvl="2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KEY: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INPUT: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lit/>
                      </m:rP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OUTPUT: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lit/>
                      </m:rP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>
                  <a:solidFill>
                    <a:srgbClr val="C00000"/>
                  </a:solidFill>
                </a:endParaRPr>
              </a:p>
              <a:p>
                <a:pPr marL="1714500" lvl="3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>
                  <a:solidFill>
                    <a:srgbClr val="C00000"/>
                  </a:solidFill>
                </a:endParaRPr>
              </a:p>
              <a:p>
                <a:pPr marL="1714500" lvl="3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1714500" lvl="3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>
                  <a:solidFill>
                    <a:srgbClr val="C00000"/>
                  </a:solidFill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sz="2400" b="1" dirty="0" smtClean="0"/>
                  <a:t>THEOREM:</a:t>
                </a:r>
                <a:r>
                  <a:rPr lang="en-US" sz="2400" dirty="0" smtClean="0"/>
                  <a:t>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 smtClean="0"/>
                  <a:t> is a PRF, then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 smtClean="0"/>
                  <a:t> is a PRP.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Replace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=1,2,3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in the 3-round </a:t>
                </a:r>
                <a:r>
                  <a:rPr lang="en-US" sz="20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Feistel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network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Collision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negligible; Collision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negligible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If no collisions,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is c.i. from the output of truly random permutation</a:t>
                </a: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95400"/>
                <a:ext cx="9144000" cy="4700839"/>
              </a:xfrm>
              <a:prstGeom prst="rect">
                <a:avLst/>
              </a:prstGeom>
              <a:blipFill rotWithShape="0">
                <a:blip r:embed="rId3"/>
                <a:stretch>
                  <a:fillRect l="-1000" b="-12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923280" y="1447800"/>
                <a:ext cx="11430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280" y="1447800"/>
                <a:ext cx="1143000" cy="2286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315200" y="1447800"/>
                <a:ext cx="11430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1447800"/>
                <a:ext cx="1143000" cy="2286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981454" y="2014270"/>
                <a:ext cx="431322" cy="381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1454" y="2014270"/>
                <a:ext cx="431322" cy="38100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990080" y="2776270"/>
                <a:ext cx="431322" cy="381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080" y="2776270"/>
                <a:ext cx="431322" cy="38100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990080" y="3538270"/>
                <a:ext cx="431322" cy="381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080" y="3538270"/>
                <a:ext cx="431322" cy="38100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366101" y="2067949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6101" y="2067949"/>
                <a:ext cx="253274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6190" r="-2381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371854" y="2812697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854" y="2812697"/>
                <a:ext cx="253274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26190" r="-2381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371854" y="3566071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854" y="3566071"/>
                <a:ext cx="253274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6190" r="-2381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Elbow Connector 14"/>
          <p:cNvCxnSpPr>
            <a:stCxn id="6" idx="2"/>
            <a:endCxn id="5" idx="3"/>
          </p:cNvCxnSpPr>
          <p:nvPr/>
        </p:nvCxnSpPr>
        <p:spPr>
          <a:xfrm rot="5400000">
            <a:off x="7385553" y="1703623"/>
            <a:ext cx="528370" cy="4739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1"/>
            <a:endCxn id="7" idx="3"/>
          </p:cNvCxnSpPr>
          <p:nvPr/>
        </p:nvCxnSpPr>
        <p:spPr>
          <a:xfrm flipH="1">
            <a:off x="6619375" y="2204770"/>
            <a:ext cx="362079" cy="1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2"/>
            <a:endCxn id="7" idx="0"/>
          </p:cNvCxnSpPr>
          <p:nvPr/>
        </p:nvCxnSpPr>
        <p:spPr>
          <a:xfrm flipH="1">
            <a:off x="6492738" y="1676400"/>
            <a:ext cx="2042" cy="391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886700" y="2204770"/>
            <a:ext cx="0" cy="266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497583" y="2481630"/>
            <a:ext cx="1390153" cy="1973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497584" y="2674035"/>
            <a:ext cx="907" cy="148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489964" y="2296210"/>
            <a:ext cx="0" cy="182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6489964" y="2481769"/>
            <a:ext cx="1399676" cy="181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885166" y="2959150"/>
            <a:ext cx="0" cy="266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6505955" y="3236010"/>
            <a:ext cx="1390153" cy="1973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505956" y="3428415"/>
            <a:ext cx="907" cy="148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6498336" y="3050590"/>
            <a:ext cx="0" cy="182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 flipV="1">
            <a:off x="6498336" y="3236149"/>
            <a:ext cx="1399676" cy="181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6617208" y="2954120"/>
            <a:ext cx="362079" cy="1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Elbow Connector 53"/>
          <p:cNvCxnSpPr/>
          <p:nvPr/>
        </p:nvCxnSpPr>
        <p:spPr>
          <a:xfrm rot="10800000">
            <a:off x="7414301" y="3710025"/>
            <a:ext cx="470233" cy="16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6620899" y="3710024"/>
            <a:ext cx="362079" cy="1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6501384" y="3804820"/>
            <a:ext cx="0" cy="182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6501384" y="3990379"/>
            <a:ext cx="1399676" cy="181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6501384" y="3983278"/>
            <a:ext cx="1390153" cy="1973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6501385" y="4175683"/>
            <a:ext cx="907" cy="148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5925312" y="4345990"/>
                <a:ext cx="11430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312" y="4345990"/>
                <a:ext cx="1143000" cy="22860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7317232" y="4345990"/>
                <a:ext cx="11430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7232" y="4345990"/>
                <a:ext cx="1143000" cy="22860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/>
          <p:nvPr/>
        </p:nvCxnSpPr>
        <p:spPr>
          <a:xfrm>
            <a:off x="7899509" y="4175302"/>
            <a:ext cx="907" cy="148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rot="10800000">
            <a:off x="7408653" y="2954548"/>
            <a:ext cx="470233" cy="16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885480" y="2660857"/>
            <a:ext cx="0" cy="293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6137696" y="2572706"/>
                <a:ext cx="2783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7696" y="2572706"/>
                <a:ext cx="278346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21739" r="-4348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7892306" y="2573548"/>
                <a:ext cx="29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306" y="2573548"/>
                <a:ext cx="298415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20408" r="-408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6139132" y="3362507"/>
                <a:ext cx="2836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9132" y="3362507"/>
                <a:ext cx="283667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19149" r="-638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7893742" y="3363349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3742" y="3363349"/>
                <a:ext cx="303736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20000" r="-400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Connector 73"/>
          <p:cNvCxnSpPr/>
          <p:nvPr/>
        </p:nvCxnSpPr>
        <p:spPr>
          <a:xfrm>
            <a:off x="7892315" y="3712865"/>
            <a:ext cx="0" cy="266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7892629" y="3414572"/>
            <a:ext cx="0" cy="293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244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6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1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4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7" dur="500"/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7" grpId="0"/>
      <p:bldP spid="11" grpId="0"/>
      <p:bldP spid="12" grpId="0"/>
      <p:bldP spid="63" grpId="0" animBg="1"/>
      <p:bldP spid="64" grpId="0" animBg="1"/>
      <p:bldP spid="69" grpId="0"/>
      <p:bldP spid="70" grpId="0"/>
      <p:bldP spid="71" grpId="0"/>
      <p:bldP spid="7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Strong PRP </a:t>
            </a:r>
            <a:r>
              <a:rPr lang="en-US" dirty="0"/>
              <a:t>from PRF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295400"/>
                <a:ext cx="9144000" cy="49066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2400" b="1" dirty="0" smtClean="0"/>
                  <a:t>CONSTRUCTION: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 smtClean="0"/>
                  <a:t>- a length-preserving PRF  </a:t>
                </a:r>
              </a:p>
              <a:p>
                <a:pPr marL="800100" lvl="1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1257300" lvl="2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KEY: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INPUT: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lit/>
                      </m:rP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OUTPUT: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m:rPr>
                        <m:lit/>
                      </m:rP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>
                  <a:solidFill>
                    <a:srgbClr val="C00000"/>
                  </a:solidFill>
                </a:endParaRPr>
              </a:p>
              <a:p>
                <a:pPr marL="1714500" lvl="3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>
                  <a:solidFill>
                    <a:srgbClr val="C00000"/>
                  </a:solidFill>
                </a:endParaRPr>
              </a:p>
              <a:p>
                <a:pPr marL="1714500" lvl="3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1714500" lvl="3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>
                  <a:solidFill>
                    <a:srgbClr val="C00000"/>
                  </a:solidFill>
                </a:endParaRPr>
              </a:p>
              <a:p>
                <a:pPr marL="1714500" lvl="3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>
                  <a:solidFill>
                    <a:srgbClr val="C00000"/>
                  </a:solidFill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sz="2400" b="1" dirty="0" smtClean="0"/>
                  <a:t>THEOREM:</a:t>
                </a:r>
                <a:r>
                  <a:rPr lang="en-US" sz="2400" dirty="0" smtClean="0"/>
                  <a:t>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 smtClean="0"/>
                  <a:t> is a PRF, then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 smtClean="0"/>
                  <a:t> is a strong PRP.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M. </a:t>
                </a:r>
                <a:r>
                  <a:rPr lang="en-US" altLang="zh-CN" sz="2000" dirty="0" err="1">
                    <a:solidFill>
                      <a:schemeClr val="accent1">
                        <a:lumMod val="50000"/>
                      </a:schemeClr>
                    </a:solidFill>
                  </a:rPr>
                  <a:t>Luby</a:t>
                </a: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and C. </a:t>
                </a:r>
                <a:r>
                  <a:rPr lang="en-US" altLang="zh-CN" sz="2000" dirty="0" err="1">
                    <a:solidFill>
                      <a:schemeClr val="accent1">
                        <a:lumMod val="50000"/>
                      </a:schemeClr>
                    </a:solidFill>
                  </a:rPr>
                  <a:t>Rackoff</a:t>
                </a: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. How to construct pseudorandom permutations from </a:t>
                </a:r>
              </a:p>
              <a:p>
                <a:pPr lvl="1"/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     pseudorandom functions. SIAM J. Computing, 17(2):373–386, 1988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.</a:t>
                </a:r>
                <a:endParaRPr lang="en-US" sz="24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95400"/>
                <a:ext cx="9144000" cy="4906600"/>
              </a:xfrm>
              <a:prstGeom prst="rect">
                <a:avLst/>
              </a:prstGeom>
              <a:blipFill rotWithShape="0">
                <a:blip r:embed="rId3"/>
                <a:stretch>
                  <a:fillRect l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019800" y="1477600"/>
                <a:ext cx="11430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1477600"/>
                <a:ext cx="1143000" cy="2286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411720" y="1477600"/>
                <a:ext cx="11430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1720" y="1477600"/>
                <a:ext cx="1143000" cy="2286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077974" y="2044070"/>
                <a:ext cx="431322" cy="381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7974" y="2044070"/>
                <a:ext cx="431322" cy="38100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086600" y="2806070"/>
                <a:ext cx="431322" cy="381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2806070"/>
                <a:ext cx="431322" cy="38100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086600" y="3568070"/>
                <a:ext cx="431322" cy="381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3568070"/>
                <a:ext cx="431322" cy="38100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462621" y="2097749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2621" y="2097749"/>
                <a:ext cx="253274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6190" r="-2381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468374" y="2842497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8374" y="2842497"/>
                <a:ext cx="253274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26190" r="-2381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468374" y="3595871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8374" y="3595871"/>
                <a:ext cx="253274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6190" r="-2381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Elbow Connector 11"/>
          <p:cNvCxnSpPr>
            <a:stCxn id="5" idx="2"/>
            <a:endCxn id="6" idx="3"/>
          </p:cNvCxnSpPr>
          <p:nvPr/>
        </p:nvCxnSpPr>
        <p:spPr>
          <a:xfrm rot="5400000">
            <a:off x="7482073" y="1733423"/>
            <a:ext cx="528370" cy="4739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1"/>
            <a:endCxn id="9" idx="3"/>
          </p:cNvCxnSpPr>
          <p:nvPr/>
        </p:nvCxnSpPr>
        <p:spPr>
          <a:xfrm flipH="1">
            <a:off x="6715895" y="2234570"/>
            <a:ext cx="362079" cy="1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2"/>
            <a:endCxn id="9" idx="0"/>
          </p:cNvCxnSpPr>
          <p:nvPr/>
        </p:nvCxnSpPr>
        <p:spPr>
          <a:xfrm flipH="1">
            <a:off x="6589258" y="1706200"/>
            <a:ext cx="2042" cy="391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983220" y="2234570"/>
            <a:ext cx="0" cy="266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6594103" y="2511430"/>
            <a:ext cx="1390153" cy="1973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594104" y="2703835"/>
            <a:ext cx="907" cy="148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586484" y="2326010"/>
            <a:ext cx="0" cy="182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6586484" y="2511569"/>
            <a:ext cx="1399676" cy="181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981686" y="2988950"/>
            <a:ext cx="0" cy="266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6602475" y="3265810"/>
            <a:ext cx="1390153" cy="1973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602476" y="3458215"/>
            <a:ext cx="907" cy="148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594856" y="3080390"/>
            <a:ext cx="0" cy="182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6594856" y="3265949"/>
            <a:ext cx="1399676" cy="181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6713728" y="2983920"/>
            <a:ext cx="362079" cy="1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 rot="10800000">
            <a:off x="7510821" y="3739825"/>
            <a:ext cx="470233" cy="16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6717419" y="3739824"/>
            <a:ext cx="362079" cy="1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597904" y="3834620"/>
            <a:ext cx="0" cy="182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6597904" y="4753681"/>
            <a:ext cx="1399676" cy="181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6597904" y="4746580"/>
            <a:ext cx="1390153" cy="1973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597905" y="4938985"/>
            <a:ext cx="907" cy="148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6021832" y="5109292"/>
                <a:ext cx="11430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832" y="5109292"/>
                <a:ext cx="1143000" cy="22860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7413752" y="5109292"/>
                <a:ext cx="11430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752" y="5109292"/>
                <a:ext cx="1143000" cy="22860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/>
          <p:nvPr/>
        </p:nvCxnSpPr>
        <p:spPr>
          <a:xfrm>
            <a:off x="7996029" y="4938604"/>
            <a:ext cx="907" cy="148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 rot="10800000">
            <a:off x="7505173" y="2984348"/>
            <a:ext cx="470233" cy="16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982000" y="2690657"/>
            <a:ext cx="0" cy="293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234216" y="2602506"/>
                <a:ext cx="2783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4216" y="2602506"/>
                <a:ext cx="278346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22222" r="-666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7988826" y="2603348"/>
                <a:ext cx="29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826" y="2603348"/>
                <a:ext cx="298415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20833" r="-625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235652" y="3392307"/>
                <a:ext cx="2836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652" y="3392307"/>
                <a:ext cx="283667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21739" r="-652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7990262" y="3393149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0262" y="3393149"/>
                <a:ext cx="303736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20000" r="-400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/>
          <p:cNvCxnSpPr/>
          <p:nvPr/>
        </p:nvCxnSpPr>
        <p:spPr>
          <a:xfrm>
            <a:off x="7988835" y="3742665"/>
            <a:ext cx="0" cy="266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989149" y="3444372"/>
            <a:ext cx="0" cy="293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6592570" y="4007440"/>
            <a:ext cx="1390153" cy="1973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 flipV="1">
            <a:off x="6592570" y="4011250"/>
            <a:ext cx="1399676" cy="181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234430" y="4144889"/>
                <a:ext cx="2836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4430" y="4144889"/>
                <a:ext cx="283667" cy="276999"/>
              </a:xfrm>
              <a:prstGeom prst="rect">
                <a:avLst/>
              </a:prstGeom>
              <a:blipFill rotWithShape="0">
                <a:blip r:embed="rId18"/>
                <a:stretch>
                  <a:fillRect l="-21739" r="-652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7989040" y="4145731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040" y="4145731"/>
                <a:ext cx="303736" cy="276999"/>
              </a:xfrm>
              <a:prstGeom prst="rect">
                <a:avLst/>
              </a:prstGeom>
              <a:blipFill rotWithShape="0">
                <a:blip r:embed="rId19"/>
                <a:stretch>
                  <a:fillRect l="-20408" r="-612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7091291" y="4305626"/>
                <a:ext cx="431322" cy="381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1291" y="4305626"/>
                <a:ext cx="431322" cy="381000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Elbow Connector 48"/>
          <p:cNvCxnSpPr/>
          <p:nvPr/>
        </p:nvCxnSpPr>
        <p:spPr>
          <a:xfrm rot="10800000">
            <a:off x="7515512" y="4477381"/>
            <a:ext cx="470233" cy="16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6722110" y="4477380"/>
            <a:ext cx="362079" cy="1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7988250" y="4194922"/>
            <a:ext cx="0" cy="293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6465026" y="4333291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026" y="4333291"/>
                <a:ext cx="253274" cy="276999"/>
              </a:xfrm>
              <a:prstGeom prst="rect">
                <a:avLst/>
              </a:prstGeom>
              <a:blipFill rotWithShape="0">
                <a:blip r:embed="rId21"/>
                <a:stretch>
                  <a:fillRect l="-26829" r="-26829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/>
          <p:cNvCxnSpPr/>
          <p:nvPr/>
        </p:nvCxnSpPr>
        <p:spPr>
          <a:xfrm>
            <a:off x="6599128" y="4195635"/>
            <a:ext cx="907" cy="148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594556" y="4571320"/>
            <a:ext cx="0" cy="182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990840" y="4457020"/>
            <a:ext cx="0" cy="293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955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22105</TotalTime>
  <Words>240</Words>
  <Application>Microsoft Office PowerPoint</Application>
  <PresentationFormat>On-screen Show (4:3)</PresentationFormat>
  <Paragraphs>232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宋体</vt:lpstr>
      <vt:lpstr>Arial</vt:lpstr>
      <vt:lpstr>Calibri</vt:lpstr>
      <vt:lpstr>Cambria Math</vt:lpstr>
      <vt:lpstr>Office Theme</vt:lpstr>
      <vt:lpstr>Foundations of Cryptography PRF↔PRG, PRP, strong PRP, PRF↔PRP, padding, ECB, CBC</vt:lpstr>
      <vt:lpstr>PRF from PRG</vt:lpstr>
      <vt:lpstr>PRG from PRF</vt:lpstr>
      <vt:lpstr>PowerPoint Presentation</vt:lpstr>
      <vt:lpstr>Pseudorandom Permutation (PRP)</vt:lpstr>
      <vt:lpstr>PRP</vt:lpstr>
      <vt:lpstr>Strong PRP (Block Cipher)</vt:lpstr>
      <vt:lpstr>PRP from PRF</vt:lpstr>
      <vt:lpstr>Strong PRP from PRF</vt:lpstr>
      <vt:lpstr>PowerPoint Presentation</vt:lpstr>
      <vt:lpstr>Encrypting More Efficiently</vt:lpstr>
      <vt:lpstr>Modes of Operation</vt:lpstr>
      <vt:lpstr>PowerPoint Presentation</vt:lpstr>
      <vt:lpstr> ECB</vt:lpstr>
      <vt:lpstr>CBC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Homomorphic MACs with Efficient Verification</dc:title>
  <dc:creator>Liangfeng Zhang</dc:creator>
  <cp:lastModifiedBy>zhanglf</cp:lastModifiedBy>
  <cp:revision>708</cp:revision>
  <cp:lastPrinted>2018-11-15T06:52:56Z</cp:lastPrinted>
  <dcterms:created xsi:type="dcterms:W3CDTF">2014-04-06T04:43:09Z</dcterms:created>
  <dcterms:modified xsi:type="dcterms:W3CDTF">2018-11-15T08:55:12Z</dcterms:modified>
</cp:coreProperties>
</file>