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4" r:id="rId2"/>
    <p:sldId id="453" r:id="rId3"/>
    <p:sldId id="454" r:id="rId4"/>
    <p:sldId id="455" r:id="rId5"/>
    <p:sldId id="456" r:id="rId6"/>
    <p:sldId id="457" r:id="rId7"/>
    <p:sldId id="458" r:id="rId8"/>
    <p:sldId id="463" r:id="rId9"/>
    <p:sldId id="464" r:id="rId10"/>
    <p:sldId id="465" r:id="rId11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2607" autoAdjust="0"/>
  </p:normalViewPr>
  <p:slideViewPr>
    <p:cSldViewPr>
      <p:cViewPr varScale="1">
        <p:scale>
          <a:sx n="65" d="100"/>
          <a:sy n="65" d="100"/>
        </p:scale>
        <p:origin x="14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88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7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23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89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60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3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21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69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13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82.png"/><Relationship Id="rId3" Type="http://schemas.openxmlformats.org/officeDocument/2006/relationships/image" Target="../media/image59.png"/><Relationship Id="rId7" Type="http://schemas.openxmlformats.org/officeDocument/2006/relationships/image" Target="../media/image66.png"/><Relationship Id="rId12" Type="http://schemas.openxmlformats.org/officeDocument/2006/relationships/image" Target="../media/image8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8.png"/><Relationship Id="rId5" Type="http://schemas.openxmlformats.org/officeDocument/2006/relationships/image" Target="../media/image64.png"/><Relationship Id="rId15" Type="http://schemas.openxmlformats.org/officeDocument/2006/relationships/image" Target="../media/image84.png"/><Relationship Id="rId10" Type="http://schemas.openxmlformats.org/officeDocument/2006/relationships/image" Target="../media/image77.png"/><Relationship Id="rId4" Type="http://schemas.openxmlformats.org/officeDocument/2006/relationships/image" Target="../media/image60.png"/><Relationship Id="rId9" Type="http://schemas.openxmlformats.org/officeDocument/2006/relationships/image" Target="../media/image71.png"/><Relationship Id="rId14" Type="http://schemas.openxmlformats.org/officeDocument/2006/relationships/image" Target="../media/image8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82.png"/><Relationship Id="rId18" Type="http://schemas.openxmlformats.org/officeDocument/2006/relationships/image" Target="../media/image91.png"/><Relationship Id="rId3" Type="http://schemas.openxmlformats.org/officeDocument/2006/relationships/image" Target="../media/image87.png"/><Relationship Id="rId7" Type="http://schemas.openxmlformats.org/officeDocument/2006/relationships/image" Target="../media/image66.png"/><Relationship Id="rId12" Type="http://schemas.openxmlformats.org/officeDocument/2006/relationships/image" Target="../media/image81.png"/><Relationship Id="rId17" Type="http://schemas.openxmlformats.org/officeDocument/2006/relationships/image" Target="../media/image9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89.png"/><Relationship Id="rId5" Type="http://schemas.openxmlformats.org/officeDocument/2006/relationships/image" Target="../media/image64.png"/><Relationship Id="rId15" Type="http://schemas.openxmlformats.org/officeDocument/2006/relationships/image" Target="../media/image84.png"/><Relationship Id="rId10" Type="http://schemas.openxmlformats.org/officeDocument/2006/relationships/image" Target="../media/image88.png"/><Relationship Id="rId19" Type="http://schemas.openxmlformats.org/officeDocument/2006/relationships/image" Target="../media/image92.png"/><Relationship Id="rId4" Type="http://schemas.openxmlformats.org/officeDocument/2006/relationships/image" Target="../media/image60.png"/><Relationship Id="rId9" Type="http://schemas.openxmlformats.org/officeDocument/2006/relationships/image" Target="../media/image71.png"/><Relationship Id="rId14" Type="http://schemas.openxmlformats.org/officeDocument/2006/relationships/image" Target="../media/image8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../clipboard/media/image24.png"/><Relationship Id="rId13" Type="http://schemas.openxmlformats.org/officeDocument/2006/relationships/image" Target="../../clipboard/media/image29.png"/><Relationship Id="rId18" Type="http://schemas.openxmlformats.org/officeDocument/2006/relationships/image" Target="../../clipboard/media/image34.png"/><Relationship Id="rId26" Type="http://schemas.openxmlformats.org/officeDocument/2006/relationships/image" Target="../../clipboard/media/image42.png"/><Relationship Id="rId3" Type="http://schemas.openxmlformats.org/officeDocument/2006/relationships/image" Target="../../clipboard/media/image19.png"/><Relationship Id="rId21" Type="http://schemas.openxmlformats.org/officeDocument/2006/relationships/image" Target="../../clipboard/media/image37.png"/><Relationship Id="rId7" Type="http://schemas.openxmlformats.org/officeDocument/2006/relationships/image" Target="../../clipboard/media/image23.png"/><Relationship Id="rId12" Type="http://schemas.openxmlformats.org/officeDocument/2006/relationships/image" Target="../../clipboard/media/image28.png"/><Relationship Id="rId17" Type="http://schemas.openxmlformats.org/officeDocument/2006/relationships/image" Target="../../clipboard/media/image33.png"/><Relationship Id="rId25" Type="http://schemas.openxmlformats.org/officeDocument/2006/relationships/image" Target="../../clipboard/media/image41.png"/><Relationship Id="rId2" Type="http://schemas.openxmlformats.org/officeDocument/2006/relationships/notesSlide" Target="../notesSlides/notesSlide8.xml"/><Relationship Id="rId16" Type="http://schemas.openxmlformats.org/officeDocument/2006/relationships/image" Target="../../clipboard/media/image32.png"/><Relationship Id="rId20" Type="http://schemas.openxmlformats.org/officeDocument/2006/relationships/image" Target="../../clipboard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../clipboard/media/image22.png"/><Relationship Id="rId11" Type="http://schemas.openxmlformats.org/officeDocument/2006/relationships/image" Target="../../clipboard/media/image27.png"/><Relationship Id="rId24" Type="http://schemas.openxmlformats.org/officeDocument/2006/relationships/image" Target="../../clipboard/media/image40.png"/><Relationship Id="rId5" Type="http://schemas.openxmlformats.org/officeDocument/2006/relationships/image" Target="../../clipboard/media/image21.png"/><Relationship Id="rId15" Type="http://schemas.openxmlformats.org/officeDocument/2006/relationships/image" Target="../../clipboard/media/image31.png"/><Relationship Id="rId23" Type="http://schemas.openxmlformats.org/officeDocument/2006/relationships/image" Target="../../clipboard/media/image39.png"/><Relationship Id="rId10" Type="http://schemas.openxmlformats.org/officeDocument/2006/relationships/image" Target="../../clipboard/media/image26.png"/><Relationship Id="rId19" Type="http://schemas.openxmlformats.org/officeDocument/2006/relationships/image" Target="../../clipboard/media/image35.png"/><Relationship Id="rId4" Type="http://schemas.openxmlformats.org/officeDocument/2006/relationships/image" Target="../../clipboard/media/image20.png"/><Relationship Id="rId9" Type="http://schemas.openxmlformats.org/officeDocument/2006/relationships/image" Target="../../clipboard/media/image25.png"/><Relationship Id="rId14" Type="http://schemas.openxmlformats.org/officeDocument/2006/relationships/image" Target="../../clipboard/media/image30.png"/><Relationship Id="rId22" Type="http://schemas.openxmlformats.org/officeDocument/2006/relationships/image" Target="../../clipboard/media/image38.png"/><Relationship Id="rId27" Type="http://schemas.openxmlformats.org/officeDocument/2006/relationships/image" Target="../../clipboard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/>
              <a:t>Foundations of Cryptography</a:t>
            </a:r>
            <a:br>
              <a:rPr lang="en-US" dirty="0"/>
            </a:br>
            <a:r>
              <a:rPr lang="en-US" sz="2000" dirty="0"/>
              <a:t>CBC, OFB, CTR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0668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LiangFeng</a:t>
            </a:r>
            <a:r>
              <a:rPr lang="en-US" sz="28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457200"/>
                <a:ext cx="9144000" cy="5845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𝑐𝑡𝑟</m:t>
                    </m:r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the random counter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for encrypting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the number of blocks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𝑐𝑡𝑟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+1,…,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𝑐𝑡𝑟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: the event that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US" altLang="zh-CN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the event that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altLang="zh-CN" sz="20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𝐎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0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𝐎</m:t>
                        </m:r>
                      </m:e>
                    </m:acc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is encrypted using truly random bits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can guess the bit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with probability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½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cpa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=1|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000" b="1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𝐎</m:t>
                                </m:r>
                              </m:e>
                            </m:acc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US" altLang="zh-CN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it is easy to decide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cpa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=1|</m:t>
                            </m:r>
                            <m:r>
                              <a:rPr lang="en-US" altLang="zh-CN" sz="20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𝐎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𝐎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cpa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cpa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=1|¬</m:t>
                            </m:r>
                            <m:r>
                              <a:rPr lang="en-US" altLang="zh-CN" sz="20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𝐎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𝐎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58455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75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CBC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447800"/>
                <a:ext cx="9144000" cy="45718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CBC is </a:t>
                </a:r>
                <a:r>
                  <a:rPr lang="en-US" sz="2000" b="1" dirty="0" smtClean="0"/>
                  <a:t>probabilistic</a:t>
                </a:r>
                <a:r>
                  <a:rPr lang="en-US" sz="2000" dirty="0" smtClean="0"/>
                  <a:t>/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 smtClean="0"/>
                  <a:t> must be a keyed permutation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chemeClr val="tx1"/>
                    </a:solidFill>
                  </a:rPr>
                  <a:t>is a PRP, then CBC is IND-CPA secure.  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Proved by </a:t>
                </a:r>
                <a:r>
                  <a:rPr lang="en-US" sz="2000" dirty="0">
                    <a:solidFill>
                      <a:schemeClr val="tx1"/>
                    </a:solidFill>
                  </a:rPr>
                  <a:t>Bellare, A. Desai, E. Jokipii, and P.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Rogaway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in 1997 (ref. [15])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The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r>
                  <a:rPr lang="en-US" sz="2000" b="1" dirty="0"/>
                  <a:t> must be chosen </a:t>
                </a:r>
                <a:r>
                  <a:rPr lang="en-US" sz="2000" b="1" dirty="0" smtClean="0"/>
                  <a:t>uniformly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at random</a:t>
                </a:r>
                <a:endParaRPr lang="en-US" sz="2000" b="1" dirty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use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to encrypt the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th plaintext is not IND-CPA secure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Adversary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Send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to the challenger and learns </a:t>
                </a:r>
                <a:endParaRPr lang="en-US" sz="20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lvl="4">
                  <a:lnSpc>
                    <a:spcPct val="120000"/>
                  </a:lnSpc>
                </a:pPr>
                <a:r>
                  <a:rPr lang="en-US" sz="2000" dirty="0">
                    <a:solidFill>
                      <a:srgbClr val="C00000"/>
                    </a:solidFill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1⊕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10, 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to the challenger and learns </a:t>
                </a:r>
                <a:endParaRPr lang="en-US" sz="20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lvl="4">
                  <a:lnSpc>
                    <a:spcPct val="120000"/>
                  </a:lnSpc>
                </a:pPr>
                <a:r>
                  <a:rPr lang="en-US" sz="2000" dirty="0">
                    <a:solidFill>
                      <a:srgbClr val="C00000"/>
                    </a:solidFill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=(2,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2⊕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 then output 0; otherwise output 1.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Encryption must be done </a:t>
                </a:r>
                <a:r>
                  <a:rPr lang="en-US" sz="2000" b="1" dirty="0" smtClean="0"/>
                  <a:t>sequentially</a:t>
                </a:r>
                <a:r>
                  <a:rPr lang="en-US" sz="2000" dirty="0" smtClean="0"/>
                  <a:t>/ not so efficient</a:t>
                </a:r>
                <a:endParaRPr lang="en-US" sz="20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4571893"/>
              </a:xfrm>
              <a:prstGeom prst="rect">
                <a:avLst/>
              </a:prstGeom>
              <a:blipFill rotWithShape="0">
                <a:blip r:embed="rId3"/>
                <a:stretch>
                  <a:fillRect b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43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Chained CBC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3515061"/>
                <a:ext cx="9144000" cy="3025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The last ciphertext block in the previous is used as the new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Can </a:t>
                </a:r>
                <a:r>
                  <a:rPr lang="en-US" sz="2000" b="1" dirty="0" smtClean="0"/>
                  <a:t>reduce the bandwidth</a:t>
                </a:r>
                <a:r>
                  <a:rPr lang="en-US" sz="2000" dirty="0" smtClean="0"/>
                  <a:t>/ save communication/ Used in </a:t>
                </a:r>
                <a:r>
                  <a:rPr lang="en-US" sz="2000" b="1" dirty="0" smtClean="0"/>
                  <a:t>SSL 3.0 </a:t>
                </a:r>
                <a:r>
                  <a:rPr lang="en-US" sz="2000" dirty="0" smtClean="0"/>
                  <a:t>and </a:t>
                </a:r>
                <a:r>
                  <a:rPr lang="en-US" sz="2000" b="1" dirty="0" smtClean="0"/>
                  <a:t>TLS 1.0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Not IND-CPA secure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to the challenger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l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earn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iff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 (i.e.,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15061"/>
                <a:ext cx="9144000" cy="3025187"/>
              </a:xfrm>
              <a:prstGeom prst="rect">
                <a:avLst/>
              </a:prstGeom>
              <a:blipFill rotWithShape="0">
                <a:blip r:embed="rId3"/>
                <a:stretch>
                  <a:fillRect b="-2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249680"/>
            <a:ext cx="6324600" cy="224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OFB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447800"/>
                <a:ext cx="9144000" cy="4672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block cipher with block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do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b="0" i="0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do</m:t>
                    </m:r>
                  </m:oMath>
                </a14:m>
                <a:endParaRPr lang="en-US" sz="2000" b="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467204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400800" y="2908439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908439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391400" y="2908439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2908439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382000" y="2908439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2908439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29034" y="4054352"/>
                <a:ext cx="352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034" y="4054352"/>
                <a:ext cx="35236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8621" r="-689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664125" y="4587669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125" y="4587669"/>
                <a:ext cx="25507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4286" r="-714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618813" y="4590070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813" y="4590070"/>
                <a:ext cx="26039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1628" r="-697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624653" y="4587669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653" y="4587669"/>
                <a:ext cx="26039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628" r="-697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rot="16200000" flipH="1">
            <a:off x="6578350" y="4124813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743700" y="3619639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734300" y="3622040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721397" y="3619639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590607" y="4617569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607" y="4617569"/>
                <a:ext cx="29264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8750" r="-1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593080" y="2438400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080" y="2438400"/>
                <a:ext cx="29264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833" r="-1458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9" idx="2"/>
            <a:endCxn id="18" idx="0"/>
          </p:cNvCxnSpPr>
          <p:nvPr/>
        </p:nvCxnSpPr>
        <p:spPr>
          <a:xfrm flipH="1">
            <a:off x="5736929" y="2715399"/>
            <a:ext cx="2473" cy="1902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635355" y="4061113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355" y="4061113"/>
                <a:ext cx="255807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3810" r="-2619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605635" y="4058175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635" y="4058175"/>
                <a:ext cx="25580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3810" r="-2619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H="1">
            <a:off x="7716520" y="2586123"/>
            <a:ext cx="371" cy="34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596235" y="4058175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235" y="4058175"/>
                <a:ext cx="25580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3810" r="-2619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7228105" y="2588792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741979" y="3794899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231372" y="2590939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745246" y="3797046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5" idx="0"/>
          </p:cNvCxnSpPr>
          <p:nvPr/>
        </p:nvCxnSpPr>
        <p:spPr>
          <a:xfrm>
            <a:off x="5883251" y="2588792"/>
            <a:ext cx="860449" cy="3196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231966" y="2588792"/>
            <a:ext cx="479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8705528" y="2583319"/>
            <a:ext cx="371" cy="34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226054" y="2585988"/>
            <a:ext cx="479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116638" y="4049444"/>
                <a:ext cx="357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638" y="4049444"/>
                <a:ext cx="357742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8475" r="-678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rot="16200000" flipH="1">
            <a:off x="7565981" y="4119905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098579" y="4054095"/>
                <a:ext cx="357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579" y="4054095"/>
                <a:ext cx="357742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8621" r="-689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 rot="16200000" flipH="1">
            <a:off x="8524772" y="4124556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763475" y="4266469"/>
            <a:ext cx="449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7730925" y="4268490"/>
            <a:ext cx="942" cy="34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718022" y="4266469"/>
            <a:ext cx="3503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86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OFB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2404408"/>
                <a:ext cx="91440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OFB is probabilistic/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not required to be invertible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If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/>
                  <a:t>is a PRF, then </a:t>
                </a:r>
                <a:r>
                  <a:rPr lang="en-US" sz="2400" b="1" dirty="0" smtClean="0"/>
                  <a:t>OFB </a:t>
                </a:r>
                <a:r>
                  <a:rPr lang="en-US" sz="2400" b="1" dirty="0"/>
                  <a:t>is IND-CPA secure. </a:t>
                </a:r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r>
                  <a:rPr lang="en-US" sz="2400" dirty="0" smtClean="0"/>
                  <a:t> can </a:t>
                </a:r>
                <a:r>
                  <a:rPr lang="en-US" sz="2400" b="1" dirty="0" smtClean="0"/>
                  <a:t>never be reused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Encryption and decryption must be done </a:t>
                </a:r>
                <a:r>
                  <a:rPr lang="en-US" sz="2400" b="1" dirty="0" smtClean="0"/>
                  <a:t>sequentially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But it is possible to </a:t>
                </a:r>
                <a:r>
                  <a:rPr lang="en-US" sz="2400" b="1" dirty="0" smtClean="0"/>
                  <a:t>generate the pad in advance</a:t>
                </a:r>
                <a:endParaRPr lang="en-US" sz="24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04408"/>
                <a:ext cx="9144000" cy="2308324"/>
              </a:xfrm>
              <a:prstGeom prst="rect">
                <a:avLst/>
              </a:prstGeom>
              <a:blipFill rotWithShape="0">
                <a:blip r:embed="rId3"/>
                <a:stretch>
                  <a:fillRect t="-264" b="-3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04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CTR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447800"/>
                <a:ext cx="9144000" cy="45727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block cipher with block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𝑐𝑡𝑟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𝑐𝑡𝑟</m:t>
                        </m:r>
                      </m:e>
                    </m:d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𝑐𝑡𝑟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do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𝑐𝑡𝑟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b="0" i="0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do</m:t>
                    </m:r>
                  </m:oMath>
                </a14:m>
                <a:endParaRPr lang="en-US" sz="2000" b="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457279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3" b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400800" y="2908439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908439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391400" y="2908439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2908439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382000" y="2908439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2908439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29034" y="4054352"/>
                <a:ext cx="352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034" y="4054352"/>
                <a:ext cx="35236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8621" r="-689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664125" y="4587669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125" y="4587669"/>
                <a:ext cx="25507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4286" r="-714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18813" y="4590070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813" y="4590070"/>
                <a:ext cx="26039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1628" r="-697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624653" y="4587669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653" y="4587669"/>
                <a:ext cx="26039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628" r="-697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rot="16200000" flipH="1">
            <a:off x="6578350" y="4124813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743700" y="3619639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734300" y="3622040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721397" y="3619639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90607" y="4559694"/>
                <a:ext cx="364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607" y="4559694"/>
                <a:ext cx="364139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1667" r="-13333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593080" y="2161401"/>
                <a:ext cx="364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080" y="2161401"/>
                <a:ext cx="36413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3559" r="-1355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17" idx="2"/>
            <a:endCxn id="16" idx="0"/>
          </p:cNvCxnSpPr>
          <p:nvPr/>
        </p:nvCxnSpPr>
        <p:spPr>
          <a:xfrm flipH="1">
            <a:off x="5772677" y="2438400"/>
            <a:ext cx="2473" cy="2121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635355" y="4061113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355" y="4061113"/>
                <a:ext cx="255807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3810" r="-2619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605635" y="4058175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635" y="4058175"/>
                <a:ext cx="25580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3810" r="-2619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596235" y="4058175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235" y="4058175"/>
                <a:ext cx="25580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3810" r="-2619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H="1">
            <a:off x="8705528" y="2438400"/>
            <a:ext cx="371" cy="45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116638" y="4049444"/>
                <a:ext cx="357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638" y="4049444"/>
                <a:ext cx="357742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8475" r="-678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rot="16200000" flipH="1">
            <a:off x="7565981" y="4119905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098579" y="4054095"/>
                <a:ext cx="357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579" y="4054095"/>
                <a:ext cx="357742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8621" r="-689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 rot="16200000" flipH="1">
            <a:off x="8524772" y="4124556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763475" y="4266469"/>
            <a:ext cx="449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7730925" y="4268490"/>
            <a:ext cx="942" cy="34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718022" y="4266469"/>
            <a:ext cx="3503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324600" y="2161401"/>
                <a:ext cx="768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161401"/>
                <a:ext cx="768095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332061" y="2161401"/>
                <a:ext cx="768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061" y="2161401"/>
                <a:ext cx="768095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6349" r="-634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305800" y="2161401"/>
                <a:ext cx="768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2161401"/>
                <a:ext cx="768095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 flipH="1">
            <a:off x="7719350" y="2438400"/>
            <a:ext cx="371" cy="45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6735129" y="2438400"/>
            <a:ext cx="371" cy="45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72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CTR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2209800"/>
                <a:ext cx="9144000" cy="27680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CTR is probabilistic and</a:t>
                </a:r>
                <a:r>
                  <a:rPr lang="en-US" sz="2400" b="1" dirty="0" smtClean="0"/>
                  <a:t> IND-CPA secure (if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2400" b="1" dirty="0" smtClean="0"/>
                  <a:t> is PRF)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𝑐𝑡𝑟</m:t>
                    </m:r>
                  </m:oMath>
                </a14:m>
                <a:r>
                  <a:rPr lang="en-US" sz="2400" dirty="0"/>
                  <a:t> can never be reused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𝑐𝑡𝑟</m:t>
                    </m:r>
                  </m:oMath>
                </a14:m>
                <a:r>
                  <a:rPr lang="en-US" sz="2400" dirty="0"/>
                  <a:t> is expected to </a:t>
                </a:r>
                <a:r>
                  <a:rPr lang="en-US" sz="2400" b="1" dirty="0"/>
                  <a:t>repeat</a:t>
                </a:r>
                <a:r>
                  <a:rPr lang="en-US" sz="2400" dirty="0"/>
                  <a:t> after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sz="2400" dirty="0"/>
                  <a:t> encryptions in CTR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cannot be too small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Encryption and decryption can be done </a:t>
                </a:r>
                <a:r>
                  <a:rPr lang="en-US" sz="2400" b="1" dirty="0" smtClean="0"/>
                  <a:t>in parallel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It is possible </a:t>
                </a:r>
                <a:r>
                  <a:rPr lang="en-US" sz="2400" b="1" dirty="0" smtClean="0"/>
                  <a:t>to decrypt one block with a single evaluation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endParaRPr lang="en-US" sz="2400" b="1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09800"/>
                <a:ext cx="9144000" cy="2768065"/>
              </a:xfrm>
              <a:prstGeom prst="rect">
                <a:avLst/>
              </a:prstGeom>
              <a:blipFill rotWithShape="0">
                <a:blip r:embed="rId3"/>
                <a:stretch>
                  <a:fillRect t="-220" b="-2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55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CTR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331054"/>
                <a:ext cx="9144000" cy="49935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THEOREM: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 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is a PRF, then CTR is IND-CPA secure. 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the CTR mode encryption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only difference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replaced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𝐅𝐮𝐧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For any PPT algorithm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we show that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𝐧𝐞𝐠𝐥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otherwise, the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can be used to attack PRF (next page)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We show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cpa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upper bound of the message length&amp;number of queries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𝑐𝑡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the random counter for encrypting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the number of blocks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𝑐𝑡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+1,…,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𝑐𝑡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31054"/>
                <a:ext cx="9144000" cy="499354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2" b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1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48026" y="685800"/>
            <a:ext cx="1785769" cy="510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279732" y="685800"/>
                <a:ext cx="1330868" cy="5105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732" y="685800"/>
                <a:ext cx="1330868" cy="51054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5412887" y="1161654"/>
            <a:ext cx="1844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106997" y="870847"/>
                <a:ext cx="2487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997" y="870847"/>
                <a:ext cx="24872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634" r="-731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87050" y="1604851"/>
                <a:ext cx="1908278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𝑐𝑡𝑟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050" y="1604851"/>
                <a:ext cx="1908278" cy="299313"/>
              </a:xfrm>
              <a:prstGeom prst="rect">
                <a:avLst/>
              </a:prstGeom>
              <a:blipFill rotWithShape="0">
                <a:blip r:embed="rId5"/>
                <a:stretch>
                  <a:fillRect l="-4153" r="-4153" b="-3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rot="10800000" flipH="1">
            <a:off x="5412888" y="1600200"/>
            <a:ext cx="1844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402496" y="2483611"/>
            <a:ext cx="1844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984292" y="2199593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292" y="2199593"/>
                <a:ext cx="73674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132" r="-247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65316" y="2466201"/>
                <a:ext cx="1245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316" y="2466201"/>
                <a:ext cx="1245084" cy="276999"/>
              </a:xfrm>
              <a:prstGeom prst="rect">
                <a:avLst/>
              </a:prstGeom>
              <a:blipFill rotWithShape="0">
                <a:blip r:embed="rId7"/>
                <a:stretch>
                  <a:fillRect t="-4444" r="-686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09600" y="685800"/>
                <a:ext cx="1330868" cy="5105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685800"/>
                <a:ext cx="1330868" cy="51054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28577" y="1213124"/>
                <a:ext cx="13353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𝑐𝑡𝑟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577" y="1213124"/>
                <a:ext cx="133530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653" r="-45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H="1">
            <a:off x="1926788" y="1314054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205611" y="914400"/>
                <a:ext cx="1263616" cy="3689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𝑐𝑡𝑟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611" y="914400"/>
                <a:ext cx="1263616" cy="368947"/>
              </a:xfrm>
              <a:prstGeom prst="rect">
                <a:avLst/>
              </a:prstGeom>
              <a:blipFill rotWithShape="0">
                <a:blip r:embed="rId10"/>
                <a:stretch>
                  <a:fillRect r="-1449" b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rot="10800000" flipH="1">
            <a:off x="1957962" y="1466454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117836" y="1475601"/>
                <a:ext cx="1302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𝑐𝑡𝑟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836" y="1475601"/>
                <a:ext cx="1302088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6075" t="-2174" r="-6542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H="1">
            <a:off x="1923325" y="2685654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194036" y="2394847"/>
                <a:ext cx="1219436" cy="3213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𝑐𝑡𝑟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036" y="2394847"/>
                <a:ext cx="1219436" cy="321370"/>
              </a:xfrm>
              <a:prstGeom prst="rect">
                <a:avLst/>
              </a:prstGeom>
              <a:blipFill rotWithShape="0">
                <a:blip r:embed="rId12"/>
                <a:stretch>
                  <a:fillRect r="-1500" b="-24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 rot="10800000" flipH="1">
            <a:off x="1954499" y="2838054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004350" y="2847201"/>
                <a:ext cx="1570623" cy="3213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𝒪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𝑐𝑡𝑟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350" y="2847201"/>
                <a:ext cx="1570623" cy="321370"/>
              </a:xfrm>
              <a:prstGeom prst="rect">
                <a:avLst/>
              </a:prstGeom>
              <a:blipFill rotWithShape="0">
                <a:blip r:embed="rId13"/>
                <a:stretch>
                  <a:fillRect r="-1167" b="-24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774220" y="2514600"/>
                <a:ext cx="1291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𝑐𝑡𝑟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220" y="2514600"/>
                <a:ext cx="1291123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3302" r="-47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788984" y="2819400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984" y="2819400"/>
                <a:ext cx="989310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8642" t="-4444" r="-5556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 rot="10800000" flipH="1">
            <a:off x="5414592" y="3429000"/>
            <a:ext cx="1844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5418054" y="4133454"/>
            <a:ext cx="1844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112164" y="3842647"/>
                <a:ext cx="2487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164" y="3842647"/>
                <a:ext cx="248721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5000" r="-10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rot="10800000" flipH="1">
            <a:off x="5418055" y="4572000"/>
            <a:ext cx="1844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733744" y="4184924"/>
                <a:ext cx="13353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𝑐𝑡𝑟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744" y="4184924"/>
                <a:ext cx="1335302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3182" r="-455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 flipH="1">
            <a:off x="1931955" y="4285854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0800000" flipH="1">
            <a:off x="1963129" y="4438254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5418110" y="5257800"/>
            <a:ext cx="1844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129722" y="5262646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722" y="5262646"/>
                <a:ext cx="237244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28947" t="-2174" r="-2894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697986" y="5237202"/>
                <a:ext cx="167065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986" y="5237202"/>
                <a:ext cx="1670650" cy="553998"/>
              </a:xfrm>
              <a:prstGeom prst="rect">
                <a:avLst/>
              </a:prstGeom>
              <a:blipFill rotWithShape="0">
                <a:blip r:embed="rId19"/>
                <a:stretch>
                  <a:fillRect l="-1825" r="-182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319749" y="5856767"/>
                <a:ext cx="2275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749" y="5856767"/>
                <a:ext cx="227562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27027" r="-216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205611" y="3891025"/>
                <a:ext cx="1263616" cy="3689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𝑐𝑡𝑟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611" y="3891025"/>
                <a:ext cx="1263616" cy="368947"/>
              </a:xfrm>
              <a:prstGeom prst="rect">
                <a:avLst/>
              </a:prstGeom>
              <a:blipFill rotWithShape="0">
                <a:blip r:embed="rId21"/>
                <a:stretch>
                  <a:fillRect r="-1449" b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117836" y="4452226"/>
                <a:ext cx="1302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𝑐𝑡𝑟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836" y="4452226"/>
                <a:ext cx="1302088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6075" t="-2174" r="-6542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096000" y="1323201"/>
                <a:ext cx="4139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𝑐𝑡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323201"/>
                <a:ext cx="413959" cy="276999"/>
              </a:xfrm>
              <a:prstGeom prst="rect">
                <a:avLst/>
              </a:prstGeom>
              <a:blipFill rotWithShape="0">
                <a:blip r:embed="rId23"/>
                <a:stretch>
                  <a:fillRect l="-10294" r="-441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387050" y="4577487"/>
                <a:ext cx="1908278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𝑐𝑡𝑟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050" y="4577487"/>
                <a:ext cx="1908278" cy="299313"/>
              </a:xfrm>
              <a:prstGeom prst="rect">
                <a:avLst/>
              </a:prstGeom>
              <a:blipFill rotWithShape="0">
                <a:blip r:embed="rId24"/>
                <a:stretch>
                  <a:fillRect l="-4153" t="-2041" r="-4153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096000" y="4295837"/>
                <a:ext cx="4139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𝑐𝑡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295837"/>
                <a:ext cx="413959" cy="276999"/>
              </a:xfrm>
              <a:prstGeom prst="rect">
                <a:avLst/>
              </a:prstGeom>
              <a:blipFill rotWithShape="0">
                <a:blip r:embed="rId25"/>
                <a:stretch>
                  <a:fillRect l="-10294" r="-441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387050" y="3417425"/>
                <a:ext cx="1978555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𝑐𝑡𝑟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𝑏𝑗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050" y="3417425"/>
                <a:ext cx="1978555" cy="299313"/>
              </a:xfrm>
              <a:prstGeom prst="rect">
                <a:avLst/>
              </a:prstGeom>
              <a:blipFill rotWithShape="0">
                <a:blip r:embed="rId26"/>
                <a:stretch>
                  <a:fillRect l="-4012" t="-2041" r="-432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096000" y="3135775"/>
                <a:ext cx="364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𝑐𝑡𝑟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35775"/>
                <a:ext cx="364139" cy="276999"/>
              </a:xfrm>
              <a:prstGeom prst="rect">
                <a:avLst/>
              </a:prstGeom>
              <a:blipFill rotWithShape="0">
                <a:blip r:embed="rId27"/>
                <a:stretch>
                  <a:fillRect l="-11667" r="-11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31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/>
      <p:bldP spid="3" grpId="0"/>
      <p:bldP spid="30" grpId="0"/>
      <p:bldP spid="32" grpId="0"/>
      <p:bldP spid="34" grpId="0"/>
      <p:bldP spid="36" grpId="0"/>
      <p:bldP spid="37" grpId="0"/>
      <p:bldP spid="38" grpId="0"/>
      <p:bldP spid="42" grpId="0"/>
      <p:bldP spid="45" grpId="0"/>
      <p:bldP spid="52" grpId="0"/>
      <p:bldP spid="53" grpId="0"/>
      <p:bldP spid="43" grpId="0"/>
      <p:bldP spid="56" grpId="0"/>
      <p:bldP spid="58" grpId="0"/>
      <p:bldP spid="59" grpId="0"/>
      <p:bldP spid="60" grpId="0"/>
      <p:bldP spid="61" grpId="0"/>
      <p:bldP spid="6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22318</TotalTime>
  <Words>321</Words>
  <Application>Microsoft Office PowerPoint</Application>
  <PresentationFormat>On-screen Show (4:3)</PresentationFormat>
  <Paragraphs>156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Cambria Math</vt:lpstr>
      <vt:lpstr>Office Theme</vt:lpstr>
      <vt:lpstr>Foundations of Cryptography CBC, OFB, CTR</vt:lpstr>
      <vt:lpstr>CBC</vt:lpstr>
      <vt:lpstr>Chained CBC</vt:lpstr>
      <vt:lpstr>OFB</vt:lpstr>
      <vt:lpstr>OFB</vt:lpstr>
      <vt:lpstr>CTR</vt:lpstr>
      <vt:lpstr>CTR</vt:lpstr>
      <vt:lpstr>CTR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716</cp:revision>
  <cp:lastPrinted>2018-11-20T06:53:57Z</cp:lastPrinted>
  <dcterms:created xsi:type="dcterms:W3CDTF">2014-04-06T04:43:09Z</dcterms:created>
  <dcterms:modified xsi:type="dcterms:W3CDTF">2018-11-20T08:56:15Z</dcterms:modified>
</cp:coreProperties>
</file>