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4" r:id="rId2"/>
    <p:sldId id="467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95" r:id="rId18"/>
    <p:sldId id="482" r:id="rId19"/>
    <p:sldId id="487" r:id="rId20"/>
    <p:sldId id="488" r:id="rId21"/>
    <p:sldId id="489" r:id="rId22"/>
    <p:sldId id="492" r:id="rId2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7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8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9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4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15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0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3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6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6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9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6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6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15.png"/><Relationship Id="rId3" Type="http://schemas.openxmlformats.org/officeDocument/2006/relationships/image" Target="../../clipboard/media/image110.png"/><Relationship Id="rId7" Type="http://schemas.openxmlformats.org/officeDocument/2006/relationships/image" Target="../../clipboard/media/image1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13.png"/><Relationship Id="rId11" Type="http://schemas.openxmlformats.org/officeDocument/2006/relationships/image" Target="../../clipboard/media/image118.png"/><Relationship Id="rId5" Type="http://schemas.openxmlformats.org/officeDocument/2006/relationships/image" Target="../../clipboard/media/image112.png"/><Relationship Id="rId10" Type="http://schemas.openxmlformats.org/officeDocument/2006/relationships/image" Target="../../clipboard/media/image117.png"/><Relationship Id="rId4" Type="http://schemas.openxmlformats.org/officeDocument/2006/relationships/image" Target="../../clipboard/media/image111.png"/><Relationship Id="rId9" Type="http://schemas.openxmlformats.org/officeDocument/2006/relationships/image" Target="../../clipboard/media/image1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26.png"/><Relationship Id="rId13" Type="http://schemas.openxmlformats.org/officeDocument/2006/relationships/image" Target="../../clipboard/media/image131.png"/><Relationship Id="rId3" Type="http://schemas.openxmlformats.org/officeDocument/2006/relationships/image" Target="../../clipboard/media/image121.png"/><Relationship Id="rId7" Type="http://schemas.openxmlformats.org/officeDocument/2006/relationships/image" Target="../../clipboard/media/image125.png"/><Relationship Id="rId12" Type="http://schemas.openxmlformats.org/officeDocument/2006/relationships/image" Target="../../clipboard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24.png"/><Relationship Id="rId11" Type="http://schemas.openxmlformats.org/officeDocument/2006/relationships/image" Target="../../clipboard/media/image129.png"/><Relationship Id="rId5" Type="http://schemas.openxmlformats.org/officeDocument/2006/relationships/image" Target="../../clipboard/media/image123.png"/><Relationship Id="rId10" Type="http://schemas.openxmlformats.org/officeDocument/2006/relationships/image" Target="../../clipboard/media/image128.png"/><Relationship Id="rId4" Type="http://schemas.openxmlformats.org/officeDocument/2006/relationships/image" Target="../../clipboard/media/image122.png"/><Relationship Id="rId9" Type="http://schemas.openxmlformats.org/officeDocument/2006/relationships/image" Target="../../clipboard/media/image127.png"/><Relationship Id="rId14" Type="http://schemas.openxmlformats.org/officeDocument/2006/relationships/image" Target="../../clipboard/media/image1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38.png"/><Relationship Id="rId3" Type="http://schemas.openxmlformats.org/officeDocument/2006/relationships/image" Target="../../clipboard/media/image133.png"/><Relationship Id="rId7" Type="http://schemas.openxmlformats.org/officeDocument/2006/relationships/image" Target="../../clipboard/media/image1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36.png"/><Relationship Id="rId5" Type="http://schemas.openxmlformats.org/officeDocument/2006/relationships/image" Target="../../clipboard/media/image135.png"/><Relationship Id="rId4" Type="http://schemas.openxmlformats.org/officeDocument/2006/relationships/image" Target="../../clipboard/media/image134.png"/><Relationship Id="rId9" Type="http://schemas.openxmlformats.org/officeDocument/2006/relationships/image" Target="../../clipboard/media/image1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47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54.png"/><Relationship Id="rId13" Type="http://schemas.openxmlformats.org/officeDocument/2006/relationships/image" Target="../../clipboard/media/image59.png"/><Relationship Id="rId18" Type="http://schemas.openxmlformats.org/officeDocument/2006/relationships/image" Target="../../clipboard/media/image64.png"/><Relationship Id="rId3" Type="http://schemas.openxmlformats.org/officeDocument/2006/relationships/image" Target="../../clipboard/media/image48.png"/><Relationship Id="rId7" Type="http://schemas.openxmlformats.org/officeDocument/2006/relationships/image" Target="../../clipboard/media/image53.png"/><Relationship Id="rId12" Type="http://schemas.openxmlformats.org/officeDocument/2006/relationships/image" Target="../../clipboard/media/image58.png"/><Relationship Id="rId17" Type="http://schemas.openxmlformats.org/officeDocument/2006/relationships/image" Target="../../clipboard/media/image63.png"/><Relationship Id="rId2" Type="http://schemas.openxmlformats.org/officeDocument/2006/relationships/notesSlide" Target="../notesSlides/notesSlide3.xml"/><Relationship Id="rId16" Type="http://schemas.openxmlformats.org/officeDocument/2006/relationships/image" Target="../../clipboard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52.png"/><Relationship Id="rId11" Type="http://schemas.openxmlformats.org/officeDocument/2006/relationships/image" Target="../../clipboard/media/image57.png"/><Relationship Id="rId5" Type="http://schemas.openxmlformats.org/officeDocument/2006/relationships/image" Target="../../clipboard/media/image51.png"/><Relationship Id="rId15" Type="http://schemas.openxmlformats.org/officeDocument/2006/relationships/image" Target="../../clipboard/media/image61.png"/><Relationship Id="rId10" Type="http://schemas.openxmlformats.org/officeDocument/2006/relationships/image" Target="../../clipboard/media/image56.png"/><Relationship Id="rId4" Type="http://schemas.openxmlformats.org/officeDocument/2006/relationships/image" Target="../media/image19.png"/><Relationship Id="rId9" Type="http://schemas.openxmlformats.org/officeDocument/2006/relationships/image" Target="../../clipboard/media/image55.png"/><Relationship Id="rId14" Type="http://schemas.openxmlformats.org/officeDocument/2006/relationships/image" Target="../../clipboard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67.png"/><Relationship Id="rId13" Type="http://schemas.openxmlformats.org/officeDocument/2006/relationships/image" Target="../../clipboard/media/image72.png"/><Relationship Id="rId18" Type="http://schemas.openxmlformats.org/officeDocument/2006/relationships/image" Target="../../clipboard/media/image75.png"/><Relationship Id="rId3" Type="http://schemas.openxmlformats.org/officeDocument/2006/relationships/image" Target="../../clipboard/media/image48.png"/><Relationship Id="rId21" Type="http://schemas.openxmlformats.org/officeDocument/2006/relationships/image" Target="../../clipboard/media/image78.png"/><Relationship Id="rId7" Type="http://schemas.openxmlformats.org/officeDocument/2006/relationships/image" Target="../../clipboard/media/image66.png"/><Relationship Id="rId12" Type="http://schemas.openxmlformats.org/officeDocument/2006/relationships/image" Target="../../clipboard/media/image71.png"/><Relationship Id="rId17" Type="http://schemas.openxmlformats.org/officeDocument/2006/relationships/image" Target="../../clipboard/media/image74.png"/><Relationship Id="rId2" Type="http://schemas.openxmlformats.org/officeDocument/2006/relationships/notesSlide" Target="../notesSlides/notesSlide4.xml"/><Relationship Id="rId16" Type="http://schemas.openxmlformats.org/officeDocument/2006/relationships/image" Target="../../clipboard/media/image73.png"/><Relationship Id="rId20" Type="http://schemas.openxmlformats.org/officeDocument/2006/relationships/image" Target="../../clipboard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2.png"/><Relationship Id="rId11" Type="http://schemas.openxmlformats.org/officeDocument/2006/relationships/image" Target="../../clipboard/media/image70.png"/><Relationship Id="rId5" Type="http://schemas.openxmlformats.org/officeDocument/2006/relationships/image" Target="../../clipboard/media/image3.png"/><Relationship Id="rId15" Type="http://schemas.openxmlformats.org/officeDocument/2006/relationships/image" Target="../../clipboard/media/image11.png"/><Relationship Id="rId10" Type="http://schemas.openxmlformats.org/officeDocument/2006/relationships/image" Target="../../clipboard/media/image69.png"/><Relationship Id="rId19" Type="http://schemas.openxmlformats.org/officeDocument/2006/relationships/image" Target="../../clipboard/media/image76.png"/><Relationship Id="rId4" Type="http://schemas.openxmlformats.org/officeDocument/2006/relationships/image" Target="../media/image20.png"/><Relationship Id="rId9" Type="http://schemas.openxmlformats.org/officeDocument/2006/relationships/image" Target="../../clipboard/media/image68.png"/><Relationship Id="rId14" Type="http://schemas.openxmlformats.org/officeDocument/2006/relationships/image" Target="../../clipboard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83.png"/><Relationship Id="rId13" Type="http://schemas.openxmlformats.org/officeDocument/2006/relationships/image" Target="../../clipboard/media/image88.png"/><Relationship Id="rId18" Type="http://schemas.openxmlformats.org/officeDocument/2006/relationships/image" Target="../../clipboard/media/image93.png"/><Relationship Id="rId3" Type="http://schemas.openxmlformats.org/officeDocument/2006/relationships/image" Target="../../clipboard/media/image48.png"/><Relationship Id="rId7" Type="http://schemas.openxmlformats.org/officeDocument/2006/relationships/image" Target="../../clipboard/media/image82.png"/><Relationship Id="rId12" Type="http://schemas.openxmlformats.org/officeDocument/2006/relationships/image" Target="../../clipboard/media/image87.png"/><Relationship Id="rId17" Type="http://schemas.openxmlformats.org/officeDocument/2006/relationships/image" Target="../../clipboard/media/image92.png"/><Relationship Id="rId2" Type="http://schemas.openxmlformats.org/officeDocument/2006/relationships/notesSlide" Target="../notesSlides/notesSlide5.xml"/><Relationship Id="rId16" Type="http://schemas.openxmlformats.org/officeDocument/2006/relationships/image" Target="../../clipboard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81.png"/><Relationship Id="rId11" Type="http://schemas.openxmlformats.org/officeDocument/2006/relationships/image" Target="../../clipboard/media/image86.png"/><Relationship Id="rId5" Type="http://schemas.openxmlformats.org/officeDocument/2006/relationships/image" Target="../../clipboard/media/image80.png"/><Relationship Id="rId15" Type="http://schemas.openxmlformats.org/officeDocument/2006/relationships/image" Target="../../clipboard/media/image90.png"/><Relationship Id="rId10" Type="http://schemas.openxmlformats.org/officeDocument/2006/relationships/image" Target="../../clipboard/media/image85.png"/><Relationship Id="rId4" Type="http://schemas.openxmlformats.org/officeDocument/2006/relationships/image" Target="../media/image21.png"/><Relationship Id="rId9" Type="http://schemas.openxmlformats.org/officeDocument/2006/relationships/image" Target="../../clipboard/media/image84.png"/><Relationship Id="rId14" Type="http://schemas.openxmlformats.org/officeDocument/2006/relationships/image" Target="../../clipboard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98.png"/><Relationship Id="rId13" Type="http://schemas.openxmlformats.org/officeDocument/2006/relationships/image" Target="../../clipboard/media/image103.png"/><Relationship Id="rId3" Type="http://schemas.openxmlformats.org/officeDocument/2006/relationships/image" Target="../../clipboard/media/image48.png"/><Relationship Id="rId7" Type="http://schemas.openxmlformats.org/officeDocument/2006/relationships/image" Target="../../clipboard/media/image97.png"/><Relationship Id="rId12" Type="http://schemas.openxmlformats.org/officeDocument/2006/relationships/image" Target="../../clipboard/media/image10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96.png"/><Relationship Id="rId11" Type="http://schemas.openxmlformats.org/officeDocument/2006/relationships/image" Target="../../clipboard/media/image101.png"/><Relationship Id="rId5" Type="http://schemas.openxmlformats.org/officeDocument/2006/relationships/image" Target="../../clipboard/media/image95.png"/><Relationship Id="rId10" Type="http://schemas.openxmlformats.org/officeDocument/2006/relationships/image" Target="../../clipboard/media/image100.png"/><Relationship Id="rId4" Type="http://schemas.openxmlformats.org/officeDocument/2006/relationships/image" Target="../media/image22.png"/><Relationship Id="rId9" Type="http://schemas.openxmlformats.org/officeDocument/2006/relationships/image" Target="../../clipboard/media/image9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../clipboard/media/image104.png"/><Relationship Id="rId7" Type="http://schemas.openxmlformats.org/officeDocument/2006/relationships/image" Target="../../clipboard/media/image10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07.png"/><Relationship Id="rId5" Type="http://schemas.openxmlformats.org/officeDocument/2006/relationships/image" Target="../../clipboard/media/image106.png"/><Relationship Id="rId4" Type="http://schemas.openxmlformats.org/officeDocument/2006/relationships/image" Target="../../clipboard/media/image10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 smtClean="0"/>
              <a:t>MAC, EUF-CMA, PRF-based MAC, </a:t>
            </a:r>
            <a:r>
              <a:rPr lang="en-US" altLang="zh-CN" sz="2000" dirty="0" smtClean="0"/>
              <a:t>arbitrary-length MAC, </a:t>
            </a:r>
            <a:br>
              <a:rPr lang="en-US" altLang="zh-CN" sz="2000" dirty="0" smtClean="0"/>
            </a:br>
            <a:r>
              <a:rPr lang="en-US" altLang="zh-CN" sz="2000" dirty="0" smtClean="0"/>
              <a:t>CBC-MAC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:r>
                  <a:rPr lang="en-US" sz="2000" dirty="0" smtClean="0"/>
                  <a:t>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should be hard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unknown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not observed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for any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24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/>
          <p:nvPr/>
        </p:nvSpPr>
        <p:spPr>
          <a:xfrm>
            <a:off x="1761786" y="28194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6"/>
          <p:cNvSpPr/>
          <p:nvPr/>
        </p:nvSpPr>
        <p:spPr>
          <a:xfrm>
            <a:off x="5658419" y="28194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/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6"/>
          <p:cNvCxnSpPr/>
          <p:nvPr/>
        </p:nvCxnSpPr>
        <p:spPr>
          <a:xfrm flipH="1">
            <a:off x="3982019" y="47471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5"/>
              <p:cNvSpPr txBox="1"/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476" r="-2017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991537" y="36436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1"/>
              <p:cNvSpPr txBox="1"/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882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2"/>
          <p:cNvCxnSpPr/>
          <p:nvPr/>
        </p:nvCxnSpPr>
        <p:spPr>
          <a:xfrm rot="10800000" flipH="1">
            <a:off x="3991538" y="37094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messages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862" t="-26000" r="-7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03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/>
      <p:bldP spid="18" grpId="0"/>
      <p:bldP spid="19" grpId="0"/>
      <p:bldP spid="20" grpId="0"/>
      <p:bldP spid="22" grpId="0"/>
      <p:bldP spid="2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724612"/>
                <a:ext cx="9144000" cy="3990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</a:t>
                </a:r>
                <a:r>
                  <a:rPr lang="en-US" altLang="zh-CN" sz="2400" b="1" dirty="0" smtClean="0"/>
                  <a:t>existentially unforgeable under an adaptive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 message attack (EUF-CMA) </a:t>
                </a:r>
                <a:r>
                  <a:rPr lang="en-US" altLang="zh-CN" sz="2400" dirty="0" smtClean="0"/>
                  <a:t>if </a:t>
                </a:r>
                <a:r>
                  <a:rPr lang="en-US" altLang="zh-CN" sz="2400" dirty="0"/>
                  <a:t>for all </a:t>
                </a:r>
                <a:r>
                  <a:rPr lang="en-US" altLang="zh-CN" sz="2400" b="1" dirty="0"/>
                  <a:t>PPT</a:t>
                </a:r>
                <a:r>
                  <a:rPr lang="en-US" altLang="zh-CN" sz="2400" dirty="0"/>
                  <a:t> adversary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there is a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negligible </a:t>
                </a:r>
                <a:r>
                  <a:rPr lang="en-US" altLang="zh-CN" sz="2400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400" b="1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 where </a:t>
                </a:r>
                <a:r>
                  <a:rPr lang="en-US" altLang="zh-CN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and the </a:t>
                </a:r>
                <a:r>
                  <a:rPr lang="en-US" altLang="zh-CN" sz="2400" dirty="0" smtClean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random </a:t>
                </a:r>
                <a:r>
                  <a:rPr lang="en-US" altLang="zh-CN" sz="2400" dirty="0"/>
                  <a:t>coins used in the experiment.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Replay attack</a:t>
                </a:r>
                <a:r>
                  <a:rPr lang="en-US" altLang="zh-CN" sz="2400" dirty="0" smtClean="0"/>
                  <a:t>:  an adversary may intercept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and send it again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s</a:t>
                </a:r>
                <a:r>
                  <a:rPr lang="en-US" altLang="zh-CN" sz="2000" b="1" dirty="0" smtClean="0"/>
                  <a:t>equence numbers</a:t>
                </a:r>
                <a:r>
                  <a:rPr lang="en-US" altLang="zh-CN" sz="2000" dirty="0" smtClean="0"/>
                  <a:t>: need to be synchronized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t</a:t>
                </a:r>
                <a:r>
                  <a:rPr lang="en-US" altLang="zh-CN" sz="2000" b="1" dirty="0" smtClean="0"/>
                  <a:t>ime-stamp</a:t>
                </a:r>
                <a:r>
                  <a:rPr lang="en-US" altLang="zh-CN" sz="2000" dirty="0" smtClean="0"/>
                  <a:t>: send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4612"/>
                <a:ext cx="9144000" cy="39903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3" b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0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Fixed-Length MAC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a fixed length MAC from PRF 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 a length-preserving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 </a:t>
                </a:r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applicable to messages of fixed length: </a:t>
                </a:r>
                <a:r>
                  <a:rPr lang="en-US" altLang="zh-CN" sz="2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fixed-length</a:t>
                </a: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MAC</a:t>
                </a: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</a:t>
                </a:r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output 1 iff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  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</a:rPr>
                  <a:t>r</a:t>
                </a: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e-compute and compare: </a:t>
                </a:r>
                <a:r>
                  <a:rPr lang="en-US" altLang="zh-CN" sz="2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canonical verification</a:t>
                </a:r>
                <a:endParaRPr lang="en-US" altLang="zh-CN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5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2500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</a:t>
                </a:r>
                <a:r>
                  <a:rPr lang="en-US" altLang="zh-CN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 smtClean="0"/>
                  <a:t> is a PRF,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 is EUF-CMA.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replaced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show that for any PPT algorithm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0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Then the theorem follows.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250068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44" b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4003131" y="3709836"/>
            <a:ext cx="1600199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7279732" y="3709836"/>
            <a:ext cx="13308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16"/>
          <p:cNvCxnSpPr/>
          <p:nvPr/>
        </p:nvCxnSpPr>
        <p:spPr>
          <a:xfrm flipH="1">
            <a:off x="5603332" y="52130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5"/>
              <p:cNvSpPr txBox="1"/>
              <p:nvPr/>
            </p:nvSpPr>
            <p:spPr>
              <a:xfrm>
                <a:off x="6090832" y="4929036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32" y="4929036"/>
                <a:ext cx="6267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621" t="-4444" r="-126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20"/>
          <p:cNvCxnSpPr/>
          <p:nvPr/>
        </p:nvCxnSpPr>
        <p:spPr>
          <a:xfrm flipH="1">
            <a:off x="5612850" y="422924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"/>
              <p:cNvSpPr txBox="1"/>
              <p:nvPr/>
            </p:nvSpPr>
            <p:spPr>
              <a:xfrm>
                <a:off x="5956457" y="3938436"/>
                <a:ext cx="1053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57" y="3938436"/>
                <a:ext cx="105394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90" t="-2174" r="-809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22"/>
          <p:cNvCxnSpPr/>
          <p:nvPr/>
        </p:nvCxnSpPr>
        <p:spPr>
          <a:xfrm rot="10800000" flipH="1">
            <a:off x="5612851" y="4624236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2"/>
          <p:cNvSpPr/>
          <p:nvPr/>
        </p:nvSpPr>
        <p:spPr>
          <a:xfrm>
            <a:off x="990600" y="3709836"/>
            <a:ext cx="12546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/>
              <p:nvPr/>
            </p:nvSpPr>
            <p:spPr>
              <a:xfrm>
                <a:off x="1100237" y="3734494"/>
                <a:ext cx="212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37" y="3734494"/>
                <a:ext cx="21249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20"/>
          <p:cNvCxnSpPr/>
          <p:nvPr/>
        </p:nvCxnSpPr>
        <p:spPr>
          <a:xfrm flipH="1">
            <a:off x="2286000" y="4228722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4"/>
              <p:cNvSpPr txBox="1"/>
              <p:nvPr/>
            </p:nvSpPr>
            <p:spPr>
              <a:xfrm>
                <a:off x="2828652" y="3937915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52" y="3937915"/>
                <a:ext cx="32149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321" r="-754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22"/>
          <p:cNvCxnSpPr/>
          <p:nvPr/>
        </p:nvCxnSpPr>
        <p:spPr>
          <a:xfrm rot="10800000" flipH="1">
            <a:off x="2286001" y="4395636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4"/>
              <p:cNvSpPr txBox="1"/>
              <p:nvPr/>
            </p:nvSpPr>
            <p:spPr>
              <a:xfrm>
                <a:off x="2500086" y="4405293"/>
                <a:ext cx="1137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86" y="4405293"/>
                <a:ext cx="113742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743" t="-4444" r="-6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6186714" y="4347237"/>
                <a:ext cx="215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14" y="4347237"/>
                <a:ext cx="21550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714" r="-8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0"/>
          <p:cNvCxnSpPr/>
          <p:nvPr/>
        </p:nvCxnSpPr>
        <p:spPr>
          <a:xfrm flipH="1">
            <a:off x="2286000" y="526648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4"/>
              <p:cNvSpPr txBox="1"/>
              <p:nvPr/>
            </p:nvSpPr>
            <p:spPr>
              <a:xfrm>
                <a:off x="2828652" y="4975676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52" y="4975676"/>
                <a:ext cx="25083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2"/>
          <p:cNvCxnSpPr/>
          <p:nvPr/>
        </p:nvCxnSpPr>
        <p:spPr>
          <a:xfrm rot="10800000" flipH="1">
            <a:off x="2275117" y="541888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4"/>
              <p:cNvSpPr txBox="1"/>
              <p:nvPr/>
            </p:nvSpPr>
            <p:spPr>
              <a:xfrm>
                <a:off x="2489202" y="5428540"/>
                <a:ext cx="1054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02" y="5428540"/>
                <a:ext cx="105484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5780" t="-4444" r="-75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118535" y="5403488"/>
                <a:ext cx="136786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35" y="5403488"/>
                <a:ext cx="1367865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9821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315200" y="3738864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738864"/>
                <a:ext cx="26712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455" r="-159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038600" y="3738864"/>
                <a:ext cx="227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38864"/>
                <a:ext cx="22756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7027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3" grpId="0"/>
      <p:bldP spid="16" grpId="0" animBg="1"/>
      <p:bldP spid="17" grpId="0"/>
      <p:bldP spid="19" grpId="0"/>
      <p:bldP spid="21" grpId="0"/>
      <p:bldP spid="22" grpId="0"/>
      <p:bldP spid="25" grpId="0"/>
      <p:bldP spid="27" grpId="0"/>
      <p:bldP spid="3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228600"/>
                <a:ext cx="9144000" cy="6324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forg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This is because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so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truly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random for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9144000" cy="6324104"/>
              </a:xfrm>
              <a:prstGeom prst="rect">
                <a:avLst/>
              </a:prstGeom>
              <a:blipFill rotWithShape="0">
                <a:blip r:embed="rId3"/>
                <a:stretch>
                  <a:fillRect b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/>
          <p:nvPr/>
        </p:nvSpPr>
        <p:spPr>
          <a:xfrm>
            <a:off x="2209800" y="2743200"/>
            <a:ext cx="1600199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486401" y="2743200"/>
            <a:ext cx="1330868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16"/>
          <p:cNvCxnSpPr/>
          <p:nvPr/>
        </p:nvCxnSpPr>
        <p:spPr>
          <a:xfrm flipH="1">
            <a:off x="3810001" y="424641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5"/>
              <p:cNvSpPr txBox="1"/>
              <p:nvPr/>
            </p:nvSpPr>
            <p:spPr>
              <a:xfrm>
                <a:off x="4297501" y="3962400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501" y="3962400"/>
                <a:ext cx="6267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621" t="-2222" r="-126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20"/>
          <p:cNvCxnSpPr/>
          <p:nvPr/>
        </p:nvCxnSpPr>
        <p:spPr>
          <a:xfrm flipH="1">
            <a:off x="3819519" y="326260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"/>
              <p:cNvSpPr txBox="1"/>
              <p:nvPr/>
            </p:nvSpPr>
            <p:spPr>
              <a:xfrm>
                <a:off x="4163126" y="2971800"/>
                <a:ext cx="1053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26" y="2971800"/>
                <a:ext cx="105394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90" t="-4444" r="-751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22"/>
          <p:cNvCxnSpPr/>
          <p:nvPr/>
        </p:nvCxnSpPr>
        <p:spPr>
          <a:xfrm rot="10800000" flipH="1">
            <a:off x="3819520" y="36576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4150269" y="3352800"/>
                <a:ext cx="1110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69" y="3352800"/>
                <a:ext cx="11104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396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/>
              <p:cNvSpPr txBox="1"/>
              <p:nvPr/>
            </p:nvSpPr>
            <p:spPr>
              <a:xfrm>
                <a:off x="2325204" y="4436852"/>
                <a:ext cx="136786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204" y="4436852"/>
                <a:ext cx="1367865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9333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27"/>
              <p:cNvSpPr txBox="1"/>
              <p:nvPr/>
            </p:nvSpPr>
            <p:spPr>
              <a:xfrm>
                <a:off x="5979069" y="5285601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069" y="5285601"/>
                <a:ext cx="26712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59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52702" y="2772228"/>
                <a:ext cx="1340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702" y="2772228"/>
                <a:ext cx="134036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0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27"/>
          <p:cNvSpPr txBox="1"/>
          <p:nvPr/>
        </p:nvSpPr>
        <p:spPr>
          <a:xfrm>
            <a:off x="2539113" y="5283678"/>
            <a:ext cx="10015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Challenger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11" grpId="0"/>
      <p:bldP spid="12" grpId="0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2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Arbitrary-Length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QUESTION: </a:t>
                </a:r>
                <a:r>
                  <a:rPr lang="en-US" altLang="zh-CN" sz="2400" dirty="0" smtClean="0"/>
                  <a:t>How to construct an MAC for arbitrarily long messages?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Fixed-Length MAC: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based on PRF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EUF-CMA secure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Idea</a:t>
                </a:r>
                <a:r>
                  <a:rPr lang="en-US" altLang="zh-CN" sz="2400" dirty="0" smtClean="0"/>
                  <a:t>: Build an arbitrary-length MAC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𝚷</m:t>
                        </m:r>
                      </m:e>
                      <m:sup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1</a:t>
                </a:r>
                <a:r>
                  <a:rPr lang="en-US" altLang="zh-CN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Block re-Ordering Attack: forgery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2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Truncation attack: forgery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missed!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3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Mix-and-match attack: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forgery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9" b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6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Arbitrary-Length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673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b="1" dirty="0" smtClean="0"/>
                  <a:t>, </a:t>
                </a:r>
                <a:r>
                  <a:rPr lang="en-US" altLang="zh-CN" sz="2400" dirty="0" smtClean="0"/>
                  <a:t>an arbitrary-length MAC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 smtClean="0"/>
                  <a:t> </a:t>
                </a:r>
                <a:r>
                  <a:rPr lang="en-US" altLang="zh-CN" sz="2000" dirty="0" smtClean="0"/>
                  <a:t>is a fixed-length MAC and EUF-CMA secure.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parse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    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padding with 0s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 1 iff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/>
                  <a:t> is EUF-CMA,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also EUF-CMA</a:t>
                </a:r>
                <a:r>
                  <a:rPr lang="en-US" altLang="zh-CN" sz="2400" dirty="0" smtClean="0"/>
                  <a:t>.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737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r="-333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4267200" y="5029200"/>
                <a:ext cx="2971800" cy="457200"/>
              </a:xfrm>
              <a:prstGeom prst="wedgeRectCallout">
                <a:avLst>
                  <a:gd name="adj1" fmla="val -90955"/>
                  <a:gd name="adj2" fmla="val -141929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 indent="-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: tag is too long</a:t>
                </a:r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029200"/>
                <a:ext cx="2971800" cy="457200"/>
              </a:xfrm>
              <a:prstGeom prst="wedgeRectCallout">
                <a:avLst>
                  <a:gd name="adj1" fmla="val -90955"/>
                  <a:gd name="adj2" fmla="val -141929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4267200" y="3505200"/>
                <a:ext cx="4267200" cy="457200"/>
              </a:xfrm>
              <a:prstGeom prst="wedgeRectCallout">
                <a:avLst>
                  <a:gd name="adj1" fmla="val -59815"/>
                  <a:gd name="adj2" fmla="val 9386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 indent="-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PRF computations: heavy 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505200"/>
                <a:ext cx="4267200" cy="457200"/>
              </a:xfrm>
              <a:prstGeom prst="wedgeRectCallout">
                <a:avLst>
                  <a:gd name="adj1" fmla="val -59815"/>
                  <a:gd name="adj2" fmla="val 93860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97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Message Integrity</a:t>
            </a:r>
            <a:endParaRPr lang="en-US" sz="3100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752600" y="253700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0903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"/>
          <p:cNvSpPr txBox="1"/>
          <p:nvPr/>
        </p:nvSpPr>
        <p:spPr>
          <a:xfrm>
            <a:off x="1676400" y="2091471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Transfer $1000 from Alice’s account to Bob’s</a:t>
            </a:r>
            <a:endParaRPr 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52" y="1941552"/>
            <a:ext cx="1562100" cy="12496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314283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</a:t>
            </a:r>
            <a:r>
              <a:rPr lang="en-US" altLang="zh-CN" sz="2400" b="1" dirty="0" smtClean="0"/>
              <a:t>uestions that will be asked by the bank: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Is the message really from Alice? Has the message been modified?</a:t>
            </a:r>
          </a:p>
          <a:p>
            <a:r>
              <a:rPr lang="en-US" altLang="zh-CN" sz="2400" b="1" dirty="0" smtClean="0"/>
              <a:t>Message Integrity: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ensure the authenticity of messages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prevent undetected tampering of messages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unauthorized modifications can be detected</a:t>
            </a:r>
          </a:p>
          <a:p>
            <a:r>
              <a:rPr lang="en-US" altLang="zh-CN" sz="2400" b="1" dirty="0" smtClean="0"/>
              <a:t>Encryptions cannot provide message integrity</a:t>
            </a:r>
            <a:r>
              <a:rPr lang="en-US" altLang="zh-CN" sz="2400" dirty="0" smtClean="0"/>
              <a:t>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Encryption can prevent </a:t>
            </a:r>
            <a:r>
              <a:rPr lang="en-US" sz="2000" dirty="0"/>
              <a:t>unauthorized access of the </a:t>
            </a:r>
            <a:r>
              <a:rPr lang="en-US" sz="2000" dirty="0" smtClean="0"/>
              <a:t>messages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26589" y="1695033"/>
                <a:ext cx="597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𝐀𝐥𝐢𝐜𝐞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9" y="1695033"/>
                <a:ext cx="59792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184" r="-102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1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Fixed-Length CBC-MAC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82806"/>
                <a:ext cx="9144000" cy="4967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fixed-length CBC-MAC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 smtClean="0"/>
                  <a:t> is a length-preserving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maps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Parse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for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to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do</a:t>
                </a:r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utput 0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utput 1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2806"/>
                <a:ext cx="9144000" cy="496751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3" b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388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893682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294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93682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893682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07710" y="2947079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710" y="2947079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96142" y="294948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142" y="2949480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82297" y="2947079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97" y="2947079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01409" y="507224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409" y="5072242"/>
                <a:ext cx="1499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7959397" y="4604882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84240" y="3295766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952019" y="32869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33326" y="342458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26" y="3424585"/>
                <a:ext cx="25327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6954520" y="36628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942619" y="32869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23926" y="342458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926" y="3424585"/>
                <a:ext cx="25327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7945120" y="36628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26" idx="1"/>
          </p:cNvCxnSpPr>
          <p:nvPr/>
        </p:nvCxnSpPr>
        <p:spPr>
          <a:xfrm rot="5400000" flipH="1" flipV="1">
            <a:off x="5899314" y="3645471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2"/>
            <a:endCxn id="29" idx="1"/>
          </p:cNvCxnSpPr>
          <p:nvPr/>
        </p:nvCxnSpPr>
        <p:spPr>
          <a:xfrm rot="5400000" flipH="1" flipV="1">
            <a:off x="6889914" y="3645471"/>
            <a:ext cx="1016397" cy="851626"/>
          </a:xfrm>
          <a:prstGeom prst="bentConnector4">
            <a:avLst>
              <a:gd name="adj1" fmla="val -22491"/>
              <a:gd name="adj2" fmla="val 56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Fixed-Length CBC-MAC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904568"/>
                <a:ext cx="9144000" cy="5970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 smtClean="0"/>
                  <a:t> is a PRF, then the fixed-length CBC-MAC is an EUF-CMA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secure MAC scheme for messages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altLang="zh-CN" sz="2400" dirty="0" smtClean="0"/>
                  <a:t>. </a:t>
                </a:r>
                <a:endParaRPr lang="en-US" altLang="zh-CN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/>
                  <a:t> can be any polynomial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However,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/>
                  <a:t> must be fixed once </a:t>
                </a:r>
                <a:r>
                  <a:rPr lang="en-US" altLang="zh-CN" sz="2000" dirty="0" smtClean="0"/>
                  <a:t>it was </a:t>
                </a:r>
                <a:r>
                  <a:rPr lang="en-US" altLang="zh-CN" sz="2000" dirty="0" smtClean="0"/>
                  <a:t>chosen</a:t>
                </a:r>
                <a:endParaRPr lang="en-US" altLang="zh-CN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Compare with CBC Mode of Encryption: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400" b="1" dirty="0"/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Advantages: </a:t>
                </a:r>
                <a:r>
                  <a:rPr lang="en-US" altLang="zh-CN" sz="2400" dirty="0"/>
                  <a:t>compared with the PRF-based MAC constructions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(Fixed-Length) CBC-MAC vs. (Fixed-Length) MAC from PRF: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authenticate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altLang="zh-CN" dirty="0"/>
                  <a:t>-bit messages vs. authenticate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(Fixed-Length) CBC-MAC vs. (Arbitrary-Length) MAC from PRF: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-bit tags vs.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-bit tags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PRF computations vs.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PRF </a:t>
                </a:r>
                <a:r>
                  <a:rPr lang="en-US" altLang="zh-CN" dirty="0" smtClean="0"/>
                  <a:t>computations</a:t>
                </a:r>
                <a:endParaRPr lang="en-US" altLang="zh-CN" sz="2400" b="1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4568"/>
                <a:ext cx="9144000" cy="597060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850142"/>
                  </p:ext>
                </p:extLst>
              </p:nvPr>
            </p:nvGraphicFramePr>
            <p:xfrm>
              <a:off x="1143000" y="3077496"/>
              <a:ext cx="678180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0800"/>
                    <a:gridCol w="1981200"/>
                    <a:gridCol w="2209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Initial vector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dirty="0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Output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CBC Mode of</a:t>
                          </a:r>
                          <a:r>
                            <a:rPr lang="en-US" baseline="0" dirty="0" smtClean="0"/>
                            <a:t> Encryption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1800" dirty="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altLang="zh-CN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dirty="0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Fixed-Length</a:t>
                          </a:r>
                          <a:r>
                            <a:rPr lang="en-US" baseline="0" dirty="0" smtClean="0"/>
                            <a:t> CBC-MAC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850142"/>
                  </p:ext>
                </p:extLst>
              </p:nvPr>
            </p:nvGraphicFramePr>
            <p:xfrm>
              <a:off x="1143000" y="3077496"/>
              <a:ext cx="678180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0800"/>
                    <a:gridCol w="1981200"/>
                    <a:gridCol w="2209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8197" r="-112615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Output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CBC Mode of</a:t>
                          </a:r>
                          <a:r>
                            <a:rPr lang="en-US" baseline="0" dirty="0" smtClean="0"/>
                            <a:t> Encryption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100000" r="-112615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6887" t="-100000" r="-826" b="-1151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Fixed-Length</a:t>
                          </a:r>
                          <a:r>
                            <a:rPr lang="en-US" baseline="0" dirty="0" smtClean="0"/>
                            <a:t> CBC-MAC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216393" r="-1126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6887" t="-216393" r="-82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30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Arbitrary-Length </a:t>
            </a:r>
            <a:r>
              <a:rPr lang="en-US" dirty="0" smtClean="0"/>
              <a:t>CBC-MAC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408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arbitrary-length CBC-MAC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prepend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𝐂𝐁𝐂</m:t>
                    </m:r>
                  </m:oMath>
                </a14:m>
                <a:r>
                  <a:rPr lang="en-US" altLang="zh-CN" sz="2400" b="0" dirty="0" smtClean="0">
                    <a:solidFill>
                      <a:srgbClr val="C0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altLang="zh-CN" sz="24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//CBC-MAC is the fixed-length CBC-MAC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408111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9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13426" y="354633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26" y="354633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04026" y="354633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26" y="354633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2336" y="2599727"/>
                <a:ext cx="39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6" y="2599727"/>
                <a:ext cx="39831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538" t="-2174" r="-215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70768" y="260212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68" y="2602128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58866" y="2948414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26645" y="293956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07952" y="307723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2" y="3077233"/>
                <a:ext cx="2532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629146" y="331548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14" idx="1"/>
          </p:cNvCxnSpPr>
          <p:nvPr/>
        </p:nvCxnSpPr>
        <p:spPr>
          <a:xfrm rot="5400000" flipH="1" flipV="1">
            <a:off x="573940" y="3298119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29" idx="1"/>
          </p:cNvCxnSpPr>
          <p:nvPr/>
        </p:nvCxnSpPr>
        <p:spPr>
          <a:xfrm rot="5400000" flipH="1" flipV="1">
            <a:off x="1558643" y="3300848"/>
            <a:ext cx="1019565" cy="843000"/>
          </a:xfrm>
          <a:prstGeom prst="bentConnector4">
            <a:avLst>
              <a:gd name="adj1" fmla="val -22421"/>
              <a:gd name="adj2" fmla="val 58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286000" y="354316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43162"/>
                <a:ext cx="685800" cy="685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3276600" y="354316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543162"/>
                <a:ext cx="685800" cy="685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452742" y="259896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2" y="2598960"/>
                <a:ext cx="35420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621" r="-862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438897" y="2596559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897" y="2596559"/>
                <a:ext cx="35420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2608619" y="293639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489926" y="307406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26" y="3074065"/>
                <a:ext cx="25327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2611120" y="33123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99219" y="293639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480526" y="307406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526" y="3074065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3601720" y="33123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2"/>
            <a:endCxn id="32" idx="1"/>
          </p:cNvCxnSpPr>
          <p:nvPr/>
        </p:nvCxnSpPr>
        <p:spPr>
          <a:xfrm rot="5400000" flipH="1" flipV="1">
            <a:off x="2546514" y="3294951"/>
            <a:ext cx="1016397" cy="851626"/>
          </a:xfrm>
          <a:prstGeom prst="bentConnector4">
            <a:avLst>
              <a:gd name="adj1" fmla="val -22491"/>
              <a:gd name="adj2" fmla="val 56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3545387" y="4483109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87" y="4483109"/>
                <a:ext cx="14991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7500" r="-291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3603375" y="4225634"/>
            <a:ext cx="3503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47800" y="4653959"/>
            <a:ext cx="13920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Construction</a:t>
            </a:r>
            <a:r>
              <a:rPr lang="en-US" b="1" dirty="0" smtClean="0"/>
              <a:t> </a:t>
            </a:r>
            <a:r>
              <a:rPr lang="en-US" b="1" dirty="0" smtClean="0"/>
              <a:t>1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4876800" y="353817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38170"/>
                <a:ext cx="685800" cy="6858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5867400" y="353817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538170"/>
                <a:ext cx="685800" cy="6858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5045710" y="2591567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710" y="2591567"/>
                <a:ext cx="34887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0526" r="-52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034142" y="259396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42" y="2593968"/>
                <a:ext cx="35420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5222240" y="2940254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190019" y="293140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6071326" y="306907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326" y="3069073"/>
                <a:ext cx="25327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>
            <a:off x="6192520" y="330732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  <a:endCxn id="67" idx="1"/>
          </p:cNvCxnSpPr>
          <p:nvPr/>
        </p:nvCxnSpPr>
        <p:spPr>
          <a:xfrm rot="5400000" flipH="1" flipV="1">
            <a:off x="5137314" y="3289959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2" idx="2"/>
            <a:endCxn id="77" idx="1"/>
          </p:cNvCxnSpPr>
          <p:nvPr/>
        </p:nvCxnSpPr>
        <p:spPr>
          <a:xfrm rot="5400000" flipH="1" flipV="1">
            <a:off x="6122017" y="3292688"/>
            <a:ext cx="1019565" cy="843000"/>
          </a:xfrm>
          <a:prstGeom prst="bentConnector4">
            <a:avLst>
              <a:gd name="adj1" fmla="val -22421"/>
              <a:gd name="adj2" fmla="val 58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6849374" y="353500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74" y="3535002"/>
                <a:ext cx="685800" cy="68580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7839974" y="353500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974" y="3535002"/>
                <a:ext cx="685800" cy="68580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7016116" y="25908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116" y="2590800"/>
                <a:ext cx="354200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8121383" y="4708800"/>
                <a:ext cx="226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383" y="4708800"/>
                <a:ext cx="22608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1622" r="-540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8179371" y="422856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171993" y="29282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7053300" y="306590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00" y="3065905"/>
                <a:ext cx="253274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>
          <a:xfrm flipH="1">
            <a:off x="7174494" y="330415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1" idx="2"/>
            <a:endCxn id="72" idx="0"/>
          </p:cNvCxnSpPr>
          <p:nvPr/>
        </p:nvCxnSpPr>
        <p:spPr>
          <a:xfrm rot="5400000" flipH="1" flipV="1">
            <a:off x="7344674" y="3382602"/>
            <a:ext cx="685800" cy="990600"/>
          </a:xfrm>
          <a:prstGeom prst="bentConnector5">
            <a:avLst>
              <a:gd name="adj1" fmla="val -33333"/>
              <a:gd name="adj2" fmla="val 50000"/>
              <a:gd name="adj3" fmla="val 1471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7350755" y="441375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755" y="4413753"/>
                <a:ext cx="149913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37500" r="-291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6096000" y="4708800"/>
            <a:ext cx="13920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Construction 2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0" y="5093185"/>
                <a:ext cx="9144000" cy="1460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𝐂𝐁𝐂</m:t>
                    </m:r>
                  </m:oMath>
                </a14:m>
                <a:r>
                  <a:rPr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//the final tag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3185"/>
                <a:ext cx="9144000" cy="1460015"/>
              </a:xfrm>
              <a:prstGeom prst="rect">
                <a:avLst/>
              </a:prstGeom>
              <a:blipFill rotWithShape="0">
                <a:blip r:embed="rId27"/>
                <a:stretch>
                  <a:fillRect l="-1000" t="-417" b="-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Encryption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 smtClean="0"/>
                  <a:t> Integrity</a:t>
                </a:r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752600"/>
                <a:ext cx="9143999" cy="4007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One-Time Pad: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Attack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will be </a:t>
                </a:r>
                <a:r>
                  <a:rPr lang="en-US" sz="2000" dirty="0" smtClean="0"/>
                  <a:t>flipped, without being detected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PRG-based Encryption Scheme: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</a:t>
                </a:r>
                <a:r>
                  <a:rPr lang="en-US" sz="24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Attack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will be flipped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without being detected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same attack is applicable to </a:t>
                </a:r>
                <a:r>
                  <a:rPr lang="en-US" sz="2000" b="1" dirty="0" smtClean="0"/>
                  <a:t>stream ciphers</a:t>
                </a: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PRF-based Encryption Scheme: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Attack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will be flipped, </a:t>
                </a:r>
                <a:r>
                  <a:rPr lang="en-US" sz="2000" dirty="0" smtClean="0"/>
                  <a:t>without </a:t>
                </a:r>
                <a:r>
                  <a:rPr lang="en-US" sz="2000" dirty="0"/>
                  <a:t>being detected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3999" cy="400725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52" b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9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OFB: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3121343" y="403084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86693" y="3525671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7293" y="3528072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4390" y="352567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2279922" y="2621431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4259513" y="2492155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771098" y="2494824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84972" y="3700931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74365" y="249697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8239" y="370307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2426244" y="2494824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4959" y="2494824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48521" y="2489351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69047" y="2492020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4108974" y="4025937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5067765" y="403058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06468" y="4172501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273918" y="4174522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61015" y="4172501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</a:t>
                </a:r>
                <a:r>
                  <a:rPr lang="en-US" sz="2400" dirty="0" smtClean="0"/>
                  <a:t> 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flip a bit of any of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ciphertext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:r>
                  <a:rPr lang="en-US" sz="2000" dirty="0" smtClean="0"/>
                  <a:t>the message will </a:t>
                </a:r>
                <a:r>
                  <a:rPr lang="en-US" sz="2000" dirty="0"/>
                  <a:t>be </a:t>
                </a:r>
                <a:r>
                  <a:rPr lang="en-US" sz="2000" dirty="0" smtClean="0"/>
                  <a:t>flipped, </a:t>
                </a:r>
                <a:r>
                  <a:rPr lang="en-US" sz="2000" dirty="0"/>
                  <a:t>without being detected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18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0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CTR: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3752855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18205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8805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5902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67" r="-11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2947182" y="2438400"/>
            <a:ext cx="2473" cy="21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5880033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4740486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475" r="-678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5699277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37980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05430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92527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99105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105" y="2161401"/>
                <a:ext cx="76809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06566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66" y="2161401"/>
                <a:ext cx="76809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555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80305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05" y="2161401"/>
                <a:ext cx="76809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4893855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09634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Attack: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flip a bit of any of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ciphertext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the message will be </a:t>
                </a:r>
                <a:r>
                  <a:rPr lang="en-US" sz="2000" dirty="0" smtClean="0"/>
                  <a:t>flipped</a:t>
                </a:r>
                <a:r>
                  <a:rPr lang="en-US" sz="2000" dirty="0"/>
                  <a:t>, without being </a:t>
                </a:r>
                <a:r>
                  <a:rPr lang="en-US" sz="2000" dirty="0" smtClean="0"/>
                  <a:t>detected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21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2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97605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CBC: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7605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33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93" y="3177608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439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93" y="3177608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345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93" y="3177608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2303" y="2231005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03" y="2231005"/>
                <a:ext cx="3488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0735" y="2233406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35" y="2233406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6890" y="2231005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90" y="2231005"/>
                <a:ext cx="3542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2697" y="435616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97" y="4356168"/>
                <a:ext cx="2550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5260" y="43585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60" y="4358569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71100" y="435616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0" y="4356168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896332" y="257377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96293" y="3888808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86893" y="3891209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73990" y="3888808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436537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365371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45673" y="270756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73" y="2707569"/>
                <a:ext cx="29264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2889522" y="2984568"/>
            <a:ext cx="2473" cy="13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77639" y="27114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39" y="2711449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3898833" y="294969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01351" y="2853689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66612" y="257083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47919" y="270851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19" y="2708511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4869113" y="294675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57212" y="257083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38519" y="270851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19" y="2708511"/>
                <a:ext cx="25327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5859713" y="294675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80698" y="2857961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80698" y="285796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94572" y="406406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83965" y="2860108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83965" y="2860108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97839" y="4066215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4733937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flip a bit of the initial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same bit (location)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will be </a:t>
                </a:r>
                <a:r>
                  <a:rPr lang="en-US" sz="2000" dirty="0"/>
                  <a:t>flipped, without being </a:t>
                </a:r>
                <a:r>
                  <a:rPr lang="en-US" sz="2000" dirty="0" smtClean="0"/>
                  <a:t>detected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3937"/>
                <a:ext cx="9144000" cy="904863"/>
              </a:xfrm>
              <a:prstGeom prst="rect">
                <a:avLst/>
              </a:prstGeom>
              <a:blipFill rotWithShape="0">
                <a:blip r:embed="rId18"/>
                <a:stretch>
                  <a:fillRect l="-1000" t="-676" b="-8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58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ECB: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839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148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839720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54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839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93110" y="20574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10" y="2057400"/>
                <a:ext cx="3488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526" r="-70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1542" y="20598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42" y="2059801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7697" y="20574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97" y="2057400"/>
                <a:ext cx="3542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23504" y="40182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504" y="4018280"/>
                <a:ext cx="2550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6067" y="40206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67" y="4020681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41907" y="40182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7" y="4018280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3467100" y="23343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4457700" y="23368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5444797" y="23343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67100" y="35509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57700" y="35533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44797" y="35509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364605"/>
                <a:ext cx="9144000" cy="1237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Attacks: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Change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 order of ciphertext blocks: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decryption: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message blocks will be reordered, </a:t>
                </a:r>
                <a:r>
                  <a:rPr lang="en-US" dirty="0"/>
                  <a:t>without being </a:t>
                </a:r>
                <a:r>
                  <a:rPr lang="en-US" dirty="0" smtClean="0"/>
                  <a:t>detected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64605"/>
                <a:ext cx="9144000" cy="1237262"/>
              </a:xfrm>
              <a:prstGeom prst="rect">
                <a:avLst/>
              </a:prstGeom>
              <a:blipFill rotWithShape="0">
                <a:blip r:embed="rId13"/>
                <a:stretch>
                  <a:fillRect l="-1000" t="-493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73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 Authentication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90152"/>
                <a:ext cx="9144000" cy="5615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Objective: </a:t>
                </a:r>
                <a:r>
                  <a:rPr lang="en-US" sz="2400" dirty="0" smtClean="0"/>
                  <a:t>ensures message integrity in the following sense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Detect unauthorized </a:t>
                </a:r>
                <a:r>
                  <a:rPr lang="en-US" sz="2400" u="sng" dirty="0" smtClean="0"/>
                  <a:t>modification</a:t>
                </a:r>
                <a:r>
                  <a:rPr lang="en-US" sz="2400" dirty="0" smtClean="0"/>
                  <a:t> of a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Detect unauthorized </a:t>
                </a:r>
                <a:r>
                  <a:rPr lang="en-US" sz="2400" u="sng" dirty="0" smtClean="0"/>
                  <a:t>injection</a:t>
                </a:r>
                <a:r>
                  <a:rPr lang="en-US" sz="2400" dirty="0" smtClean="0"/>
                  <a:t> of a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message authentication code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(MAC) </a:t>
                </a:r>
                <a:r>
                  <a:rPr lang="en-US" sz="2400" dirty="0" smtClean="0"/>
                  <a:t>is a tuple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of three PPT algorithms,  where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: key-generation,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tag-generation,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verification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Correctness</a:t>
                </a:r>
                <a:r>
                  <a:rPr lang="en-US" sz="2000" dirty="0" smtClean="0"/>
                  <a:t>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𝐌𝐚𝐜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0152"/>
                <a:ext cx="9144000" cy="56154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1066800" y="3009737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009737"/>
                <a:ext cx="4325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7818700" y="2992919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8700" y="2992919"/>
                <a:ext cx="43255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86000" y="3223752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895600" y="2823702"/>
                <a:ext cx="2590800" cy="2857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essage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2823702"/>
                <a:ext cx="2590800" cy="285750"/>
              </a:xfrm>
              <a:prstGeom prst="rect">
                <a:avLst/>
              </a:prstGeom>
              <a:blipFill rotWithShape="0">
                <a:blip r:embed="rId6"/>
                <a:stretch>
                  <a:fillRect t="-22449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583239" y="2823702"/>
                <a:ext cx="533400" cy="2857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tag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3239" y="2823702"/>
                <a:ext cx="533400" cy="285750"/>
              </a:xfrm>
              <a:prstGeom prst="rect">
                <a:avLst/>
              </a:prstGeom>
              <a:blipFill rotWithShape="0">
                <a:blip r:embed="rId7"/>
                <a:stretch>
                  <a:fillRect l="-16854" t="-22449" r="-3371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664952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75" y="2614152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6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22395</TotalTime>
  <Words>701</Words>
  <Application>Microsoft Office PowerPoint</Application>
  <PresentationFormat>On-screen Show (4:3)</PresentationFormat>
  <Paragraphs>326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Office Theme</vt:lpstr>
      <vt:lpstr>Foundations of Cryptography MAC, EUF-CMA, PRF-based MAC, arbitrary-length MAC,  CBC-MAC</vt:lpstr>
      <vt:lpstr>Message Integrity</vt:lpstr>
      <vt:lpstr>Encryption ⇏ Integrity</vt:lpstr>
      <vt:lpstr>Encryption ⇏ Integrity</vt:lpstr>
      <vt:lpstr>Encryption ⇏ Integrity</vt:lpstr>
      <vt:lpstr>Encryption ⇏ Integrity</vt:lpstr>
      <vt:lpstr>Encryption ⇏ Integrity</vt:lpstr>
      <vt:lpstr>PowerPoint Presentation</vt:lpstr>
      <vt:lpstr>Message Authentication Code</vt:lpstr>
      <vt:lpstr>Security</vt:lpstr>
      <vt:lpstr>Security</vt:lpstr>
      <vt:lpstr>PowerPoint Presentation</vt:lpstr>
      <vt:lpstr>Fixed-Length MAC from PRF</vt:lpstr>
      <vt:lpstr>Security</vt:lpstr>
      <vt:lpstr>PowerPoint Presentation</vt:lpstr>
      <vt:lpstr>PowerPoint Presentation</vt:lpstr>
      <vt:lpstr>Arbitrary-Length MAC</vt:lpstr>
      <vt:lpstr>Arbitrary-Length MAC</vt:lpstr>
      <vt:lpstr>PowerPoint Presentation</vt:lpstr>
      <vt:lpstr>Fixed-Length CBC-MAC</vt:lpstr>
      <vt:lpstr>Fixed-Length CBC-MAC</vt:lpstr>
      <vt:lpstr>Arbitrary-Length CBC-MAC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720</cp:revision>
  <cp:lastPrinted>2018-11-22T06:50:44Z</cp:lastPrinted>
  <dcterms:created xsi:type="dcterms:W3CDTF">2014-04-06T04:43:09Z</dcterms:created>
  <dcterms:modified xsi:type="dcterms:W3CDTF">2018-11-22T08:59:26Z</dcterms:modified>
</cp:coreProperties>
</file>